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8" autoAdjust="0"/>
    <p:restoredTop sz="94764" autoAdjust="0"/>
  </p:normalViewPr>
  <p:slideViewPr>
    <p:cSldViewPr snapToGrid="0" snapToObjects="1">
      <p:cViewPr varScale="1">
        <p:scale>
          <a:sx n="73" d="100"/>
          <a:sy n="73" d="100"/>
        </p:scale>
        <p:origin x="389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image" Target="../media/image4.emf"/><Relationship Id="rId4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image" Target="../media/image8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image" Target="../media/image10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image" Target="../media/image15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image" Target="../media/image29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A8D1C-AB86-824E-A239-649263CD433F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29BC-3B1B-F246-B435-404A21B4A7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A8D1C-AB86-824E-A239-649263CD433F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29BC-3B1B-F246-B435-404A21B4A7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A8D1C-AB86-824E-A239-649263CD433F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29BC-3B1B-F246-B435-404A21B4A7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A8D1C-AB86-824E-A239-649263CD433F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29BC-3B1B-F246-B435-404A21B4A7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A8D1C-AB86-824E-A239-649263CD433F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29BC-3B1B-F246-B435-404A21B4A7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A8D1C-AB86-824E-A239-649263CD433F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29BC-3B1B-F246-B435-404A21B4A7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A8D1C-AB86-824E-A239-649263CD433F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29BC-3B1B-F246-B435-404A21B4A7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A8D1C-AB86-824E-A239-649263CD433F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29BC-3B1B-F246-B435-404A21B4A7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A8D1C-AB86-824E-A239-649263CD433F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29BC-3B1B-F246-B435-404A21B4A7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A8D1C-AB86-824E-A239-649263CD433F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29BC-3B1B-F246-B435-404A21B4A7D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A8D1C-AB86-824E-A239-649263CD433F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B8C29BC-3B1B-F246-B435-404A21B4A7D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9B8C29BC-3B1B-F246-B435-404A21B4A7D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B55A8D1C-AB86-824E-A239-649263CD433F}" type="datetimeFigureOut">
              <a:rPr lang="en-US" smtClean="0"/>
              <a:t>12/3/2021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21.w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24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4.png"/><Relationship Id="rId5" Type="http://schemas.openxmlformats.org/officeDocument/2006/relationships/image" Target="../media/image27.wmf"/><Relationship Id="rId4" Type="http://schemas.openxmlformats.org/officeDocument/2006/relationships/oleObject" Target="../embeddings/oleObject18.bin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0.e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29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jpeg"/><Relationship Id="rId5" Type="http://schemas.openxmlformats.org/officeDocument/2006/relationships/image" Target="../media/image3.png"/><Relationship Id="rId4" Type="http://schemas.openxmlformats.org/officeDocument/2006/relationships/image" Target="../media/image2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3.bin"/><Relationship Id="rId10" Type="http://schemas.openxmlformats.org/officeDocument/2006/relationships/image" Target="../media/image7.emf"/><Relationship Id="rId4" Type="http://schemas.openxmlformats.org/officeDocument/2006/relationships/image" Target="../media/image4.emf"/><Relationship Id="rId9" Type="http://schemas.openxmlformats.org/officeDocument/2006/relationships/oleObject" Target="../embeddings/oleObject5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8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1.e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0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0.e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5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>
            <a:normAutofit fontScale="90000"/>
          </a:bodyPr>
          <a:lstStyle/>
          <a:p>
            <a:r>
              <a:rPr lang="en-US" sz="3600" b="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Chapter 4: </a:t>
            </a:r>
            <a:br>
              <a:rPr lang="en-US" sz="3600" b="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b="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Continuous random variables and </a:t>
            </a:r>
            <a:br>
              <a:rPr lang="en-US" sz="3600" b="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b="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Probability distribution</a:t>
            </a:r>
            <a:endParaRPr lang="en-US" sz="3600" dirty="0">
              <a:solidFill>
                <a:srgbClr val="008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182" y="1754909"/>
            <a:ext cx="8424373" cy="4225636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l">
              <a:spcBef>
                <a:spcPct val="50000"/>
              </a:spcBef>
            </a:pPr>
            <a:r>
              <a:rPr lang="en-US" sz="24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LEARNING OBJECTIVES</a:t>
            </a:r>
          </a:p>
          <a:p>
            <a:pPr>
              <a:spcBef>
                <a:spcPct val="50000"/>
              </a:spcBef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Continuous </a:t>
            </a:r>
            <a:r>
              <a:rPr lang="en-US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 variable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en-US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Probability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density function</a:t>
            </a:r>
          </a:p>
          <a:p>
            <a:pPr>
              <a:spcBef>
                <a:spcPct val="50000"/>
              </a:spcBef>
            </a:pPr>
            <a:r>
              <a:rPr lang="en-US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Cumulative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distribution function</a:t>
            </a:r>
          </a:p>
          <a:p>
            <a:pPr>
              <a:spcBef>
                <a:spcPct val="50000"/>
              </a:spcBef>
            </a:pPr>
            <a:r>
              <a:rPr lang="en-US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Mean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Variance</a:t>
            </a:r>
          </a:p>
          <a:p>
            <a:pPr>
              <a:spcBef>
                <a:spcPct val="50000"/>
              </a:spcBef>
            </a:pPr>
            <a:r>
              <a:rPr lang="en-US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Uniform and Normal distributions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Normal approximation to the Binomial and Poisson.</a:t>
            </a:r>
          </a:p>
          <a:p>
            <a:pPr algn="l">
              <a:spcBef>
                <a:spcPct val="50000"/>
              </a:spcBef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Bef>
                <a:spcPct val="50000"/>
              </a:spcBef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6286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8399056" cy="1143000"/>
          </a:xfrm>
        </p:spPr>
        <p:txBody>
          <a:bodyPr/>
          <a:lstStyle/>
          <a:p>
            <a:r>
              <a:rPr lang="en-US" sz="36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Continuous </a:t>
            </a:r>
            <a:r>
              <a:rPr lang="en-US" sz="360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uniform distribution</a:t>
            </a:r>
            <a:endParaRPr lang="en-US" sz="3600" dirty="0">
              <a:solidFill>
                <a:srgbClr val="008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12"/>
          <p:cNvSpPr>
            <a:spLocks noGrp="1" noChangeArrowheads="1"/>
          </p:cNvSpPr>
          <p:nvPr>
            <p:ph idx="1"/>
          </p:nvPr>
        </p:nvSpPr>
        <p:spPr bwMode="auto">
          <a:xfrm>
            <a:off x="189715" y="1466015"/>
            <a:ext cx="8019625" cy="2160591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>
            <a:outerShdw blurRad="63500" dist="38099" dir="2700000" algn="ctr" rotWithShape="0">
              <a:srgbClr val="000000">
                <a:alpha val="74998"/>
              </a:srgbClr>
            </a:outerShdw>
          </a:effectLst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1: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Suppose X has a continuous uniform distribution over the interval [1;10].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Determine the mean, variance and standard deviation of X.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P(X&lt;6.5).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Determine the cumulative distribution function of X.</a:t>
            </a:r>
          </a:p>
        </p:txBody>
      </p:sp>
      <p:sp>
        <p:nvSpPr>
          <p:cNvPr id="9" name="Rectangle 12"/>
          <p:cNvSpPr txBox="1">
            <a:spLocks noChangeArrowheads="1"/>
          </p:cNvSpPr>
          <p:nvPr/>
        </p:nvSpPr>
        <p:spPr bwMode="auto">
          <a:xfrm>
            <a:off x="189715" y="4416890"/>
            <a:ext cx="8019625" cy="830997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>
            <a:outerShdw blurRad="63500" dist="38099" dir="2700000" algn="ctr" rotWithShape="0">
              <a:srgbClr val="000000">
                <a:alpha val="74998"/>
              </a:srgbClr>
            </a:outerShdw>
          </a:effectLst>
        </p:spPr>
        <p:txBody>
          <a:bodyPr vert="horz" wrap="square" lIns="91440" tIns="45720" rIns="91440" bIns="45720" rtlCol="0">
            <a:sp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Font typeface="Arial" pitchFamily="34" charset="0"/>
              <a:buNone/>
            </a:pP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2: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Suppose X has a continuous uniform distribution over [5;15]. What is the mean and variance 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of Y=8X?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050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Normal distribution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" y="6219825"/>
            <a:ext cx="1341438" cy="612775"/>
          </a:xfrm>
        </p:spPr>
        <p:txBody>
          <a:bodyPr/>
          <a:lstStyle/>
          <a:p>
            <a:endParaRPr lang="fr-FR"/>
          </a:p>
          <a:p>
            <a:fld id="{69F6B953-9931-A94F-BDC9-FAC3024E6758}" type="datetime1">
              <a:rPr lang="fr-FR"/>
              <a:pPr/>
              <a:t>03/12/2021</a:t>
            </a:fld>
            <a:endParaRPr lang="fr-FR"/>
          </a:p>
        </p:txBody>
      </p:sp>
      <p:sp>
        <p:nvSpPr>
          <p:cNvPr id="6" name="Oval 3"/>
          <p:cNvSpPr>
            <a:spLocks noChangeArrowheads="1"/>
          </p:cNvSpPr>
          <p:nvPr/>
        </p:nvSpPr>
        <p:spPr bwMode="auto">
          <a:xfrm>
            <a:off x="4954588" y="2955925"/>
            <a:ext cx="638175" cy="42545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9" name="Picture 13" descr="Picture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3132" y="1721652"/>
            <a:ext cx="4176712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 Box 15"/>
          <p:cNvSpPr txBox="1">
            <a:spLocks noChangeArrowheads="1"/>
          </p:cNvSpPr>
          <p:nvPr/>
        </p:nvSpPr>
        <p:spPr bwMode="auto">
          <a:xfrm>
            <a:off x="3782436" y="3049533"/>
            <a:ext cx="33718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µ       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l-G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l-GR" sz="24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6" descr="Figure 4-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857" y="4286250"/>
            <a:ext cx="6037262" cy="2297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6">
            <a:extLst>
              <a:ext uri="{FF2B5EF4-FFF2-40B4-BE49-F238E27FC236}">
                <a16:creationId xmlns:a16="http://schemas.microsoft.com/office/drawing/2014/main" id="{B3E7385B-0439-4D6F-9D6A-9953EF77E5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563" y="3045068"/>
            <a:ext cx="2940341" cy="4616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>
            <a:outerShdw blurRad="63500" dist="38099" dir="2700000" algn="ctr" rotWithShape="0">
              <a:srgbClr val="000000">
                <a:alpha val="74998"/>
              </a:srgbClr>
            </a:outerShdw>
          </a:effectLst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Mean and Variance:</a:t>
            </a:r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92095A51-EE73-474F-91E0-50047587A4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563" y="2041635"/>
            <a:ext cx="959141" cy="4616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>
            <a:outerShdw blurRad="63500" dist="38099" dir="2700000" algn="ctr" rotWithShape="0">
              <a:srgbClr val="000000">
                <a:alpha val="74998"/>
              </a:srgbClr>
            </a:outerShdw>
          </a:effectLst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pdf:</a:t>
            </a:r>
          </a:p>
        </p:txBody>
      </p:sp>
      <p:sp>
        <p:nvSpPr>
          <p:cNvPr id="17" name="Rectangle 4">
            <a:extLst>
              <a:ext uri="{FF2B5EF4-FFF2-40B4-BE49-F238E27FC236}">
                <a16:creationId xmlns:a16="http://schemas.microsoft.com/office/drawing/2014/main" id="{DC845B62-733B-4C9A-9DA6-90910E365A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497" y="1202994"/>
            <a:ext cx="7732149" cy="45720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Notation:     X =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(µ, </a:t>
            </a:r>
            <a:r>
              <a:rPr lang="el-G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06749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/>
      <p:bldP spid="13" grpId="0" animBg="1"/>
      <p:bldP spid="14" grpId="0" animBg="1"/>
      <p:bldP spid="1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z="32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Standard n</a:t>
            </a:r>
            <a:r>
              <a:rPr lang="en-US" sz="3200" dirty="0" err="1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ormal</a:t>
            </a:r>
            <a:r>
              <a:rPr lang="en-US" sz="32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distribution</a:t>
            </a:r>
            <a:endParaRPr lang="en-US" sz="32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" y="6219825"/>
            <a:ext cx="1341438" cy="612775"/>
          </a:xfrm>
        </p:spPr>
        <p:txBody>
          <a:bodyPr/>
          <a:lstStyle/>
          <a:p>
            <a:endParaRPr lang="fr-FR"/>
          </a:p>
          <a:p>
            <a:fld id="{69F6B953-9931-A94F-BDC9-FAC3024E6758}" type="datetime1">
              <a:rPr lang="fr-FR"/>
              <a:pPr/>
              <a:t>03/12/2021</a:t>
            </a:fld>
            <a:endParaRPr lang="fr-FR"/>
          </a:p>
        </p:txBody>
      </p:sp>
      <p:sp>
        <p:nvSpPr>
          <p:cNvPr id="6" name="Oval 3"/>
          <p:cNvSpPr>
            <a:spLocks noChangeArrowheads="1"/>
          </p:cNvSpPr>
          <p:nvPr/>
        </p:nvSpPr>
        <p:spPr bwMode="auto">
          <a:xfrm>
            <a:off x="4954588" y="2955925"/>
            <a:ext cx="638175" cy="42545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295097" y="1189038"/>
            <a:ext cx="8037695" cy="45720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Notation:        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(0,1)</a:t>
            </a:r>
          </a:p>
        </p:txBody>
      </p:sp>
      <p:graphicFrame>
        <p:nvGraphicFramePr>
          <p:cNvPr id="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4624386"/>
              </p:ext>
            </p:extLst>
          </p:nvPr>
        </p:nvGraphicFramePr>
        <p:xfrm>
          <a:off x="1830388" y="1646238"/>
          <a:ext cx="3540125" cy="839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5" name="Equation" r:id="rId3" imgW="2057400" imgH="469800" progId="Equation.3">
                  <p:embed/>
                </p:oleObj>
              </mc:Choice>
              <mc:Fallback>
                <p:oleObj name="Equation" r:id="rId3" imgW="205740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0388" y="1646238"/>
                        <a:ext cx="3540125" cy="839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218260"/>
              </p:ext>
            </p:extLst>
          </p:nvPr>
        </p:nvGraphicFramePr>
        <p:xfrm>
          <a:off x="1861346" y="2447925"/>
          <a:ext cx="2074862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6" name="Equation" r:id="rId5" imgW="1104840" imgH="583920" progId="Equation.3">
                  <p:embed/>
                </p:oleObj>
              </mc:Choice>
              <mc:Fallback>
                <p:oleObj name="Equation" r:id="rId5" imgW="1104840" imgH="583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1346" y="2447925"/>
                        <a:ext cx="2074862" cy="981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12">
            <a:extLst>
              <a:ext uri="{FF2B5EF4-FFF2-40B4-BE49-F238E27FC236}">
                <a16:creationId xmlns:a16="http://schemas.microsoft.com/office/drawing/2014/main" id="{73C7D9DB-0F72-4B0B-8D8F-FAA8BCF274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338" y="3542167"/>
            <a:ext cx="8136119" cy="12413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>
            <a:outerShdw blurRad="63500" dist="38099" dir="2700000" algn="ctr" rotWithShape="0">
              <a:srgbClr val="000000">
                <a:alpha val="74998"/>
              </a:srgbClr>
            </a:outerShdw>
          </a:effectLst>
        </p:spPr>
        <p:txBody>
          <a:bodyPr vert="horz" wrap="square" lIns="91440" tIns="45720" rIns="91440" bIns="45720" rtlCol="0">
            <a:sp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None/>
            </a:pPr>
            <a:endParaRPr lang="en-US" sz="2800" baseline="30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r>
              <a:rPr lang="en-US" sz="2800" baseline="30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1: </a:t>
            </a:r>
            <a:r>
              <a:rPr lang="en-US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the standard normal-curve area between z = −1 and z = −0.4?</a:t>
            </a:r>
          </a:p>
          <a:p>
            <a:pPr marL="114300" indent="0">
              <a:buNone/>
            </a:pPr>
            <a:r>
              <a:rPr lang="en-US" sz="2800" b="1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Hint: </a:t>
            </a:r>
            <a:r>
              <a:rPr lang="en-US" sz="28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Appendix Table III or NORM.S.DIST</a:t>
            </a:r>
            <a:r>
              <a:rPr lang="en-US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(a;1)</a:t>
            </a:r>
            <a:r>
              <a:rPr lang="en-US" sz="28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Excel to find P(z&lt;a).</a:t>
            </a:r>
            <a:endParaRPr 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7FF367B2-529B-4CD2-AFBE-E77663B21E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886558"/>
            <a:ext cx="959141" cy="4616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>
            <a:outerShdw blurRad="63500" dist="38099" dir="2700000" algn="ctr" rotWithShape="0">
              <a:srgbClr val="000000">
                <a:alpha val="74998"/>
              </a:srgbClr>
            </a:outerShdw>
          </a:effectLst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pdf:</a:t>
            </a:r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2010F896-52A7-4D87-A35D-C7A2FF0EB6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497" y="2840182"/>
            <a:ext cx="959141" cy="4616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>
            <a:outerShdw blurRad="63500" dist="38099" dir="2700000" algn="ctr" rotWithShape="0">
              <a:srgbClr val="000000">
                <a:alpha val="74998"/>
              </a:srgbClr>
            </a:outerShdw>
          </a:effectLst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cdf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4" name="Rectangle 12">
            <a:extLst>
              <a:ext uri="{FF2B5EF4-FFF2-40B4-BE49-F238E27FC236}">
                <a16:creationId xmlns:a16="http://schemas.microsoft.com/office/drawing/2014/main" id="{7C37F2F4-EECF-426F-8569-E75E7B1849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337" y="4977048"/>
            <a:ext cx="8136119" cy="1700978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>
            <a:outerShdw blurRad="63500" dist="38099" dir="2700000" algn="ctr" rotWithShape="0">
              <a:srgbClr val="000000">
                <a:alpha val="74998"/>
              </a:srgbClr>
            </a:outerShdw>
          </a:effectLst>
        </p:spPr>
        <p:txBody>
          <a:bodyPr vert="horz" wrap="square" lIns="91440" tIns="45720" rIns="91440" bIns="45720" rtlCol="0">
            <a:sp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None/>
            </a:pPr>
            <a:endParaRPr lang="en-US" sz="2800" baseline="30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r>
              <a:rPr lang="en-US" sz="2800" baseline="30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2: </a:t>
            </a:r>
            <a:r>
              <a:rPr lang="en-US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Assume that z scores are normally distributed with a mean of 0 and a standard deviation of 1. If P(z &lt; a) = 0.1487, find a.</a:t>
            </a:r>
          </a:p>
          <a:p>
            <a:pPr marL="114300" indent="0">
              <a:buNone/>
            </a:pPr>
            <a:r>
              <a:rPr lang="en-US" sz="2800" b="1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Hint: </a:t>
            </a:r>
            <a:r>
              <a:rPr lang="en-US" sz="28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Appendix Table III or NORM.S.INV</a:t>
            </a:r>
            <a:r>
              <a:rPr lang="en-US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(p)</a:t>
            </a:r>
            <a:r>
              <a:rPr lang="en-US" sz="28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Excel to find  </a:t>
            </a:r>
            <a:r>
              <a:rPr lang="en-US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8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such that </a:t>
            </a:r>
          </a:p>
          <a:p>
            <a:pPr marL="114300" indent="0">
              <a:buNone/>
            </a:pPr>
            <a:r>
              <a:rPr lang="en-US" sz="28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P(z &lt; a) = p.</a:t>
            </a:r>
            <a:endParaRPr lang="en-US" sz="2800" b="1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2785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animBg="1"/>
      <p:bldP spid="15" grpId="0" animBg="1"/>
      <p:bldP spid="12" grpId="0" animBg="1"/>
      <p:bldP spid="13" grpId="0" animBg="1"/>
      <p:bldP spid="1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8457"/>
            <a:ext cx="7620000" cy="1143000"/>
          </a:xfrm>
        </p:spPr>
        <p:txBody>
          <a:bodyPr/>
          <a:lstStyle/>
          <a:p>
            <a:r>
              <a:rPr lang="en-US" sz="36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Normal distribution</a:t>
            </a:r>
          </a:p>
        </p:txBody>
      </p:sp>
      <p:sp>
        <p:nvSpPr>
          <p:cNvPr id="7" name="Rectangle 12"/>
          <p:cNvSpPr txBox="1">
            <a:spLocks noChangeArrowheads="1"/>
          </p:cNvSpPr>
          <p:nvPr/>
        </p:nvSpPr>
        <p:spPr bwMode="auto">
          <a:xfrm>
            <a:off x="229497" y="3016601"/>
            <a:ext cx="8075405" cy="1846659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>
            <a:outerShdw blurRad="63500" dist="38099" dir="2700000" algn="ctr" rotWithShape="0">
              <a:srgbClr val="000000">
                <a:alpha val="74998"/>
              </a:srgbClr>
            </a:outerShdw>
          </a:effectLst>
        </p:spPr>
        <p:txBody>
          <a:bodyPr vert="horz" wrap="square" lIns="91440" tIns="45720" rIns="91440" bIns="45720" rtlCol="0">
            <a:sp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None/>
            </a:pPr>
            <a:endParaRPr lang="vi-VN" sz="3000" baseline="30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r>
              <a:rPr lang="en-US" sz="3000" baseline="30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1: </a:t>
            </a:r>
            <a:r>
              <a:rPr lang="en-US" sz="3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machine pours beer into 16 oz. bottles. Experience has shown that the number of ounces poured is normally distributed with a standard deviation of 1.3 ounces. Find the probabilities that the amount of beer the machine will pour into the next bottle will be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than 16.25 ounces.</a:t>
            </a:r>
            <a:endParaRPr lang="en-US" sz="3000" b="1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 Box 9">
            <a:extLst>
              <a:ext uri="{FF2B5EF4-FFF2-40B4-BE49-F238E27FC236}">
                <a16:creationId xmlns:a16="http://schemas.microsoft.com/office/drawing/2014/main" id="{2A3C1FFD-ADA5-4B1B-AEB1-67C13DB0FB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9497" y="942455"/>
            <a:ext cx="8075405" cy="45720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Standardizing</a:t>
            </a:r>
          </a:p>
        </p:txBody>
      </p:sp>
      <p:sp>
        <p:nvSpPr>
          <p:cNvPr id="12" name="Text Box 10">
            <a:extLst>
              <a:ext uri="{FF2B5EF4-FFF2-40B4-BE49-F238E27FC236}">
                <a16:creationId xmlns:a16="http://schemas.microsoft.com/office/drawing/2014/main" id="{9D66E089-51FF-4831-B338-F31D6C0671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9496" y="1409965"/>
            <a:ext cx="8075405" cy="150810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23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3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(µ, </a:t>
            </a:r>
            <a:r>
              <a:rPr lang="el-GR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n-US" sz="23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then</a:t>
            </a:r>
          </a:p>
          <a:p>
            <a:pPr>
              <a:spcBef>
                <a:spcPct val="0"/>
              </a:spcBef>
            </a:pPr>
            <a:endParaRPr 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</a:pPr>
            <a:endParaRPr 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standard normal random variable </a:t>
            </a:r>
            <a:r>
              <a:rPr lang="en-US" sz="23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(0, 1). </a:t>
            </a:r>
          </a:p>
        </p:txBody>
      </p:sp>
      <p:pic>
        <p:nvPicPr>
          <p:cNvPr id="13" name="Picture 11" descr="Picture13">
            <a:extLst>
              <a:ext uri="{FF2B5EF4-FFF2-40B4-BE49-F238E27FC236}">
                <a16:creationId xmlns:a16="http://schemas.microsoft.com/office/drawing/2014/main" id="{17421D42-DA70-4FF8-92DA-BF8028E208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1866" y="1831435"/>
            <a:ext cx="1179513" cy="665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12">
            <a:extLst>
              <a:ext uri="{FF2B5EF4-FFF2-40B4-BE49-F238E27FC236}">
                <a16:creationId xmlns:a16="http://schemas.microsoft.com/office/drawing/2014/main" id="{28E42515-D19B-40A2-AB5E-EC2DA51F5A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9496" y="4989050"/>
            <a:ext cx="8075405" cy="1692771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>
            <a:outerShdw blurRad="63500" dist="38099" dir="2700000" algn="ctr" rotWithShape="0">
              <a:srgbClr val="000000">
                <a:alpha val="74998"/>
              </a:srgbClr>
            </a:outerShdw>
          </a:effectLst>
        </p:spPr>
        <p:txBody>
          <a:bodyPr vert="horz" wrap="square" lIns="91440" tIns="45720" rIns="91440" bIns="45720" rtlCol="0">
            <a:sp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None/>
            </a:pPr>
            <a:endParaRPr lang="vi-VN" sz="3000" baseline="30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r>
              <a:rPr lang="en-US" sz="3000" baseline="30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2: </a:t>
            </a:r>
            <a:r>
              <a:rPr lang="en-US" sz="3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tread life of a particular brand of tire is a random variable best described by a normal distribution with a mean of 65,000 miles and a standard deviation of 1,500 miles. What warranty should the company use if they want 95% of the tires to outlast the warranty?</a:t>
            </a:r>
          </a:p>
        </p:txBody>
      </p:sp>
    </p:spTree>
    <p:extLst>
      <p:ext uri="{BB962C8B-B14F-4D97-AF65-F5344CB8AC3E}">
        <p14:creationId xmlns:p14="http://schemas.microsoft.com/office/powerpoint/2010/main" val="1955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12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402" y="286739"/>
            <a:ext cx="9054662" cy="1143000"/>
          </a:xfrm>
        </p:spPr>
        <p:txBody>
          <a:bodyPr/>
          <a:lstStyle/>
          <a:p>
            <a:r>
              <a:rPr lang="en-US" sz="320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Approximation using Normal distribution</a:t>
            </a:r>
            <a:endParaRPr lang="en-US" sz="3200" dirty="0">
              <a:solidFill>
                <a:srgbClr val="008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val 3"/>
          <p:cNvSpPr>
            <a:spLocks noChangeArrowheads="1"/>
          </p:cNvSpPr>
          <p:nvPr/>
        </p:nvSpPr>
        <p:spPr bwMode="auto">
          <a:xfrm>
            <a:off x="4954588" y="2955925"/>
            <a:ext cx="638175" cy="42545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258627" y="1417638"/>
            <a:ext cx="8136119" cy="45720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 Approximation to the Binomial Distribution</a:t>
            </a:r>
          </a:p>
        </p:txBody>
      </p:sp>
      <p:sp>
        <p:nvSpPr>
          <p:cNvPr id="11" name="Text Box 14"/>
          <p:cNvSpPr txBox="1">
            <a:spLocks noChangeArrowheads="1"/>
          </p:cNvSpPr>
          <p:nvPr/>
        </p:nvSpPr>
        <p:spPr bwMode="auto">
          <a:xfrm>
            <a:off x="195402" y="5954733"/>
            <a:ext cx="786752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Remark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approximation is good for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 5 and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(1-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&gt; 5.</a:t>
            </a:r>
          </a:p>
        </p:txBody>
      </p:sp>
      <p:sp>
        <p:nvSpPr>
          <p:cNvPr id="15" name="Rectangle 12">
            <a:extLst>
              <a:ext uri="{FF2B5EF4-FFF2-40B4-BE49-F238E27FC236}">
                <a16:creationId xmlns:a16="http://schemas.microsoft.com/office/drawing/2014/main" id="{2E7A79F4-F7A6-4A12-916D-76C7D46B86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627" y="1894045"/>
            <a:ext cx="8136119" cy="1791260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>
            <a:outerShdw blurRad="63500" dist="38099" dir="2700000" algn="ctr" rotWithShape="0">
              <a:srgbClr val="000000">
                <a:alpha val="74998"/>
              </a:srgbClr>
            </a:outerShdw>
          </a:effectLst>
        </p:spPr>
        <p:txBody>
          <a:bodyPr vert="horz" wrap="square" lIns="91440" tIns="45720" rIns="91440" bIns="45720" rtlCol="0">
            <a:sp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has a Binomial distribution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n, 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 random variable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approximately a standard random variable 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(0,1)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graphicFrame>
        <p:nvGraphicFramePr>
          <p:cNvPr id="1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142266"/>
              </p:ext>
            </p:extLst>
          </p:nvPr>
        </p:nvGraphicFramePr>
        <p:xfrm>
          <a:off x="3054351" y="2368841"/>
          <a:ext cx="1900237" cy="922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91" name="Equation" r:id="rId3" imgW="990360" imgH="444240" progId="Equation.3">
                  <p:embed/>
                </p:oleObj>
              </mc:Choice>
              <mc:Fallback>
                <p:oleObj name="Equation" r:id="rId3" imgW="990360" imgH="444240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4351" y="2368841"/>
                        <a:ext cx="1900237" cy="922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  <a:ext uri="{FAA26D3D-D897-4be2-8F04-BA451C77F1D7}">
                          <ma14:placeholderFlag xmlns="" xmlns:ma14="http://schemas.microsoft.com/office/mac/drawingml/2011/main" val="1"/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4572096"/>
              </p:ext>
            </p:extLst>
          </p:nvPr>
        </p:nvGraphicFramePr>
        <p:xfrm>
          <a:off x="3054350" y="3945675"/>
          <a:ext cx="4043363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92" name="Equation" r:id="rId5" imgW="1942920" imgH="444240" progId="Equation.3">
                  <p:embed/>
                </p:oleObj>
              </mc:Choice>
              <mc:Fallback>
                <p:oleObj name="Equation" r:id="rId5" imgW="194292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4350" y="3945675"/>
                        <a:ext cx="4043363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6"/>
          <p:cNvGraphicFramePr>
            <a:graphicFrameLocks noChangeAspect="1"/>
          </p:cNvGraphicFramePr>
          <p:nvPr/>
        </p:nvGraphicFramePr>
        <p:xfrm>
          <a:off x="3090863" y="4830763"/>
          <a:ext cx="4137025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93" name="Equation" r:id="rId7" imgW="1942920" imgH="444240" progId="Equation.3">
                  <p:embed/>
                </p:oleObj>
              </mc:Choice>
              <mc:Fallback>
                <p:oleObj name="Equation" r:id="rId7" imgW="194292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0863" y="4830763"/>
                        <a:ext cx="4137025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8937CF20-273E-4694-9AF7-263A4B38D7A9}"/>
              </a:ext>
            </a:extLst>
          </p:cNvPr>
          <p:cNvSpPr txBox="1"/>
          <p:nvPr/>
        </p:nvSpPr>
        <p:spPr>
          <a:xfrm>
            <a:off x="428260" y="4216978"/>
            <a:ext cx="20796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</a:t>
            </a:r>
          </a:p>
        </p:txBody>
      </p:sp>
    </p:spTree>
    <p:extLst>
      <p:ext uri="{BB962C8B-B14F-4D97-AF65-F5344CB8AC3E}">
        <p14:creationId xmlns:p14="http://schemas.microsoft.com/office/powerpoint/2010/main" val="599850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animBg="1"/>
      <p:bldP spid="11" grpId="0"/>
      <p:bldP spid="15" grpId="0" animBg="1"/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8077200" cy="1143000"/>
          </a:xfrm>
        </p:spPr>
        <p:txBody>
          <a:bodyPr/>
          <a:lstStyle/>
          <a:p>
            <a:r>
              <a:rPr lang="en-US" sz="320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Approximation using Normal distribution</a:t>
            </a:r>
            <a:endParaRPr lang="en-US" sz="3200" dirty="0">
              <a:solidFill>
                <a:srgbClr val="008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12"/>
          <p:cNvSpPr txBox="1">
            <a:spLocks noChangeArrowheads="1"/>
          </p:cNvSpPr>
          <p:nvPr/>
        </p:nvSpPr>
        <p:spPr bwMode="auto">
          <a:xfrm>
            <a:off x="176198" y="1610857"/>
            <a:ext cx="8019625" cy="2456057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>
            <a:outerShdw blurRad="63500" dist="38099" dir="2700000" algn="ctr" rotWithShape="0">
              <a:srgbClr val="000000">
                <a:alpha val="74998"/>
              </a:srgbClr>
            </a:outerShdw>
          </a:effectLst>
        </p:spPr>
        <p:txBody>
          <a:bodyPr vert="horz" wrap="square" lIns="91440" tIns="45720" rIns="91440" bIns="45720" rtlCol="0">
            <a:sp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None/>
            </a:pP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manufacturing of semiconductor chips produces 3% defective chips. Assume the chips are independent and that a lot contains 800 chips. Approximate the probability that more than 30 chips are defective. </a:t>
            </a:r>
          </a:p>
          <a:p>
            <a:pPr marL="114300" indent="0">
              <a:buNone/>
            </a:pPr>
            <a:endParaRPr lang="en-US" sz="2400" b="1" i="1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r>
              <a:rPr lang="en-US" sz="2400" b="1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Hint: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X~B(n = 800; p = 0.03). Use Normal approximation.</a:t>
            </a:r>
            <a:endParaRPr lang="en-US" sz="2400" b="1" i="1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Box 14">
            <a:extLst>
              <a:ext uri="{FF2B5EF4-FFF2-40B4-BE49-F238E27FC236}">
                <a16:creationId xmlns:a16="http://schemas.microsoft.com/office/drawing/2014/main" id="{34C6B620-C335-40AC-956E-A3D84910FF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198" y="4478529"/>
            <a:ext cx="786752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Remark: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use BINOM.DIST in Excel to find actual value.</a:t>
            </a:r>
            <a:endParaRPr lang="en-US" sz="24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4944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634" y="274638"/>
            <a:ext cx="7940566" cy="1143000"/>
          </a:xfrm>
        </p:spPr>
        <p:txBody>
          <a:bodyPr/>
          <a:lstStyle/>
          <a:p>
            <a:r>
              <a:rPr lang="en-US" sz="320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Approximation using Normal distribution</a:t>
            </a:r>
            <a:endParaRPr lang="en-US" sz="3200" dirty="0">
              <a:solidFill>
                <a:srgbClr val="008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val 3"/>
          <p:cNvSpPr>
            <a:spLocks noChangeArrowheads="1"/>
          </p:cNvSpPr>
          <p:nvPr/>
        </p:nvSpPr>
        <p:spPr bwMode="auto">
          <a:xfrm>
            <a:off x="4954588" y="2955925"/>
            <a:ext cx="638175" cy="42545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315817" y="1410237"/>
            <a:ext cx="8047951" cy="45720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 Approximation to the Poisson Distribution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2">
                <a:extLst>
                  <a:ext uri="{FF2B5EF4-FFF2-40B4-BE49-F238E27FC236}">
                    <a16:creationId xmlns:a16="http://schemas.microsoft.com/office/drawing/2014/main" id="{185C09F1-9EAC-4285-B4A5-E084E14C0A5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1733" y="1863665"/>
                <a:ext cx="8062970" cy="179126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  <a:effectLst>
                <a:outerShdw blurRad="63500" dist="38099" dir="2700000" algn="ctr" rotWithShape="0">
                  <a:srgbClr val="000000">
                    <a:alpha val="74998"/>
                  </a:srgbClr>
                </a:outerShdw>
              </a:effectLst>
            </p:spPr>
            <p:txBody>
              <a:bodyPr vert="horz" wrap="square" lIns="91440" tIns="45720" rIns="91440" bIns="45720" rtlCol="0">
                <a:spAutoFit/>
              </a:bodyPr>
              <a:lstStyle>
                <a:lvl1pPr marL="342900" indent="-22860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228600" algn="l" defTabSz="914400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05840" indent="-228600" algn="l" defTabSz="914400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Font typeface="Arial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80160" indent="-228600" algn="l" defTabSz="914400" rtl="0" eaLnBrk="1" latinLnBrk="0" hangingPunct="1">
                  <a:spcBef>
                    <a:spcPct val="20000"/>
                  </a:spcBef>
                  <a:buClr>
                    <a:schemeClr val="accent4"/>
                  </a:buClr>
                  <a:buFont typeface="Arial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54480" indent="-228600" algn="l" defTabSz="914400" rtl="0" eaLnBrk="1" latinLnBrk="0" hangingPunct="1">
                  <a:spcBef>
                    <a:spcPct val="20000"/>
                  </a:spcBef>
                  <a:buClr>
                    <a:schemeClr val="accent5"/>
                  </a:buClr>
                  <a:buFont typeface="Arial" pitchFamily="34" charset="0"/>
                  <a:buChar char="•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3736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920240" indent="-182880" algn="l" defTabSz="914400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Font typeface="Arial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103120" indent="-182880" algn="l" defTabSz="914400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Font typeface="Arial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286000" indent="-182880" algn="l" defTabSz="914400" rtl="0" eaLnBrk="1" latinLnBrk="0" hangingPunct="1">
                  <a:spcBef>
                    <a:spcPct val="20000"/>
                  </a:spcBef>
                  <a:buClr>
                    <a:schemeClr val="accent4"/>
                  </a:buClr>
                  <a:buFont typeface="Arial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14300" indent="0"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X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has</m:t>
                    </m:r>
                    <m:r>
                      <a:rPr lang="en-US" sz="2400" b="0" i="0" smtClean="0">
                        <a:latin typeface="Cambria Math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Poisson</m:t>
                    </m:r>
                    <m:r>
                      <a:rPr lang="en-US" sz="2400" b="0" i="0" smtClean="0">
                        <a:latin typeface="Cambria Math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distribution</m:t>
                    </m:r>
                    <m:r>
                      <a:rPr lang="en-US" sz="2400" b="0" i="0" smtClean="0">
                        <a:latin typeface="Cambria Math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l-G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λ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then  random variable</a:t>
                </a: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14300" indent="0">
                  <a:buNone/>
                </a:pP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14300" indent="0"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approximately a standard random variable 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(0,1)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>
          <p:sp>
            <p:nvSpPr>
              <p:cNvPr id="11" name="Rectangle 12">
                <a:extLst>
                  <a:ext uri="{FF2B5EF4-FFF2-40B4-BE49-F238E27FC236}">
                    <a16:creationId xmlns:a16="http://schemas.microsoft.com/office/drawing/2014/main" id="{185C09F1-9EAC-4285-B4A5-E084E14C0A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1733" y="1863665"/>
                <a:ext cx="8062970" cy="179126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solidFill>
                  <a:schemeClr val="tx2"/>
                </a:solidFill>
                <a:miter lim="800000"/>
                <a:headEnd/>
                <a:tailEnd/>
              </a:ln>
              <a:effectLst>
                <a:outerShdw blurRad="63500" dist="38099" dir="2700000" algn="ctr" rotWithShape="0">
                  <a:srgbClr val="000000">
                    <a:alpha val="74998"/>
                  </a:srgb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596162"/>
              </p:ext>
            </p:extLst>
          </p:nvPr>
        </p:nvGraphicFramePr>
        <p:xfrm>
          <a:off x="3479800" y="2290469"/>
          <a:ext cx="1419225" cy="836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1" name="Equation" r:id="rId4" imgW="711000" imgH="419040" progId="Equation.3">
                  <p:embed/>
                </p:oleObj>
              </mc:Choice>
              <mc:Fallback>
                <p:oleObj name="Equation" r:id="rId4" imgW="71100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9800" y="2290469"/>
                        <a:ext cx="1419225" cy="836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6B0DC0E9-35A6-4056-9881-B25A606DCBB5}"/>
              </a:ext>
            </a:extLst>
          </p:cNvPr>
          <p:cNvSpPr txBox="1"/>
          <p:nvPr/>
        </p:nvSpPr>
        <p:spPr>
          <a:xfrm>
            <a:off x="273374" y="3920221"/>
            <a:ext cx="20796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</a:t>
            </a:r>
          </a:p>
        </p:txBody>
      </p:sp>
      <p:sp>
        <p:nvSpPr>
          <p:cNvPr id="15" name="Text Box 14">
            <a:extLst>
              <a:ext uri="{FF2B5EF4-FFF2-40B4-BE49-F238E27FC236}">
                <a16:creationId xmlns:a16="http://schemas.microsoft.com/office/drawing/2014/main" id="{1D505320-BF82-4B64-916C-CC03BA3F3D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5817" y="5854594"/>
            <a:ext cx="786752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Remark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approximation is good for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 5.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C3CAC0B-9085-4C8B-AABF-000F714358DA}"/>
                  </a:ext>
                </a:extLst>
              </p:cNvPr>
              <p:cNvSpPr txBox="1"/>
              <p:nvPr/>
            </p:nvSpPr>
            <p:spPr>
              <a:xfrm>
                <a:off x="1739823" y="4963839"/>
                <a:ext cx="5199931" cy="77046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)≈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𝑍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−0.5−</m:t>
                          </m:r>
                          <m:r>
                            <m:rPr>
                              <m:nor/>
                            </m:rPr>
                            <a:rPr lang="en-US" sz="2400" i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λ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m:rPr>
                                  <m:nor/>
                                </m:rPr>
                                <a:rPr lang="en-US" sz="2400" i="1"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λ</m:t>
                              </m:r>
                            </m:e>
                          </m:rad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C3CAC0B-9085-4C8B-AABF-000F714358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9823" y="4963839"/>
                <a:ext cx="5199931" cy="77046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E895DC9-E6F5-46DD-8208-F4D4C45C2692}"/>
                  </a:ext>
                </a:extLst>
              </p:cNvPr>
              <p:cNvSpPr txBox="1"/>
              <p:nvPr/>
            </p:nvSpPr>
            <p:spPr>
              <a:xfrm>
                <a:off x="1739824" y="3972946"/>
                <a:ext cx="5199931" cy="77046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)≈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𝑍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+0.5−</m:t>
                          </m:r>
                          <m:r>
                            <m:rPr>
                              <m:nor/>
                            </m:rPr>
                            <a:rPr lang="en-US" sz="2400" i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λ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m:rPr>
                                  <m:nor/>
                                </m:rPr>
                                <a:rPr lang="en-US" sz="2400" i="1"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λ</m:t>
                              </m:r>
                            </m:e>
                          </m:rad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E895DC9-E6F5-46DD-8208-F4D4C45C26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9824" y="3972946"/>
                <a:ext cx="5199931" cy="77046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437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14" grpId="0"/>
      <p:bldP spid="15" grpId="0"/>
      <p:bldP spid="3" grpId="0"/>
      <p:bldP spid="1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575" y="274638"/>
            <a:ext cx="8019625" cy="1143000"/>
          </a:xfrm>
        </p:spPr>
        <p:txBody>
          <a:bodyPr/>
          <a:lstStyle/>
          <a:p>
            <a:r>
              <a:rPr lang="en-US" sz="320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Approximation using Normal distribution</a:t>
            </a:r>
            <a:endParaRPr lang="en-US" sz="3200" dirty="0">
              <a:solidFill>
                <a:srgbClr val="008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12"/>
          <p:cNvSpPr txBox="1">
            <a:spLocks noChangeArrowheads="1"/>
          </p:cNvSpPr>
          <p:nvPr/>
        </p:nvSpPr>
        <p:spPr bwMode="auto">
          <a:xfrm>
            <a:off x="133623" y="1559266"/>
            <a:ext cx="8019625" cy="2456057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>
            <a:outerShdw blurRad="63500" dist="38099" dir="2700000" algn="ctr" rotWithShape="0">
              <a:srgbClr val="000000">
                <a:alpha val="74998"/>
              </a:srgbClr>
            </a:outerShdw>
          </a:effectLst>
        </p:spPr>
        <p:txBody>
          <a:bodyPr vert="horz" wrap="square" lIns="91440" tIns="45720" rIns="91440" bIns="45720" rtlCol="0">
            <a:sp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None/>
            </a:pP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number of customers that arrive at a fast-food business during a one-hour period is known to be Poisson distributed with a mean equal to 9.6. What is the probability that more than 10 customers will arrive in a one-hour period?</a:t>
            </a:r>
          </a:p>
          <a:p>
            <a:pPr marL="11430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Hint: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X~P(9.6). Use Normal approximation</a:t>
            </a:r>
            <a:endParaRPr lang="en-US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Box 14">
            <a:extLst>
              <a:ext uri="{FF2B5EF4-FFF2-40B4-BE49-F238E27FC236}">
                <a16:creationId xmlns:a16="http://schemas.microsoft.com/office/drawing/2014/main" id="{79923ED6-E08B-4448-9B10-B110DF6D2E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75" y="4378723"/>
            <a:ext cx="786752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lang="en-US" sz="2400" dirty="0">
                <a:solidFill>
                  <a:srgbClr val="0000FF"/>
                </a:solidFill>
                <a:cs typeface="Arial" charset="0"/>
              </a:rPr>
              <a:t>Remark: </a:t>
            </a:r>
            <a:r>
              <a:rPr lang="en-US" sz="2400" dirty="0">
                <a:cs typeface="Arial" charset="0"/>
              </a:rPr>
              <a:t>Can use POISSON.DIST in Excel to find actual value.</a:t>
            </a:r>
            <a:endParaRPr lang="en-US" sz="2400" dirty="0">
              <a:solidFill>
                <a:srgbClr val="0000FF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192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Exponential distribution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sz="3600" dirty="0">
              <a:solidFill>
                <a:srgbClr val="008000"/>
              </a:solidFill>
            </a:endParaRP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8019994"/>
              </p:ext>
            </p:extLst>
          </p:nvPr>
        </p:nvGraphicFramePr>
        <p:xfrm>
          <a:off x="3032140" y="4903332"/>
          <a:ext cx="3997325" cy="852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9" name="Equation" r:id="rId3" imgW="1905000" imgH="393700" progId="Equation.3">
                  <p:embed/>
                </p:oleObj>
              </mc:Choice>
              <mc:Fallback>
                <p:oleObj name="Equation" r:id="rId3" imgW="19050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2140" y="4903332"/>
                        <a:ext cx="3997325" cy="852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AutoShape 7">
            <a:extLst>
              <a:ext uri="{FF2B5EF4-FFF2-40B4-BE49-F238E27FC236}">
                <a16:creationId xmlns:a16="http://schemas.microsoft.com/office/drawing/2014/main" id="{6732664B-AC02-4B08-B3DB-8F3485E700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211" y="1329035"/>
            <a:ext cx="8112494" cy="571500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eaLnBrk="0" hangingPunct="0">
              <a:spcBef>
                <a:spcPct val="0"/>
              </a:spcBef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</a:t>
            </a: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12">
            <a:extLst>
              <a:ext uri="{FF2B5EF4-FFF2-40B4-BE49-F238E27FC236}">
                <a16:creationId xmlns:a16="http://schemas.microsoft.com/office/drawing/2014/main" id="{1554A3A7-1B6A-4FEA-BF64-284E1D4F45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299" y="1888155"/>
            <a:ext cx="8075405" cy="2456057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>
            <a:outerShdw blurRad="63500" dist="38099" dir="2700000" algn="ctr" rotWithShape="0">
              <a:srgbClr val="000000">
                <a:alpha val="74998"/>
              </a:srgbClr>
            </a:outerShdw>
          </a:effectLst>
        </p:spPr>
        <p:txBody>
          <a:bodyPr vert="horz" wrap="square" lIns="91440" tIns="45720" rIns="91440" bIns="45720" rtlCol="0">
            <a:sp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random variable X that equals the distance between 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consecutive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events with mean number of events λ &gt; 0 per unit interval is an 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exponential random variable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parameter λ. The probability density function of X 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1130681"/>
              </p:ext>
            </p:extLst>
          </p:nvPr>
        </p:nvGraphicFramePr>
        <p:xfrm>
          <a:off x="2753389" y="3613682"/>
          <a:ext cx="2398712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60" name="Equation" r:id="rId5" imgW="1143000" imgH="228600" progId="Equation.3">
                  <p:embed/>
                </p:oleObj>
              </mc:Choice>
              <mc:Fallback>
                <p:oleObj name="Equation" r:id="rId5" imgW="11430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3389" y="3613682"/>
                        <a:ext cx="2398712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14">
            <a:extLst>
              <a:ext uri="{FF2B5EF4-FFF2-40B4-BE49-F238E27FC236}">
                <a16:creationId xmlns:a16="http://schemas.microsoft.com/office/drawing/2014/main" id="{AC0814A7-9EC3-4A3E-8B8A-8876B44B7C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299" y="4344212"/>
            <a:ext cx="7867527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Remark: </a:t>
            </a:r>
            <a:r>
              <a:rPr lang="en-US" sz="2400" dirty="0">
                <a:solidFill>
                  <a:srgbClr val="2F2B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a random variable X has exponential distribution</a:t>
            </a:r>
          </a:p>
          <a:p>
            <a:pPr eaLnBrk="0" hangingPunct="0">
              <a:spcBef>
                <a:spcPct val="0"/>
              </a:spcBef>
            </a:pPr>
            <a:r>
              <a:rPr lang="en-US" sz="2400" dirty="0">
                <a:solidFill>
                  <a:srgbClr val="2F2B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eaLnBrk="0" hangingPunct="0">
              <a:spcBef>
                <a:spcPct val="0"/>
              </a:spcBef>
            </a:pPr>
            <a:r>
              <a:rPr lang="en-US" sz="2400" dirty="0">
                <a:solidFill>
                  <a:srgbClr val="2F2B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parameter λ then </a:t>
            </a:r>
          </a:p>
          <a:p>
            <a:pPr eaLnBrk="0" hangingPunct="0">
              <a:spcBef>
                <a:spcPct val="0"/>
              </a:spcBef>
            </a:pPr>
            <a:endParaRPr lang="en-US" sz="24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2572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3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sz="3600" dirty="0">
              <a:solidFill>
                <a:srgbClr val="008000"/>
              </a:solidFill>
            </a:endParaRPr>
          </a:p>
        </p:txBody>
      </p:sp>
      <p:sp>
        <p:nvSpPr>
          <p:cNvPr id="8" name="Rectangle 12"/>
          <p:cNvSpPr txBox="1">
            <a:spLocks noChangeArrowheads="1"/>
          </p:cNvSpPr>
          <p:nvPr/>
        </p:nvSpPr>
        <p:spPr bwMode="auto">
          <a:xfrm>
            <a:off x="257386" y="1434397"/>
            <a:ext cx="8019625" cy="1569660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>
            <a:outerShdw blurRad="63500" dist="38099" dir="2700000" algn="ctr" rotWithShape="0">
              <a:srgbClr val="000000">
                <a:alpha val="74998"/>
              </a:srgbClr>
            </a:outerShdw>
          </a:effectLst>
        </p:spPr>
        <p:txBody>
          <a:bodyPr vert="horz" wrap="square" lIns="91440" tIns="45720" rIns="91440" bIns="45720" rtlCol="0">
            <a:sp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None/>
            </a:pPr>
            <a:r>
              <a:rPr lang="vi-V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1: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time between customer arrivals at a furniture store has an approximate exponential distribution with mean of 9 minutes. If a customer just arrived, find the probability that the next customer will not arrive for at least 15 minutes. 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373881" y="274638"/>
            <a:ext cx="7620000" cy="1143000"/>
          </a:xfrm>
        </p:spPr>
        <p:txBody>
          <a:bodyPr/>
          <a:lstStyle/>
          <a:p>
            <a:r>
              <a:rPr lang="en-US" sz="36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Exponential distribution</a:t>
            </a:r>
          </a:p>
        </p:txBody>
      </p:sp>
      <p:sp>
        <p:nvSpPr>
          <p:cNvPr id="14" name="Rectangle 12"/>
          <p:cNvSpPr txBox="1">
            <a:spLocks noChangeArrowheads="1"/>
          </p:cNvSpPr>
          <p:nvPr/>
        </p:nvSpPr>
        <p:spPr bwMode="auto">
          <a:xfrm>
            <a:off x="257386" y="4109064"/>
            <a:ext cx="8019625" cy="1569660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>
            <a:outerShdw blurRad="63500" dist="38099" dir="2700000" algn="ctr" rotWithShape="0">
              <a:srgbClr val="000000">
                <a:alpha val="74998"/>
              </a:srgbClr>
            </a:outerShdw>
          </a:effectLst>
        </p:spPr>
        <p:txBody>
          <a:bodyPr vert="horz" wrap="square" lIns="91440" tIns="45720" rIns="91440" bIns="45720" rtlCol="0">
            <a:sp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None/>
            </a:pPr>
            <a:r>
              <a:rPr lang="vi-V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2</a:t>
            </a:r>
            <a:r>
              <a:rPr lang="vi-VN" sz="240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vi-VN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 time between patients arriving at an outpatient clinic follows an exponential distribution at a rate of 15 patients per hour. What is the probability that a randomly chosen arriving interval will not exceed 6 minutes? </a:t>
            </a:r>
            <a:endParaRPr lang="en-US" sz="24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4666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Continuous random variables</a:t>
            </a:r>
          </a:p>
        </p:txBody>
      </p:sp>
      <p:sp>
        <p:nvSpPr>
          <p:cNvPr id="4" name="AutoShape 51"/>
          <p:cNvSpPr>
            <a:spLocks noChangeArrowheads="1"/>
          </p:cNvSpPr>
          <p:nvPr/>
        </p:nvSpPr>
        <p:spPr bwMode="auto">
          <a:xfrm>
            <a:off x="217714" y="1417638"/>
            <a:ext cx="8172317" cy="571500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eaLnBrk="0" hangingPunct="0">
              <a:spcBef>
                <a:spcPct val="0"/>
              </a:spcBef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</a:t>
            </a: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36">
            <a:extLst>
              <a:ext uri="{FF2B5EF4-FFF2-40B4-BE49-F238E27FC236}">
                <a16:creationId xmlns:a16="http://schemas.microsoft.com/office/drawing/2014/main" id="{7F0917E9-324E-4E52-B010-8B416AFD92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713" y="3413786"/>
            <a:ext cx="8172317" cy="2382191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>
            <a:outerShdw blurRad="63500" dist="38099" dir="2700000" algn="ctr" rotWithShape="0">
              <a:srgbClr val="000000">
                <a:alpha val="74998"/>
              </a:srgbClr>
            </a:outerShdw>
          </a:effectLst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85000"/>
              <a:buFont typeface="Wingdings" charset="0"/>
              <a:buNone/>
            </a:pP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r>
              <a:rPr lang="en-US" sz="2400" dirty="0">
                <a:solidFill>
                  <a:srgbClr val="2F2B20"/>
                </a:solidFill>
                <a:latin typeface="Times New Roman" charset="0"/>
                <a:cs typeface="Arial" charset="0"/>
              </a:rPr>
              <a:t>1. The  height of a student at FPT university can be any number between 150cm</a:t>
            </a:r>
            <a:r>
              <a:rPr lang="vi-VN" sz="2400" dirty="0">
                <a:solidFill>
                  <a:srgbClr val="2F2B20"/>
                </a:solidFill>
                <a:latin typeface="Times New Roman" charset="0"/>
                <a:cs typeface="Arial" charset="0"/>
              </a:rPr>
              <a:t> </a:t>
            </a:r>
            <a:r>
              <a:rPr lang="en-US" sz="2400" dirty="0">
                <a:solidFill>
                  <a:srgbClr val="2F2B20"/>
                </a:solidFill>
                <a:latin typeface="Times New Roman" charset="0"/>
                <a:cs typeface="Arial" charset="0"/>
              </a:rPr>
              <a:t>–</a:t>
            </a:r>
            <a:r>
              <a:rPr lang="vi-VN" sz="2400" dirty="0">
                <a:solidFill>
                  <a:srgbClr val="2F2B20"/>
                </a:solidFill>
                <a:latin typeface="Times New Roman" charset="0"/>
                <a:cs typeface="Arial" charset="0"/>
              </a:rPr>
              <a:t> 190cm.</a:t>
            </a:r>
            <a:endParaRPr lang="en-US" sz="2400" dirty="0">
              <a:solidFill>
                <a:srgbClr val="2F2B20"/>
              </a:solidFill>
              <a:latin typeface="Times New Roman" charset="0"/>
              <a:cs typeface="Arial" charset="0"/>
            </a:endParaRPr>
          </a:p>
          <a:p>
            <a:r>
              <a:rPr lang="en-US" sz="2400" dirty="0">
                <a:solidFill>
                  <a:srgbClr val="2F2B20"/>
                </a:solidFill>
                <a:latin typeface="Times New Roman" charset="0"/>
                <a:cs typeface="Arial" charset="0"/>
              </a:rPr>
              <a:t>2. The weight of a newborn can be any number between </a:t>
            </a:r>
            <a:endParaRPr lang="vi-VN" sz="2400" dirty="0">
              <a:solidFill>
                <a:srgbClr val="2F2B20"/>
              </a:solidFill>
              <a:latin typeface="Times New Roman" charset="0"/>
              <a:cs typeface="Arial" charset="0"/>
            </a:endParaRPr>
          </a:p>
          <a:p>
            <a:r>
              <a:rPr lang="en-US" sz="2400" dirty="0">
                <a:solidFill>
                  <a:srgbClr val="2F2B20"/>
                </a:solidFill>
                <a:latin typeface="Times New Roman" charset="0"/>
                <a:cs typeface="Arial" charset="0"/>
              </a:rPr>
              <a:t>0.5kg</a:t>
            </a:r>
            <a:r>
              <a:rPr lang="vi-VN" sz="2400" dirty="0">
                <a:solidFill>
                  <a:srgbClr val="2F2B20"/>
                </a:solidFill>
                <a:latin typeface="Times New Roman" charset="0"/>
                <a:cs typeface="Arial" charset="0"/>
              </a:rPr>
              <a:t> </a:t>
            </a:r>
            <a:r>
              <a:rPr lang="en-US" sz="2400" dirty="0">
                <a:solidFill>
                  <a:srgbClr val="2F2B20"/>
                </a:solidFill>
                <a:latin typeface="Times New Roman" charset="0"/>
                <a:cs typeface="Arial" charset="0"/>
              </a:rPr>
              <a:t>-</a:t>
            </a:r>
            <a:r>
              <a:rPr lang="vi-VN" sz="2400" dirty="0">
                <a:solidFill>
                  <a:srgbClr val="2F2B20"/>
                </a:solidFill>
                <a:latin typeface="Times New Roman" charset="0"/>
                <a:cs typeface="Arial" charset="0"/>
              </a:rPr>
              <a:t> </a:t>
            </a:r>
            <a:r>
              <a:rPr lang="en-US" sz="2400" dirty="0">
                <a:solidFill>
                  <a:srgbClr val="2F2B20"/>
                </a:solidFill>
                <a:latin typeface="Times New Roman" charset="0"/>
                <a:cs typeface="Arial" charset="0"/>
              </a:rPr>
              <a:t>4.</a:t>
            </a:r>
            <a:r>
              <a:rPr lang="vi-VN" sz="2400" dirty="0">
                <a:solidFill>
                  <a:srgbClr val="2F2B20"/>
                </a:solidFill>
                <a:latin typeface="Times New Roman" charset="0"/>
                <a:cs typeface="Arial" charset="0"/>
              </a:rPr>
              <a:t>5kg.</a:t>
            </a:r>
            <a:endParaRPr lang="en-US" sz="2400" dirty="0">
              <a:solidFill>
                <a:srgbClr val="2F2B20"/>
              </a:solidFill>
              <a:latin typeface="Times New Roman" charset="0"/>
              <a:cs typeface="Arial" charset="0"/>
            </a:endParaRPr>
          </a:p>
          <a:p>
            <a:pPr>
              <a:spcBef>
                <a:spcPct val="20000"/>
              </a:spcBef>
              <a:buClr>
                <a:schemeClr val="tx1"/>
              </a:buClr>
              <a:buSzPct val="85000"/>
              <a:buFont typeface="Wingdings" charset="0"/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36">
            <a:extLst>
              <a:ext uri="{FF2B5EF4-FFF2-40B4-BE49-F238E27FC236}">
                <a16:creationId xmlns:a16="http://schemas.microsoft.com/office/drawing/2014/main" id="{2552CF9F-80D3-458A-9AB2-0C602E55E4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714" y="1981807"/>
            <a:ext cx="8172317" cy="830997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>
            <a:outerShdw blurRad="63500" dist="38099" dir="2700000" algn="ctr" rotWithShape="0">
              <a:srgbClr val="000000">
                <a:alpha val="74998"/>
              </a:srgbClr>
            </a:outerShdw>
          </a:effectLst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continuous random variable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random variable whose possible values includes in an interval of real numbers.</a:t>
            </a:r>
          </a:p>
        </p:txBody>
      </p:sp>
    </p:spTree>
    <p:extLst>
      <p:ext uri="{BB962C8B-B14F-4D97-AF65-F5344CB8AC3E}">
        <p14:creationId xmlns:p14="http://schemas.microsoft.com/office/powerpoint/2010/main" val="2003971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8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Probability density function (</a:t>
            </a:r>
            <a:r>
              <a:rPr lang="en-US" sz="3600" dirty="0" err="1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pdf</a:t>
            </a:r>
            <a:r>
              <a:rPr lang="en-US" sz="36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263304" y="1131888"/>
            <a:ext cx="8038507" cy="571500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eaLnBrk="0" hangingPunct="0">
              <a:spcBef>
                <a:spcPct val="0"/>
              </a:spcBef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</a:t>
            </a: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3" name="Object 8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4497823"/>
              </p:ext>
            </p:extLst>
          </p:nvPr>
        </p:nvGraphicFramePr>
        <p:xfrm>
          <a:off x="1945159" y="5812729"/>
          <a:ext cx="3946525" cy="10657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1" name="Equation" r:id="rId3" imgW="2031840" imgH="685800" progId="Equation.3">
                  <p:embed/>
                </p:oleObj>
              </mc:Choice>
              <mc:Fallback>
                <p:oleObj name="Equation" r:id="rId3" imgW="2031840" imgH="685800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5159" y="5812729"/>
                        <a:ext cx="3946525" cy="10657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FAA26D3D-D897-4be2-8F04-BA451C77F1D7}">
                          <ma14:placeholderFlag xmlns="" xmlns:ma14="http://schemas.microsoft.com/office/mac/drawingml/2011/main" val="1"/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36">
                <a:extLst>
                  <a:ext uri="{FF2B5EF4-FFF2-40B4-BE49-F238E27FC236}">
                    <a16:creationId xmlns:a16="http://schemas.microsoft.com/office/drawing/2014/main" id="{4692D1C7-22E2-49C6-A7BF-A5DD11CF66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304" y="1676401"/>
                <a:ext cx="8038507" cy="3304815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  <a:effectLst>
                <a:outerShdw blurRad="63500" dist="38099" dir="2700000" algn="ctr" rotWithShape="0">
                  <a:srgbClr val="000000">
                    <a:alpha val="74998"/>
                  </a:srgbClr>
                </a:outerShdw>
              </a:effec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:r>
                  <a:rPr lang="en-US" sz="2400" b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probability density function (pdf)</a:t>
                </a:r>
                <a:r>
                  <a:rPr lang="en-US" sz="24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a continuous random variable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a function such that:</a:t>
                </a:r>
              </a:p>
              <a:p>
                <a:r>
                  <a:rPr lang="en-US" sz="2400" dirty="0">
                    <a:cs typeface="Times New Roman" panose="02020603050405020304" pitchFamily="18" charset="0"/>
                  </a:rPr>
                  <a:t>1.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≥0,∀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endParaRPr lang="en-US" sz="2400" i="1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cs typeface="Times New Roman" panose="02020603050405020304" pitchFamily="18" charset="0"/>
                  </a:rPr>
                  <a:t>2.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∞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∞</m:t>
                        </m:r>
                      </m:sup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𝑑𝑥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e>
                    </m:nary>
                  </m:oMath>
                </a14:m>
                <a:endPara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cs typeface="Times New Roman" panose="02020603050405020304" pitchFamily="18" charset="0"/>
                  </a:rPr>
                  <a:t>3.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≤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≤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sup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𝑑𝑥</m:t>
                        </m:r>
                      </m:e>
                    </m:nary>
                  </m:oMath>
                </a14:m>
                <a:endParaRPr lang="en-US" sz="2400" dirty="0"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Rectangle 36">
                <a:extLst>
                  <a:ext uri="{FF2B5EF4-FFF2-40B4-BE49-F238E27FC236}">
                    <a16:creationId xmlns:a16="http://schemas.microsoft.com/office/drawing/2014/main" id="{4692D1C7-22E2-49C6-A7BF-A5DD11CF66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3304" y="1676401"/>
                <a:ext cx="8038507" cy="330481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9525">
                <a:solidFill>
                  <a:schemeClr val="tx2"/>
                </a:solidFill>
                <a:miter lim="800000"/>
                <a:headEnd/>
                <a:tailEnd/>
              </a:ln>
              <a:effectLst>
                <a:outerShdw blurRad="63500" dist="38099" dir="2700000" algn="ctr" rotWithShape="0">
                  <a:srgbClr val="000000">
                    <a:alpha val="74998"/>
                  </a:srgb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4" descr="122a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2557" y="2641706"/>
            <a:ext cx="3887601" cy="2287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AutoShape 5">
            <a:extLst>
              <a:ext uri="{FF2B5EF4-FFF2-40B4-BE49-F238E27FC236}">
                <a16:creationId xmlns:a16="http://schemas.microsoft.com/office/drawing/2014/main" id="{8D6362D8-8B47-461F-A882-F2EC81A1CA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304" y="5121733"/>
            <a:ext cx="8038507" cy="571500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eaLnBrk="0" hangingPunct="0">
              <a:spcBef>
                <a:spcPct val="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Property (X is a continuous random variable)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7514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  <p:bldP spid="11" grpId="0" animBg="1"/>
      <p:bldP spid="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008000"/>
                </a:solidFill>
              </a:rPr>
              <a:t>Probability density function (</a:t>
            </a:r>
            <a:r>
              <a:rPr lang="en-US" sz="3600" dirty="0" err="1">
                <a:solidFill>
                  <a:srgbClr val="008000"/>
                </a:solidFill>
              </a:rPr>
              <a:t>pdf</a:t>
            </a:r>
            <a:r>
              <a:rPr lang="en-US" sz="3600" dirty="0">
                <a:solidFill>
                  <a:srgbClr val="008000"/>
                </a:solidFill>
              </a:rPr>
              <a:t>)</a:t>
            </a: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243179" y="1535491"/>
            <a:ext cx="8167054" cy="1938992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>
            <a:outerShdw blurRad="63500" dist="38099" dir="2700000" algn="ctr" rotWithShape="0">
              <a:srgbClr val="000000">
                <a:alpha val="74998"/>
              </a:srgbClr>
            </a:outerShdw>
          </a:effectLst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Example 1: </a:t>
            </a:r>
            <a:r>
              <a:rPr lang="en-US" sz="2400" dirty="0"/>
              <a:t>Suppose that the probability density function of a continuous random variable X is:</a:t>
            </a:r>
          </a:p>
          <a:p>
            <a:endParaRPr lang="en-US" sz="2400" dirty="0"/>
          </a:p>
          <a:p>
            <a:r>
              <a:rPr lang="en-US" sz="2400" dirty="0"/>
              <a:t>Determine </a:t>
            </a:r>
          </a:p>
          <a:p>
            <a:endParaRPr lang="en-US" sz="2400" dirty="0"/>
          </a:p>
        </p:txBody>
      </p:sp>
      <p:graphicFrame>
        <p:nvGraphicFramePr>
          <p:cNvPr id="6" name="Object 7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9648728"/>
              </p:ext>
            </p:extLst>
          </p:nvPr>
        </p:nvGraphicFramePr>
        <p:xfrm>
          <a:off x="3270364" y="2279699"/>
          <a:ext cx="2320925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7" name="Equation" r:id="rId3" imgW="1181100" imgH="228600" progId="Equation.3">
                  <p:embed/>
                </p:oleObj>
              </mc:Choice>
              <mc:Fallback>
                <p:oleObj name="Equation" r:id="rId3" imgW="11811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0364" y="2279699"/>
                        <a:ext cx="2320925" cy="449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1584485"/>
              </p:ext>
            </p:extLst>
          </p:nvPr>
        </p:nvGraphicFramePr>
        <p:xfrm>
          <a:off x="1798638" y="2846388"/>
          <a:ext cx="3929062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8" name="Equation" r:id="rId5" imgW="1993900" imgH="203200" progId="Equation.3">
                  <p:embed/>
                </p:oleObj>
              </mc:Choice>
              <mc:Fallback>
                <p:oleObj name="Equation" r:id="rId5" imgW="19939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8638" y="2846388"/>
                        <a:ext cx="3929062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183673" y="4168347"/>
            <a:ext cx="8167054" cy="23083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>
            <a:outerShdw blurRad="63500" dist="38099" dir="2700000" algn="ctr" rotWithShape="0">
              <a:srgbClr val="000000">
                <a:alpha val="74998"/>
              </a:srgbClr>
            </a:outerShdw>
          </a:effectLst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Example 2: </a:t>
            </a:r>
            <a:r>
              <a:rPr lang="en-US" sz="2400" dirty="0"/>
              <a:t>The probability density function of the length of a metal rod is </a:t>
            </a:r>
          </a:p>
          <a:p>
            <a:endParaRPr lang="en-US" sz="2400" dirty="0"/>
          </a:p>
          <a:p>
            <a:pPr marL="457200" indent="-457200">
              <a:buAutoNum type="alphaLcPeriod"/>
            </a:pPr>
            <a:r>
              <a:rPr lang="en-US" sz="2400" dirty="0"/>
              <a:t>What is the value of c?</a:t>
            </a:r>
          </a:p>
          <a:p>
            <a:pPr marL="457200" indent="-457200">
              <a:buAutoNum type="alphaLcPeriod"/>
            </a:pPr>
            <a:r>
              <a:rPr lang="en-US" sz="2400" dirty="0"/>
              <a:t>Find </a:t>
            </a:r>
          </a:p>
          <a:p>
            <a:endParaRPr lang="en-US" sz="2400" dirty="0"/>
          </a:p>
        </p:txBody>
      </p:sp>
      <p:graphicFrame>
        <p:nvGraphicFramePr>
          <p:cNvPr id="1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1435447"/>
              </p:ext>
            </p:extLst>
          </p:nvPr>
        </p:nvGraphicFramePr>
        <p:xfrm>
          <a:off x="2244725" y="4664176"/>
          <a:ext cx="2719388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9" name="Equation" r:id="rId7" imgW="1384300" imgH="228600" progId="Equation.3">
                  <p:embed/>
                </p:oleObj>
              </mc:Choice>
              <mc:Fallback>
                <p:oleObj name="Equation" r:id="rId7" imgW="13843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4725" y="4664176"/>
                        <a:ext cx="2719388" cy="449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2034036"/>
              </p:ext>
            </p:extLst>
          </p:nvPr>
        </p:nvGraphicFramePr>
        <p:xfrm>
          <a:off x="1452162" y="5712709"/>
          <a:ext cx="2652713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0" name="Equation" r:id="rId9" imgW="1346200" imgH="203200" progId="Equation.3">
                  <p:embed/>
                </p:oleObj>
              </mc:Choice>
              <mc:Fallback>
                <p:oleObj name="Equation" r:id="rId9" imgW="13462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2162" y="5712709"/>
                        <a:ext cx="2652713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40713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Cumulative distribution function (</a:t>
            </a:r>
            <a:r>
              <a:rPr lang="en-US" sz="3600" dirty="0" err="1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cdf</a:t>
            </a:r>
            <a:r>
              <a:rPr lang="en-US" sz="36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4" name="AutoShape 5"/>
          <p:cNvSpPr>
            <a:spLocks noChangeArrowheads="1"/>
          </p:cNvSpPr>
          <p:nvPr/>
        </p:nvSpPr>
        <p:spPr bwMode="auto">
          <a:xfrm>
            <a:off x="178479" y="1131888"/>
            <a:ext cx="8167053" cy="571500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eaLnBrk="0" hangingPunct="0">
              <a:spcBef>
                <a:spcPct val="0"/>
              </a:spcBef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</a:t>
            </a: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ED252B73-09E9-42E0-B70F-177FABB582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478" y="4134074"/>
            <a:ext cx="8167054" cy="1938992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>
            <a:outerShdw blurRad="63500" dist="38099" dir="2700000" algn="ctr" rotWithShape="0">
              <a:srgbClr val="000000">
                <a:alpha val="74998"/>
              </a:srgb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lang="en-US" sz="2400" dirty="0">
                <a:solidFill>
                  <a:srgbClr val="0070C0"/>
                </a:solidFill>
              </a:rPr>
              <a:t>Remark: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X is continuous random variable with cumulative</a:t>
            </a:r>
          </a:p>
          <a:p>
            <a:pPr eaLnBrk="0" hangingPunct="0">
              <a:spcBef>
                <a:spcPct val="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distribution function F(x) then we can use: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0551269"/>
              </p:ext>
            </p:extLst>
          </p:nvPr>
        </p:nvGraphicFramePr>
        <p:xfrm>
          <a:off x="1816886" y="5154612"/>
          <a:ext cx="4143409" cy="508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9" name="Equation" r:id="rId3" imgW="1651000" imgH="203200" progId="Equation.3">
                  <p:embed/>
                </p:oleObj>
              </mc:Choice>
              <mc:Fallback>
                <p:oleObj name="Equation" r:id="rId3" imgW="1651000" imgH="203200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6886" y="5154612"/>
                        <a:ext cx="4143409" cy="5088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FAA26D3D-D897-4be2-8F04-BA451C77F1D7}">
                          <ma14:placeholderFlag xmlns="" xmlns:ma14="http://schemas.microsoft.com/office/mac/drawingml/2011/main" val="1"/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6">
            <a:extLst>
              <a:ext uri="{FF2B5EF4-FFF2-40B4-BE49-F238E27FC236}">
                <a16:creationId xmlns:a16="http://schemas.microsoft.com/office/drawing/2014/main" id="{0C750955-ECF6-4003-9CEC-5C3ED1D9FA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478" y="1703388"/>
            <a:ext cx="8167054" cy="1938992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>
            <a:outerShdw blurRad="63500" dist="38099" dir="2700000" algn="ctr" rotWithShape="0">
              <a:srgbClr val="000000">
                <a:alpha val="74998"/>
              </a:srgbClr>
            </a:outerShdw>
          </a:effectLst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cumulative distribution function (</a:t>
            </a:r>
            <a:r>
              <a:rPr lang="en-US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cdf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)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a continuous random variable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</a:p>
          <a:p>
            <a:pPr>
              <a:spcBef>
                <a:spcPct val="0"/>
              </a:spcBef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-∞ &lt; x &lt; +∞.</a:t>
            </a:r>
          </a:p>
        </p:txBody>
      </p:sp>
      <p:graphicFrame>
        <p:nvGraphicFramePr>
          <p:cNvPr id="6" name="Object 7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9579282"/>
              </p:ext>
            </p:extLst>
          </p:nvPr>
        </p:nvGraphicFramePr>
        <p:xfrm>
          <a:off x="2693836" y="2517775"/>
          <a:ext cx="1973263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0" name="Equation" r:id="rId5" imgW="1028700" imgH="457200" progId="Equation.3">
                  <p:embed/>
                </p:oleObj>
              </mc:Choice>
              <mc:Fallback>
                <p:oleObj name="Equation" r:id="rId5" imgW="1028700" imgH="457200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3836" y="2517775"/>
                        <a:ext cx="1973263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  <a:ext uri="{FAA26D3D-D897-4be2-8F04-BA451C77F1D7}">
                          <ma14:placeholderFlag xmlns="" xmlns:ma14="http://schemas.microsoft.com/office/mac/drawingml/2011/main" val="1"/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26066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9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008000"/>
                </a:solidFill>
              </a:rPr>
              <a:t>Cumulative distribution function (</a:t>
            </a:r>
            <a:r>
              <a:rPr lang="en-US" sz="3600" dirty="0" err="1">
                <a:solidFill>
                  <a:srgbClr val="008000"/>
                </a:solidFill>
              </a:rPr>
              <a:t>cdf</a:t>
            </a:r>
            <a:r>
              <a:rPr lang="en-US" sz="3600" dirty="0">
                <a:solidFill>
                  <a:srgbClr val="008000"/>
                </a:solidFill>
              </a:rPr>
              <a:t>)</a:t>
            </a: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243179" y="1483875"/>
            <a:ext cx="8167054" cy="2677656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>
            <a:outerShdw blurRad="63500" dist="38099" dir="2700000" algn="ctr" rotWithShape="0">
              <a:srgbClr val="000000">
                <a:alpha val="74998"/>
              </a:srgbClr>
            </a:outerShdw>
          </a:effectLst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Example 1: </a:t>
            </a:r>
            <a:r>
              <a:rPr lang="en-US" sz="2400" dirty="0"/>
              <a:t>Suppose the cumulative distribution function of the random variable X is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Find </a:t>
            </a:r>
          </a:p>
          <a:p>
            <a:endParaRPr lang="en-US" sz="2400" dirty="0"/>
          </a:p>
        </p:txBody>
      </p:sp>
      <p:graphicFrame>
        <p:nvGraphicFramePr>
          <p:cNvPr id="8" name="Content Placeholder 7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9539797"/>
              </p:ext>
            </p:extLst>
          </p:nvPr>
        </p:nvGraphicFramePr>
        <p:xfrm>
          <a:off x="2661064" y="2203965"/>
          <a:ext cx="3039144" cy="121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1" name="Equation" r:id="rId3" imgW="1943100" imgH="698500" progId="Equation.3">
                  <p:embed/>
                </p:oleObj>
              </mc:Choice>
              <mc:Fallback>
                <p:oleObj name="Equation" r:id="rId3" imgW="1943100" imgH="698500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1064" y="2203965"/>
                        <a:ext cx="3039144" cy="121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FAA26D3D-D897-4be2-8F04-BA451C77F1D7}">
                          <ma14:placeholderFlag xmlns="" xmlns:ma14="http://schemas.microsoft.com/office/mac/drawingml/2011/main" val="1"/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0628986"/>
              </p:ext>
            </p:extLst>
          </p:nvPr>
        </p:nvGraphicFramePr>
        <p:xfrm>
          <a:off x="1052926" y="3441923"/>
          <a:ext cx="3216275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2" name="Equation" r:id="rId5" imgW="1676400" imgH="203200" progId="Equation.3">
                  <p:embed/>
                </p:oleObj>
              </mc:Choice>
              <mc:Fallback>
                <p:oleObj name="Equation" r:id="rId5" imgW="1676400" imgH="203200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2926" y="3441923"/>
                        <a:ext cx="3216275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  <a:ext uri="{FAA26D3D-D897-4be2-8F04-BA451C77F1D7}">
                          <ma14:placeholderFlag xmlns="" xmlns:ma14="http://schemas.microsoft.com/office/mac/drawingml/2011/main" val="1"/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243179" y="4751486"/>
            <a:ext cx="8167054" cy="1569660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>
            <a:outerShdw blurRad="63500" dist="38099" dir="2700000" algn="ctr" rotWithShape="0">
              <a:srgbClr val="000000">
                <a:alpha val="74998"/>
              </a:srgbClr>
            </a:outerShdw>
          </a:effectLst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Example 2: </a:t>
            </a:r>
            <a:r>
              <a:rPr lang="en-US" sz="2400" dirty="0"/>
              <a:t>Suppose the probability density function of the random variable X is </a:t>
            </a:r>
          </a:p>
          <a:p>
            <a:endParaRPr lang="en-US" sz="2400" dirty="0"/>
          </a:p>
          <a:p>
            <a:r>
              <a:rPr lang="en-US" sz="2400" dirty="0"/>
              <a:t>Find the cumulative distribution function of X.</a:t>
            </a:r>
          </a:p>
        </p:txBody>
      </p:sp>
      <p:graphicFrame>
        <p:nvGraphicFramePr>
          <p:cNvPr id="12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3225599"/>
              </p:ext>
            </p:extLst>
          </p:nvPr>
        </p:nvGraphicFramePr>
        <p:xfrm>
          <a:off x="3020173" y="5374125"/>
          <a:ext cx="2320925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3" name="Equation" r:id="rId7" imgW="1181100" imgH="228600" progId="Equation.3">
                  <p:embed/>
                </p:oleObj>
              </mc:Choice>
              <mc:Fallback>
                <p:oleObj name="Equation" r:id="rId7" imgW="11811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0173" y="5374125"/>
                        <a:ext cx="2320925" cy="449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20140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255" y="274638"/>
            <a:ext cx="8187979" cy="1143000"/>
          </a:xfrm>
        </p:spPr>
        <p:txBody>
          <a:bodyPr/>
          <a:lstStyle/>
          <a:p>
            <a:r>
              <a:rPr lang="en-US" sz="32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Mean and variance of a continuous random variable</a:t>
            </a:r>
          </a:p>
        </p:txBody>
      </p:sp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222255" y="1389063"/>
            <a:ext cx="8187979" cy="571500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eaLnBrk="0" hangingPunct="0">
              <a:spcBef>
                <a:spcPct val="0"/>
              </a:spcBef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</a:t>
            </a: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6">
                <a:extLst>
                  <a:ext uri="{FF2B5EF4-FFF2-40B4-BE49-F238E27FC236}">
                    <a16:creationId xmlns:a16="http://schemas.microsoft.com/office/drawing/2014/main" id="{A91628E2-5302-4F45-B46E-53C791432B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3180" y="1960563"/>
                <a:ext cx="8167054" cy="423289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  <a:effectLst>
                <a:outerShdw blurRad="63500" dist="38099" dir="2700000" algn="ctr" rotWithShape="0">
                  <a:srgbClr val="000000">
                    <a:alpha val="74998"/>
                  </a:srgbClr>
                </a:outerShdw>
              </a:effectLst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Suppose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a continuous random variable with probability density function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:r>
                  <a:rPr lang="en-US" sz="2400" b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mean</a:t>
                </a: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or </a:t>
                </a:r>
                <a:r>
                  <a:rPr lang="en-US" sz="2400" b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expected value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defined by</a:t>
                </a: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ct val="0"/>
                  </a:spcBef>
                </a:pP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:r>
                  <a:rPr lang="en-US" sz="2400" b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variance</a:t>
                </a: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defined by</a:t>
                </a: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ct val="0"/>
                  </a:spcBef>
                </a:pP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ct val="0"/>
                  </a:spcBef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:r>
                  <a:rPr lang="en-US" sz="2400" b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standard deviation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𝜎</m:t>
                    </m:r>
                    <m:r>
                      <a:rPr lang="en-US" sz="2400" b="0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b="0" i="1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𝑉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</m:d>
                        <m:r>
                          <a:rPr lang="en-US" sz="2400" b="0" i="1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.</m:t>
                        </m:r>
                      </m:e>
                    </m:rad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Rectangle 6">
                <a:extLst>
                  <a:ext uri="{FF2B5EF4-FFF2-40B4-BE49-F238E27FC236}">
                    <a16:creationId xmlns="" xmlns:a16="http://schemas.microsoft.com/office/drawing/2014/main" id="{A91628E2-5302-4F45-B46E-53C791432B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3180" y="1960563"/>
                <a:ext cx="8167054" cy="423289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 w="9525">
                <a:solidFill>
                  <a:schemeClr val="tx2"/>
                </a:solidFill>
                <a:miter lim="800000"/>
                <a:headEnd/>
                <a:tailEnd/>
              </a:ln>
              <a:effectLst>
                <a:outerShdw blurRad="63500" dist="38099" dir="2700000" algn="ctr" rotWithShape="0">
                  <a:srgbClr val="000000">
                    <a:alpha val="74998"/>
                  </a:srgb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9" descr="Picture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3304" y="3046085"/>
            <a:ext cx="2525712" cy="835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0" descr="Picture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290" y="4466762"/>
            <a:ext cx="5205413" cy="879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0339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166" y="274638"/>
            <a:ext cx="8225340" cy="1143000"/>
          </a:xfrm>
        </p:spPr>
        <p:txBody>
          <a:bodyPr/>
          <a:lstStyle/>
          <a:p>
            <a:r>
              <a:rPr lang="en-US" sz="32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Mean and variance of a continuous random variable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12"/>
          <p:cNvSpPr>
            <a:spLocks noChangeArrowheads="1"/>
          </p:cNvSpPr>
          <p:nvPr/>
        </p:nvSpPr>
        <p:spPr bwMode="auto">
          <a:xfrm>
            <a:off x="353756" y="1417638"/>
            <a:ext cx="8019625" cy="1938992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>
            <a:outerShdw blurRad="63500" dist="38099" dir="2700000" algn="ctr" rotWithShape="0">
              <a:srgbClr val="000000">
                <a:alpha val="74998"/>
              </a:srgbClr>
            </a:outerShdw>
          </a:effectLst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1: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Assume that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continuous random variable with the following probability density function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Determine the mean and variance of X.</a:t>
            </a:r>
          </a:p>
        </p:txBody>
      </p:sp>
      <p:graphicFrame>
        <p:nvGraphicFramePr>
          <p:cNvPr id="8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8738367"/>
              </p:ext>
            </p:extLst>
          </p:nvPr>
        </p:nvGraphicFramePr>
        <p:xfrm>
          <a:off x="2317750" y="2196739"/>
          <a:ext cx="2654045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0" name="Equation" r:id="rId3" imgW="1536700" imgH="406400" progId="Equation.3">
                  <p:embed/>
                </p:oleObj>
              </mc:Choice>
              <mc:Fallback>
                <p:oleObj name="Equation" r:id="rId3" imgW="1536700" imgH="406400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7750" y="2196739"/>
                        <a:ext cx="2654045" cy="752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FAA26D3D-D897-4be2-8F04-BA451C77F1D7}">
                          <ma14:placeholderFlag xmlns="" xmlns:ma14="http://schemas.microsoft.com/office/mac/drawingml/2011/main" val="1"/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333631" y="4038514"/>
            <a:ext cx="8039750" cy="2677656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>
            <a:outerShdw blurRad="63500" dist="38099" dir="2700000" algn="ctr" rotWithShape="0">
              <a:srgbClr val="000000">
                <a:alpha val="74998"/>
              </a:srgbClr>
            </a:outerShdw>
          </a:effectLst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2: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cumulative distribution function of the random variable X is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the standard deviation of X.</a:t>
            </a:r>
          </a:p>
        </p:txBody>
      </p:sp>
      <p:graphicFrame>
        <p:nvGraphicFramePr>
          <p:cNvPr id="11" name="Content Placeholder 10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7776369"/>
              </p:ext>
            </p:extLst>
          </p:nvPr>
        </p:nvGraphicFramePr>
        <p:xfrm>
          <a:off x="1932651" y="4834305"/>
          <a:ext cx="3039144" cy="121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1" name="Equation" r:id="rId5" imgW="1943100" imgH="698500" progId="Equation.3">
                  <p:embed/>
                </p:oleObj>
              </mc:Choice>
              <mc:Fallback>
                <p:oleObj name="Equation" r:id="rId5" imgW="1943100" imgH="698500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2651" y="4834305"/>
                        <a:ext cx="3039144" cy="121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FAA26D3D-D897-4be2-8F04-BA451C77F1D7}">
                          <ma14:placeholderFlag xmlns="" xmlns:ma14="http://schemas.microsoft.com/office/mac/drawingml/2011/main" val="1"/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39579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614" y="274638"/>
            <a:ext cx="8366234" cy="1143000"/>
          </a:xfrm>
        </p:spPr>
        <p:txBody>
          <a:bodyPr/>
          <a:lstStyle/>
          <a:p>
            <a:r>
              <a:rPr lang="en-US" sz="360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Continuous uniform distribution</a:t>
            </a:r>
            <a:endParaRPr lang="en-US" sz="3600" dirty="0">
              <a:solidFill>
                <a:srgbClr val="008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val 3"/>
          <p:cNvSpPr>
            <a:spLocks noChangeArrowheads="1"/>
          </p:cNvSpPr>
          <p:nvPr/>
        </p:nvSpPr>
        <p:spPr bwMode="auto">
          <a:xfrm>
            <a:off x="4954588" y="2955925"/>
            <a:ext cx="638175" cy="42545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9" name="Picture 5" descr="Picture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318" y="1555933"/>
            <a:ext cx="3413125" cy="111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7" descr="Picture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318" y="3674972"/>
            <a:ext cx="4740275" cy="766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9" descr="Picture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318" y="4957854"/>
            <a:ext cx="3089275" cy="163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6">
            <a:extLst>
              <a:ext uri="{FF2B5EF4-FFF2-40B4-BE49-F238E27FC236}">
                <a16:creationId xmlns:a16="http://schemas.microsoft.com/office/drawing/2014/main" id="{72C7A3C2-EF82-49EA-BFB3-AAD0FE27A4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957" y="3032464"/>
            <a:ext cx="2940341" cy="4616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>
            <a:outerShdw blurRad="63500" dist="38099" dir="2700000" algn="ctr" rotWithShape="0">
              <a:srgbClr val="000000">
                <a:alpha val="74998"/>
              </a:srgbClr>
            </a:outerShdw>
          </a:effectLst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Mean and Variance:</a:t>
            </a:r>
          </a:p>
        </p:txBody>
      </p:sp>
      <p:sp>
        <p:nvSpPr>
          <p:cNvPr id="17" name="Rectangle 6">
            <a:extLst>
              <a:ext uri="{FF2B5EF4-FFF2-40B4-BE49-F238E27FC236}">
                <a16:creationId xmlns:a16="http://schemas.microsoft.com/office/drawing/2014/main" id="{027E03B5-FA19-4C1C-B650-9DC9625A42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416" y="1792628"/>
            <a:ext cx="959141" cy="4616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>
            <a:outerShdw blurRad="63500" dist="38099" dir="2700000" algn="ctr" rotWithShape="0">
              <a:srgbClr val="000000">
                <a:alpha val="74998"/>
              </a:srgbClr>
            </a:outerShdw>
          </a:effectLst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pdf:</a:t>
            </a:r>
          </a:p>
        </p:txBody>
      </p:sp>
      <p:sp>
        <p:nvSpPr>
          <p:cNvPr id="18" name="Rectangle 6">
            <a:extLst>
              <a:ext uri="{FF2B5EF4-FFF2-40B4-BE49-F238E27FC236}">
                <a16:creationId xmlns:a16="http://schemas.microsoft.com/office/drawing/2014/main" id="{03B4042D-895F-4731-987C-D4BF589A4E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416" y="4849723"/>
            <a:ext cx="959141" cy="4616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>
            <a:outerShdw blurRad="63500" dist="38099" dir="2700000" algn="ctr" rotWithShape="0">
              <a:srgbClr val="000000">
                <a:alpha val="74998"/>
              </a:srgbClr>
            </a:outerShdw>
          </a:effectLst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cdf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913640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6" grpId="0" animBg="1"/>
      <p:bldP spid="17" grpId="0" animBg="1"/>
      <p:bldP spid="18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Adjacency.thmx</Template>
  <TotalTime>4052</TotalTime>
  <Words>1227</Words>
  <Application>Microsoft Office PowerPoint</Application>
  <PresentationFormat>On-screen Show (4:3)</PresentationFormat>
  <Paragraphs>151</Paragraphs>
  <Slides>19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Calibri</vt:lpstr>
      <vt:lpstr>Cambria</vt:lpstr>
      <vt:lpstr>Cambria Math</vt:lpstr>
      <vt:lpstr>Times New Roman</vt:lpstr>
      <vt:lpstr>Wingdings</vt:lpstr>
      <vt:lpstr>Adjacency</vt:lpstr>
      <vt:lpstr>Equation</vt:lpstr>
      <vt:lpstr>Chapter 4:  Continuous random variables and  Probability distribution</vt:lpstr>
      <vt:lpstr>Continuous random variables</vt:lpstr>
      <vt:lpstr>Probability density function (pdf)</vt:lpstr>
      <vt:lpstr>Probability density function (pdf)</vt:lpstr>
      <vt:lpstr>Cumulative distribution function (cdf)</vt:lpstr>
      <vt:lpstr>Cumulative distribution function (cdf)</vt:lpstr>
      <vt:lpstr>Mean and variance of a continuous random variable</vt:lpstr>
      <vt:lpstr>Mean and variance of a continuous random variable</vt:lpstr>
      <vt:lpstr>Continuous uniform distribution</vt:lpstr>
      <vt:lpstr>Continuous uniform distribution</vt:lpstr>
      <vt:lpstr>Normal distribution</vt:lpstr>
      <vt:lpstr>Standard normal distribution</vt:lpstr>
      <vt:lpstr>Normal distribution</vt:lpstr>
      <vt:lpstr>Approximation using Normal distribution</vt:lpstr>
      <vt:lpstr>Approximation using Normal distribution</vt:lpstr>
      <vt:lpstr>Approximation using Normal distribution</vt:lpstr>
      <vt:lpstr>Approximation using Normal distribution</vt:lpstr>
      <vt:lpstr>Exponential distribution</vt:lpstr>
      <vt:lpstr>Exponential distribution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10:  Statistical inference for Two Samples</dc:title>
  <dc:creator>Mai Vu Thi Tuyet</dc:creator>
  <cp:lastModifiedBy>Mai</cp:lastModifiedBy>
  <cp:revision>46</cp:revision>
  <dcterms:created xsi:type="dcterms:W3CDTF">2021-09-01T00:59:07Z</dcterms:created>
  <dcterms:modified xsi:type="dcterms:W3CDTF">2021-12-03T16:27:22Z</dcterms:modified>
</cp:coreProperties>
</file>