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764" autoAdjust="0"/>
  </p:normalViewPr>
  <p:slideViewPr>
    <p:cSldViewPr snapToGrid="0" snapToObjects="1">
      <p:cViewPr varScale="1">
        <p:scale>
          <a:sx n="73" d="100"/>
          <a:sy n="73" d="100"/>
        </p:scale>
        <p:origin x="37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B8C29BC-3B1B-F246-B435-404A21B4A7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55A8D1C-AB86-824E-A239-649263CD433F}" type="datetimeFigureOut">
              <a:rPr lang="en-US" smtClean="0"/>
              <a:t>12/3/2021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/>
          <a:p>
            <a:r>
              <a:rPr lang="en-US" sz="44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6: </a:t>
            </a:r>
            <a:br>
              <a:rPr lang="en-US" sz="44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  <a:endParaRPr lang="en-US" sz="44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82" y="1754908"/>
            <a:ext cx="8420893" cy="440185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 dirty="0">
                <a:solidFill>
                  <a:srgbClr val="000000"/>
                </a:solidFill>
                <a:latin typeface="Arial" charset="0"/>
              </a:rPr>
              <a:t>LEARNING OBJECTIVES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vi-VN" sz="2400" dirty="0">
                <a:solidFill>
                  <a:schemeClr val="tx1"/>
                </a:solidFill>
                <a:latin typeface="Times New Roman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.</a:t>
            </a:r>
            <a:r>
              <a:rPr lang="vi-VN" sz="2400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Numerical summaries of </a:t>
            </a:r>
            <a:r>
              <a:rPr lang="vi-VN" sz="2400" dirty="0">
                <a:solidFill>
                  <a:schemeClr val="tx1"/>
                </a:solidFill>
                <a:latin typeface="Times New Roman" charset="0"/>
              </a:rPr>
              <a:t>data.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vi-VN" sz="2400" dirty="0">
                <a:solidFill>
                  <a:schemeClr val="tx1"/>
                </a:solidFill>
                <a:latin typeface="Times New Roman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.</a:t>
            </a:r>
            <a:r>
              <a:rPr lang="vi-VN" sz="2400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Stem and leaf </a:t>
            </a:r>
            <a:r>
              <a:rPr lang="vi-VN" sz="2400" dirty="0">
                <a:solidFill>
                  <a:schemeClr val="tx1"/>
                </a:solidFill>
                <a:latin typeface="Times New Roman" charset="0"/>
              </a:rPr>
              <a:t>diagrams.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vi-VN" sz="2400" dirty="0">
                <a:solidFill>
                  <a:schemeClr val="tx1"/>
                </a:solidFill>
                <a:latin typeface="Times New Roman" charset="0"/>
              </a:rPr>
              <a:t>3. Frequency distributions and Histograms.</a:t>
            </a:r>
          </a:p>
          <a:p>
            <a:pPr>
              <a:spcBef>
                <a:spcPct val="50000"/>
              </a:spcBef>
            </a:pPr>
            <a:r>
              <a:rPr lang="vi-VN" sz="2400" dirty="0">
                <a:solidFill>
                  <a:schemeClr val="tx1"/>
                </a:solidFill>
                <a:latin typeface="Times New Roman" charset="0"/>
              </a:rPr>
              <a:t>4. Box plots</a:t>
            </a:r>
          </a:p>
          <a:p>
            <a:pPr>
              <a:spcBef>
                <a:spcPct val="50000"/>
              </a:spcBef>
            </a:pPr>
            <a:r>
              <a:rPr lang="vi-VN" sz="2400" dirty="0">
                <a:solidFill>
                  <a:schemeClr val="tx1"/>
                </a:solidFill>
                <a:latin typeface="Times New Roman" charset="0"/>
              </a:rPr>
              <a:t>5. Time Sequence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plots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2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810"/>
            <a:ext cx="7620000" cy="1143000"/>
          </a:xfrm>
        </p:spPr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Box-plots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5494" y="1548560"/>
            <a:ext cx="8079645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ordered set of data is divided into four equal parts, the division points are called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quartiles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quartile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Q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a value that has approximately 25% of the observations below.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median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quartile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Q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has approximately 50% of the observations below its value.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quartile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Q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has approximately 75% of the observations below its value.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interquartile range,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= Q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mr-IN" sz="2400" dirty="0">
                <a:latin typeface="Times New Roman" panose="02020603050405020304" pitchFamily="18" charset="0"/>
              </a:rPr>
              <a:t>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35494" y="5180397"/>
            <a:ext cx="8079645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2800" baseline="30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the given sample data to find the sample quartiles, the sample mode and the IQR.</a:t>
            </a:r>
          </a:p>
          <a:p>
            <a:r>
              <a:rPr lang="vi-V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cs-CZ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55, 52, 52, 52, 49, 74, 67, 55.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7CF6C77E-9FCD-4744-B5ED-3FD58238D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94" y="977060"/>
            <a:ext cx="8079645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Three quartiles</a:t>
            </a:r>
          </a:p>
        </p:txBody>
      </p:sp>
    </p:spTree>
    <p:extLst>
      <p:ext uri="{BB962C8B-B14F-4D97-AF65-F5344CB8AC3E}">
        <p14:creationId xmlns:p14="http://schemas.microsoft.com/office/powerpoint/2010/main" val="126993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1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box-plot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visual display that describes important features of data: three quartiles, the minimum/maximum values, and unusual observations (outliers).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6.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08" y="2827448"/>
            <a:ext cx="6569331" cy="314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2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889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vi-V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data of ages of 14 random adults from a village: 15, 20, 31, 31, 32, 40, 41, 41, 42, 43, 45, 45, 50, 70 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a box plot for this data.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6.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83" y="2750379"/>
            <a:ext cx="2349500" cy="2628900"/>
          </a:xfrm>
          <a:prstGeom prst="rect">
            <a:avLst/>
          </a:prstGeom>
        </p:spPr>
      </p:pic>
      <p:pic>
        <p:nvPicPr>
          <p:cNvPr id="6" name="Picture 5" descr="6.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972" y="2333499"/>
            <a:ext cx="3979228" cy="414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2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distribution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222890" y="1731507"/>
            <a:ext cx="8079645" cy="1200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distribution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divide the range of the data into intervals (called class intervals, cells, or bins). The bins should be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 width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22890" y="3046134"/>
            <a:ext cx="8084132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vi-V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Grades = {2.4, 4.4, 4.6, 5.0, 5.0, 5.8, 6.0, 7.4, 8.2, 9.0}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297" y="4191000"/>
            <a:ext cx="2286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9503" y="4191000"/>
            <a:ext cx="4432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grade ranges into 5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0 - 2, 2 - 4, 4 - 6, 6 - 8, 8 - 10.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the number of data values in each bin: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F82D6B00-62F6-49A9-9923-50E9BAF91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77" y="1160007"/>
            <a:ext cx="8079645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Frequency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842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0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94" y="1392892"/>
            <a:ext cx="8230256" cy="252783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Cambria Math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Cambria Math" charset="0"/>
                <a:cs typeface="Times New Roman" panose="02020603050405020304" pitchFamily="18" charset="0"/>
              </a:rPr>
              <a:t>histogram</a:t>
            </a:r>
            <a:r>
              <a:rPr lang="en-US" sz="2400" b="1" dirty="0">
                <a:latin typeface="Times New Roman" panose="02020603050405020304" pitchFamily="18" charset="0"/>
                <a:ea typeface="Cambria Math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mbria Math" charset="0"/>
                <a:cs typeface="Times New Roman" panose="02020603050405020304" pitchFamily="18" charset="0"/>
              </a:rPr>
              <a:t>is</a:t>
            </a:r>
            <a:r>
              <a:rPr lang="en-US" sz="2400" b="1" dirty="0">
                <a:latin typeface="Times New Roman" panose="02020603050405020304" pitchFamily="18" charset="0"/>
                <a:ea typeface="Cambria Math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mbria Math" charset="0"/>
                <a:cs typeface="Times New Roman" panose="02020603050405020304" pitchFamily="18" charset="0"/>
              </a:rPr>
              <a:t>a visual display of the frequency distribution.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the bin (class interval) boundaries on a horizontal scale.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and label the vertical scale with the frequencies or the relative frequencies.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396" y="3682592"/>
            <a:ext cx="3395419" cy="238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0628" y="3135892"/>
            <a:ext cx="47227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each bin, draw a rectangle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where height is equal to the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Frequency (or relative frequency)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corresponding to that bin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793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890" y="1863741"/>
            <a:ext cx="80386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Histograms are very useful to explore the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data.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90" y="2249981"/>
            <a:ext cx="748017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22890" y="4706023"/>
            <a:ext cx="25289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Pareto chart: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(frequencies are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ordered decreasingly)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6.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631" y="4569990"/>
            <a:ext cx="4586333" cy="2288010"/>
          </a:xfrm>
          <a:prstGeom prst="rect">
            <a:avLst/>
          </a:prstGeom>
        </p:spPr>
      </p:pic>
      <p:sp>
        <p:nvSpPr>
          <p:cNvPr id="9" name="AutoShape 5">
            <a:extLst>
              <a:ext uri="{FF2B5EF4-FFF2-40B4-BE49-F238E27FC236}">
                <a16:creationId xmlns:a16="http://schemas.microsoft.com/office/drawing/2014/main" id="{D7162B1F-CBF3-4951-9260-EBD522E8D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77" y="1199611"/>
            <a:ext cx="8079645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2F2B20"/>
                </a:solidFill>
                <a:latin typeface="Times New Roman" charset="0"/>
              </a:rPr>
              <a:t>Remark:</a:t>
            </a:r>
          </a:p>
        </p:txBody>
      </p:sp>
    </p:spTree>
    <p:extLst>
      <p:ext uri="{BB962C8B-B14F-4D97-AF65-F5344CB8AC3E}">
        <p14:creationId xmlns:p14="http://schemas.microsoft.com/office/powerpoint/2010/main" val="270627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 sequence plots</a:t>
            </a:r>
          </a:p>
        </p:txBody>
      </p:sp>
      <p:pic>
        <p:nvPicPr>
          <p:cNvPr id="4" name="Picture 3" descr="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5" y="1231171"/>
            <a:ext cx="8085616" cy="482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0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3600" dirty="0">
                <a:solidFill>
                  <a:srgbClr val="008000"/>
                </a:solidFill>
              </a:rPr>
              <a:t>Introduction to statistics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D833A0C4-4D60-4E65-A7FE-C3047D613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138651"/>
            <a:ext cx="4013341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Inferential Statistics</a:t>
            </a:r>
          </a:p>
          <a:p>
            <a:pPr lvl="0"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information from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(data)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estimate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</a:p>
          <a:p>
            <a:pPr lvl="0"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(Chapter 8,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9, 10,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11)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67B2A080-5AD1-4B87-99D4-CA2B4E257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38" y="3138651"/>
            <a:ext cx="3698031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</a:p>
          <a:p>
            <a:pPr lvl="0"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summaries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displays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describe data</a:t>
            </a:r>
          </a:p>
          <a:p>
            <a:pPr lvl="0"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(Chapter 6)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60210A76-28F6-46AF-81AD-5AE614203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691" y="1731178"/>
            <a:ext cx="3382720" cy="8925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pPr lvl="0"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the science of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5F7553-7131-4049-9B81-B2970639DAEE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2081854" y="2623730"/>
            <a:ext cx="2014197" cy="51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7595D6-A876-4856-BAAF-B4EA6B2767FC}"/>
              </a:ext>
            </a:extLst>
          </p:cNvPr>
          <p:cNvCxnSpPr>
            <a:stCxn id="7" idx="2"/>
          </p:cNvCxnSpPr>
          <p:nvPr/>
        </p:nvCxnSpPr>
        <p:spPr>
          <a:xfrm>
            <a:off x="4096051" y="2623730"/>
            <a:ext cx="2304749" cy="51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summaries of data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>
          <a:xfrm>
            <a:off x="172095" y="1649412"/>
            <a:ext cx="8198147" cy="1947863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>
                <a:latin typeface="Times New Roman" charset="0"/>
              </a:rPr>
              <a:t>If the n observations in a sample are denoted by </a:t>
            </a:r>
            <a:r>
              <a:rPr lang="en-US" sz="2400" i="1" dirty="0">
                <a:latin typeface="Times New Roman" charset="0"/>
              </a:rPr>
              <a:t>x</a:t>
            </a:r>
            <a:r>
              <a:rPr lang="en-US" sz="2400" i="1" baseline="-25000" dirty="0">
                <a:latin typeface="Times New Roman" charset="0"/>
              </a:rPr>
              <a:t>1</a:t>
            </a:r>
            <a:r>
              <a:rPr lang="en-US" sz="2400" i="1" dirty="0">
                <a:latin typeface="Times New Roman" charset="0"/>
              </a:rPr>
              <a:t>, x</a:t>
            </a:r>
            <a:r>
              <a:rPr lang="en-US" sz="2400" i="1" baseline="-25000" dirty="0">
                <a:latin typeface="Times New Roman" charset="0"/>
              </a:rPr>
              <a:t>2</a:t>
            </a:r>
            <a:r>
              <a:rPr lang="en-US" sz="2400" i="1" dirty="0">
                <a:latin typeface="Times New Roman" charset="0"/>
              </a:rPr>
              <a:t>, …, </a:t>
            </a:r>
            <a:r>
              <a:rPr lang="en-US" sz="2400" i="1" dirty="0" err="1">
                <a:latin typeface="Times New Roman" charset="0"/>
              </a:rPr>
              <a:t>x</a:t>
            </a:r>
            <a:r>
              <a:rPr lang="en-US" sz="2400" i="1" baseline="-25000" dirty="0" err="1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, the sample mean is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sz="2400" dirty="0">
              <a:latin typeface="Times New Roman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sz="2400" dirty="0">
              <a:latin typeface="Times New Roman" charset="0"/>
            </a:endParaRPr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905005"/>
              </p:ext>
            </p:extLst>
          </p:nvPr>
        </p:nvGraphicFramePr>
        <p:xfrm>
          <a:off x="2811956" y="2158959"/>
          <a:ext cx="291623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1218960" imgH="393480" progId="Equation.3">
                  <p:embed/>
                </p:oleObj>
              </mc:Choice>
              <mc:Fallback>
                <p:oleObj name="Equation" r:id="rId3" imgW="1218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956" y="2158959"/>
                        <a:ext cx="291623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243349" y="4106822"/>
            <a:ext cx="8178910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70C0"/>
                </a:solidFill>
                <a:latin typeface="Times New Roman" charset="0"/>
                <a:cs typeface="Arial" charset="0"/>
                <a:sym typeface="Symbol" charset="0"/>
              </a:rPr>
              <a:t>Example: </a:t>
            </a:r>
            <a:r>
              <a:rPr lang="en-US" sz="2400" dirty="0">
                <a:latin typeface="Times New Roman" charset="0"/>
              </a:rPr>
              <a:t>Let’s consider the weight of  the eight observations collected from the prototype engine connectors: 12.6, 12.9, 13.4, 12.3, 13.6, 13.5, 12.6 and 13.1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  <a:sym typeface="Symbol" charset="0"/>
              </a:rPr>
              <a:t>Find the sample mean.</a:t>
            </a:r>
          </a:p>
        </p:txBody>
      </p:sp>
      <p:graphicFrame>
        <p:nvGraphicFramePr>
          <p:cNvPr id="1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684061"/>
              </p:ext>
            </p:extLst>
          </p:nvPr>
        </p:nvGraphicFramePr>
        <p:xfrm>
          <a:off x="775873" y="5925344"/>
          <a:ext cx="603091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5" imgW="3047760" imgH="393480" progId="Equation.3">
                  <p:embed/>
                </p:oleObj>
              </mc:Choice>
              <mc:Fallback>
                <p:oleObj name="Equation" r:id="rId5" imgW="3047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873" y="5925344"/>
                        <a:ext cx="6030912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5">
            <a:extLst>
              <a:ext uri="{FF2B5EF4-FFF2-40B4-BE49-F238E27FC236}">
                <a16:creationId xmlns:a16="http://schemas.microsoft.com/office/drawing/2014/main" id="{3DAC710C-7D36-49CE-8E7B-6FDA59F17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95" y="1068771"/>
            <a:ext cx="8167053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Sample mean</a:t>
            </a:r>
          </a:p>
        </p:txBody>
      </p:sp>
    </p:spTree>
    <p:extLst>
      <p:ext uri="{BB962C8B-B14F-4D97-AF65-F5344CB8AC3E}">
        <p14:creationId xmlns:p14="http://schemas.microsoft.com/office/powerpoint/2010/main" val="268784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1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summaries of data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>
          <a:xfrm>
            <a:off x="328238" y="1742065"/>
            <a:ext cx="7992235" cy="3362645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572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indent="-4572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572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indent="-4572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Times New Roman" charset="0"/>
              </a:rPr>
              <a:t>The </a:t>
            </a:r>
            <a:r>
              <a:rPr lang="en-US" sz="2400" dirty="0">
                <a:latin typeface="Times New Roman" charset="0"/>
              </a:rPr>
              <a:t>value that lies in the middle of the data when the data set is ordered.</a:t>
            </a:r>
          </a:p>
          <a:p>
            <a:r>
              <a:rPr lang="en-US" sz="2400">
                <a:latin typeface="Times New Roman" charset="0"/>
              </a:rPr>
              <a:t>Measures </a:t>
            </a:r>
            <a:r>
              <a:rPr lang="en-US" sz="2400" dirty="0">
                <a:latin typeface="Times New Roman" charset="0"/>
              </a:rPr>
              <a:t>the center of an ordered data set by dividing it into two equal parts.</a:t>
            </a:r>
          </a:p>
          <a:p>
            <a:r>
              <a:rPr lang="en-US" sz="2400">
                <a:latin typeface="Times New Roman" charset="0"/>
              </a:rPr>
              <a:t>If </a:t>
            </a:r>
            <a:r>
              <a:rPr lang="en-US" sz="2400" dirty="0">
                <a:latin typeface="Times New Roman" charset="0"/>
              </a:rPr>
              <a:t>the data set has an</a:t>
            </a:r>
          </a:p>
          <a:p>
            <a:pPr>
              <a:buFontTx/>
              <a:buNone/>
            </a:pPr>
            <a:r>
              <a:rPr lang="en-US" sz="2400" dirty="0">
                <a:latin typeface="Times New Roman" charset="0"/>
              </a:rPr>
              <a:t>     (a) even number of entries: median is </a:t>
            </a:r>
            <a:r>
              <a:rPr lang="en-US" sz="2400">
                <a:latin typeface="Times New Roman" charset="0"/>
              </a:rPr>
              <a:t>the average of </a:t>
            </a:r>
            <a:r>
              <a:rPr lang="en-US" sz="2400" dirty="0">
                <a:latin typeface="Times New Roman" charset="0"/>
              </a:rPr>
              <a:t>the two middle data entries.</a:t>
            </a:r>
          </a:p>
          <a:p>
            <a:pPr>
              <a:buFontTx/>
              <a:buNone/>
            </a:pPr>
            <a:r>
              <a:rPr lang="en-US" sz="2400" dirty="0">
                <a:latin typeface="Times New Roman" charset="0"/>
              </a:rPr>
              <a:t>     (b) odd number of entries: median is the middle data entry.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67568" y="5259923"/>
            <a:ext cx="7996611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charset="0"/>
              </a:rPr>
              <a:t>Example:</a:t>
            </a:r>
            <a:r>
              <a:rPr lang="en-US" sz="2000" dirty="0">
                <a:latin typeface="Times New Roman" charset="0"/>
              </a:rPr>
              <a:t> The prices (in dollars) for a sample of round-trip flights from Chicago, Illinois to Cancun, Mexico are listed. Find the median of the flight prices.</a:t>
            </a:r>
          </a:p>
          <a:p>
            <a:r>
              <a:rPr lang="en-US" sz="2000" dirty="0">
                <a:latin typeface="Times New Roman" charset="0"/>
              </a:rPr>
              <a:t>	              872   432   397   427   388   782   397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8E7CD4EA-FABB-4500-A440-013850C6D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534" y="1181791"/>
            <a:ext cx="8079645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Sample median</a:t>
            </a:r>
          </a:p>
        </p:txBody>
      </p:sp>
    </p:spTree>
    <p:extLst>
      <p:ext uri="{BB962C8B-B14F-4D97-AF65-F5344CB8AC3E}">
        <p14:creationId xmlns:p14="http://schemas.microsoft.com/office/powerpoint/2010/main" val="102691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summaries of data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7214" y="1922462"/>
            <a:ext cx="8079645" cy="1729258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  <a:latin typeface="Times New Roman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data entry that occurs with the greatest frequency.</a:t>
            </a:r>
          </a:p>
          <a:p>
            <a:r>
              <a:rPr lang="en-US" sz="2400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no entry is repeated the data set has no mode.</a:t>
            </a:r>
          </a:p>
          <a:p>
            <a:r>
              <a:rPr lang="en-US" sz="2400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two entries occur with the same greatest frequency, each entry is a mode (</a:t>
            </a:r>
            <a:r>
              <a:rPr lang="en-US" sz="2400" dirty="0">
                <a:latin typeface="Times New Roman" charset="0"/>
              </a:rPr>
              <a:t>bimodal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).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20416" y="3912106"/>
            <a:ext cx="4046784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70C0"/>
                </a:solidFill>
                <a:latin typeface="Times New Roman" charset="0"/>
              </a:rPr>
              <a:t>Example: </a:t>
            </a:r>
            <a:r>
              <a:rPr lang="en-US" sz="2000" dirty="0">
                <a:latin typeface="Times New Roman" charset="0"/>
              </a:rPr>
              <a:t>At a political debate a sample of audience members was asked to name the political party to which they belong. Their responses are shown in the table. What is the mode of the responses?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130922"/>
              </p:ext>
            </p:extLst>
          </p:nvPr>
        </p:nvGraphicFramePr>
        <p:xfrm>
          <a:off x="4267200" y="3912105"/>
          <a:ext cx="4133360" cy="1938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79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Political 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9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Democrat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79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Republican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9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9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Did not respond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AutoShape 5">
            <a:extLst>
              <a:ext uri="{FF2B5EF4-FFF2-40B4-BE49-F238E27FC236}">
                <a16:creationId xmlns:a16="http://schemas.microsoft.com/office/drawing/2014/main" id="{BEDA51B6-A3F6-4178-91A1-7B50103E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14" y="1350962"/>
            <a:ext cx="8079645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Sample mode</a:t>
            </a:r>
          </a:p>
        </p:txBody>
      </p:sp>
    </p:spTree>
    <p:extLst>
      <p:ext uri="{BB962C8B-B14F-4D97-AF65-F5344CB8AC3E}">
        <p14:creationId xmlns:p14="http://schemas.microsoft.com/office/powerpoint/2010/main" val="86199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69"/>
            <a:ext cx="7620000" cy="1143000"/>
          </a:xfrm>
        </p:spPr>
        <p:txBody>
          <a:bodyPr/>
          <a:lstStyle/>
          <a:p>
            <a:r>
              <a:rPr lang="en-US" sz="3600" dirty="0">
                <a:solidFill>
                  <a:srgbClr val="008000"/>
                </a:solidFill>
              </a:rPr>
              <a:t>Numerical summaries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258170" y="1590352"/>
                <a:ext cx="8048852" cy="30527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 ,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a sample 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observations,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sample </a:t>
                </a:r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</a:p>
              <a:p>
                <a:pPr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deviation.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Tx/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70" y="1590352"/>
                <a:ext cx="8048852" cy="3052763"/>
              </a:xfrm>
              <a:prstGeom prst="rect">
                <a:avLst/>
              </a:prstGeom>
              <a:blipFill rotWithShape="1">
                <a:blip r:embed="rId2"/>
                <a:stretch>
                  <a:fillRect t="-1392"/>
                </a:stretch>
              </a:blipFill>
              <a:ln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52886" y="5104780"/>
            <a:ext cx="8048852" cy="11695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 Example: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consider the weight of  the eight observations collected from the prototype engine connectors: 12, 13, 9, 12, 10 and 12.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0"/>
              </a:rPr>
              <a:t>Find the sample standard deviation.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01BA8094-37E9-459E-AA75-23E231909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77" y="1018852"/>
            <a:ext cx="8079645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charset="0"/>
              </a:rPr>
              <a:t>Sample variance </a:t>
            </a:r>
            <a:r>
              <a:rPr lang="en-US" sz="2400" dirty="0">
                <a:latin typeface="Times New Roman" charset="0"/>
              </a:rPr>
              <a:t>and sample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113017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summaries of data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7377" y="2076305"/>
            <a:ext cx="8079645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400" dirty="0">
                <a:latin typeface="Times New Roman" charset="0"/>
              </a:rPr>
              <a:t> The difference between the maximum and minimum data entries in the set.</a:t>
            </a:r>
          </a:p>
          <a:p>
            <a:pPr>
              <a:buFontTx/>
              <a:buChar char="•"/>
            </a:pPr>
            <a:endParaRPr lang="en-US" sz="2400" dirty="0">
              <a:latin typeface="Times New Roman" charset="0"/>
            </a:endParaRPr>
          </a:p>
          <a:p>
            <a:pPr>
              <a:buFontTx/>
              <a:buChar char="•"/>
            </a:pPr>
            <a:r>
              <a:rPr lang="en-US" sz="2400" dirty="0">
                <a:latin typeface="Times New Roman" charset="0"/>
              </a:rPr>
              <a:t> The data must be quantitative.</a:t>
            </a:r>
          </a:p>
          <a:p>
            <a:pPr>
              <a:buFontTx/>
              <a:buChar char="•"/>
            </a:pPr>
            <a:endParaRPr lang="en-US" sz="2400" dirty="0">
              <a:latin typeface="Times New Roman" charset="0"/>
            </a:endParaRPr>
          </a:p>
          <a:p>
            <a:pPr>
              <a:buFontTx/>
              <a:buChar char="•"/>
            </a:pPr>
            <a:r>
              <a:rPr lang="en-US" sz="2400" dirty="0">
                <a:latin typeface="Times New Roman" charset="0"/>
              </a:rPr>
              <a:t> If the n observations in a sample are denoted by </a:t>
            </a:r>
            <a:r>
              <a:rPr lang="en-US" sz="2400" i="1" dirty="0">
                <a:latin typeface="Times New Roman" charset="0"/>
              </a:rPr>
              <a:t>x</a:t>
            </a:r>
            <a:r>
              <a:rPr lang="en-US" sz="2400" i="1" baseline="-25000" dirty="0">
                <a:latin typeface="Times New Roman" charset="0"/>
              </a:rPr>
              <a:t>1</a:t>
            </a:r>
            <a:r>
              <a:rPr lang="en-US" sz="2400" i="1" dirty="0">
                <a:latin typeface="Times New Roman" charset="0"/>
              </a:rPr>
              <a:t>, x</a:t>
            </a:r>
            <a:r>
              <a:rPr lang="en-US" sz="2400" i="1" baseline="-25000" dirty="0">
                <a:latin typeface="Times New Roman" charset="0"/>
              </a:rPr>
              <a:t>2</a:t>
            </a:r>
            <a:r>
              <a:rPr lang="en-US" sz="2400" i="1" dirty="0">
                <a:latin typeface="Times New Roman" charset="0"/>
              </a:rPr>
              <a:t>, … , </a:t>
            </a:r>
            <a:r>
              <a:rPr lang="en-US" sz="2400" i="1" dirty="0" err="1">
                <a:latin typeface="Times New Roman" charset="0"/>
              </a:rPr>
              <a:t>x</a:t>
            </a:r>
            <a:r>
              <a:rPr lang="en-US" sz="2400" i="1" baseline="-25000" dirty="0" err="1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, the sample range is</a:t>
            </a:r>
          </a:p>
          <a:p>
            <a:pPr>
              <a:spcBef>
                <a:spcPct val="50000"/>
              </a:spcBef>
            </a:pPr>
            <a:endParaRPr lang="en-US" sz="2400" dirty="0">
              <a:latin typeface="Times New Roman" charset="0"/>
            </a:endParaRPr>
          </a:p>
          <a:p>
            <a:pPr>
              <a:spcBef>
                <a:spcPct val="50000"/>
              </a:spcBef>
            </a:pPr>
            <a:endParaRPr lang="en-US" sz="2400" dirty="0">
              <a:latin typeface="Times New Roman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74605" y="4766465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i="1" dirty="0">
                <a:latin typeface="Times New Roman" charset="0"/>
              </a:rPr>
              <a:t>r = max</a:t>
            </a:r>
            <a:r>
              <a:rPr lang="en-US" sz="2800" dirty="0">
                <a:latin typeface="Times New Roman" charset="0"/>
              </a:rPr>
              <a:t>(</a:t>
            </a:r>
            <a:r>
              <a:rPr lang="en-US" sz="2800" i="1" dirty="0">
                <a:latin typeface="Times New Roman" charset="0"/>
              </a:rPr>
              <a:t>x</a:t>
            </a:r>
            <a:r>
              <a:rPr lang="en-US" sz="2800" i="1" baseline="-25000" dirty="0">
                <a:latin typeface="Times New Roman" charset="0"/>
              </a:rPr>
              <a:t>i</a:t>
            </a:r>
            <a:r>
              <a:rPr lang="en-US" sz="2800" dirty="0">
                <a:latin typeface="Times New Roman" charset="0"/>
              </a:rPr>
              <a:t>)</a:t>
            </a:r>
            <a:r>
              <a:rPr lang="en-US" sz="2800" i="1" dirty="0">
                <a:latin typeface="Times New Roman" charset="0"/>
              </a:rPr>
              <a:t> – min</a:t>
            </a:r>
            <a:r>
              <a:rPr lang="en-US" sz="2800" dirty="0">
                <a:latin typeface="Times New Roman" charset="0"/>
              </a:rPr>
              <a:t>(</a:t>
            </a:r>
            <a:r>
              <a:rPr lang="en-US" sz="2800" i="1" dirty="0">
                <a:latin typeface="Times New Roman" charset="0"/>
              </a:rPr>
              <a:t>x</a:t>
            </a:r>
            <a:r>
              <a:rPr lang="en-US" sz="2800" i="1" baseline="-25000" dirty="0">
                <a:latin typeface="Times New Roman" charset="0"/>
              </a:rPr>
              <a:t>i</a:t>
            </a:r>
            <a:r>
              <a:rPr lang="en-US" sz="2800" dirty="0">
                <a:latin typeface="Times New Roman" charset="0"/>
              </a:rPr>
              <a:t>)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D9AAA6E0-7B0B-4B0C-8CA7-360CF2088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76" y="1510394"/>
            <a:ext cx="8079645" cy="5715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Sample range</a:t>
            </a:r>
          </a:p>
        </p:txBody>
      </p:sp>
    </p:spTree>
    <p:extLst>
      <p:ext uri="{BB962C8B-B14F-4D97-AF65-F5344CB8AC3E}">
        <p14:creationId xmlns:p14="http://schemas.microsoft.com/office/powerpoint/2010/main" val="312600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 and leaf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stem-and-leaf diagram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good way to obtain an informative visual display of a data set where each number xi consists of at least two digits. To construct a stem-and-leaf diagram, use the following steps: 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Divide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number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two parts: a stem, consisting of one or more of the leading digits, and a leaf, consisting of the remaining digit. 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stem values in a vertical column. 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Record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leaf for each observation beside its stem. 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units for stems and leaves on the display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92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 and leaf diagram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232281" y="1165406"/>
            <a:ext cx="817891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listening scores of 12 students in a TOEIC test are listed below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55 115 225 240 330 335 385 400 405 405 495 495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828131"/>
            <a:ext cx="372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stem and leaf diagram:</a:t>
            </a:r>
          </a:p>
        </p:txBody>
      </p:sp>
      <p:pic>
        <p:nvPicPr>
          <p:cNvPr id="8" name="Picture 7" descr="6.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36" y="2721346"/>
            <a:ext cx="2450246" cy="395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5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3606</TotalTime>
  <Words>1057</Words>
  <Application>Microsoft Office PowerPoint</Application>
  <PresentationFormat>On-screen Show (4:3)</PresentationFormat>
  <Paragraphs>110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</vt:lpstr>
      <vt:lpstr>Cambria Math</vt:lpstr>
      <vt:lpstr>Times New Roman</vt:lpstr>
      <vt:lpstr>Adjacency</vt:lpstr>
      <vt:lpstr>Equation</vt:lpstr>
      <vt:lpstr>Chapter 6:  Data Description</vt:lpstr>
      <vt:lpstr>Introduction to statistics</vt:lpstr>
      <vt:lpstr>Numerical summaries of data</vt:lpstr>
      <vt:lpstr>Numerical summaries of data</vt:lpstr>
      <vt:lpstr>Numerical summaries of data</vt:lpstr>
      <vt:lpstr>Numerical summaries of data</vt:lpstr>
      <vt:lpstr>Numerical summaries of data</vt:lpstr>
      <vt:lpstr>Stem and leaf diagram</vt:lpstr>
      <vt:lpstr>Stem and leaf diagram</vt:lpstr>
      <vt:lpstr>Box-plots</vt:lpstr>
      <vt:lpstr>Boxplot</vt:lpstr>
      <vt:lpstr>Boxplot</vt:lpstr>
      <vt:lpstr>Frequency distribution</vt:lpstr>
      <vt:lpstr>Histogram</vt:lpstr>
      <vt:lpstr>Histogram</vt:lpstr>
      <vt:lpstr>Times sequence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10:  Statistical inference for Two Samples</dc:title>
  <dc:creator>Mai Vu Thi Tuyet</dc:creator>
  <cp:lastModifiedBy>Mai</cp:lastModifiedBy>
  <cp:revision>33</cp:revision>
  <dcterms:created xsi:type="dcterms:W3CDTF">2021-09-01T00:59:07Z</dcterms:created>
  <dcterms:modified xsi:type="dcterms:W3CDTF">2021-12-03T16:30:51Z</dcterms:modified>
</cp:coreProperties>
</file>