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764" autoAdjust="0"/>
  </p:normalViewPr>
  <p:slideViewPr>
    <p:cSldViewPr snapToGrid="0" snapToObjects="1">
      <p:cViewPr varScale="1">
        <p:scale>
          <a:sx n="73" d="100"/>
          <a:sy n="73" d="100"/>
        </p:scale>
        <p:origin x="37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480798" cy="1470025"/>
          </a:xfrm>
        </p:spPr>
        <p:txBody>
          <a:bodyPr>
            <a:normAutofit/>
          </a:bodyPr>
          <a:lstStyle/>
          <a:p>
            <a:r>
              <a:rPr lang="en-US" sz="2800" b="0" dirty="0">
                <a:solidFill>
                  <a:schemeClr val="accent2"/>
                </a:solidFill>
                <a:latin typeface="Times  New Roman"/>
              </a:rPr>
              <a:t>Chapter </a:t>
            </a:r>
            <a:r>
              <a:rPr lang="en-US" sz="2800" dirty="0">
                <a:solidFill>
                  <a:schemeClr val="accent2"/>
                </a:solidFill>
                <a:latin typeface="Times  New Roman"/>
              </a:rPr>
              <a:t>7</a:t>
            </a:r>
            <a:r>
              <a:rPr lang="en-US" sz="2800" b="0" dirty="0">
                <a:solidFill>
                  <a:schemeClr val="accent2"/>
                </a:solidFill>
                <a:latin typeface="Times  New Roman"/>
              </a:rPr>
              <a:t>: </a:t>
            </a:r>
            <a:br>
              <a:rPr lang="en-US" sz="2800" b="0" dirty="0">
                <a:solidFill>
                  <a:schemeClr val="accent2"/>
                </a:solidFill>
                <a:latin typeface="Times  New Roman"/>
              </a:rPr>
            </a:br>
            <a:r>
              <a:rPr lang="en-US" sz="2800" b="0" dirty="0">
                <a:solidFill>
                  <a:srgbClr val="008000"/>
                </a:solidFill>
                <a:latin typeface="Times  New Roman"/>
              </a:rPr>
              <a:t>Sampling distribution and Point estimates of parameters</a:t>
            </a:r>
            <a:endParaRPr lang="en-US" sz="2800" dirty="0">
              <a:solidFill>
                <a:srgbClr val="008000"/>
              </a:solidFill>
              <a:latin typeface="Times 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82" y="1754909"/>
            <a:ext cx="8434616" cy="42256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 dirty="0">
                <a:solidFill>
                  <a:srgbClr val="000000"/>
                </a:solidFill>
                <a:latin typeface="Times  New Roman"/>
              </a:rPr>
              <a:t>LEARNING OBJECTIVES</a:t>
            </a:r>
          </a:p>
          <a:p>
            <a:r>
              <a:rPr lang="en-US" sz="2400">
                <a:solidFill>
                  <a:schemeClr val="tx1"/>
                </a:solidFill>
                <a:latin typeface="Times  New Roman"/>
              </a:rPr>
              <a:t>1. Point </a:t>
            </a:r>
            <a:r>
              <a:rPr lang="en-US" sz="2400" dirty="0">
                <a:solidFill>
                  <a:schemeClr val="tx1"/>
                </a:solidFill>
                <a:latin typeface="Times  New Roman"/>
              </a:rPr>
              <a:t>estimates of parameters.</a:t>
            </a:r>
          </a:p>
          <a:p>
            <a:r>
              <a:rPr lang="en-US" sz="2400" dirty="0">
                <a:solidFill>
                  <a:schemeClr val="tx1"/>
                </a:solidFill>
                <a:latin typeface="Times  New Roman"/>
              </a:rPr>
              <a:t>2</a:t>
            </a:r>
            <a:r>
              <a:rPr lang="en-US" sz="2400">
                <a:solidFill>
                  <a:schemeClr val="tx1"/>
                </a:solidFill>
                <a:latin typeface="Times  New Roman"/>
              </a:rPr>
              <a:t>. Sampling distribution. </a:t>
            </a:r>
          </a:p>
          <a:p>
            <a:r>
              <a:rPr lang="en-US" sz="2400">
                <a:solidFill>
                  <a:schemeClr val="tx1"/>
                </a:solidFill>
                <a:latin typeface="Times  New Roman"/>
              </a:rPr>
              <a:t>3. Central limit theorems. </a:t>
            </a:r>
          </a:p>
          <a:p>
            <a:endParaRPr lang="en-US" sz="2400" dirty="0">
              <a:solidFill>
                <a:schemeClr val="tx1"/>
              </a:solidFill>
              <a:latin typeface="Times  New Roman"/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chemeClr val="tx1"/>
              </a:solidFill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62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274638"/>
            <a:ext cx="80010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8000"/>
                </a:solidFill>
                <a:latin typeface="Times  New Roman"/>
              </a:rPr>
              <a:t>Point estimates of parameters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228600" y="1295401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 New Roman"/>
            </a:endParaRPr>
          </a:p>
          <a:p>
            <a:pPr>
              <a:spcBef>
                <a:spcPts val="800"/>
              </a:spcBef>
            </a:pPr>
            <a:r>
              <a:rPr lang="en-US" dirty="0">
                <a:latin typeface="Times  New Roman"/>
              </a:rPr>
              <a:t>A central problem in statistics is to estimate a population using samples.</a:t>
            </a:r>
          </a:p>
          <a:p>
            <a:pPr>
              <a:spcBef>
                <a:spcPts val="800"/>
              </a:spcBef>
            </a:pPr>
            <a:r>
              <a:rPr lang="en-US" dirty="0">
                <a:latin typeface="Times  New Roman"/>
              </a:rPr>
              <a:t>A </a:t>
            </a:r>
            <a:r>
              <a:rPr lang="en-US" dirty="0">
                <a:solidFill>
                  <a:srgbClr val="0070C0"/>
                </a:solidFill>
                <a:latin typeface="Times  New Roman"/>
              </a:rPr>
              <a:t>parameter </a:t>
            </a:r>
            <a:r>
              <a:rPr lang="en-US" dirty="0">
                <a:latin typeface="Times  New Roman"/>
              </a:rPr>
              <a:t>is a characteristic of a population. </a:t>
            </a:r>
          </a:p>
          <a:p>
            <a:pPr>
              <a:spcBef>
                <a:spcPts val="800"/>
              </a:spcBef>
            </a:pPr>
            <a:r>
              <a:rPr lang="en-US" dirty="0">
                <a:latin typeface="Times  New Roman"/>
              </a:rPr>
              <a:t>Three most basic parameters: </a:t>
            </a:r>
            <a:r>
              <a:rPr lang="en-US" dirty="0">
                <a:solidFill>
                  <a:srgbClr val="0070C0"/>
                </a:solidFill>
                <a:latin typeface="Times  New Roman"/>
              </a:rPr>
              <a:t>mean, standard deviation, proportion</a:t>
            </a:r>
            <a:r>
              <a:rPr lang="en-US" dirty="0">
                <a:latin typeface="Times  New Roman"/>
              </a:rPr>
              <a:t>.</a:t>
            </a:r>
            <a:endParaRPr lang="en-US" i="1" dirty="0">
              <a:latin typeface="Times  New Roman"/>
            </a:endParaRPr>
          </a:p>
          <a:p>
            <a:pPr>
              <a:spcBef>
                <a:spcPts val="800"/>
              </a:spcBef>
            </a:pPr>
            <a:r>
              <a:rPr lang="en-US" dirty="0">
                <a:latin typeface="Times  New Roman"/>
              </a:rPr>
              <a:t>A </a:t>
            </a:r>
            <a:r>
              <a:rPr lang="en-US" dirty="0">
                <a:solidFill>
                  <a:srgbClr val="0070C0"/>
                </a:solidFill>
                <a:latin typeface="Times  New Roman"/>
              </a:rPr>
              <a:t>point estimate </a:t>
            </a:r>
            <a:r>
              <a:rPr lang="en-US" dirty="0">
                <a:latin typeface="Times  New Roman"/>
              </a:rPr>
              <a:t>for a parameter is a single value computed from a sample.</a:t>
            </a:r>
          </a:p>
          <a:p>
            <a:endParaRPr lang="en-US" dirty="0">
              <a:latin typeface="Times  New Roman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83476" y="3251341"/>
            <a:ext cx="4958255" cy="30991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>
              <a:latin typeface="Times  New Roman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Times  New Roman"/>
              </a:rPr>
              <a:t>The </a:t>
            </a:r>
            <a:r>
              <a:rPr lang="en-US" sz="2000" i="1" dirty="0">
                <a:solidFill>
                  <a:srgbClr val="0070C0"/>
                </a:solidFill>
                <a:latin typeface="Times  New Roman"/>
              </a:rPr>
              <a:t>best</a:t>
            </a:r>
            <a:r>
              <a:rPr lang="en-US" sz="2000" dirty="0">
                <a:solidFill>
                  <a:srgbClr val="0070C0"/>
                </a:solidFill>
                <a:latin typeface="Times  New Roman"/>
              </a:rPr>
              <a:t> point estimate for</a:t>
            </a:r>
            <a:r>
              <a:rPr lang="vi-VN" sz="2000" dirty="0">
                <a:solidFill>
                  <a:srgbClr val="0070C0"/>
                </a:solidFill>
                <a:latin typeface="Times  New Roman"/>
              </a:rPr>
              <a:t> µ</a:t>
            </a:r>
            <a:r>
              <a:rPr lang="en-US" sz="2000" dirty="0">
                <a:solidFill>
                  <a:srgbClr val="0070C0"/>
                </a:solidFill>
                <a:latin typeface="Times  New Roman"/>
              </a:rPr>
              <a:t> </a:t>
            </a:r>
            <a:r>
              <a:rPr lang="en-US" sz="2000" dirty="0">
                <a:latin typeface="Times  New Roman"/>
              </a:rPr>
              <a:t>is the sample mean.</a:t>
            </a:r>
          </a:p>
          <a:p>
            <a:pPr marL="0" indent="0">
              <a:buFont typeface="Arial" pitchFamily="34" charset="0"/>
              <a:buNone/>
            </a:pPr>
            <a:endParaRPr lang="en-US" sz="2000" dirty="0">
              <a:latin typeface="Times  New Roman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Times  New Roman"/>
              </a:rPr>
              <a:t>The </a:t>
            </a:r>
            <a:r>
              <a:rPr lang="en-US" sz="2000" i="1" dirty="0">
                <a:solidFill>
                  <a:srgbClr val="0070C0"/>
                </a:solidFill>
                <a:latin typeface="Times  New Roman"/>
              </a:rPr>
              <a:t>best</a:t>
            </a:r>
            <a:r>
              <a:rPr lang="en-US" sz="2000" dirty="0">
                <a:solidFill>
                  <a:srgbClr val="0070C0"/>
                </a:solidFill>
                <a:latin typeface="Times  New Roman"/>
              </a:rPr>
              <a:t> point estimate for </a:t>
            </a:r>
            <a:r>
              <a:rPr lang="el-G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dirty="0">
                <a:solidFill>
                  <a:srgbClr val="0070C0"/>
                </a:solidFill>
                <a:latin typeface="Times  New Roman"/>
              </a:rPr>
              <a:t> </a:t>
            </a:r>
            <a:r>
              <a:rPr lang="en-US" sz="2000" dirty="0">
                <a:latin typeface="Times  New Roman"/>
              </a:rPr>
              <a:t>is the sample standard deviation </a:t>
            </a:r>
            <a:r>
              <a:rPr lang="en-US" sz="2000" i="1" dirty="0">
                <a:latin typeface="Times  New Roman"/>
              </a:rPr>
              <a:t>s.</a:t>
            </a:r>
          </a:p>
          <a:p>
            <a:pPr marL="0" indent="0">
              <a:buFont typeface="Arial" pitchFamily="34" charset="0"/>
              <a:buNone/>
            </a:pPr>
            <a:endParaRPr lang="en-US" sz="2000" i="1" dirty="0">
              <a:latin typeface="Times  New Roman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Times  New Roman"/>
              </a:rPr>
              <a:t>The </a:t>
            </a:r>
            <a:r>
              <a:rPr lang="en-US" sz="2000" i="1" dirty="0">
                <a:solidFill>
                  <a:srgbClr val="0070C0"/>
                </a:solidFill>
                <a:latin typeface="Times  New Roman"/>
              </a:rPr>
              <a:t>best</a:t>
            </a:r>
            <a:r>
              <a:rPr lang="en-US" sz="2000" dirty="0">
                <a:solidFill>
                  <a:srgbClr val="0070C0"/>
                </a:solidFill>
                <a:latin typeface="Times  New Roman"/>
              </a:rPr>
              <a:t> point estimate for </a:t>
            </a:r>
            <a:r>
              <a:rPr lang="en-US" sz="2000" i="1" dirty="0">
                <a:solidFill>
                  <a:srgbClr val="0070C0"/>
                </a:solidFill>
                <a:latin typeface="Times  New Roman"/>
              </a:rPr>
              <a:t>p </a:t>
            </a:r>
            <a:r>
              <a:rPr lang="en-US" sz="2000" dirty="0">
                <a:latin typeface="Times  New Roman"/>
              </a:rPr>
              <a:t>is the sample proportion </a:t>
            </a:r>
            <a:r>
              <a:rPr lang="en-US" sz="2000" i="1" dirty="0">
                <a:latin typeface="Times  New Roman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sz="2400" i="1" dirty="0">
              <a:latin typeface="Times  New Roman"/>
            </a:endParaRPr>
          </a:p>
          <a:p>
            <a:pPr marL="0" indent="0">
              <a:buFont typeface="Arial" pitchFamily="34" charset="0"/>
              <a:buNone/>
            </a:pPr>
            <a:endParaRPr lang="en-US" sz="2000" i="1" dirty="0">
              <a:latin typeface="Times  New Roman"/>
            </a:endParaRPr>
          </a:p>
        </p:txBody>
      </p:sp>
      <p:pic>
        <p:nvPicPr>
          <p:cNvPr id="7" name="Picture 4" descr="C:\Users\trung\Downloads\89355166_1476023129243724_8028200337661755392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759" y="3200401"/>
            <a:ext cx="2586393" cy="361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87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 New Roman"/>
              </a:rPr>
              <a:t>Point estimates of parameters</a:t>
            </a:r>
            <a:br>
              <a:rPr lang="en-US" sz="3600" dirty="0">
                <a:solidFill>
                  <a:srgbClr val="008000"/>
                </a:solidFill>
                <a:latin typeface="Times  New Roman"/>
              </a:rPr>
            </a:br>
            <a:endParaRPr lang="en-US" sz="3600" dirty="0">
              <a:latin typeface="Times  New Roman"/>
            </a:endParaRP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9E213623-9C55-43CD-90CD-093D549C8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2" y="810306"/>
            <a:ext cx="827825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0000FF"/>
                </a:solidFill>
                <a:latin typeface="Times  New Roman"/>
              </a:rPr>
              <a:t>Example 1:</a:t>
            </a:r>
            <a:r>
              <a:rPr lang="en-US" sz="2400" dirty="0">
                <a:solidFill>
                  <a:srgbClr val="2F2B20"/>
                </a:solidFill>
                <a:latin typeface="Times  New Roman"/>
              </a:rPr>
              <a:t> In a sample of 73 products, there are 7 defective </a:t>
            </a:r>
            <a:r>
              <a:rPr lang="en-US" sz="2400">
                <a:solidFill>
                  <a:srgbClr val="2F2B20"/>
                </a:solidFill>
                <a:latin typeface="Times  New Roman"/>
              </a:rPr>
              <a:t>products. So </a:t>
            </a:r>
            <a:r>
              <a:rPr lang="en-US" sz="2400" dirty="0">
                <a:solidFill>
                  <a:srgbClr val="2F2B20"/>
                </a:solidFill>
                <a:latin typeface="Times  New Roman"/>
              </a:rPr>
              <a:t>a point estimate </a:t>
            </a:r>
            <a:r>
              <a:rPr lang="en-US" sz="2400">
                <a:solidFill>
                  <a:srgbClr val="2F2B20"/>
                </a:solidFill>
                <a:latin typeface="Times  New Roman"/>
              </a:rPr>
              <a:t>for proportion p of all defective products is:</a:t>
            </a:r>
          </a:p>
          <a:p>
            <a:pPr marL="114300" indent="0">
              <a:buNone/>
            </a:pPr>
            <a:endParaRPr lang="vi-VN" sz="2400" dirty="0">
              <a:solidFill>
                <a:srgbClr val="2F2B20"/>
              </a:solidFill>
              <a:latin typeface="Times  New Roman"/>
            </a:endParaRPr>
          </a:p>
          <a:p>
            <a:pPr marL="114300" indent="0">
              <a:buNone/>
            </a:pPr>
            <a:endParaRPr lang="en-US" sz="2400" dirty="0">
              <a:solidFill>
                <a:srgbClr val="2F2B20"/>
              </a:solidFill>
              <a:latin typeface="Times  New Roman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695190"/>
              </p:ext>
            </p:extLst>
          </p:nvPr>
        </p:nvGraphicFramePr>
        <p:xfrm>
          <a:off x="2650103" y="2036762"/>
          <a:ext cx="20875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1155700" imgH="393700" progId="Equation.3">
                  <p:embed/>
                </p:oleObj>
              </mc:Choice>
              <mc:Fallback>
                <p:oleObj name="Equation" r:id="rId3" imgW="1155700" imgH="3937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103" y="2036762"/>
                        <a:ext cx="20875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8">
            <a:extLst>
              <a:ext uri="{FF2B5EF4-FFF2-40B4-BE49-F238E27FC236}">
                <a16:creationId xmlns:a16="http://schemas.microsoft.com/office/drawing/2014/main" id="{C970650C-3542-44A1-B471-FEBA19945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2" y="2920239"/>
            <a:ext cx="8278258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0000FF"/>
                </a:solidFill>
                <a:latin typeface="Times  New Roman"/>
              </a:rPr>
              <a:t>Example 2:  </a:t>
            </a:r>
            <a:r>
              <a:rPr lang="en-US" sz="2400" dirty="0">
                <a:latin typeface="Times  New Roman"/>
              </a:rPr>
              <a:t>Market researchers use the number of sentences per advertisement as a measure of readability for magazine advertisements. The following represents a random sample of the number of sentences found in 15 advertisements. </a:t>
            </a:r>
            <a:endParaRPr lang="en-US" sz="2400" dirty="0">
              <a:latin typeface="Times  New Roman"/>
              <a:sym typeface="Arial" charset="0"/>
            </a:endParaRPr>
          </a:p>
          <a:p>
            <a:pPr marL="114300" indent="0">
              <a:buNone/>
            </a:pPr>
            <a:r>
              <a:rPr lang="en-US" sz="2400" dirty="0">
                <a:latin typeface="Times  New Roman"/>
              </a:rPr>
              <a:t>      9   20   18   16   9    9   11 13  22  16   5   18    6    6    5</a:t>
            </a:r>
          </a:p>
          <a:p>
            <a:pPr marL="114300" indent="0">
              <a:buNone/>
            </a:pPr>
            <a:r>
              <a:rPr lang="en-US" sz="2400" dirty="0">
                <a:latin typeface="Times  New Roman"/>
              </a:rPr>
              <a:t>a. Find a point estimate of the population mean, </a:t>
            </a:r>
            <a:r>
              <a:rPr lang="en-US" sz="2400" dirty="0">
                <a:latin typeface="Times  New Roman"/>
                <a:sym typeface="Symbol" charset="0"/>
              </a:rPr>
              <a:t></a:t>
            </a:r>
            <a:r>
              <a:rPr lang="en-US" sz="2400" dirty="0">
                <a:latin typeface="Times  New Roman"/>
                <a:sym typeface="Arial" charset="0"/>
              </a:rPr>
              <a:t>.</a:t>
            </a:r>
          </a:p>
          <a:p>
            <a:pPr marL="114300" indent="0">
              <a:buNone/>
            </a:pPr>
            <a:r>
              <a:rPr lang="en-US" sz="2400" dirty="0">
                <a:latin typeface="Times  New Roman"/>
                <a:cs typeface="Arial" charset="0"/>
                <a:sym typeface="Symbol" charset="0"/>
              </a:rPr>
              <a:t>b. </a:t>
            </a:r>
            <a:r>
              <a:rPr lang="en-US" sz="2400" dirty="0">
                <a:latin typeface="Times  New Roman"/>
              </a:rPr>
              <a:t>Find a point estimate of the population standard deviation, σ</a:t>
            </a:r>
            <a:r>
              <a:rPr lang="en-US" sz="2400" dirty="0">
                <a:latin typeface="Times  New Roman"/>
                <a:sym typeface="Arial" charset="0"/>
              </a:rPr>
              <a:t>.</a:t>
            </a:r>
          </a:p>
          <a:p>
            <a:pPr marL="114300" indent="0">
              <a:buNone/>
            </a:pPr>
            <a:r>
              <a:rPr lang="en-US" sz="2400" b="1" i="1" dirty="0">
                <a:solidFill>
                  <a:srgbClr val="2F2B20"/>
                </a:solidFill>
                <a:latin typeface="Times  New Roman"/>
              </a:rPr>
              <a:t>Hint: </a:t>
            </a:r>
          </a:p>
          <a:p>
            <a:pPr marL="114300" indent="0">
              <a:buNone/>
            </a:pPr>
            <a:endParaRPr lang="en-US" sz="2400" dirty="0">
              <a:solidFill>
                <a:srgbClr val="2F2B20"/>
              </a:solidFill>
              <a:latin typeface="Times  New Roman"/>
            </a:endParaRPr>
          </a:p>
          <a:p>
            <a:pPr marL="114300" indent="0">
              <a:buNone/>
            </a:pPr>
            <a:endParaRPr lang="en-US" sz="2400" dirty="0">
              <a:solidFill>
                <a:srgbClr val="2F2B20"/>
              </a:solidFill>
              <a:latin typeface="Times  New Roman"/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312223"/>
              </p:ext>
            </p:extLst>
          </p:nvPr>
        </p:nvGraphicFramePr>
        <p:xfrm>
          <a:off x="1803418" y="5757133"/>
          <a:ext cx="4243388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2349500" imgH="457200" progId="Equation.3">
                  <p:embed/>
                </p:oleObj>
              </mc:Choice>
              <mc:Fallback>
                <p:oleObj name="Equation" r:id="rId5" imgW="2349500" imgH="457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18" y="5757133"/>
                        <a:ext cx="4243388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6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 New Roman"/>
              </a:rPr>
              <a:t>Sampling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6C75C2-BDB8-4A7D-A731-B8556165B4F3}"/>
              </a:ext>
            </a:extLst>
          </p:cNvPr>
          <p:cNvSpPr txBox="1"/>
          <p:nvPr/>
        </p:nvSpPr>
        <p:spPr>
          <a:xfrm>
            <a:off x="156219" y="5018464"/>
            <a:ext cx="4677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eriod"/>
            </a:pPr>
            <a:r>
              <a:rPr lang="en-US" sz="2400" dirty="0">
                <a:latin typeface="Times  New Roman"/>
              </a:rPr>
              <a:t>Find the population mean.</a:t>
            </a:r>
          </a:p>
          <a:p>
            <a:pPr marL="457200" indent="-457200">
              <a:buFontTx/>
              <a:buAutoNum type="alphaLcPeriod"/>
            </a:pPr>
            <a:r>
              <a:rPr lang="en-US" sz="2400" dirty="0">
                <a:latin typeface="Times  New Roman"/>
              </a:rPr>
              <a:t>Find the mean of sample means.</a:t>
            </a:r>
          </a:p>
          <a:p>
            <a:pPr marL="457200" indent="-457200">
              <a:buFontTx/>
              <a:buAutoNum type="alphaLcPeriod"/>
            </a:pPr>
            <a:r>
              <a:rPr lang="en-US" sz="2400" dirty="0">
                <a:latin typeface="Times  New Roman"/>
              </a:rPr>
              <a:t>Compare the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8">
                <a:extLst>
                  <a:ext uri="{FF2B5EF4-FFF2-40B4-BE49-F238E27FC236}">
                    <a16:creationId xmlns:a16="http://schemas.microsoft.com/office/drawing/2014/main" id="{ECEC75CC-8D5B-44F4-A9EC-82D0756D3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71" y="1120676"/>
                <a:ext cx="8278258" cy="19389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11430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latin typeface="Times  New Roman"/>
                  </a:rPr>
                  <a:t>Remark:</a:t>
                </a:r>
              </a:p>
              <a:p>
                <a:pPr marL="114300" indent="0">
                  <a:buNone/>
                </a:pPr>
                <a:r>
                  <a:rPr lang="en-US" sz="2400" dirty="0">
                    <a:solidFill>
                      <a:srgbClr val="2F2B20"/>
                    </a:solidFill>
                    <a:latin typeface="Times  New Roman"/>
                  </a:rPr>
                  <a:t>1. Each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2F2B20"/>
                    </a:solidFill>
                    <a:latin typeface="Times  New Roman"/>
                  </a:rPr>
                  <a:t> (or any characteristic of sample) is called a </a:t>
                </a:r>
                <a:r>
                  <a:rPr lang="en-US" sz="2400" dirty="0">
                    <a:solidFill>
                      <a:srgbClr val="0000FF"/>
                    </a:solidFill>
                    <a:latin typeface="Times  New Roman"/>
                  </a:rPr>
                  <a:t>statistic.</a:t>
                </a:r>
              </a:p>
              <a:p>
                <a:pPr marL="114300" indent="0">
                  <a:buNone/>
                </a:pPr>
                <a:r>
                  <a:rPr lang="en-US" sz="2400" dirty="0">
                    <a:solidFill>
                      <a:srgbClr val="2F2B20"/>
                    </a:solidFill>
                    <a:latin typeface="Times  New Roman"/>
                  </a:rPr>
                  <a:t>2. Statistics can be considered as random variables.</a:t>
                </a:r>
              </a:p>
              <a:p>
                <a:pPr marL="114300" indent="0">
                  <a:buNone/>
                </a:pPr>
                <a:r>
                  <a:rPr lang="en-US" sz="2400" dirty="0">
                    <a:solidFill>
                      <a:srgbClr val="2F2B20"/>
                    </a:solidFill>
                    <a:latin typeface="Times  New Roman"/>
                  </a:rPr>
                  <a:t>3. </a:t>
                </a:r>
                <a:r>
                  <a:rPr lang="en-US" sz="2400">
                    <a:solidFill>
                      <a:srgbClr val="2F2B20"/>
                    </a:solidFill>
                    <a:latin typeface="Times  New Roman"/>
                  </a:rPr>
                  <a:t>The distribution of </a:t>
                </a:r>
                <a:r>
                  <a:rPr lang="en-US" sz="2400" dirty="0">
                    <a:solidFill>
                      <a:srgbClr val="2F2B20"/>
                    </a:solidFill>
                    <a:latin typeface="Times  New Roman"/>
                  </a:rPr>
                  <a:t>a </a:t>
                </a:r>
                <a:r>
                  <a:rPr lang="en-US" sz="2400">
                    <a:solidFill>
                      <a:srgbClr val="2F2B20"/>
                    </a:solidFill>
                    <a:latin typeface="Times  New Roman"/>
                  </a:rPr>
                  <a:t>statistic is </a:t>
                </a:r>
                <a:r>
                  <a:rPr lang="en-US" sz="2400" dirty="0">
                    <a:solidFill>
                      <a:srgbClr val="0000FF"/>
                    </a:solidFill>
                    <a:latin typeface="Times  New Roman"/>
                  </a:rPr>
                  <a:t>sampling distribution.</a:t>
                </a:r>
              </a:p>
            </p:txBody>
          </p:sp>
        </mc:Choice>
        <mc:Fallback xmlns="">
          <p:sp>
            <p:nvSpPr>
              <p:cNvPr id="12" name="Rectangle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CEC75CC-8D5B-44F4-A9EC-82D0756D3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071" y="1120676"/>
                <a:ext cx="8278258" cy="193899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8">
            <a:extLst>
              <a:ext uri="{FF2B5EF4-FFF2-40B4-BE49-F238E27FC236}">
                <a16:creationId xmlns:a16="http://schemas.microsoft.com/office/drawing/2014/main" id="{639A704D-D3DF-414F-BDEC-74A2B3B1F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71" y="3391903"/>
            <a:ext cx="4624552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vi-VN" sz="2400" dirty="0">
                <a:solidFill>
                  <a:srgbClr val="0000FF"/>
                </a:solidFill>
                <a:latin typeface="Times  New Roman"/>
              </a:rPr>
              <a:t>Example:</a:t>
            </a:r>
            <a:r>
              <a:rPr lang="en-US" sz="2400" dirty="0">
                <a:solidFill>
                  <a:srgbClr val="0000FF"/>
                </a:solidFill>
                <a:latin typeface="Times  New Roman"/>
              </a:rPr>
              <a:t> </a:t>
            </a:r>
            <a:r>
              <a:rPr lang="en-US" sz="2400" dirty="0">
                <a:latin typeface="Times  New Roman"/>
              </a:rPr>
              <a:t>Assume that {2; 3; 10} be a population.</a:t>
            </a:r>
          </a:p>
          <a:p>
            <a:r>
              <a:rPr lang="en-US" sz="2400" dirty="0">
                <a:latin typeface="Times  New Roman"/>
              </a:rPr>
              <a:t>Randomly selected (with replacement) a sample of size </a:t>
            </a:r>
            <a:r>
              <a:rPr lang="vi-VN" sz="2400" dirty="0">
                <a:latin typeface="Times  New Roman"/>
              </a:rPr>
              <a:t>2.</a:t>
            </a:r>
            <a:endParaRPr lang="en-US" sz="2400" dirty="0">
              <a:latin typeface="Times  New Roman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23812"/>
              </p:ext>
            </p:extLst>
          </p:nvPr>
        </p:nvGraphicFramePr>
        <p:xfrm>
          <a:off x="5134426" y="3149600"/>
          <a:ext cx="328385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2;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2;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3;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10;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66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 New Roman"/>
              </a:rPr>
              <a:t>Sampling distribution</a:t>
            </a:r>
          </a:p>
        </p:txBody>
      </p:sp>
      <p:pic>
        <p:nvPicPr>
          <p:cNvPr id="5" name="Picture 10" descr="Figure 7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049" y="1663700"/>
            <a:ext cx="4481512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8">
            <a:extLst>
              <a:ext uri="{FF2B5EF4-FFF2-40B4-BE49-F238E27FC236}">
                <a16:creationId xmlns:a16="http://schemas.microsoft.com/office/drawing/2014/main" id="{7B7316BC-0276-4216-B8CD-C273576EC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71" y="1335168"/>
            <a:ext cx="376075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vi-VN" sz="2400" dirty="0">
                <a:solidFill>
                  <a:srgbClr val="0000FF"/>
                </a:solidFill>
                <a:latin typeface="Times  New Roman"/>
              </a:rPr>
              <a:t>Example:</a:t>
            </a:r>
            <a:r>
              <a:rPr lang="en-US" sz="2400" dirty="0">
                <a:solidFill>
                  <a:srgbClr val="0000FF"/>
                </a:solidFill>
                <a:latin typeface="Times  New Roman"/>
              </a:rPr>
              <a:t> </a:t>
            </a:r>
            <a:endParaRPr lang="vi-VN" sz="2400" dirty="0">
              <a:solidFill>
                <a:srgbClr val="0000FF"/>
              </a:solidFill>
              <a:latin typeface="Times  New Roman"/>
            </a:endParaRPr>
          </a:p>
          <a:p>
            <a:r>
              <a:rPr lang="en-US" sz="2400" dirty="0">
                <a:latin typeface="Times  New Roman"/>
              </a:rPr>
              <a:t>Distributions of average scores from throwing dice.</a:t>
            </a:r>
          </a:p>
        </p:txBody>
      </p:sp>
    </p:spTree>
    <p:extLst>
      <p:ext uri="{BB962C8B-B14F-4D97-AF65-F5344CB8AC3E}">
        <p14:creationId xmlns:p14="http://schemas.microsoft.com/office/powerpoint/2010/main" val="340997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24" y="43805"/>
            <a:ext cx="7620000" cy="1143000"/>
          </a:xfrm>
        </p:spPr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 New Roman"/>
              </a:rPr>
              <a:t>Central limit theorem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83" y="938882"/>
            <a:ext cx="823996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F2B20"/>
                </a:solidFill>
                <a:latin typeface="Times  New Roman"/>
              </a:rPr>
              <a:t>Theorem (CLT for one population)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83" y="5240608"/>
            <a:ext cx="8239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 New Roman"/>
            </a:endParaRP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3ED4ACE6-345F-4790-B85C-60BB301C4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13" y="5195843"/>
            <a:ext cx="8217130" cy="144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vi-VN" sz="2200" dirty="0">
                <a:solidFill>
                  <a:srgbClr val="0070C0"/>
                </a:solidFill>
                <a:latin typeface="Times  New Roman"/>
              </a:rPr>
              <a:t>Example: </a:t>
            </a:r>
            <a:r>
              <a:rPr lang="en-US" sz="2200" dirty="0">
                <a:latin typeface="Times  New Roman"/>
              </a:rPr>
              <a:t>One year, professional players salaries averaged 1.5 million with a standard deviation of 0.9 million. Suppose a sample of 100 players was taken. Find the approximate probability that the average salary of these 100 players does not exceed 1.4 million.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18">
                <a:extLst>
                  <a:ext uri="{FF2B5EF4-FFF2-40B4-BE49-F238E27FC236}">
                    <a16:creationId xmlns:a16="http://schemas.microsoft.com/office/drawing/2014/main" id="{9E8F3998-88C4-4AAB-8D39-D8E23FECF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34" y="1420239"/>
                <a:ext cx="8278258" cy="34900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Times  New Roman"/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 New Roman"/>
                  </a:rPr>
                  <a:t> </a:t>
                </a:r>
                <a:r>
                  <a:rPr lang="en-US" sz="2400" dirty="0">
                    <a:latin typeface="Times  New Roman"/>
                  </a:rPr>
                  <a:t>is a random sample of size n taken from a population with mean µ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b="0" dirty="0">
                    <a:latin typeface="Times  New Roman"/>
                  </a:rPr>
                  <a:t> L</a:t>
                </a:r>
                <a:r>
                  <a:rPr lang="en-US" sz="2400" dirty="0">
                    <a:latin typeface="Times  New Roman"/>
                  </a:rPr>
                  <a:t>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 New Roman"/>
                  </a:rPr>
                  <a:t>be the sample mean. </a:t>
                </a:r>
              </a:p>
              <a:p>
                <a:endParaRPr lang="en-US" sz="2400" dirty="0">
                  <a:latin typeface="Times  New Roman"/>
                </a:endParaRPr>
              </a:p>
              <a:p>
                <a:r>
                  <a:rPr lang="en-US" sz="2400" dirty="0">
                    <a:latin typeface="Times  New Roman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>
                    <a:latin typeface="Times  New Roman"/>
                  </a:rPr>
                  <a:t>  is approximately </a:t>
                </a:r>
                <a:r>
                  <a:rPr lang="en-US" sz="2400" dirty="0">
                    <a:solidFill>
                      <a:srgbClr val="0070C0"/>
                    </a:solidFill>
                    <a:latin typeface="Times  New Roman"/>
                  </a:rPr>
                  <a:t>standard normal </a:t>
                </a:r>
                <a:r>
                  <a:rPr lang="en-US" sz="2400" dirty="0">
                    <a:latin typeface="Times  New Roman"/>
                  </a:rPr>
                  <a:t>when n large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≥30).</m:t>
                    </m:r>
                  </m:oMath>
                </a14:m>
                <a:endParaRPr lang="en-US" sz="2400" dirty="0">
                  <a:latin typeface="Times  New Roman"/>
                </a:endParaRPr>
              </a:p>
              <a:p>
                <a:endParaRPr lang="en-US" sz="2400" dirty="0">
                  <a:latin typeface="Times  New Roman"/>
                </a:endParaRPr>
              </a:p>
              <a:p>
                <a:r>
                  <a:rPr lang="en-US" sz="2400" dirty="0">
                    <a:latin typeface="Times  New Roman"/>
                  </a:rPr>
                  <a:t>It means that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≥30</m:t>
                    </m:r>
                  </m:oMath>
                </a14:m>
                <a:r>
                  <a:rPr lang="en-US" sz="2400" dirty="0">
                    <a:latin typeface="Times  New Roman"/>
                  </a:rPr>
                  <a:t>, we have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Times  New Roman"/>
                </a:endParaRPr>
              </a:p>
            </p:txBody>
          </p:sp>
        </mc:Choice>
        <mc:Fallback>
          <p:sp>
            <p:nvSpPr>
              <p:cNvPr id="9" name="Rectangle 18">
                <a:extLst>
                  <a:ext uri="{FF2B5EF4-FFF2-40B4-BE49-F238E27FC236}">
                    <a16:creationId xmlns:a16="http://schemas.microsoft.com/office/drawing/2014/main" id="{9E8F3998-88C4-4AAB-8D39-D8E23FECF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34" y="1420239"/>
                <a:ext cx="8278258" cy="34900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77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 New Roman"/>
              </a:rPr>
              <a:t>Central limit theorem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2405BF15-415E-4EED-A4DA-A80A3FE81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71" y="3858519"/>
            <a:ext cx="8278258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vi-VN" sz="2400" dirty="0">
                <a:solidFill>
                  <a:srgbClr val="0070C0"/>
                </a:solidFill>
                <a:latin typeface="Times  New Roman"/>
              </a:rPr>
              <a:t>Example: </a:t>
            </a:r>
            <a:r>
              <a:rPr lang="en-US" sz="2400" dirty="0">
                <a:latin typeface="Times New Roman" charset="0"/>
                <a:cs typeface="Times New Roman" charset="0"/>
              </a:rPr>
              <a:t>An electrical firm manufactures light bulbs that have a length of life that is approximately normally distribution, with mean equal to 800 hours and a standard deviation of 40 hours. Find the probability that a random sample of 16 bulbs will have an average life of less than 775 hours.</a:t>
            </a:r>
            <a:endParaRPr lang="en-US" sz="2400" i="1" dirty="0">
              <a:latin typeface="Times New Roman" charset="0"/>
              <a:ea typeface="Cambria Math" charset="0"/>
              <a:cs typeface="Times New Roman" charset="0"/>
            </a:endParaRPr>
          </a:p>
          <a:p>
            <a:endParaRPr lang="en-US" sz="2400" dirty="0">
              <a:latin typeface="Times  New Roman"/>
            </a:endParaRP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1C248E03-A857-44F4-B113-B3DCDCE6A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71" y="1391583"/>
            <a:ext cx="827825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 New Roman"/>
              </a:rPr>
              <a:t>Remark: </a:t>
            </a:r>
            <a:r>
              <a:rPr lang="en-US" sz="2400" dirty="0">
                <a:latin typeface="Times  New Roman"/>
              </a:rPr>
              <a:t>If the population already has normal distribution then for any sample size: </a:t>
            </a:r>
            <a:endParaRPr lang="vi-VN" sz="2400" dirty="0">
              <a:latin typeface="Times  New Roman"/>
            </a:endParaRPr>
          </a:p>
          <a:p>
            <a:pPr marL="114300" indent="0">
              <a:buNone/>
            </a:pPr>
            <a:endParaRPr lang="vi-VN" sz="2400" dirty="0">
              <a:latin typeface="Times  New Roman"/>
            </a:endParaRPr>
          </a:p>
          <a:p>
            <a:pPr marL="114300" indent="0">
              <a:buNone/>
            </a:pPr>
            <a:endParaRPr lang="vi-VN" sz="2400" dirty="0">
              <a:latin typeface="Times  New Roman"/>
            </a:endParaRPr>
          </a:p>
          <a:p>
            <a:pPr marL="114300" indent="0">
              <a:buNone/>
            </a:pPr>
            <a:endParaRPr lang="en-US" sz="2400" dirty="0">
              <a:latin typeface="Times  New Roman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615594"/>
              </p:ext>
            </p:extLst>
          </p:nvPr>
        </p:nvGraphicFramePr>
        <p:xfrm>
          <a:off x="3003824" y="2295100"/>
          <a:ext cx="2126022" cy="827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876300" imgH="406400" progId="Equation.3">
                  <p:embed/>
                </p:oleObj>
              </mc:Choice>
              <mc:Fallback>
                <p:oleObj name="Equation" r:id="rId3" imgW="876300" imgH="4064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824" y="2295100"/>
                        <a:ext cx="2126022" cy="827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727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8000"/>
                </a:solidFill>
                <a:latin typeface="Times  New Roman"/>
              </a:rPr>
              <a:t>Central limit theorem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327" y="1186805"/>
            <a:ext cx="823996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F2B20"/>
                </a:solidFill>
                <a:latin typeface="Times  New Roman"/>
              </a:rPr>
              <a:t>Theorem (CLT for two populations)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327" y="5387630"/>
            <a:ext cx="82399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 New Roman"/>
              </a:rPr>
              <a:t>Remark: </a:t>
            </a:r>
            <a:r>
              <a:rPr lang="en-US" sz="2000" dirty="0">
                <a:latin typeface="Times  New Roman"/>
              </a:rPr>
              <a:t>It means that, under the conditions of CLT, </a:t>
            </a:r>
          </a:p>
          <a:p>
            <a:endParaRPr lang="en-US" dirty="0">
              <a:latin typeface="Times  New Roman"/>
            </a:endParaRP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381793"/>
              </p:ext>
            </p:extLst>
          </p:nvPr>
        </p:nvGraphicFramePr>
        <p:xfrm>
          <a:off x="1979082" y="5784898"/>
          <a:ext cx="4307172" cy="868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3" imgW="1854200" imgH="444500" progId="Equation.3">
                  <p:embed/>
                </p:oleObj>
              </mc:Choice>
              <mc:Fallback>
                <p:oleObj name="Equation" r:id="rId3" imgW="1854200" imgH="4445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082" y="5784898"/>
                        <a:ext cx="4307172" cy="868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8">
                <a:extLst>
                  <a:ext uri="{FF2B5EF4-FFF2-40B4-BE49-F238E27FC236}">
                    <a16:creationId xmlns:a16="http://schemas.microsoft.com/office/drawing/2014/main" id="{2E0105FC-5A7E-4272-870F-D16567376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78" y="1648470"/>
                <a:ext cx="8278258" cy="35436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/>
                    </a:solidFill>
                    <a:latin typeface="Times  New Roman"/>
                  </a:rPr>
                  <a:t>If we have 2 independent populations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>
                    <a:latin typeface="Times  New Roman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(</m:t>
                        </m:r>
                        <m:r>
                          <a:rPr lang="en-US" sz="2200" i="1">
                            <a:latin typeface="Cambria Math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>
                    <a:latin typeface="Times  New Roman"/>
                  </a:rPr>
                  <a:t>,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latin typeface="Times  New Roman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latin typeface="Times  New Roman"/>
                  </a:rPr>
                  <a:t> are the sample means of 2 independent random samples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latin typeface="Times  New Roman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latin typeface="Times  New Roman"/>
                  </a:rPr>
                  <a:t> from these populations, then the sampling distribution of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200" dirty="0">
                  <a:latin typeface="Times  New Roman"/>
                </a:endParaRPr>
              </a:p>
              <a:p>
                <a:r>
                  <a:rPr lang="en-US" sz="2200" dirty="0">
                    <a:latin typeface="Times  New Roman"/>
                  </a:rPr>
                  <a:t>is approximately standard normal for large n</a:t>
                </a:r>
                <a:r>
                  <a:rPr lang="en-US" sz="2200" baseline="-25000" dirty="0">
                    <a:latin typeface="Times  New Roman"/>
                  </a:rPr>
                  <a:t>1</a:t>
                </a:r>
                <a:r>
                  <a:rPr lang="en-US" sz="2200" dirty="0">
                    <a:latin typeface="Times  New Roman"/>
                  </a:rPr>
                  <a:t>, n</a:t>
                </a:r>
                <a:r>
                  <a:rPr lang="en-US" sz="2200" baseline="-25000" dirty="0">
                    <a:latin typeface="Times  New Roman"/>
                  </a:rPr>
                  <a:t>2</a:t>
                </a:r>
                <a:r>
                  <a:rPr lang="en-US" sz="2200" dirty="0">
                    <a:latin typeface="Times  New Roman"/>
                  </a:rPr>
                  <a:t>. It is exactly standard normal if the 2 populations are normal.</a:t>
                </a:r>
              </a:p>
            </p:txBody>
          </p:sp>
        </mc:Choice>
        <mc:Fallback xmlns="">
          <p:sp>
            <p:nvSpPr>
              <p:cNvPr id="7" name="Rectangle 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E0105FC-5A7E-4272-870F-D16567376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178" y="1648470"/>
                <a:ext cx="8278258" cy="35436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19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 New Roman"/>
              </a:rPr>
              <a:t>Central limit theorem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845452"/>
              </p:ext>
            </p:extLst>
          </p:nvPr>
        </p:nvGraphicFramePr>
        <p:xfrm>
          <a:off x="984710" y="4376507"/>
          <a:ext cx="6096000" cy="178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348">
                <a:tc>
                  <a:txBody>
                    <a:bodyPr/>
                    <a:lstStyle/>
                    <a:p>
                      <a:r>
                        <a:rPr lang="en-US" dirty="0"/>
                        <a:t>Population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3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704241"/>
              </p:ext>
            </p:extLst>
          </p:nvPr>
        </p:nvGraphicFramePr>
        <p:xfrm>
          <a:off x="2133600" y="4856711"/>
          <a:ext cx="91440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3" imgW="533160" imgH="685800" progId="Equation.3">
                  <p:embed/>
                </p:oleObj>
              </mc:Choice>
              <mc:Fallback>
                <p:oleObj name="Equation" r:id="rId3" imgW="5331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56711"/>
                        <a:ext cx="914400" cy="1176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755300"/>
              </p:ext>
            </p:extLst>
          </p:nvPr>
        </p:nvGraphicFramePr>
        <p:xfrm>
          <a:off x="4834928" y="4856711"/>
          <a:ext cx="935038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5" imgW="545760" imgH="685800" progId="Equation.3">
                  <p:embed/>
                </p:oleObj>
              </mc:Choice>
              <mc:Fallback>
                <p:oleObj name="Equation" r:id="rId5" imgW="5457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4928" y="4856711"/>
                        <a:ext cx="935038" cy="1176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8">
            <a:extLst>
              <a:ext uri="{FF2B5EF4-FFF2-40B4-BE49-F238E27FC236}">
                <a16:creationId xmlns:a16="http://schemas.microsoft.com/office/drawing/2014/main" id="{3988EFC6-351A-464A-9F22-AA993C6DA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71" y="1144606"/>
            <a:ext cx="8278258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algn="just">
              <a:buFont typeface="Wingdings 2" charset="0"/>
              <a:buNone/>
            </a:pPr>
            <a:r>
              <a:rPr lang="vi-VN" sz="2400" dirty="0">
                <a:solidFill>
                  <a:srgbClr val="0070C0"/>
                </a:solidFill>
                <a:latin typeface="Times  New Roman"/>
              </a:rPr>
              <a:t>Example: </a:t>
            </a:r>
            <a:r>
              <a:rPr lang="en-US" sz="2400" dirty="0">
                <a:latin typeface="Times New Roman" charset="0"/>
                <a:cs typeface="Times New Roman" charset="0"/>
              </a:rPr>
              <a:t>The television picture tubes of manufacturer A have a mean lifetime of 6.5 years and a standard deviation of 0.9 year, while those of manufacturer B have mean lifetime of 6.5 years and a standard deviation of 0.8 year. What is the probability that a random sample of 36 tubes from manufacture A will have mean lifetime that is at least 1 year more than the mean lifetime of a sample of 49 tubes from manufacturer B?</a:t>
            </a:r>
            <a:endParaRPr lang="en-US" sz="2400" i="1" dirty="0">
              <a:latin typeface="Cambria Math" charset="0"/>
              <a:ea typeface="Cambria Math" charset="0"/>
              <a:cs typeface="Times New Roman" charset="0"/>
            </a:endParaRPr>
          </a:p>
          <a:p>
            <a:endParaRPr lang="en-US" sz="2400" dirty="0"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304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626</TotalTime>
  <Words>747</Words>
  <Application>Microsoft Office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Cambria</vt:lpstr>
      <vt:lpstr>Cambria Math</vt:lpstr>
      <vt:lpstr>Times  New Roman</vt:lpstr>
      <vt:lpstr>Times New Roman</vt:lpstr>
      <vt:lpstr>Wingdings 2</vt:lpstr>
      <vt:lpstr>Adjacency</vt:lpstr>
      <vt:lpstr>Equation</vt:lpstr>
      <vt:lpstr>Chapter 7:  Sampling distribution and Point estimates of parameters</vt:lpstr>
      <vt:lpstr>PowerPoint Presentation</vt:lpstr>
      <vt:lpstr>Point estimates of parameters </vt:lpstr>
      <vt:lpstr>Sampling distribution</vt:lpstr>
      <vt:lpstr>Sampling distribution</vt:lpstr>
      <vt:lpstr>Central limit theorem </vt:lpstr>
      <vt:lpstr>Central limit theorem</vt:lpstr>
      <vt:lpstr>PowerPoint Presentation</vt:lpstr>
      <vt:lpstr>Central limit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10:  Statistical inference for Two Samples</dc:title>
  <dc:creator>Mai Vu Thi Tuyet</dc:creator>
  <cp:lastModifiedBy>Mai</cp:lastModifiedBy>
  <cp:revision>35</cp:revision>
  <dcterms:created xsi:type="dcterms:W3CDTF">2021-09-01T00:59:07Z</dcterms:created>
  <dcterms:modified xsi:type="dcterms:W3CDTF">2021-12-03T16:33:49Z</dcterms:modified>
</cp:coreProperties>
</file>