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9" r:id="rId8"/>
    <p:sldId id="261" r:id="rId9"/>
    <p:sldId id="262" r:id="rId10"/>
    <p:sldId id="268" r:id="rId11"/>
    <p:sldId id="273" r:id="rId12"/>
    <p:sldId id="275" r:id="rId13"/>
    <p:sldId id="274" r:id="rId14"/>
    <p:sldId id="264" r:id="rId15"/>
    <p:sldId id="265" r:id="rId16"/>
    <p:sldId id="266" r:id="rId17"/>
    <p:sldId id="267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764" autoAdjust="0"/>
  </p:normalViewPr>
  <p:slideViewPr>
    <p:cSldViewPr snapToGrid="0" snapToObjects="1">
      <p:cViewPr varScale="1">
        <p:scale>
          <a:sx n="73" d="100"/>
          <a:sy n="73" d="100"/>
        </p:scale>
        <p:origin x="37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jpg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7" y="0"/>
            <a:ext cx="8480798" cy="1470025"/>
          </a:xfrm>
        </p:spPr>
        <p:txBody>
          <a:bodyPr>
            <a:normAutofit/>
          </a:bodyPr>
          <a:lstStyle/>
          <a:p>
            <a:r>
              <a:rPr lang="en-US" sz="4000" b="0" dirty="0">
                <a:solidFill>
                  <a:schemeClr val="accent2"/>
                </a:solidFill>
                <a:latin typeface="Times  New Roman"/>
              </a:rPr>
              <a:t>Chapter 8: </a:t>
            </a:r>
            <a:br>
              <a:rPr lang="en-US" sz="4000" b="0" dirty="0">
                <a:solidFill>
                  <a:schemeClr val="accent2"/>
                </a:solidFill>
                <a:latin typeface="Times  New Roman"/>
              </a:rPr>
            </a:br>
            <a:r>
              <a:rPr lang="en-US" sz="4000" b="0" dirty="0">
                <a:solidFill>
                  <a:srgbClr val="008000"/>
                </a:solidFill>
                <a:latin typeface="Times  New Roman"/>
              </a:rPr>
              <a:t>Statistical intervals for a single sample</a:t>
            </a:r>
            <a:endParaRPr lang="en-US" sz="4000" dirty="0">
              <a:solidFill>
                <a:srgbClr val="008000"/>
              </a:solidFill>
              <a:latin typeface="Times 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82" y="1754909"/>
            <a:ext cx="8434616" cy="422563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 dirty="0">
                <a:solidFill>
                  <a:srgbClr val="000000"/>
                </a:solidFill>
                <a:latin typeface="Times  New Roman"/>
              </a:rPr>
              <a:t>LEARNING OBJECTIVES</a:t>
            </a:r>
          </a:p>
          <a:p>
            <a:r>
              <a:rPr lang="en-US" sz="2400">
                <a:solidFill>
                  <a:schemeClr val="tx1"/>
                </a:solidFill>
                <a:latin typeface="Times  New Roman"/>
              </a:rPr>
              <a:t>1. Introduction</a:t>
            </a:r>
            <a:endParaRPr lang="en-US" sz="2400" dirty="0">
              <a:solidFill>
                <a:schemeClr val="tx1"/>
              </a:solidFill>
              <a:latin typeface="Times  New Roman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 New Roman"/>
              </a:rPr>
              <a:t>2. Confidence interval for the population mean μ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 New Roman"/>
              </a:rPr>
              <a:t>If </a:t>
            </a:r>
            <a:r>
              <a:rPr lang="en-US" sz="2400" dirty="0" err="1">
                <a:solidFill>
                  <a:schemeClr val="tx1"/>
                </a:solidFill>
                <a:latin typeface="Times  New Roman"/>
              </a:rPr>
              <a:t>σ</a:t>
            </a:r>
            <a:r>
              <a:rPr lang="en-US" sz="2400" dirty="0">
                <a:solidFill>
                  <a:schemeClr val="tx1"/>
                </a:solidFill>
                <a:latin typeface="Times  New Roman"/>
              </a:rPr>
              <a:t> known.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 New Roman"/>
              </a:rPr>
              <a:t>If </a:t>
            </a:r>
            <a:r>
              <a:rPr lang="en-US" sz="2400" dirty="0" err="1">
                <a:solidFill>
                  <a:schemeClr val="tx1"/>
                </a:solidFill>
                <a:latin typeface="Times  New Roman"/>
              </a:rPr>
              <a:t>σ</a:t>
            </a:r>
            <a:r>
              <a:rPr lang="en-US" sz="2400" dirty="0">
                <a:solidFill>
                  <a:schemeClr val="tx1"/>
                </a:solidFill>
                <a:latin typeface="Times  New Roman"/>
              </a:rPr>
              <a:t> not known.</a:t>
            </a:r>
          </a:p>
          <a:p>
            <a:r>
              <a:rPr lang="en-US" sz="2400" dirty="0">
                <a:solidFill>
                  <a:schemeClr val="tx1"/>
                </a:solidFill>
                <a:latin typeface="Times  New Roman"/>
              </a:rPr>
              <a:t>3. Confidence interval for the population proportion p.</a:t>
            </a:r>
          </a:p>
          <a:p>
            <a:endParaRPr lang="en-US" sz="2400" dirty="0">
              <a:solidFill>
                <a:schemeClr val="tx1"/>
              </a:solidFill>
              <a:latin typeface="Times  New Roman"/>
            </a:endParaRPr>
          </a:p>
          <a:p>
            <a:pPr marL="457200" indent="-457200">
              <a:buAutoNum type="arabicPeriod"/>
            </a:pPr>
            <a:endParaRPr lang="en-US" sz="2400" dirty="0">
              <a:solidFill>
                <a:schemeClr val="tx1"/>
              </a:solidFill>
              <a:latin typeface="Times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628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8000"/>
                </a:solidFill>
                <a:latin typeface="Times   New Roman"/>
              </a:rPr>
              <a:t>Confidence interval for μ (</a:t>
            </a:r>
            <a:r>
              <a:rPr lang="en-US" sz="3200" dirty="0">
                <a:solidFill>
                  <a:srgbClr val="00B050"/>
                </a:solidFill>
                <a:latin typeface="Times    New Roman"/>
              </a:rPr>
              <a:t>σ</a:t>
            </a:r>
            <a:r>
              <a:rPr lang="en-US" sz="3200" dirty="0">
                <a:solidFill>
                  <a:schemeClr val="tx1"/>
                </a:solidFill>
                <a:latin typeface="Times    New Roman"/>
              </a:rPr>
              <a:t> </a:t>
            </a:r>
            <a:r>
              <a:rPr lang="en-US" sz="3200" dirty="0">
                <a:solidFill>
                  <a:srgbClr val="008000"/>
                </a:solidFill>
                <a:latin typeface="Times   New Roman"/>
              </a:rPr>
              <a:t>is unknown)</a:t>
            </a:r>
            <a:endParaRPr lang="en-US" sz="3200" dirty="0">
              <a:latin typeface="Times   New Roman"/>
            </a:endParaRP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CB45AB47-50EA-481C-8491-41DDABD9E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76" y="2757906"/>
            <a:ext cx="800804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 New Roman"/>
              </a:rPr>
              <a:t>We need to replace the population </a:t>
            </a:r>
            <a:r>
              <a:rPr lang="en-US" sz="2400" dirty="0">
                <a:latin typeface="Times  New Roman"/>
              </a:rPr>
              <a:t>standard deviation </a:t>
            </a:r>
            <a:r>
              <a:rPr lang="en-US" sz="2400">
                <a:latin typeface="Times  New Roman"/>
              </a:rPr>
              <a:t>σ by a </a:t>
            </a:r>
            <a:r>
              <a:rPr lang="en-US" sz="2400" dirty="0">
                <a:solidFill>
                  <a:srgbClr val="0000FF"/>
                </a:solidFill>
                <a:latin typeface="Times  New Roman"/>
              </a:rPr>
              <a:t>sample standard deviation 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 New Roman"/>
              </a:rPr>
              <a:t>Use</a:t>
            </a:r>
            <a:r>
              <a:rPr lang="en-US" sz="2400" dirty="0">
                <a:solidFill>
                  <a:srgbClr val="0000FF"/>
                </a:solidFill>
                <a:latin typeface="Times  New Roman"/>
              </a:rPr>
              <a:t> t-distribution </a:t>
            </a:r>
            <a:r>
              <a:rPr lang="en-US" sz="2400">
                <a:latin typeface="Times  New Roman"/>
              </a:rPr>
              <a:t>instead of normal </a:t>
            </a:r>
            <a:r>
              <a:rPr lang="en-US" sz="2400" dirty="0">
                <a:latin typeface="Times  New Roman"/>
              </a:rPr>
              <a:t>distribution.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177F65-0DC0-422A-9BCA-C8476E0ABA75}"/>
              </a:ext>
            </a:extLst>
          </p:cNvPr>
          <p:cNvSpPr/>
          <p:nvPr/>
        </p:nvSpPr>
        <p:spPr>
          <a:xfrm>
            <a:off x="263176" y="1500202"/>
            <a:ext cx="8008048" cy="748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1430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   New Roman"/>
              </a:rPr>
              <a:t>Question: </a:t>
            </a:r>
            <a:r>
              <a:rPr lang="en-US" sz="2400" dirty="0">
                <a:solidFill>
                  <a:schemeClr val="tx1"/>
                </a:solidFill>
                <a:latin typeface="Times    New Roman"/>
              </a:rPr>
              <a:t>What if we do</a:t>
            </a:r>
            <a:r>
              <a:rPr lang="en-US" sz="2400" dirty="0">
                <a:solidFill>
                  <a:srgbClr val="0070C0"/>
                </a:solidFill>
                <a:latin typeface="Times    New Roman"/>
              </a:rPr>
              <a:t> not </a:t>
            </a:r>
            <a:r>
              <a:rPr lang="en-US" sz="2400" dirty="0">
                <a:solidFill>
                  <a:schemeClr val="tx1"/>
                </a:solidFill>
                <a:latin typeface="Times    New Roman"/>
              </a:rPr>
              <a:t>know</a:t>
            </a:r>
            <a:r>
              <a:rPr lang="en-US" sz="2400" dirty="0">
                <a:solidFill>
                  <a:srgbClr val="0070C0"/>
                </a:solidFill>
                <a:latin typeface="Times    New Roman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   New Roman"/>
              </a:rPr>
              <a:t>the</a:t>
            </a:r>
            <a:r>
              <a:rPr lang="en-US" sz="2400" dirty="0">
                <a:solidFill>
                  <a:srgbClr val="0070C0"/>
                </a:solidFill>
                <a:latin typeface="Times    New Roman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   New Roman"/>
              </a:rPr>
              <a:t>population standard deviation σ?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8F5DF4-BB85-44CA-A73C-384FBC82D265}"/>
              </a:ext>
            </a:extLst>
          </p:cNvPr>
          <p:cNvSpPr/>
          <p:nvPr/>
        </p:nvSpPr>
        <p:spPr>
          <a:xfrm>
            <a:off x="263176" y="4575891"/>
            <a:ext cx="8008048" cy="7489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14300"/>
            <a:r>
              <a:rPr lang="en-US" sz="2400" dirty="0">
                <a:solidFill>
                  <a:srgbClr val="0070C0"/>
                </a:solidFill>
                <a:latin typeface="Times    New Roman"/>
              </a:rPr>
              <a:t>Question: </a:t>
            </a:r>
            <a:r>
              <a:rPr lang="en-US" sz="2400" dirty="0">
                <a:solidFill>
                  <a:schemeClr val="tx1"/>
                </a:solidFill>
                <a:latin typeface="Times  New Roman"/>
              </a:rPr>
              <a:t>What is t-distribution?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Times  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14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CDE1-5823-4247-8E29-51749C340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510"/>
            <a:ext cx="7620000" cy="1143000"/>
          </a:xfrm>
        </p:spPr>
        <p:txBody>
          <a:bodyPr/>
          <a:lstStyle/>
          <a:p>
            <a:r>
              <a:rPr lang="en-US" sz="3200">
                <a:solidFill>
                  <a:srgbClr val="008000"/>
                </a:solidFill>
                <a:latin typeface="Times   New Roman"/>
              </a:rPr>
              <a:t>Confidence interval for μ (</a:t>
            </a:r>
            <a:r>
              <a:rPr lang="en-US" sz="3200">
                <a:solidFill>
                  <a:srgbClr val="00B050"/>
                </a:solidFill>
                <a:latin typeface="Times    New Roman"/>
              </a:rPr>
              <a:t>σ</a:t>
            </a:r>
            <a:r>
              <a:rPr lang="en-US" sz="3200">
                <a:solidFill>
                  <a:schemeClr val="tx1"/>
                </a:solidFill>
                <a:latin typeface="Times    New Roman"/>
              </a:rPr>
              <a:t> </a:t>
            </a:r>
            <a:r>
              <a:rPr lang="en-US" sz="3200">
                <a:solidFill>
                  <a:srgbClr val="008000"/>
                </a:solidFill>
                <a:latin typeface="Times   New Roman"/>
              </a:rPr>
              <a:t>is unknown)</a:t>
            </a:r>
            <a:endParaRPr lang="en-US" sz="3200" dirty="0">
              <a:latin typeface="Times    New Roman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640ABA-52BA-4D18-9C57-F31C5DBF9106}"/>
              </a:ext>
            </a:extLst>
          </p:cNvPr>
          <p:cNvSpPr/>
          <p:nvPr/>
        </p:nvSpPr>
        <p:spPr>
          <a:xfrm>
            <a:off x="128070" y="1111865"/>
            <a:ext cx="8269696" cy="571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2400" dirty="0">
                <a:solidFill>
                  <a:schemeClr val="tx1"/>
                </a:solidFill>
                <a:latin typeface="Times    New Roman"/>
              </a:rPr>
              <a:t>Student t-</a:t>
            </a:r>
            <a:r>
              <a:rPr lang="en-US" sz="2400" dirty="0">
                <a:solidFill>
                  <a:schemeClr val="tx1"/>
                </a:solidFill>
                <a:latin typeface="Times    New Roman"/>
              </a:rPr>
              <a:t>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39EAB2-8B8D-4321-832B-CBE731EB6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214" y="2759514"/>
            <a:ext cx="3660268" cy="1981805"/>
          </a:xfrm>
          <a:prstGeom prst="rect">
            <a:avLst/>
          </a:prstGeom>
        </p:spPr>
      </p:pic>
      <p:sp>
        <p:nvSpPr>
          <p:cNvPr id="8" name="Rectangle 18">
            <a:extLst>
              <a:ext uri="{FF2B5EF4-FFF2-40B4-BE49-F238E27FC236}">
                <a16:creationId xmlns:a16="http://schemas.microsoft.com/office/drawing/2014/main" id="{54A46FD1-7910-4094-BC82-39D151323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70" y="1824277"/>
            <a:ext cx="8278258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>
                <a:latin typeface="Times  New Roman"/>
              </a:rPr>
              <a:t>The shape is </a:t>
            </a:r>
            <a:r>
              <a:rPr lang="en-US" sz="2400" dirty="0">
                <a:latin typeface="Times  New Roman"/>
              </a:rPr>
              <a:t>similar to standard normal </a:t>
            </a:r>
            <a:r>
              <a:rPr lang="en-US" sz="2400">
                <a:latin typeface="Times  New Roman"/>
              </a:rPr>
              <a:t>distribution.</a:t>
            </a:r>
          </a:p>
          <a:p>
            <a:pPr marL="457200" indent="-457200">
              <a:buAutoNum type="arabicPeriod"/>
            </a:pPr>
            <a:r>
              <a:rPr lang="en-US" sz="2400">
                <a:latin typeface="Times  New Roman"/>
              </a:rPr>
              <a:t>There is a </a:t>
            </a:r>
            <a:r>
              <a:rPr lang="en-US" sz="2400">
                <a:solidFill>
                  <a:srgbClr val="00B0F0"/>
                </a:solidFill>
                <a:latin typeface="Times  New Roman"/>
              </a:rPr>
              <a:t>degree of freedom</a:t>
            </a:r>
            <a:r>
              <a:rPr lang="en-US" sz="2400">
                <a:latin typeface="Times  New Roman"/>
              </a:rPr>
              <a:t> df = an integer </a:t>
            </a:r>
            <a:endParaRPr lang="en-US" sz="2400" dirty="0">
              <a:latin typeface="Times 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8">
                <a:extLst>
                  <a:ext uri="{FF2B5EF4-FFF2-40B4-BE49-F238E27FC236}">
                    <a16:creationId xmlns:a16="http://schemas.microsoft.com/office/drawing/2014/main" id="{6D6DF0E4-130C-4D48-AEF8-1D7D1A0CE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946" y="4835173"/>
                <a:ext cx="8278258" cy="4778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Times  New Roman"/>
                  </a:rPr>
                  <a:t>2. Critical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m:rPr>
                            <m:nor/>
                          </m:rPr>
                          <a:rPr lang="el-GR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𝑑𝑓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INV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.2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sz="2400" dirty="0">
                    <a:latin typeface="Times  New Roman"/>
                  </a:rPr>
                  <a:t>(2</a:t>
                </a:r>
                <a:r>
                  <a:rPr lang="el-GR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,df)</a:t>
                </a:r>
                <a:endParaRPr lang="en-US" sz="2400" dirty="0">
                  <a:latin typeface="Times  New Roman"/>
                </a:endParaRPr>
              </a:p>
            </p:txBody>
          </p:sp>
        </mc:Choice>
        <mc:Fallback xmlns="">
          <p:sp>
            <p:nvSpPr>
              <p:cNvPr id="11" name="Rectangle 1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6DF0E4-130C-4D48-AEF8-1D7D1A0CEA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946" y="4835173"/>
                <a:ext cx="8278258" cy="47788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921F5CE5-7E35-48CF-84E9-1AE650887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896" y="5402317"/>
            <a:ext cx="2621499" cy="14159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D9F76AB-19CD-407C-A02C-93D4608DC650}"/>
                  </a:ext>
                </a:extLst>
              </p:cNvPr>
              <p:cNvSpPr txBox="1"/>
              <p:nvPr/>
            </p:nvSpPr>
            <p:spPr>
              <a:xfrm>
                <a:off x="128069" y="5749159"/>
                <a:ext cx="5316289" cy="413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 New Roman"/>
                  </a:rPr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0.025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;9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INV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.2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sz="2000" dirty="0">
                    <a:latin typeface="Times  New Roman"/>
                  </a:rPr>
                  <a:t>(0.05</a:t>
                </a:r>
                <a:r>
                  <a:rPr lang="en-US" sz="2000" dirty="0">
                    <a:latin typeface="Times  New Roman"/>
                    <a:cs typeface="Times New Roman" panose="02020603050405020304" pitchFamily="18" charset="0"/>
                  </a:rPr>
                  <a:t>;9) = 2.262</a:t>
                </a:r>
                <a:r>
                  <a:rPr lang="en-US" sz="2000" dirty="0">
                    <a:latin typeface="Times  New Roman"/>
                  </a:rPr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D9F76AB-19CD-407C-A02C-93D4608DC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69" y="5749159"/>
                <a:ext cx="5316289" cy="413575"/>
              </a:xfrm>
              <a:prstGeom prst="rect">
                <a:avLst/>
              </a:prstGeom>
              <a:blipFill>
                <a:blip r:embed="rId5"/>
                <a:stretch>
                  <a:fillRect l="-1147" t="-7353" b="-2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19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1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AE54-2442-4847-B13E-C739D05C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rgbClr val="008000"/>
                </a:solidFill>
                <a:latin typeface="Times   New Roman"/>
              </a:rPr>
              <a:t>Confidence interval for μ (</a:t>
            </a:r>
            <a:r>
              <a:rPr lang="en-US" sz="3200">
                <a:solidFill>
                  <a:srgbClr val="00B050"/>
                </a:solidFill>
                <a:latin typeface="Times    New Roman"/>
              </a:rPr>
              <a:t>σ</a:t>
            </a:r>
            <a:r>
              <a:rPr lang="en-US" sz="3200">
                <a:solidFill>
                  <a:schemeClr val="tx1"/>
                </a:solidFill>
                <a:latin typeface="Times    New Roman"/>
              </a:rPr>
              <a:t> </a:t>
            </a:r>
            <a:r>
              <a:rPr lang="en-US" sz="3200">
                <a:solidFill>
                  <a:srgbClr val="008000"/>
                </a:solidFill>
                <a:latin typeface="Times   New Roman"/>
              </a:rPr>
              <a:t>is unknown)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8">
                <a:extLst>
                  <a:ext uri="{FF2B5EF4-FFF2-40B4-BE49-F238E27FC236}">
                    <a16:creationId xmlns:a16="http://schemas.microsoft.com/office/drawing/2014/main" id="{9134F71A-8587-4662-95CA-8E5620CA7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11" y="1978544"/>
                <a:ext cx="8083177" cy="26788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2200">
                    <a:solidFill>
                      <a:srgbClr val="0070C0"/>
                    </a:solidFill>
                    <a:latin typeface="Times  New Roman"/>
                  </a:rPr>
                  <a:t>Theorem: </a:t>
                </a:r>
                <a:r>
                  <a:rPr lang="en-US" sz="2200" dirty="0">
                    <a:solidFill>
                      <a:schemeClr val="tx1"/>
                    </a:solidFill>
                    <a:latin typeface="Times  New Roman"/>
                  </a:rPr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Times  New Roman"/>
                  </a:rPr>
                  <a:t> </a:t>
                </a:r>
                <a:r>
                  <a:rPr lang="en-US" sz="2200" dirty="0">
                    <a:latin typeface="Times  New Roman"/>
                  </a:rPr>
                  <a:t>is a random sample of size n taken from a  population has </a:t>
                </a:r>
                <a:r>
                  <a:rPr lang="en-US" sz="2200" dirty="0">
                    <a:solidFill>
                      <a:srgbClr val="0070C0"/>
                    </a:solidFill>
                    <a:latin typeface="Times  New Roman"/>
                  </a:rPr>
                  <a:t>normal distribution </a:t>
                </a:r>
                <a:r>
                  <a:rPr lang="en-US" sz="2200" dirty="0">
                    <a:latin typeface="Times  New Roman"/>
                  </a:rPr>
                  <a:t>with mean µ.</a:t>
                </a:r>
              </a:p>
              <a:p>
                <a:r>
                  <a:rPr lang="en-US" sz="2200" dirty="0">
                    <a:latin typeface="Times  New Roman"/>
                  </a:rPr>
                  <a:t> Let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</m:e>
                    </m:acc>
                    <m:r>
                      <a:rPr lang="en-US" sz="2200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</a:rPr>
                          <m:t>   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>
                    <a:latin typeface="Times  New Roman"/>
                  </a:rPr>
                  <a:t> be the sample mean and sample variance, respectively. </a:t>
                </a:r>
              </a:p>
              <a:p>
                <a:endParaRPr lang="en-US" sz="2200" dirty="0">
                  <a:latin typeface="Times  New Roman"/>
                </a:endParaRPr>
              </a:p>
              <a:p>
                <a:r>
                  <a:rPr lang="en-US" sz="2200" dirty="0">
                    <a:latin typeface="Times  New Roman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200" dirty="0">
                    <a:latin typeface="Times  New Roman"/>
                  </a:rPr>
                  <a:t>  </a:t>
                </a:r>
                <a:r>
                  <a:rPr lang="en-US" sz="2200">
                    <a:latin typeface="Times  New Roman"/>
                  </a:rPr>
                  <a:t>is approximated by a </a:t>
                </a:r>
                <a:r>
                  <a:rPr lang="en-US" sz="2200">
                    <a:solidFill>
                      <a:srgbClr val="0070C0"/>
                    </a:solidFill>
                    <a:latin typeface="Times  New Roman"/>
                  </a:rPr>
                  <a:t>t-distribution </a:t>
                </a:r>
                <a:r>
                  <a:rPr lang="en-US" sz="2200" dirty="0">
                    <a:latin typeface="Times  New Roman"/>
                  </a:rPr>
                  <a:t>with </a:t>
                </a:r>
                <a:r>
                  <a:rPr lang="en-US" sz="2200" dirty="0">
                    <a:solidFill>
                      <a:srgbClr val="0070C0"/>
                    </a:solidFill>
                    <a:latin typeface="Times  New Roman"/>
                  </a:rPr>
                  <a:t>degree of </a:t>
                </a:r>
                <a:r>
                  <a:rPr lang="en-US" sz="2200">
                    <a:solidFill>
                      <a:srgbClr val="0070C0"/>
                    </a:solidFill>
                    <a:latin typeface="Times  New Roman"/>
                  </a:rPr>
                  <a:t>freedom df = </a:t>
                </a:r>
                <a:r>
                  <a:rPr lang="en-US" sz="2200" dirty="0">
                    <a:solidFill>
                      <a:srgbClr val="0070C0"/>
                    </a:solidFill>
                    <a:latin typeface="Times  New Roman"/>
                  </a:rPr>
                  <a:t>n-1</a:t>
                </a:r>
                <a:r>
                  <a:rPr lang="en-US" sz="2200" dirty="0">
                    <a:latin typeface="Times  New Roman"/>
                  </a:rPr>
                  <a:t>.</a:t>
                </a:r>
              </a:p>
            </p:txBody>
          </p:sp>
        </mc:Choice>
        <mc:Fallback xmlns="">
          <p:sp>
            <p:nvSpPr>
              <p:cNvPr id="4" name="Rectangle 1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134F71A-8587-4662-95CA-8E5620CA75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611" y="1978544"/>
                <a:ext cx="8083177" cy="26788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872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27F1C-7DB7-4C1A-BD86-42B9D139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2597"/>
            <a:ext cx="7620000" cy="1143000"/>
          </a:xfrm>
        </p:spPr>
        <p:txBody>
          <a:bodyPr/>
          <a:lstStyle/>
          <a:p>
            <a:r>
              <a:rPr lang="en-US" sz="3200">
                <a:solidFill>
                  <a:srgbClr val="008000"/>
                </a:solidFill>
                <a:latin typeface="Times   New Roman"/>
              </a:rPr>
              <a:t>Confidence interval for μ (</a:t>
            </a:r>
            <a:r>
              <a:rPr lang="en-US" sz="3200">
                <a:solidFill>
                  <a:srgbClr val="00B050"/>
                </a:solidFill>
                <a:latin typeface="Times    New Roman"/>
              </a:rPr>
              <a:t>σ</a:t>
            </a:r>
            <a:r>
              <a:rPr lang="en-US" sz="3200">
                <a:solidFill>
                  <a:schemeClr val="tx1"/>
                </a:solidFill>
                <a:latin typeface="Times    New Roman"/>
              </a:rPr>
              <a:t> </a:t>
            </a:r>
            <a:r>
              <a:rPr lang="en-US" sz="3200">
                <a:solidFill>
                  <a:srgbClr val="008000"/>
                </a:solidFill>
                <a:latin typeface="Times   New Roman"/>
              </a:rPr>
              <a:t>is unknown)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18">
                <a:extLst>
                  <a:ext uri="{FF2B5EF4-FFF2-40B4-BE49-F238E27FC236}">
                    <a16:creationId xmlns:a16="http://schemas.microsoft.com/office/drawing/2014/main" id="{D3CCF509-0DC2-45DA-BC4E-490986BA0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581" y="1526135"/>
                <a:ext cx="8278258" cy="173111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vi-VN" sz="2400" dirty="0">
                    <a:solidFill>
                      <a:srgbClr val="0070C0"/>
                    </a:solidFill>
                    <a:latin typeface="Times  New Roman"/>
                  </a:rPr>
                  <a:t>Two</a:t>
                </a:r>
                <a:r>
                  <a:rPr lang="en-US" sz="2400" dirty="0">
                    <a:solidFill>
                      <a:srgbClr val="0070C0"/>
                    </a:solidFill>
                    <a:latin typeface="Times  New Roman"/>
                  </a:rPr>
                  <a:t>-sided 100(1-</a:t>
                </a:r>
                <a:r>
                  <a:rPr lang="el-GR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)% confidence interval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µ 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vi-VN" sz="2400" dirty="0">
                  <a:latin typeface="Times  New Roman"/>
                </a:endParaRPr>
              </a:p>
              <a:p>
                <a:endParaRPr lang="en-US" sz="2400" dirty="0">
                  <a:latin typeface="Times  New Roman"/>
                </a:endParaRPr>
              </a:p>
            </p:txBody>
          </p:sp>
        </mc:Choice>
        <mc:Fallback>
          <p:sp>
            <p:nvSpPr>
              <p:cNvPr id="6" name="Rectangle 18">
                <a:extLst>
                  <a:ext uri="{FF2B5EF4-FFF2-40B4-BE49-F238E27FC236}">
                    <a16:creationId xmlns:a16="http://schemas.microsoft.com/office/drawing/2014/main" id="{D3CCF509-0DC2-45DA-BC4E-490986BA01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581" y="1526135"/>
                <a:ext cx="8278258" cy="17311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8">
            <a:extLst>
              <a:ext uri="{FF2B5EF4-FFF2-40B4-BE49-F238E27FC236}">
                <a16:creationId xmlns:a16="http://schemas.microsoft.com/office/drawing/2014/main" id="{5550E3E7-6EFD-4025-A68D-192DBB602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70" y="3548355"/>
            <a:ext cx="8278258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   New Roman"/>
              </a:rPr>
              <a:t>Example: </a:t>
            </a:r>
            <a:r>
              <a:rPr lang="en-US" sz="2400" dirty="0">
                <a:latin typeface="Times    New Roman"/>
              </a:rPr>
              <a:t>The distribution of weights of all products of a company has a normal distribution. A random sample of products has the following weights (in kg): </a:t>
            </a:r>
          </a:p>
          <a:p>
            <a:pPr algn="ctr"/>
            <a:r>
              <a:rPr lang="en-US" sz="2400" dirty="0">
                <a:latin typeface="Times    New Roman"/>
              </a:rPr>
              <a:t>1.9    2.0   2.0   2.1   1.8   2.2   1.8</a:t>
            </a:r>
          </a:p>
          <a:p>
            <a:r>
              <a:rPr lang="en-US" sz="2400" dirty="0">
                <a:latin typeface="Times    New Roman"/>
              </a:rPr>
              <a:t>Construct a 95% confidence interval for the true average weight of all products. </a:t>
            </a:r>
          </a:p>
          <a:p>
            <a:endParaRPr lang="en-US" sz="2400" dirty="0">
              <a:latin typeface="Times  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961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rgbClr val="008000"/>
                </a:solidFill>
                <a:latin typeface="Times   New Roman"/>
              </a:rPr>
              <a:t>Confidence interval for μ (</a:t>
            </a:r>
            <a:r>
              <a:rPr lang="en-US" sz="3200">
                <a:solidFill>
                  <a:srgbClr val="00B050"/>
                </a:solidFill>
                <a:latin typeface="Times    New Roman"/>
              </a:rPr>
              <a:t>σ</a:t>
            </a:r>
            <a:r>
              <a:rPr lang="en-US" sz="3200">
                <a:solidFill>
                  <a:schemeClr val="tx1"/>
                </a:solidFill>
                <a:latin typeface="Times    New Roman"/>
              </a:rPr>
              <a:t> </a:t>
            </a:r>
            <a:r>
              <a:rPr lang="en-US" sz="3200">
                <a:solidFill>
                  <a:srgbClr val="008000"/>
                </a:solidFill>
                <a:latin typeface="Times   New Roman"/>
              </a:rPr>
              <a:t>is unknown)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8">
                <a:extLst>
                  <a:ext uri="{FF2B5EF4-FFF2-40B4-BE49-F238E27FC236}">
                    <a16:creationId xmlns:a16="http://schemas.microsoft.com/office/drawing/2014/main" id="{30D04603-A21F-4ABC-8E32-77925D96F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070" y="1703388"/>
                <a:ext cx="8278258" cy="26845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90000"/>
                  </a:lnSpc>
                  <a:defRPr/>
                </a:pPr>
                <a:r>
                  <a:rPr lang="en-US" sz="2400" dirty="0">
                    <a:latin typeface="Times  New Roman"/>
                  </a:rPr>
                  <a:t>A 100(1-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)% 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upper-confidence bound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µ is</a:t>
                </a:r>
              </a:p>
              <a:p>
                <a:pPr algn="just">
                  <a:lnSpc>
                    <a:spcPct val="9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∝;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90000"/>
                  </a:lnSpc>
                  <a:defRPr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90000"/>
                  </a:lnSpc>
                  <a:defRPr/>
                </a:pPr>
                <a:r>
                  <a:rPr lang="en-US" sz="2400">
                    <a:latin typeface="Times  New Roman"/>
                  </a:rPr>
                  <a:t>A </a:t>
                </a:r>
                <a:r>
                  <a:rPr lang="en-US" sz="2400" dirty="0">
                    <a:latin typeface="Times  New Roman"/>
                  </a:rPr>
                  <a:t>100(1-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)% 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lower-confidence bound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µ is</a:t>
                </a:r>
              </a:p>
              <a:p>
                <a:pPr algn="just">
                  <a:lnSpc>
                    <a:spcPct val="9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 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90000"/>
                  </a:lnSpc>
                  <a:defRPr/>
                </a:pPr>
                <a:endParaRPr lang="en-US" sz="2400" dirty="0">
                  <a:solidFill>
                    <a:srgbClr val="2F2B20"/>
                  </a:solidFill>
                  <a:latin typeface="Times  New Roman"/>
                </a:endParaRPr>
              </a:p>
            </p:txBody>
          </p:sp>
        </mc:Choice>
        <mc:Fallback xmlns="">
          <p:sp>
            <p:nvSpPr>
              <p:cNvPr id="9" name="Rectangle 1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0D04603-A21F-4ABC-8E32-77925D96F6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070" y="1703388"/>
                <a:ext cx="8278258" cy="268458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18">
            <a:extLst>
              <a:ext uri="{FF2B5EF4-FFF2-40B4-BE49-F238E27FC236}">
                <a16:creationId xmlns:a16="http://schemas.microsoft.com/office/drawing/2014/main" id="{3970A52E-DF4F-47CE-9115-DCE26725E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70" y="4657546"/>
            <a:ext cx="827825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 New Roman"/>
              </a:rPr>
              <a:t>Example </a:t>
            </a:r>
            <a:r>
              <a:rPr lang="en-US" sz="2400">
                <a:solidFill>
                  <a:srgbClr val="0070C0"/>
                </a:solidFill>
                <a:latin typeface="Times  New Roman"/>
              </a:rPr>
              <a:t>(continues </a:t>
            </a:r>
            <a:r>
              <a:rPr lang="en-US" sz="2400" dirty="0">
                <a:solidFill>
                  <a:srgbClr val="0070C0"/>
                </a:solidFill>
                <a:latin typeface="Times  New Roman"/>
              </a:rPr>
              <a:t>the previous example):</a:t>
            </a:r>
          </a:p>
          <a:p>
            <a:r>
              <a:rPr lang="en-US" sz="2400" dirty="0">
                <a:latin typeface="Times  New Roman"/>
              </a:rPr>
              <a:t>Construct a 95% lower-confidence bound for the average weight of </a:t>
            </a:r>
            <a:r>
              <a:rPr lang="en-US" sz="2400">
                <a:latin typeface="Times  New Roman"/>
              </a:rPr>
              <a:t>all products.</a:t>
            </a:r>
            <a:endParaRPr lang="en-US" sz="2400" dirty="0">
              <a:latin typeface="Times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377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81"/>
            <a:ext cx="7620000" cy="1143000"/>
          </a:xfrm>
        </p:spPr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 New Roman"/>
              </a:rPr>
              <a:t>Confidence interval for p </a:t>
            </a:r>
            <a:endParaRPr lang="en-US" sz="3600" dirty="0">
              <a:latin typeface="Times 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8">
                <a:extLst>
                  <a:ext uri="{FF2B5EF4-FFF2-40B4-BE49-F238E27FC236}">
                    <a16:creationId xmlns:a16="http://schemas.microsoft.com/office/drawing/2014/main" id="{AE18C3EF-06F6-4E70-A9D5-72C28AE07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071" y="1079350"/>
                <a:ext cx="8278258" cy="281564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23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Theorem: 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random sample of size n has been taken from </a:t>
                </a:r>
                <a:r>
                  <a:rPr lang="en-US" sz="23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 population, and x observations 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sample belong to a class of interest. </a:t>
                </a:r>
              </a:p>
              <a:p>
                <a:r>
                  <a:rPr lang="en-US" sz="23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</a:t>
                </a:r>
                <a:r>
                  <a:rPr lang="en-US" sz="23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 estimator 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population </a:t>
                </a:r>
                <a:r>
                  <a:rPr lang="en-US" sz="23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proportion p.</a:t>
                </a:r>
                <a:endParaRPr lang="en-US" sz="2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3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large, we have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3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3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3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approximated by the </a:t>
                </a:r>
                <a:r>
                  <a:rPr lang="en-US" sz="23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 normal distribution Z</a:t>
                </a:r>
                <a:r>
                  <a:rPr lang="en-US" sz="23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1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E18C3EF-06F6-4E70-A9D5-72C28AE07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071" y="1079350"/>
                <a:ext cx="8278258" cy="28156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4795460-D26B-40BA-9971-3F7F4B50F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368" y="4436517"/>
            <a:ext cx="3490091" cy="2158549"/>
          </a:xfrm>
          <a:prstGeom prst="rect">
            <a:avLst/>
          </a:prstGeom>
        </p:spPr>
      </p:pic>
      <p:pic>
        <p:nvPicPr>
          <p:cNvPr id="12" name="Picture 11" descr="8.1.png">
            <a:extLst>
              <a:ext uri="{FF2B5EF4-FFF2-40B4-BE49-F238E27FC236}">
                <a16:creationId xmlns:a16="http://schemas.microsoft.com/office/drawing/2014/main" id="{7CCF83F4-2CBD-4914-AECD-6E9399A536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1" y="4979568"/>
            <a:ext cx="4901129" cy="1401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D3E18E-5E16-4D68-8C16-8D52CA13DFE5}"/>
              </a:ext>
            </a:extLst>
          </p:cNvPr>
          <p:cNvSpPr txBox="1"/>
          <p:nvPr/>
        </p:nvSpPr>
        <p:spPr>
          <a:xfrm>
            <a:off x="304800" y="4436015"/>
            <a:ext cx="157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 New Roman"/>
              </a:rPr>
              <a:t>We have:</a:t>
            </a:r>
          </a:p>
        </p:txBody>
      </p:sp>
    </p:spTree>
    <p:extLst>
      <p:ext uri="{BB962C8B-B14F-4D97-AF65-F5344CB8AC3E}">
        <p14:creationId xmlns:p14="http://schemas.microsoft.com/office/powerpoint/2010/main" val="121180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 New Roman"/>
              </a:rPr>
              <a:t>Confidence interval for p </a:t>
            </a:r>
            <a:endParaRPr lang="en-US" sz="3600" dirty="0">
              <a:latin typeface="Times 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18">
                <a:extLst>
                  <a:ext uri="{FF2B5EF4-FFF2-40B4-BE49-F238E27FC236}">
                    <a16:creationId xmlns:a16="http://schemas.microsoft.com/office/drawing/2014/main" id="{A18D5A75-35D6-4978-B07F-937EE43EBA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76" y="1673225"/>
                <a:ext cx="8278258" cy="158254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vi-VN" sz="2400" dirty="0">
                    <a:solidFill>
                      <a:srgbClr val="0070C0"/>
                    </a:solidFill>
                    <a:latin typeface="Times  New Roman"/>
                  </a:rPr>
                  <a:t>Two</a:t>
                </a:r>
                <a:r>
                  <a:rPr lang="en-US" sz="2400" dirty="0">
                    <a:solidFill>
                      <a:srgbClr val="0070C0"/>
                    </a:solidFill>
                    <a:latin typeface="Times  New Roman"/>
                  </a:rPr>
                  <a:t>-sided 100(1-</a:t>
                </a:r>
                <a:r>
                  <a:rPr lang="el-GR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)% confidence interval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proportion p of the population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dirty="0"/>
                  <a:t>         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∝/2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∝/2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sz="2400" dirty="0">
                  <a:latin typeface="Times  New Roman"/>
                </a:endParaRPr>
              </a:p>
            </p:txBody>
          </p:sp>
        </mc:Choice>
        <mc:Fallback>
          <p:sp>
            <p:nvSpPr>
              <p:cNvPr id="9" name="Rectangle 18">
                <a:extLst>
                  <a:ext uri="{FF2B5EF4-FFF2-40B4-BE49-F238E27FC236}">
                    <a16:creationId xmlns:a16="http://schemas.microsoft.com/office/drawing/2014/main" id="{A18D5A75-35D6-4978-B07F-937EE43EBA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8076" y="1673225"/>
                <a:ext cx="8278258" cy="15825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18">
            <a:extLst>
              <a:ext uri="{FF2B5EF4-FFF2-40B4-BE49-F238E27FC236}">
                <a16:creationId xmlns:a16="http://schemas.microsoft.com/office/drawing/2014/main" id="{DF49B15B-F378-48F0-95B4-2B819F42E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76" y="3772658"/>
            <a:ext cx="8278258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 New Roman"/>
              </a:rPr>
              <a:t>Example: </a:t>
            </a:r>
            <a:r>
              <a:rPr lang="en-US" sz="2400" dirty="0">
                <a:solidFill>
                  <a:schemeClr val="tx1"/>
                </a:solidFill>
                <a:latin typeface="Times  New Roman"/>
              </a:rPr>
              <a:t>Of 1000 randomly selected cases of lung cancer, 750 resulted in death within 10 years.</a:t>
            </a:r>
          </a:p>
          <a:p>
            <a:r>
              <a:rPr lang="en-US" sz="2400" dirty="0">
                <a:latin typeface="Times  New Roman"/>
              </a:rPr>
              <a:t>Calculate a 95% two-sided confidence </a:t>
            </a:r>
            <a:r>
              <a:rPr lang="en-US" sz="2400">
                <a:latin typeface="Times  New Roman"/>
              </a:rPr>
              <a:t>interval of the </a:t>
            </a:r>
            <a:r>
              <a:rPr lang="en-US" sz="2400" dirty="0">
                <a:latin typeface="Times  New Roman"/>
              </a:rPr>
              <a:t>death rate from lung </a:t>
            </a:r>
            <a:r>
              <a:rPr lang="en-US" sz="2400">
                <a:latin typeface="Times  New Roman"/>
              </a:rPr>
              <a:t>cancer.</a:t>
            </a:r>
            <a:endParaRPr lang="en-US" sz="2400" dirty="0">
              <a:latin typeface="Times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244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   New Roman"/>
              </a:rPr>
              <a:t>Confidence interval for p </a:t>
            </a:r>
            <a:endParaRPr lang="en-US" sz="3600" dirty="0">
              <a:latin typeface="Times   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8">
                <a:extLst>
                  <a:ext uri="{FF2B5EF4-FFF2-40B4-BE49-F238E27FC236}">
                    <a16:creationId xmlns:a16="http://schemas.microsoft.com/office/drawing/2014/main" id="{46EBC4B1-C2DC-4075-A96D-9B80F4B87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071" y="1104967"/>
                <a:ext cx="8278258" cy="29889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Times  New Roman"/>
                  </a:rPr>
                  <a:t>Remark: </a:t>
                </a:r>
                <a:r>
                  <a:rPr lang="en-US" sz="2400" dirty="0">
                    <a:latin typeface="Times  New Roman"/>
                  </a:rPr>
                  <a:t>The required sample size that the error estimating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 New Roman"/>
                  </a:rPr>
                  <a:t> not exceed E is: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/2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Times  New Roman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Times  New Roman"/>
                  </a:rPr>
                  <a:t>If a previous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 New Roman"/>
                  </a:rPr>
                  <a:t>is known, change p(1-p)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Times  New Roman"/>
                </a:endParaRPr>
              </a:p>
              <a:p>
                <a:r>
                  <a:rPr lang="en-US" sz="2400" dirty="0">
                    <a:latin typeface="Times  New Roman"/>
                  </a:rPr>
                  <a:t>Else, 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∗0.25</m:t>
                        </m:r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  <a:latin typeface="Times  New Roman"/>
                </a:endParaRPr>
              </a:p>
            </p:txBody>
          </p:sp>
        </mc:Choice>
        <mc:Fallback xmlns="">
          <p:sp>
            <p:nvSpPr>
              <p:cNvPr id="8" name="Rectangle 1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6EBC4B1-C2DC-4075-A96D-9B80F4B879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071" y="1104967"/>
                <a:ext cx="8278258" cy="29889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18">
            <a:extLst>
              <a:ext uri="{FF2B5EF4-FFF2-40B4-BE49-F238E27FC236}">
                <a16:creationId xmlns:a16="http://schemas.microsoft.com/office/drawing/2014/main" id="{6DF9402D-29F9-453D-83C5-883E3500D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71" y="4258553"/>
            <a:ext cx="8278258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 New Roman"/>
              </a:rPr>
              <a:t>Example</a:t>
            </a:r>
            <a:r>
              <a:rPr lang="en-US" sz="2000">
                <a:solidFill>
                  <a:srgbClr val="0070C0"/>
                </a:solidFill>
                <a:latin typeface="Times  New Roman"/>
              </a:rPr>
              <a:t>: (continues the previous example)</a:t>
            </a:r>
          </a:p>
          <a:p>
            <a:endParaRPr lang="en-US" sz="2000">
              <a:solidFill>
                <a:srgbClr val="0070C0"/>
              </a:solidFill>
              <a:latin typeface="Times  New Roman"/>
            </a:endParaRPr>
          </a:p>
          <a:p>
            <a:r>
              <a:rPr lang="en-US" sz="2000">
                <a:latin typeface="Times  New Roman"/>
              </a:rPr>
              <a:t>What sample size is needed to be 95% confident that the error in estimating the true value of p is less than 4%?</a:t>
            </a:r>
            <a:endParaRPr lang="en-US" sz="2000" dirty="0">
              <a:latin typeface="Times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557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  New Roman"/>
              </a:rPr>
              <a:t>Confidence interval for p </a:t>
            </a:r>
            <a:endParaRPr lang="en-US" sz="3600" dirty="0">
              <a:latin typeface="Times  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8071" y="1290638"/>
            <a:ext cx="8278258" cy="619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2F2B20"/>
                </a:solidFill>
                <a:latin typeface="Times    New Roman"/>
              </a:rPr>
              <a:t>One-sided confidence bound</a:t>
            </a:r>
            <a:r>
              <a:rPr lang="vi-VN" sz="2400" dirty="0">
                <a:solidFill>
                  <a:srgbClr val="2F2B20"/>
                </a:solidFill>
                <a:latin typeface="Times    New Roman"/>
              </a:rPr>
              <a:t> for p</a:t>
            </a:r>
            <a:endParaRPr lang="en-US" sz="2400" dirty="0">
              <a:solidFill>
                <a:srgbClr val="2F2B20"/>
              </a:solidFill>
              <a:latin typeface="Times   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8">
                <a:extLst>
                  <a:ext uri="{FF2B5EF4-FFF2-40B4-BE49-F238E27FC236}">
                    <a16:creationId xmlns:a16="http://schemas.microsoft.com/office/drawing/2014/main" id="{6A3D02FE-B145-41F0-89C6-6CDE43BAA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071" y="1888770"/>
                <a:ext cx="8278258" cy="19518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vi-VN" sz="2400" dirty="0">
                    <a:latin typeface="+mj-lt"/>
                  </a:rPr>
                  <a:t>The approximate 100(1-</a:t>
                </a:r>
                <a:r>
                  <a:rPr lang="el-GR" sz="2400" dirty="0">
                    <a:latin typeface="+mj-lt"/>
                    <a:cs typeface="Times New Roman" panose="02020603050405020304" pitchFamily="18" charset="0"/>
                  </a:rPr>
                  <a:t>α</a:t>
                </a:r>
                <a:r>
                  <a:rPr lang="vi-VN" sz="2400" dirty="0">
                    <a:latin typeface="+mj-lt"/>
                    <a:cs typeface="Times New Roman" panose="02020603050405020304" pitchFamily="18" charset="0"/>
                  </a:rPr>
                  <a:t>)% l</a:t>
                </a:r>
                <a:r>
                  <a:rPr lang="en-US" sz="2400" dirty="0" err="1">
                    <a:latin typeface="+mj-lt"/>
                    <a:cs typeface="Times New Roman" panose="02020603050405020304" pitchFamily="18" charset="0"/>
                  </a:rPr>
                  <a:t>ower</a:t>
                </a:r>
                <a:r>
                  <a:rPr lang="en-US" sz="2400" dirty="0">
                    <a:latin typeface="+mj-lt"/>
                    <a:cs typeface="Times New Roman" panose="02020603050405020304" pitchFamily="18" charset="0"/>
                  </a:rPr>
                  <a:t> and upper confidence bounds are </a:t>
                </a:r>
              </a:p>
              <a:p>
                <a:r>
                  <a:rPr lang="en-US" sz="2400" dirty="0"/>
                  <a:t>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p</m:t>
                    </m:r>
                    <m:r>
                      <a:rPr lang="en-US" sz="2400" i="1">
                        <a:latin typeface="Cambria Math"/>
                      </a:rPr>
                      <m:t>≥</m:t>
                    </m:r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+mj-lt"/>
                  </a:rPr>
                  <a:t>, </a:t>
                </a:r>
                <a:r>
                  <a:rPr lang="en-US" sz="2400">
                    <a:latin typeface="+mj-lt"/>
                  </a:rPr>
                  <a:t>and  p ≤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dirty="0">
                    <a:latin typeface="+mj-lt"/>
                  </a:rPr>
                  <a:t>,</a:t>
                </a:r>
              </a:p>
              <a:p>
                <a:r>
                  <a:rPr lang="en-US" sz="2400" dirty="0">
                    <a:latin typeface="+mj-lt"/>
                  </a:rPr>
                  <a:t>respectively.</a:t>
                </a:r>
              </a:p>
            </p:txBody>
          </p:sp>
        </mc:Choice>
        <mc:Fallback xmlns="">
          <p:sp>
            <p:nvSpPr>
              <p:cNvPr id="9" name="Rectangle 1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A3D02FE-B145-41F0-89C6-6CDE43BAA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071" y="1888770"/>
                <a:ext cx="8278258" cy="195188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18">
            <a:extLst>
              <a:ext uri="{FF2B5EF4-FFF2-40B4-BE49-F238E27FC236}">
                <a16:creationId xmlns:a16="http://schemas.microsoft.com/office/drawing/2014/main" id="{A0085B37-654B-453D-80FC-6B9D6AC3D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71" y="4438557"/>
            <a:ext cx="82782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 New Roman"/>
              </a:rPr>
              <a:t>Example: </a:t>
            </a:r>
            <a:r>
              <a:rPr lang="en-US" sz="2000" dirty="0">
                <a:latin typeface="Times  New Roman"/>
              </a:rPr>
              <a:t>A survey of 250 homeless persons showed that 47 were veterans. Construct a 95% upper confidence bound for the proportion of homeless persons who are veterans. </a:t>
            </a:r>
          </a:p>
        </p:txBody>
      </p:sp>
    </p:spTree>
    <p:extLst>
      <p:ext uri="{BB962C8B-B14F-4D97-AF65-F5344CB8AC3E}">
        <p14:creationId xmlns:p14="http://schemas.microsoft.com/office/powerpoint/2010/main" val="38756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 New Roman"/>
              </a:rPr>
              <a:t>Introduction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0375" y="1417638"/>
            <a:ext cx="79248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algn="just">
              <a:lnSpc>
                <a:spcPct val="90000"/>
              </a:lnSpc>
              <a:buFont typeface="Wingdings 2"/>
              <a:buChar char=""/>
              <a:defRPr/>
            </a:pPr>
            <a:endParaRPr lang="en-US" dirty="0">
              <a:latin typeface="Times  New Roman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219200" y="4038600"/>
            <a:ext cx="6553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222375" y="38100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7775575" y="38100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419600" y="3886200"/>
            <a:ext cx="152400" cy="304800"/>
          </a:xfrm>
          <a:prstGeom prst="diamond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422775" y="4267200"/>
            <a:ext cx="152400" cy="685800"/>
          </a:xfrm>
          <a:prstGeom prst="upArrow">
            <a:avLst>
              <a:gd name="adj1" fmla="val 50000"/>
              <a:gd name="adj2" fmla="val 112500"/>
            </a:avLst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60775" y="4953000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b="1" dirty="0"/>
              <a:t>Point Estimate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60375" y="4419600"/>
            <a:ext cx="17526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en-US" sz="2000" b="1" dirty="0"/>
              <a:t>Lower 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/>
              <a:t>Confidence 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/>
              <a:t>Limit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708775" y="4419600"/>
            <a:ext cx="16764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en-US" sz="2000" b="1" dirty="0"/>
              <a:t>Upper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/>
              <a:t>Confidence 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/>
              <a:t>Limit</a:t>
            </a: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>
            <a:off x="1219200" y="5638800"/>
            <a:ext cx="65532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2743200" y="5638800"/>
            <a:ext cx="396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C00000"/>
                </a:solidFill>
              </a:rPr>
              <a:t>Width of confidence interval</a:t>
            </a:r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F6EFC48E-6496-4234-9F79-E2408A7BB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71" y="1293002"/>
            <a:ext cx="8278258" cy="19205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pPr indent="-342900" algn="just">
              <a:lnSpc>
                <a:spcPct val="90000"/>
              </a:lnSpc>
              <a:buFont typeface="Wingdings 2"/>
              <a:buChar char=""/>
              <a:defRPr/>
            </a:pPr>
            <a:r>
              <a:rPr lang="en-US" sz="2400" dirty="0">
                <a:latin typeface="Times  New Roman"/>
              </a:rPr>
              <a:t>A </a:t>
            </a:r>
            <a:r>
              <a:rPr lang="en-US" sz="2400" b="1" dirty="0">
                <a:solidFill>
                  <a:srgbClr val="0000FF"/>
                </a:solidFill>
                <a:latin typeface="Times  New Roman"/>
              </a:rPr>
              <a:t>point estimate </a:t>
            </a:r>
            <a:r>
              <a:rPr lang="en-US" sz="2400" dirty="0">
                <a:latin typeface="Times  New Roman"/>
              </a:rPr>
              <a:t>is a single number, used to estimate an unknown population parameter</a:t>
            </a:r>
          </a:p>
          <a:p>
            <a:pPr indent="-342900" algn="just">
              <a:lnSpc>
                <a:spcPct val="90000"/>
              </a:lnSpc>
              <a:spcBef>
                <a:spcPct val="35000"/>
              </a:spcBef>
              <a:buFont typeface="Wingdings 2"/>
              <a:buChar char=""/>
              <a:defRPr/>
            </a:pPr>
            <a:r>
              <a:rPr lang="en-US" sz="2400" dirty="0">
                <a:latin typeface="Times  New Roman"/>
              </a:rPr>
              <a:t>A </a:t>
            </a:r>
            <a:r>
              <a:rPr lang="en-US" sz="2400" b="1" dirty="0">
                <a:solidFill>
                  <a:srgbClr val="0000FF"/>
                </a:solidFill>
                <a:latin typeface="Times  New Roman"/>
              </a:rPr>
              <a:t>confidence interval </a:t>
            </a:r>
            <a:r>
              <a:rPr lang="en-US" sz="2400" dirty="0">
                <a:latin typeface="Times  New Roman"/>
              </a:rPr>
              <a:t>provides additional information about variability</a:t>
            </a:r>
          </a:p>
          <a:p>
            <a:pPr marL="114300" indent="0">
              <a:buNone/>
            </a:pPr>
            <a:endParaRPr lang="en-US" sz="2400" dirty="0">
              <a:solidFill>
                <a:srgbClr val="2F2B20"/>
              </a:solidFill>
              <a:latin typeface="Times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558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 animBg="1"/>
      <p:bldP spid="15" grpId="0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1625" y="228600"/>
            <a:ext cx="8534400" cy="758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008000"/>
                </a:solidFill>
                <a:latin typeface="Times  New Roman"/>
              </a:rPr>
              <a:t>Introduction</a:t>
            </a:r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304800" y="2743200"/>
            <a:ext cx="3021013" cy="3417888"/>
          </a:xfrm>
          <a:custGeom>
            <a:avLst/>
            <a:gdLst>
              <a:gd name="T0" fmla="*/ 473 w 1903"/>
              <a:gd name="T1" fmla="*/ 117 h 2153"/>
              <a:gd name="T2" fmla="*/ 349 w 1903"/>
              <a:gd name="T3" fmla="*/ 184 h 2153"/>
              <a:gd name="T4" fmla="*/ 237 w 1903"/>
              <a:gd name="T5" fmla="*/ 269 h 2153"/>
              <a:gd name="T6" fmla="*/ 145 w 1903"/>
              <a:gd name="T7" fmla="*/ 372 h 2153"/>
              <a:gd name="T8" fmla="*/ 72 w 1903"/>
              <a:gd name="T9" fmla="*/ 490 h 2153"/>
              <a:gd name="T10" fmla="*/ 23 w 1903"/>
              <a:gd name="T11" fmla="*/ 619 h 2153"/>
              <a:gd name="T12" fmla="*/ 0 w 1903"/>
              <a:gd name="T13" fmla="*/ 752 h 2153"/>
              <a:gd name="T14" fmla="*/ 3 w 1903"/>
              <a:gd name="T15" fmla="*/ 885 h 2153"/>
              <a:gd name="T16" fmla="*/ 35 w 1903"/>
              <a:gd name="T17" fmla="*/ 1018 h 2153"/>
              <a:gd name="T18" fmla="*/ 82 w 1903"/>
              <a:gd name="T19" fmla="*/ 1168 h 2153"/>
              <a:gd name="T20" fmla="*/ 129 w 1903"/>
              <a:gd name="T21" fmla="*/ 1311 h 2153"/>
              <a:gd name="T22" fmla="*/ 172 w 1903"/>
              <a:gd name="T23" fmla="*/ 1444 h 2153"/>
              <a:gd name="T24" fmla="*/ 206 w 1903"/>
              <a:gd name="T25" fmla="*/ 1564 h 2153"/>
              <a:gd name="T26" fmla="*/ 234 w 1903"/>
              <a:gd name="T27" fmla="*/ 1659 h 2153"/>
              <a:gd name="T28" fmla="*/ 251 w 1903"/>
              <a:gd name="T29" fmla="*/ 1732 h 2153"/>
              <a:gd name="T30" fmla="*/ 261 w 1903"/>
              <a:gd name="T31" fmla="*/ 1778 h 2153"/>
              <a:gd name="T32" fmla="*/ 260 w 1903"/>
              <a:gd name="T33" fmla="*/ 1796 h 2153"/>
              <a:gd name="T34" fmla="*/ 304 w 1903"/>
              <a:gd name="T35" fmla="*/ 1890 h 2153"/>
              <a:gd name="T36" fmla="*/ 370 w 1903"/>
              <a:gd name="T37" fmla="*/ 1971 h 2153"/>
              <a:gd name="T38" fmla="*/ 461 w 1903"/>
              <a:gd name="T39" fmla="*/ 2045 h 2153"/>
              <a:gd name="T40" fmla="*/ 563 w 1903"/>
              <a:gd name="T41" fmla="*/ 2096 h 2153"/>
              <a:gd name="T42" fmla="*/ 682 w 1903"/>
              <a:gd name="T43" fmla="*/ 2135 h 2153"/>
              <a:gd name="T44" fmla="*/ 810 w 1903"/>
              <a:gd name="T45" fmla="*/ 2152 h 2153"/>
              <a:gd name="T46" fmla="*/ 944 w 1903"/>
              <a:gd name="T47" fmla="*/ 2149 h 2153"/>
              <a:gd name="T48" fmla="*/ 1077 w 1903"/>
              <a:gd name="T49" fmla="*/ 2127 h 2153"/>
              <a:gd name="T50" fmla="*/ 1211 w 1903"/>
              <a:gd name="T51" fmla="*/ 2084 h 2153"/>
              <a:gd name="T52" fmla="*/ 1342 w 1903"/>
              <a:gd name="T53" fmla="*/ 2026 h 2153"/>
              <a:gd name="T54" fmla="*/ 1465 w 1903"/>
              <a:gd name="T55" fmla="*/ 1960 h 2153"/>
              <a:gd name="T56" fmla="*/ 1573 w 1903"/>
              <a:gd name="T57" fmla="*/ 1880 h 2153"/>
              <a:gd name="T58" fmla="*/ 1664 w 1903"/>
              <a:gd name="T59" fmla="*/ 1794 h 2153"/>
              <a:gd name="T60" fmla="*/ 1732 w 1903"/>
              <a:gd name="T61" fmla="*/ 1705 h 2153"/>
              <a:gd name="T62" fmla="*/ 1777 w 1903"/>
              <a:gd name="T63" fmla="*/ 1613 h 2153"/>
              <a:gd name="T64" fmla="*/ 1798 w 1903"/>
              <a:gd name="T65" fmla="*/ 1522 h 2153"/>
              <a:gd name="T66" fmla="*/ 1797 w 1903"/>
              <a:gd name="T67" fmla="*/ 1437 h 2153"/>
              <a:gd name="T68" fmla="*/ 1767 w 1903"/>
              <a:gd name="T69" fmla="*/ 1329 h 2153"/>
              <a:gd name="T70" fmla="*/ 1739 w 1903"/>
              <a:gd name="T71" fmla="*/ 1199 h 2153"/>
              <a:gd name="T72" fmla="*/ 1728 w 1903"/>
              <a:gd name="T73" fmla="*/ 1076 h 2153"/>
              <a:gd name="T74" fmla="*/ 1735 w 1903"/>
              <a:gd name="T75" fmla="*/ 968 h 2153"/>
              <a:gd name="T76" fmla="*/ 1761 w 1903"/>
              <a:gd name="T77" fmla="*/ 879 h 2153"/>
              <a:gd name="T78" fmla="*/ 1800 w 1903"/>
              <a:gd name="T79" fmla="*/ 813 h 2153"/>
              <a:gd name="T80" fmla="*/ 1853 w 1903"/>
              <a:gd name="T81" fmla="*/ 780 h 2153"/>
              <a:gd name="T82" fmla="*/ 1883 w 1903"/>
              <a:gd name="T83" fmla="*/ 754 h 2153"/>
              <a:gd name="T84" fmla="*/ 1899 w 1903"/>
              <a:gd name="T85" fmla="*/ 699 h 2153"/>
              <a:gd name="T86" fmla="*/ 1902 w 1903"/>
              <a:gd name="T87" fmla="*/ 618 h 2153"/>
              <a:gd name="T88" fmla="*/ 1890 w 1903"/>
              <a:gd name="T89" fmla="*/ 521 h 2153"/>
              <a:gd name="T90" fmla="*/ 1864 w 1903"/>
              <a:gd name="T91" fmla="*/ 413 h 2153"/>
              <a:gd name="T92" fmla="*/ 1829 w 1903"/>
              <a:gd name="T93" fmla="*/ 313 h 2153"/>
              <a:gd name="T94" fmla="*/ 1773 w 1903"/>
              <a:gd name="T95" fmla="*/ 229 h 2153"/>
              <a:gd name="T96" fmla="*/ 1697 w 1903"/>
              <a:gd name="T97" fmla="*/ 156 h 2153"/>
              <a:gd name="T98" fmla="*/ 1598 w 1903"/>
              <a:gd name="T99" fmla="*/ 97 h 2153"/>
              <a:gd name="T100" fmla="*/ 1479 w 1903"/>
              <a:gd name="T101" fmla="*/ 50 h 2153"/>
              <a:gd name="T102" fmla="*/ 1345 w 1903"/>
              <a:gd name="T103" fmla="*/ 20 h 2153"/>
              <a:gd name="T104" fmla="*/ 1195 w 1903"/>
              <a:gd name="T105" fmla="*/ 2 h 2153"/>
              <a:gd name="T106" fmla="*/ 1039 w 1903"/>
              <a:gd name="T107" fmla="*/ 4 h 2153"/>
              <a:gd name="T108" fmla="*/ 875 w 1903"/>
              <a:gd name="T109" fmla="*/ 17 h 2153"/>
              <a:gd name="T110" fmla="*/ 706 w 1903"/>
              <a:gd name="T111" fmla="*/ 48 h 2153"/>
              <a:gd name="T112" fmla="*/ 540 w 1903"/>
              <a:gd name="T113" fmla="*/ 93 h 2153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903"/>
              <a:gd name="T172" fmla="*/ 0 h 2153"/>
              <a:gd name="T173" fmla="*/ 1903 w 1903"/>
              <a:gd name="T174" fmla="*/ 2153 h 2153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903" h="2153">
                <a:moveTo>
                  <a:pt x="540" y="93"/>
                </a:moveTo>
                <a:lnTo>
                  <a:pt x="473" y="117"/>
                </a:lnTo>
                <a:lnTo>
                  <a:pt x="409" y="147"/>
                </a:lnTo>
                <a:lnTo>
                  <a:pt x="349" y="184"/>
                </a:lnTo>
                <a:lnTo>
                  <a:pt x="289" y="224"/>
                </a:lnTo>
                <a:lnTo>
                  <a:pt x="237" y="269"/>
                </a:lnTo>
                <a:lnTo>
                  <a:pt x="188" y="319"/>
                </a:lnTo>
                <a:lnTo>
                  <a:pt x="145" y="372"/>
                </a:lnTo>
                <a:lnTo>
                  <a:pt x="105" y="431"/>
                </a:lnTo>
                <a:lnTo>
                  <a:pt x="72" y="490"/>
                </a:lnTo>
                <a:lnTo>
                  <a:pt x="44" y="553"/>
                </a:lnTo>
                <a:lnTo>
                  <a:pt x="23" y="619"/>
                </a:lnTo>
                <a:lnTo>
                  <a:pt x="8" y="685"/>
                </a:lnTo>
                <a:lnTo>
                  <a:pt x="0" y="752"/>
                </a:lnTo>
                <a:lnTo>
                  <a:pt x="0" y="820"/>
                </a:lnTo>
                <a:lnTo>
                  <a:pt x="3" y="885"/>
                </a:lnTo>
                <a:lnTo>
                  <a:pt x="15" y="951"/>
                </a:lnTo>
                <a:lnTo>
                  <a:pt x="35" y="1018"/>
                </a:lnTo>
                <a:lnTo>
                  <a:pt x="60" y="1091"/>
                </a:lnTo>
                <a:lnTo>
                  <a:pt x="82" y="1168"/>
                </a:lnTo>
                <a:lnTo>
                  <a:pt x="107" y="1240"/>
                </a:lnTo>
                <a:lnTo>
                  <a:pt x="129" y="1311"/>
                </a:lnTo>
                <a:lnTo>
                  <a:pt x="151" y="1379"/>
                </a:lnTo>
                <a:lnTo>
                  <a:pt x="172" y="1444"/>
                </a:lnTo>
                <a:lnTo>
                  <a:pt x="188" y="1506"/>
                </a:lnTo>
                <a:lnTo>
                  <a:pt x="206" y="1564"/>
                </a:lnTo>
                <a:lnTo>
                  <a:pt x="220" y="1613"/>
                </a:lnTo>
                <a:lnTo>
                  <a:pt x="234" y="1659"/>
                </a:lnTo>
                <a:lnTo>
                  <a:pt x="244" y="1697"/>
                </a:lnTo>
                <a:lnTo>
                  <a:pt x="251" y="1732"/>
                </a:lnTo>
                <a:lnTo>
                  <a:pt x="257" y="1757"/>
                </a:lnTo>
                <a:lnTo>
                  <a:pt x="261" y="1778"/>
                </a:lnTo>
                <a:lnTo>
                  <a:pt x="262" y="1788"/>
                </a:lnTo>
                <a:lnTo>
                  <a:pt x="260" y="1796"/>
                </a:lnTo>
                <a:lnTo>
                  <a:pt x="279" y="1843"/>
                </a:lnTo>
                <a:lnTo>
                  <a:pt x="304" y="1890"/>
                </a:lnTo>
                <a:lnTo>
                  <a:pt x="333" y="1932"/>
                </a:lnTo>
                <a:lnTo>
                  <a:pt x="370" y="1971"/>
                </a:lnTo>
                <a:lnTo>
                  <a:pt x="413" y="2011"/>
                </a:lnTo>
                <a:lnTo>
                  <a:pt x="461" y="2045"/>
                </a:lnTo>
                <a:lnTo>
                  <a:pt x="511" y="2072"/>
                </a:lnTo>
                <a:lnTo>
                  <a:pt x="563" y="2096"/>
                </a:lnTo>
                <a:lnTo>
                  <a:pt x="622" y="2119"/>
                </a:lnTo>
                <a:lnTo>
                  <a:pt x="682" y="2135"/>
                </a:lnTo>
                <a:lnTo>
                  <a:pt x="746" y="2145"/>
                </a:lnTo>
                <a:lnTo>
                  <a:pt x="810" y="2152"/>
                </a:lnTo>
                <a:lnTo>
                  <a:pt x="876" y="2150"/>
                </a:lnTo>
                <a:lnTo>
                  <a:pt x="944" y="2149"/>
                </a:lnTo>
                <a:lnTo>
                  <a:pt x="1011" y="2139"/>
                </a:lnTo>
                <a:lnTo>
                  <a:pt x="1077" y="2127"/>
                </a:lnTo>
                <a:lnTo>
                  <a:pt x="1143" y="2109"/>
                </a:lnTo>
                <a:lnTo>
                  <a:pt x="1211" y="2084"/>
                </a:lnTo>
                <a:lnTo>
                  <a:pt x="1280" y="2056"/>
                </a:lnTo>
                <a:lnTo>
                  <a:pt x="1342" y="2026"/>
                </a:lnTo>
                <a:lnTo>
                  <a:pt x="1406" y="1992"/>
                </a:lnTo>
                <a:lnTo>
                  <a:pt x="1465" y="1960"/>
                </a:lnTo>
                <a:lnTo>
                  <a:pt x="1522" y="1919"/>
                </a:lnTo>
                <a:lnTo>
                  <a:pt x="1573" y="1880"/>
                </a:lnTo>
                <a:lnTo>
                  <a:pt x="1621" y="1837"/>
                </a:lnTo>
                <a:lnTo>
                  <a:pt x="1664" y="1794"/>
                </a:lnTo>
                <a:lnTo>
                  <a:pt x="1700" y="1751"/>
                </a:lnTo>
                <a:lnTo>
                  <a:pt x="1732" y="1705"/>
                </a:lnTo>
                <a:lnTo>
                  <a:pt x="1757" y="1659"/>
                </a:lnTo>
                <a:lnTo>
                  <a:pt x="1777" y="1613"/>
                </a:lnTo>
                <a:lnTo>
                  <a:pt x="1792" y="1567"/>
                </a:lnTo>
                <a:lnTo>
                  <a:pt x="1798" y="1522"/>
                </a:lnTo>
                <a:lnTo>
                  <a:pt x="1799" y="1479"/>
                </a:lnTo>
                <a:lnTo>
                  <a:pt x="1797" y="1437"/>
                </a:lnTo>
                <a:lnTo>
                  <a:pt x="1788" y="1396"/>
                </a:lnTo>
                <a:lnTo>
                  <a:pt x="1767" y="1329"/>
                </a:lnTo>
                <a:lnTo>
                  <a:pt x="1752" y="1264"/>
                </a:lnTo>
                <a:lnTo>
                  <a:pt x="1739" y="1199"/>
                </a:lnTo>
                <a:lnTo>
                  <a:pt x="1731" y="1136"/>
                </a:lnTo>
                <a:lnTo>
                  <a:pt x="1728" y="1076"/>
                </a:lnTo>
                <a:lnTo>
                  <a:pt x="1730" y="1019"/>
                </a:lnTo>
                <a:lnTo>
                  <a:pt x="1735" y="968"/>
                </a:lnTo>
                <a:lnTo>
                  <a:pt x="1745" y="920"/>
                </a:lnTo>
                <a:lnTo>
                  <a:pt x="1761" y="879"/>
                </a:lnTo>
                <a:lnTo>
                  <a:pt x="1778" y="842"/>
                </a:lnTo>
                <a:lnTo>
                  <a:pt x="1800" y="813"/>
                </a:lnTo>
                <a:lnTo>
                  <a:pt x="1824" y="791"/>
                </a:lnTo>
                <a:lnTo>
                  <a:pt x="1853" y="780"/>
                </a:lnTo>
                <a:lnTo>
                  <a:pt x="1868" y="770"/>
                </a:lnTo>
                <a:lnTo>
                  <a:pt x="1883" y="754"/>
                </a:lnTo>
                <a:lnTo>
                  <a:pt x="1893" y="730"/>
                </a:lnTo>
                <a:lnTo>
                  <a:pt x="1899" y="699"/>
                </a:lnTo>
                <a:lnTo>
                  <a:pt x="1901" y="664"/>
                </a:lnTo>
                <a:lnTo>
                  <a:pt x="1902" y="618"/>
                </a:lnTo>
                <a:lnTo>
                  <a:pt x="1897" y="570"/>
                </a:lnTo>
                <a:lnTo>
                  <a:pt x="1890" y="521"/>
                </a:lnTo>
                <a:lnTo>
                  <a:pt x="1880" y="467"/>
                </a:lnTo>
                <a:lnTo>
                  <a:pt x="1864" y="413"/>
                </a:lnTo>
                <a:lnTo>
                  <a:pt x="1848" y="355"/>
                </a:lnTo>
                <a:lnTo>
                  <a:pt x="1829" y="313"/>
                </a:lnTo>
                <a:lnTo>
                  <a:pt x="1806" y="269"/>
                </a:lnTo>
                <a:lnTo>
                  <a:pt x="1773" y="229"/>
                </a:lnTo>
                <a:lnTo>
                  <a:pt x="1739" y="192"/>
                </a:lnTo>
                <a:lnTo>
                  <a:pt x="1697" y="156"/>
                </a:lnTo>
                <a:lnTo>
                  <a:pt x="1650" y="125"/>
                </a:lnTo>
                <a:lnTo>
                  <a:pt x="1598" y="97"/>
                </a:lnTo>
                <a:lnTo>
                  <a:pt x="1540" y="74"/>
                </a:lnTo>
                <a:lnTo>
                  <a:pt x="1479" y="50"/>
                </a:lnTo>
                <a:lnTo>
                  <a:pt x="1415" y="33"/>
                </a:lnTo>
                <a:lnTo>
                  <a:pt x="1345" y="20"/>
                </a:lnTo>
                <a:lnTo>
                  <a:pt x="1272" y="8"/>
                </a:lnTo>
                <a:lnTo>
                  <a:pt x="1195" y="2"/>
                </a:lnTo>
                <a:lnTo>
                  <a:pt x="1119" y="0"/>
                </a:lnTo>
                <a:lnTo>
                  <a:pt x="1039" y="4"/>
                </a:lnTo>
                <a:lnTo>
                  <a:pt x="956" y="8"/>
                </a:lnTo>
                <a:lnTo>
                  <a:pt x="875" y="17"/>
                </a:lnTo>
                <a:lnTo>
                  <a:pt x="791" y="33"/>
                </a:lnTo>
                <a:lnTo>
                  <a:pt x="706" y="48"/>
                </a:lnTo>
                <a:lnTo>
                  <a:pt x="623" y="69"/>
                </a:lnTo>
                <a:lnTo>
                  <a:pt x="540" y="93"/>
                </a:lnTo>
              </a:path>
            </a:pathLst>
          </a:custGeom>
          <a:solidFill>
            <a:srgbClr val="FFFFD1"/>
          </a:solidFill>
          <a:ln w="12700" cap="rnd">
            <a:solidFill>
              <a:srgbClr val="000000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endParaRPr lang="en-US">
              <a:latin typeface="Georgia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2000" y="3429000"/>
            <a:ext cx="2143125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>
                <a:latin typeface="Times  New Roman"/>
              </a:rPr>
              <a:t>(mean, </a:t>
            </a:r>
            <a:r>
              <a:rPr lang="el-GR" b="1" dirty="0">
                <a:latin typeface="Times  New Roman"/>
              </a:rPr>
              <a:t>μ</a:t>
            </a:r>
            <a:r>
              <a:rPr lang="en-US" b="1" dirty="0">
                <a:latin typeface="Times  New Roman"/>
              </a:rPr>
              <a:t>, is unknown)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2000" y="2971800"/>
            <a:ext cx="21431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>
                <a:latin typeface="Times  New Roman"/>
              </a:rPr>
              <a:t>Population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971800" y="2209800"/>
            <a:ext cx="3124200" cy="528638"/>
          </a:xfrm>
          <a:prstGeom prst="rect">
            <a:avLst/>
          </a:prstGeom>
          <a:solidFill>
            <a:srgbClr val="FFFF66"/>
          </a:solidFill>
          <a:ln w="12700">
            <a:solidFill>
              <a:schemeClr val="folHlink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>
                <a:latin typeface="Times   New Roman"/>
              </a:rPr>
              <a:t>Random Sample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657600" y="3060700"/>
            <a:ext cx="1587500" cy="9779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920750" y="4584700"/>
            <a:ext cx="1587500" cy="9779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803650" y="3130550"/>
            <a:ext cx="15367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05000"/>
              </a:lnSpc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  <a:latin typeface="Times    New Roman"/>
              </a:rPr>
              <a:t>Mean   </a:t>
            </a:r>
          </a:p>
          <a:p>
            <a:pPr eaLnBrk="0" hangingPunct="0">
              <a:lnSpc>
                <a:spcPct val="45000"/>
              </a:lnSpc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  <a:latin typeface="Times    New Roman"/>
              </a:rPr>
              <a:t>   x = 50</a:t>
            </a: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5013325" y="3962400"/>
            <a:ext cx="3683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5365750" y="4219575"/>
            <a:ext cx="273050" cy="15875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endParaRPr lang="en-US">
              <a:latin typeface="Georgia" charset="0"/>
            </a:endParaRPr>
          </a:p>
        </p:txBody>
      </p:sp>
      <p:grpSp>
        <p:nvGrpSpPr>
          <p:cNvPr id="14" name="Group 12"/>
          <p:cNvGrpSpPr>
            <a:grpSpLocks/>
          </p:cNvGrpSpPr>
          <p:nvPr/>
        </p:nvGrpSpPr>
        <p:grpSpPr bwMode="auto">
          <a:xfrm rot="-417079">
            <a:off x="2362200" y="4343400"/>
            <a:ext cx="2744788" cy="915988"/>
            <a:chOff x="1248" y="2592"/>
            <a:chExt cx="1729" cy="577"/>
          </a:xfrm>
        </p:grpSpPr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248" y="2592"/>
              <a:ext cx="1729" cy="556"/>
            </a:xfrm>
            <a:custGeom>
              <a:avLst/>
              <a:gdLst>
                <a:gd name="T0" fmla="*/ 14 w 1729"/>
                <a:gd name="T1" fmla="*/ 381 h 556"/>
                <a:gd name="T2" fmla="*/ 161 w 1729"/>
                <a:gd name="T3" fmla="*/ 440 h 556"/>
                <a:gd name="T4" fmla="*/ 256 w 1729"/>
                <a:gd name="T5" fmla="*/ 471 h 556"/>
                <a:gd name="T6" fmla="*/ 357 w 1729"/>
                <a:gd name="T7" fmla="*/ 497 h 556"/>
                <a:gd name="T8" fmla="*/ 460 w 1729"/>
                <a:gd name="T9" fmla="*/ 516 h 556"/>
                <a:gd name="T10" fmla="*/ 570 w 1729"/>
                <a:gd name="T11" fmla="*/ 534 h 556"/>
                <a:gd name="T12" fmla="*/ 694 w 1729"/>
                <a:gd name="T13" fmla="*/ 546 h 556"/>
                <a:gd name="T14" fmla="*/ 853 w 1729"/>
                <a:gd name="T15" fmla="*/ 555 h 556"/>
                <a:gd name="T16" fmla="*/ 983 w 1729"/>
                <a:gd name="T17" fmla="*/ 553 h 556"/>
                <a:gd name="T18" fmla="*/ 1101 w 1729"/>
                <a:gd name="T19" fmla="*/ 541 h 556"/>
                <a:gd name="T20" fmla="*/ 1210 w 1729"/>
                <a:gd name="T21" fmla="*/ 521 h 556"/>
                <a:gd name="T22" fmla="*/ 1303 w 1729"/>
                <a:gd name="T23" fmla="*/ 496 h 556"/>
                <a:gd name="T24" fmla="*/ 1379 w 1729"/>
                <a:gd name="T25" fmla="*/ 457 h 556"/>
                <a:gd name="T26" fmla="*/ 1437 w 1729"/>
                <a:gd name="T27" fmla="*/ 401 h 556"/>
                <a:gd name="T28" fmla="*/ 1470 w 1729"/>
                <a:gd name="T29" fmla="*/ 341 h 556"/>
                <a:gd name="T30" fmla="*/ 1481 w 1729"/>
                <a:gd name="T31" fmla="*/ 301 h 556"/>
                <a:gd name="T32" fmla="*/ 1708 w 1729"/>
                <a:gd name="T33" fmla="*/ 409 h 556"/>
                <a:gd name="T34" fmla="*/ 1646 w 1729"/>
                <a:gd name="T35" fmla="*/ 342 h 556"/>
                <a:gd name="T36" fmla="*/ 1592 w 1729"/>
                <a:gd name="T37" fmla="*/ 273 h 556"/>
                <a:gd name="T38" fmla="*/ 1553 w 1729"/>
                <a:gd name="T39" fmla="*/ 206 h 556"/>
                <a:gd name="T40" fmla="*/ 1519 w 1729"/>
                <a:gd name="T41" fmla="*/ 139 h 556"/>
                <a:gd name="T42" fmla="*/ 1491 w 1729"/>
                <a:gd name="T43" fmla="*/ 48 h 556"/>
                <a:gd name="T44" fmla="*/ 1439 w 1729"/>
                <a:gd name="T45" fmla="*/ 11 h 556"/>
                <a:gd name="T46" fmla="*/ 1367 w 1729"/>
                <a:gd name="T47" fmla="*/ 33 h 556"/>
                <a:gd name="T48" fmla="*/ 1308 w 1729"/>
                <a:gd name="T49" fmla="*/ 43 h 556"/>
                <a:gd name="T50" fmla="*/ 1240 w 1729"/>
                <a:gd name="T51" fmla="*/ 43 h 556"/>
                <a:gd name="T52" fmla="*/ 1162 w 1729"/>
                <a:gd name="T53" fmla="*/ 39 h 556"/>
                <a:gd name="T54" fmla="*/ 1075 w 1729"/>
                <a:gd name="T55" fmla="*/ 23 h 556"/>
                <a:gd name="T56" fmla="*/ 1030 w 1729"/>
                <a:gd name="T57" fmla="*/ 56 h 556"/>
                <a:gd name="T58" fmla="*/ 1240 w 1729"/>
                <a:gd name="T59" fmla="*/ 180 h 556"/>
                <a:gd name="T60" fmla="*/ 1190 w 1729"/>
                <a:gd name="T61" fmla="*/ 248 h 556"/>
                <a:gd name="T62" fmla="*/ 1129 w 1729"/>
                <a:gd name="T63" fmla="*/ 304 h 556"/>
                <a:gd name="T64" fmla="*/ 1067 w 1729"/>
                <a:gd name="T65" fmla="*/ 346 h 556"/>
                <a:gd name="T66" fmla="*/ 983 w 1729"/>
                <a:gd name="T67" fmla="*/ 388 h 556"/>
                <a:gd name="T68" fmla="*/ 897 w 1729"/>
                <a:gd name="T69" fmla="*/ 415 h 556"/>
                <a:gd name="T70" fmla="*/ 805 w 1729"/>
                <a:gd name="T71" fmla="*/ 434 h 556"/>
                <a:gd name="T72" fmla="*/ 687 w 1729"/>
                <a:gd name="T73" fmla="*/ 443 h 556"/>
                <a:gd name="T74" fmla="*/ 569 w 1729"/>
                <a:gd name="T75" fmla="*/ 448 h 556"/>
                <a:gd name="T76" fmla="*/ 427 w 1729"/>
                <a:gd name="T77" fmla="*/ 448 h 556"/>
                <a:gd name="T78" fmla="*/ 307 w 1729"/>
                <a:gd name="T79" fmla="*/ 439 h 556"/>
                <a:gd name="T80" fmla="*/ 218 w 1729"/>
                <a:gd name="T81" fmla="*/ 421 h 556"/>
                <a:gd name="T82" fmla="*/ 134 w 1729"/>
                <a:gd name="T83" fmla="*/ 401 h 5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29"/>
                <a:gd name="T127" fmla="*/ 0 h 556"/>
                <a:gd name="T128" fmla="*/ 1729 w 1729"/>
                <a:gd name="T129" fmla="*/ 556 h 5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29" h="556">
                  <a:moveTo>
                    <a:pt x="0" y="356"/>
                  </a:moveTo>
                  <a:lnTo>
                    <a:pt x="14" y="381"/>
                  </a:lnTo>
                  <a:lnTo>
                    <a:pt x="102" y="419"/>
                  </a:lnTo>
                  <a:lnTo>
                    <a:pt x="161" y="440"/>
                  </a:lnTo>
                  <a:lnTo>
                    <a:pt x="210" y="454"/>
                  </a:lnTo>
                  <a:lnTo>
                    <a:pt x="256" y="471"/>
                  </a:lnTo>
                  <a:lnTo>
                    <a:pt x="307" y="484"/>
                  </a:lnTo>
                  <a:lnTo>
                    <a:pt x="357" y="497"/>
                  </a:lnTo>
                  <a:lnTo>
                    <a:pt x="412" y="509"/>
                  </a:lnTo>
                  <a:lnTo>
                    <a:pt x="460" y="516"/>
                  </a:lnTo>
                  <a:lnTo>
                    <a:pt x="506" y="525"/>
                  </a:lnTo>
                  <a:lnTo>
                    <a:pt x="570" y="534"/>
                  </a:lnTo>
                  <a:lnTo>
                    <a:pt x="625" y="541"/>
                  </a:lnTo>
                  <a:lnTo>
                    <a:pt x="694" y="546"/>
                  </a:lnTo>
                  <a:lnTo>
                    <a:pt x="783" y="554"/>
                  </a:lnTo>
                  <a:lnTo>
                    <a:pt x="853" y="555"/>
                  </a:lnTo>
                  <a:lnTo>
                    <a:pt x="905" y="554"/>
                  </a:lnTo>
                  <a:lnTo>
                    <a:pt x="983" y="553"/>
                  </a:lnTo>
                  <a:lnTo>
                    <a:pt x="1046" y="549"/>
                  </a:lnTo>
                  <a:lnTo>
                    <a:pt x="1101" y="541"/>
                  </a:lnTo>
                  <a:lnTo>
                    <a:pt x="1159" y="535"/>
                  </a:lnTo>
                  <a:lnTo>
                    <a:pt x="1210" y="521"/>
                  </a:lnTo>
                  <a:lnTo>
                    <a:pt x="1261" y="511"/>
                  </a:lnTo>
                  <a:lnTo>
                    <a:pt x="1303" y="496"/>
                  </a:lnTo>
                  <a:lnTo>
                    <a:pt x="1342" y="477"/>
                  </a:lnTo>
                  <a:lnTo>
                    <a:pt x="1379" y="457"/>
                  </a:lnTo>
                  <a:lnTo>
                    <a:pt x="1412" y="432"/>
                  </a:lnTo>
                  <a:lnTo>
                    <a:pt x="1437" y="401"/>
                  </a:lnTo>
                  <a:lnTo>
                    <a:pt x="1455" y="375"/>
                  </a:lnTo>
                  <a:lnTo>
                    <a:pt x="1470" y="341"/>
                  </a:lnTo>
                  <a:lnTo>
                    <a:pt x="1478" y="317"/>
                  </a:lnTo>
                  <a:lnTo>
                    <a:pt x="1481" y="301"/>
                  </a:lnTo>
                  <a:lnTo>
                    <a:pt x="1728" y="442"/>
                  </a:lnTo>
                  <a:lnTo>
                    <a:pt x="1708" y="409"/>
                  </a:lnTo>
                  <a:lnTo>
                    <a:pt x="1676" y="375"/>
                  </a:lnTo>
                  <a:lnTo>
                    <a:pt x="1646" y="342"/>
                  </a:lnTo>
                  <a:lnTo>
                    <a:pt x="1622" y="308"/>
                  </a:lnTo>
                  <a:lnTo>
                    <a:pt x="1592" y="273"/>
                  </a:lnTo>
                  <a:lnTo>
                    <a:pt x="1574" y="237"/>
                  </a:lnTo>
                  <a:lnTo>
                    <a:pt x="1553" y="206"/>
                  </a:lnTo>
                  <a:lnTo>
                    <a:pt x="1533" y="172"/>
                  </a:lnTo>
                  <a:lnTo>
                    <a:pt x="1519" y="139"/>
                  </a:lnTo>
                  <a:lnTo>
                    <a:pt x="1500" y="94"/>
                  </a:lnTo>
                  <a:lnTo>
                    <a:pt x="1491" y="48"/>
                  </a:lnTo>
                  <a:lnTo>
                    <a:pt x="1468" y="0"/>
                  </a:lnTo>
                  <a:lnTo>
                    <a:pt x="1439" y="11"/>
                  </a:lnTo>
                  <a:lnTo>
                    <a:pt x="1405" y="23"/>
                  </a:lnTo>
                  <a:lnTo>
                    <a:pt x="1367" y="33"/>
                  </a:lnTo>
                  <a:lnTo>
                    <a:pt x="1330" y="40"/>
                  </a:lnTo>
                  <a:lnTo>
                    <a:pt x="1308" y="43"/>
                  </a:lnTo>
                  <a:lnTo>
                    <a:pt x="1278" y="43"/>
                  </a:lnTo>
                  <a:lnTo>
                    <a:pt x="1240" y="43"/>
                  </a:lnTo>
                  <a:lnTo>
                    <a:pt x="1201" y="40"/>
                  </a:lnTo>
                  <a:lnTo>
                    <a:pt x="1162" y="39"/>
                  </a:lnTo>
                  <a:lnTo>
                    <a:pt x="1120" y="30"/>
                  </a:lnTo>
                  <a:lnTo>
                    <a:pt x="1075" y="23"/>
                  </a:lnTo>
                  <a:lnTo>
                    <a:pt x="1004" y="7"/>
                  </a:lnTo>
                  <a:lnTo>
                    <a:pt x="1030" y="56"/>
                  </a:lnTo>
                  <a:lnTo>
                    <a:pt x="1242" y="167"/>
                  </a:lnTo>
                  <a:lnTo>
                    <a:pt x="1240" y="180"/>
                  </a:lnTo>
                  <a:lnTo>
                    <a:pt x="1209" y="218"/>
                  </a:lnTo>
                  <a:lnTo>
                    <a:pt x="1190" y="248"/>
                  </a:lnTo>
                  <a:lnTo>
                    <a:pt x="1154" y="285"/>
                  </a:lnTo>
                  <a:lnTo>
                    <a:pt x="1129" y="304"/>
                  </a:lnTo>
                  <a:lnTo>
                    <a:pt x="1104" y="323"/>
                  </a:lnTo>
                  <a:lnTo>
                    <a:pt x="1067" y="346"/>
                  </a:lnTo>
                  <a:lnTo>
                    <a:pt x="1033" y="370"/>
                  </a:lnTo>
                  <a:lnTo>
                    <a:pt x="983" y="388"/>
                  </a:lnTo>
                  <a:lnTo>
                    <a:pt x="944" y="402"/>
                  </a:lnTo>
                  <a:lnTo>
                    <a:pt x="897" y="415"/>
                  </a:lnTo>
                  <a:lnTo>
                    <a:pt x="846" y="429"/>
                  </a:lnTo>
                  <a:lnTo>
                    <a:pt x="805" y="434"/>
                  </a:lnTo>
                  <a:lnTo>
                    <a:pt x="745" y="441"/>
                  </a:lnTo>
                  <a:lnTo>
                    <a:pt x="687" y="443"/>
                  </a:lnTo>
                  <a:lnTo>
                    <a:pt x="630" y="448"/>
                  </a:lnTo>
                  <a:lnTo>
                    <a:pt x="569" y="448"/>
                  </a:lnTo>
                  <a:lnTo>
                    <a:pt x="495" y="448"/>
                  </a:lnTo>
                  <a:lnTo>
                    <a:pt x="427" y="448"/>
                  </a:lnTo>
                  <a:lnTo>
                    <a:pt x="355" y="442"/>
                  </a:lnTo>
                  <a:lnTo>
                    <a:pt x="307" y="439"/>
                  </a:lnTo>
                  <a:lnTo>
                    <a:pt x="259" y="430"/>
                  </a:lnTo>
                  <a:lnTo>
                    <a:pt x="218" y="421"/>
                  </a:lnTo>
                  <a:lnTo>
                    <a:pt x="173" y="412"/>
                  </a:lnTo>
                  <a:lnTo>
                    <a:pt x="134" y="401"/>
                  </a:lnTo>
                  <a:lnTo>
                    <a:pt x="0" y="356"/>
                  </a:lnTo>
                </a:path>
              </a:pathLst>
            </a:custGeom>
            <a:gradFill rotWithShape="0">
              <a:gsLst>
                <a:gs pos="0">
                  <a:srgbClr val="00DFCA"/>
                </a:gs>
                <a:gs pos="100000">
                  <a:srgbClr val="00C8B5"/>
                </a:gs>
              </a:gsLst>
              <a:path path="rect">
                <a:fillToRect l="100000" b="100000"/>
              </a:path>
            </a:gradFill>
            <a:ln w="12700" cap="rnd">
              <a:solidFill>
                <a:srgbClr val="77265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Georgia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1258" y="2643"/>
              <a:ext cx="1718" cy="526"/>
            </a:xfrm>
            <a:custGeom>
              <a:avLst/>
              <a:gdLst>
                <a:gd name="T0" fmla="*/ 112 w 1718"/>
                <a:gd name="T1" fmla="*/ 387 h 526"/>
                <a:gd name="T2" fmla="*/ 207 w 1718"/>
                <a:gd name="T3" fmla="*/ 421 h 526"/>
                <a:gd name="T4" fmla="*/ 304 w 1718"/>
                <a:gd name="T5" fmla="*/ 451 h 526"/>
                <a:gd name="T6" fmla="*/ 411 w 1718"/>
                <a:gd name="T7" fmla="*/ 477 h 526"/>
                <a:gd name="T8" fmla="*/ 506 w 1718"/>
                <a:gd name="T9" fmla="*/ 498 h 526"/>
                <a:gd name="T10" fmla="*/ 626 w 1718"/>
                <a:gd name="T11" fmla="*/ 511 h 526"/>
                <a:gd name="T12" fmla="*/ 784 w 1718"/>
                <a:gd name="T13" fmla="*/ 523 h 526"/>
                <a:gd name="T14" fmla="*/ 911 w 1718"/>
                <a:gd name="T15" fmla="*/ 525 h 526"/>
                <a:gd name="T16" fmla="*/ 1044 w 1718"/>
                <a:gd name="T17" fmla="*/ 520 h 526"/>
                <a:gd name="T18" fmla="*/ 1162 w 1718"/>
                <a:gd name="T19" fmla="*/ 508 h 526"/>
                <a:gd name="T20" fmla="*/ 1263 w 1718"/>
                <a:gd name="T21" fmla="*/ 485 h 526"/>
                <a:gd name="T22" fmla="*/ 1346 w 1718"/>
                <a:gd name="T23" fmla="*/ 454 h 526"/>
                <a:gd name="T24" fmla="*/ 1420 w 1718"/>
                <a:gd name="T25" fmla="*/ 412 h 526"/>
                <a:gd name="T26" fmla="*/ 1460 w 1718"/>
                <a:gd name="T27" fmla="*/ 358 h 526"/>
                <a:gd name="T28" fmla="*/ 1488 w 1718"/>
                <a:gd name="T29" fmla="*/ 304 h 526"/>
                <a:gd name="T30" fmla="*/ 1717 w 1718"/>
                <a:gd name="T31" fmla="*/ 393 h 526"/>
                <a:gd name="T32" fmla="*/ 1656 w 1718"/>
                <a:gd name="T33" fmla="*/ 328 h 526"/>
                <a:gd name="T34" fmla="*/ 1607 w 1718"/>
                <a:gd name="T35" fmla="*/ 263 h 526"/>
                <a:gd name="T36" fmla="*/ 1566 w 1718"/>
                <a:gd name="T37" fmla="*/ 200 h 526"/>
                <a:gd name="T38" fmla="*/ 1532 w 1718"/>
                <a:gd name="T39" fmla="*/ 133 h 526"/>
                <a:gd name="T40" fmla="*/ 1500 w 1718"/>
                <a:gd name="T41" fmla="*/ 56 h 526"/>
                <a:gd name="T42" fmla="*/ 1483 w 1718"/>
                <a:gd name="T43" fmla="*/ 0 h 526"/>
                <a:gd name="T44" fmla="*/ 1421 w 1718"/>
                <a:gd name="T45" fmla="*/ 25 h 526"/>
                <a:gd name="T46" fmla="*/ 1348 w 1718"/>
                <a:gd name="T47" fmla="*/ 40 h 526"/>
                <a:gd name="T48" fmla="*/ 1297 w 1718"/>
                <a:gd name="T49" fmla="*/ 43 h 526"/>
                <a:gd name="T50" fmla="*/ 1217 w 1718"/>
                <a:gd name="T51" fmla="*/ 40 h 526"/>
                <a:gd name="T52" fmla="*/ 1136 w 1718"/>
                <a:gd name="T53" fmla="*/ 30 h 526"/>
                <a:gd name="T54" fmla="*/ 1020 w 1718"/>
                <a:gd name="T55" fmla="*/ 7 h 526"/>
                <a:gd name="T56" fmla="*/ 1250 w 1718"/>
                <a:gd name="T57" fmla="*/ 173 h 526"/>
                <a:gd name="T58" fmla="*/ 1200 w 1718"/>
                <a:gd name="T59" fmla="*/ 237 h 526"/>
                <a:gd name="T60" fmla="*/ 1134 w 1718"/>
                <a:gd name="T61" fmla="*/ 290 h 526"/>
                <a:gd name="T62" fmla="*/ 1075 w 1718"/>
                <a:gd name="T63" fmla="*/ 329 h 526"/>
                <a:gd name="T64" fmla="*/ 991 w 1718"/>
                <a:gd name="T65" fmla="*/ 369 h 526"/>
                <a:gd name="T66" fmla="*/ 899 w 1718"/>
                <a:gd name="T67" fmla="*/ 393 h 526"/>
                <a:gd name="T68" fmla="*/ 808 w 1718"/>
                <a:gd name="T69" fmla="*/ 410 h 526"/>
                <a:gd name="T70" fmla="*/ 689 w 1718"/>
                <a:gd name="T71" fmla="*/ 418 h 526"/>
                <a:gd name="T72" fmla="*/ 571 w 1718"/>
                <a:gd name="T73" fmla="*/ 422 h 526"/>
                <a:gd name="T74" fmla="*/ 428 w 1718"/>
                <a:gd name="T75" fmla="*/ 422 h 526"/>
                <a:gd name="T76" fmla="*/ 309 w 1718"/>
                <a:gd name="T77" fmla="*/ 411 h 526"/>
                <a:gd name="T78" fmla="*/ 217 w 1718"/>
                <a:gd name="T79" fmla="*/ 395 h 526"/>
                <a:gd name="T80" fmla="*/ 137 w 1718"/>
                <a:gd name="T81" fmla="*/ 374 h 52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718"/>
                <a:gd name="T124" fmla="*/ 0 h 526"/>
                <a:gd name="T125" fmla="*/ 1718 w 1718"/>
                <a:gd name="T126" fmla="*/ 526 h 52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718" h="526">
                  <a:moveTo>
                    <a:pt x="0" y="330"/>
                  </a:moveTo>
                  <a:lnTo>
                    <a:pt x="112" y="387"/>
                  </a:lnTo>
                  <a:lnTo>
                    <a:pt x="154" y="403"/>
                  </a:lnTo>
                  <a:lnTo>
                    <a:pt x="207" y="421"/>
                  </a:lnTo>
                  <a:lnTo>
                    <a:pt x="251" y="434"/>
                  </a:lnTo>
                  <a:lnTo>
                    <a:pt x="304" y="451"/>
                  </a:lnTo>
                  <a:lnTo>
                    <a:pt x="352" y="464"/>
                  </a:lnTo>
                  <a:lnTo>
                    <a:pt x="411" y="477"/>
                  </a:lnTo>
                  <a:lnTo>
                    <a:pt x="461" y="486"/>
                  </a:lnTo>
                  <a:lnTo>
                    <a:pt x="506" y="498"/>
                  </a:lnTo>
                  <a:lnTo>
                    <a:pt x="568" y="504"/>
                  </a:lnTo>
                  <a:lnTo>
                    <a:pt x="626" y="511"/>
                  </a:lnTo>
                  <a:lnTo>
                    <a:pt x="692" y="516"/>
                  </a:lnTo>
                  <a:lnTo>
                    <a:pt x="784" y="523"/>
                  </a:lnTo>
                  <a:lnTo>
                    <a:pt x="851" y="525"/>
                  </a:lnTo>
                  <a:lnTo>
                    <a:pt x="911" y="525"/>
                  </a:lnTo>
                  <a:lnTo>
                    <a:pt x="988" y="523"/>
                  </a:lnTo>
                  <a:lnTo>
                    <a:pt x="1044" y="520"/>
                  </a:lnTo>
                  <a:lnTo>
                    <a:pt x="1100" y="514"/>
                  </a:lnTo>
                  <a:lnTo>
                    <a:pt x="1162" y="508"/>
                  </a:lnTo>
                  <a:lnTo>
                    <a:pt x="1215" y="496"/>
                  </a:lnTo>
                  <a:lnTo>
                    <a:pt x="1263" y="485"/>
                  </a:lnTo>
                  <a:lnTo>
                    <a:pt x="1310" y="470"/>
                  </a:lnTo>
                  <a:lnTo>
                    <a:pt x="1346" y="454"/>
                  </a:lnTo>
                  <a:lnTo>
                    <a:pt x="1384" y="434"/>
                  </a:lnTo>
                  <a:lnTo>
                    <a:pt x="1420" y="412"/>
                  </a:lnTo>
                  <a:lnTo>
                    <a:pt x="1445" y="383"/>
                  </a:lnTo>
                  <a:lnTo>
                    <a:pt x="1460" y="358"/>
                  </a:lnTo>
                  <a:lnTo>
                    <a:pt x="1481" y="327"/>
                  </a:lnTo>
                  <a:lnTo>
                    <a:pt x="1488" y="304"/>
                  </a:lnTo>
                  <a:lnTo>
                    <a:pt x="1503" y="271"/>
                  </a:lnTo>
                  <a:lnTo>
                    <a:pt x="1717" y="393"/>
                  </a:lnTo>
                  <a:lnTo>
                    <a:pt x="1684" y="359"/>
                  </a:lnTo>
                  <a:lnTo>
                    <a:pt x="1656" y="328"/>
                  </a:lnTo>
                  <a:lnTo>
                    <a:pt x="1630" y="297"/>
                  </a:lnTo>
                  <a:lnTo>
                    <a:pt x="1607" y="263"/>
                  </a:lnTo>
                  <a:lnTo>
                    <a:pt x="1583" y="230"/>
                  </a:lnTo>
                  <a:lnTo>
                    <a:pt x="1566" y="200"/>
                  </a:lnTo>
                  <a:lnTo>
                    <a:pt x="1547" y="166"/>
                  </a:lnTo>
                  <a:lnTo>
                    <a:pt x="1532" y="133"/>
                  </a:lnTo>
                  <a:lnTo>
                    <a:pt x="1513" y="92"/>
                  </a:lnTo>
                  <a:lnTo>
                    <a:pt x="1500" y="56"/>
                  </a:lnTo>
                  <a:lnTo>
                    <a:pt x="1494" y="32"/>
                  </a:lnTo>
                  <a:lnTo>
                    <a:pt x="1483" y="0"/>
                  </a:lnTo>
                  <a:lnTo>
                    <a:pt x="1454" y="12"/>
                  </a:lnTo>
                  <a:lnTo>
                    <a:pt x="1421" y="25"/>
                  </a:lnTo>
                  <a:lnTo>
                    <a:pt x="1384" y="33"/>
                  </a:lnTo>
                  <a:lnTo>
                    <a:pt x="1348" y="40"/>
                  </a:lnTo>
                  <a:lnTo>
                    <a:pt x="1321" y="42"/>
                  </a:lnTo>
                  <a:lnTo>
                    <a:pt x="1297" y="43"/>
                  </a:lnTo>
                  <a:lnTo>
                    <a:pt x="1259" y="43"/>
                  </a:lnTo>
                  <a:lnTo>
                    <a:pt x="1217" y="40"/>
                  </a:lnTo>
                  <a:lnTo>
                    <a:pt x="1182" y="38"/>
                  </a:lnTo>
                  <a:lnTo>
                    <a:pt x="1136" y="30"/>
                  </a:lnTo>
                  <a:lnTo>
                    <a:pt x="1091" y="24"/>
                  </a:lnTo>
                  <a:lnTo>
                    <a:pt x="1020" y="7"/>
                  </a:lnTo>
                  <a:lnTo>
                    <a:pt x="1269" y="142"/>
                  </a:lnTo>
                  <a:lnTo>
                    <a:pt x="1250" y="173"/>
                  </a:lnTo>
                  <a:lnTo>
                    <a:pt x="1223" y="208"/>
                  </a:lnTo>
                  <a:lnTo>
                    <a:pt x="1200" y="237"/>
                  </a:lnTo>
                  <a:lnTo>
                    <a:pt x="1160" y="272"/>
                  </a:lnTo>
                  <a:lnTo>
                    <a:pt x="1134" y="290"/>
                  </a:lnTo>
                  <a:lnTo>
                    <a:pt x="1109" y="308"/>
                  </a:lnTo>
                  <a:lnTo>
                    <a:pt x="1075" y="329"/>
                  </a:lnTo>
                  <a:lnTo>
                    <a:pt x="1037" y="350"/>
                  </a:lnTo>
                  <a:lnTo>
                    <a:pt x="991" y="369"/>
                  </a:lnTo>
                  <a:lnTo>
                    <a:pt x="947" y="381"/>
                  </a:lnTo>
                  <a:lnTo>
                    <a:pt x="899" y="393"/>
                  </a:lnTo>
                  <a:lnTo>
                    <a:pt x="848" y="406"/>
                  </a:lnTo>
                  <a:lnTo>
                    <a:pt x="808" y="410"/>
                  </a:lnTo>
                  <a:lnTo>
                    <a:pt x="748" y="415"/>
                  </a:lnTo>
                  <a:lnTo>
                    <a:pt x="689" y="418"/>
                  </a:lnTo>
                  <a:lnTo>
                    <a:pt x="636" y="421"/>
                  </a:lnTo>
                  <a:lnTo>
                    <a:pt x="571" y="422"/>
                  </a:lnTo>
                  <a:lnTo>
                    <a:pt x="498" y="422"/>
                  </a:lnTo>
                  <a:lnTo>
                    <a:pt x="428" y="422"/>
                  </a:lnTo>
                  <a:lnTo>
                    <a:pt x="357" y="414"/>
                  </a:lnTo>
                  <a:lnTo>
                    <a:pt x="309" y="411"/>
                  </a:lnTo>
                  <a:lnTo>
                    <a:pt x="260" y="404"/>
                  </a:lnTo>
                  <a:lnTo>
                    <a:pt x="217" y="395"/>
                  </a:lnTo>
                  <a:lnTo>
                    <a:pt x="174" y="387"/>
                  </a:lnTo>
                  <a:lnTo>
                    <a:pt x="137" y="374"/>
                  </a:lnTo>
                  <a:lnTo>
                    <a:pt x="0" y="330"/>
                  </a:lnTo>
                </a:path>
              </a:pathLst>
            </a:custGeom>
            <a:gradFill rotWithShape="0">
              <a:gsLst>
                <a:gs pos="0">
                  <a:srgbClr val="00DFCA"/>
                </a:gs>
                <a:gs pos="100000">
                  <a:srgbClr val="00C8B5"/>
                </a:gs>
              </a:gsLst>
              <a:path path="rect">
                <a:fillToRect l="100000" b="100000"/>
              </a:path>
            </a:gradFill>
            <a:ln w="12700" cap="rnd">
              <a:solidFill>
                <a:srgbClr val="77265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Georgia" charset="0"/>
              </a:endParaRP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5715000" y="3886200"/>
            <a:ext cx="828675" cy="1970088"/>
            <a:chOff x="3462" y="2455"/>
            <a:chExt cx="757" cy="1614"/>
          </a:xfrm>
        </p:grpSpPr>
        <p:grpSp>
          <p:nvGrpSpPr>
            <p:cNvPr id="18" name="Group 16"/>
            <p:cNvGrpSpPr>
              <a:grpSpLocks/>
            </p:cNvGrpSpPr>
            <p:nvPr/>
          </p:nvGrpSpPr>
          <p:grpSpPr bwMode="auto">
            <a:xfrm>
              <a:off x="3462" y="3447"/>
              <a:ext cx="709" cy="622"/>
              <a:chOff x="3462" y="3447"/>
              <a:chExt cx="709" cy="622"/>
            </a:xfrm>
          </p:grpSpPr>
          <p:grpSp>
            <p:nvGrpSpPr>
              <p:cNvPr id="46" name="Group 17"/>
              <p:cNvGrpSpPr>
                <a:grpSpLocks/>
              </p:cNvGrpSpPr>
              <p:nvPr/>
            </p:nvGrpSpPr>
            <p:grpSpPr bwMode="auto">
              <a:xfrm>
                <a:off x="3462" y="3447"/>
                <a:ext cx="709" cy="622"/>
                <a:chOff x="3462" y="3447"/>
                <a:chExt cx="709" cy="622"/>
              </a:xfrm>
            </p:grpSpPr>
            <p:grpSp>
              <p:nvGrpSpPr>
                <p:cNvPr id="54" name="Group 18"/>
                <p:cNvGrpSpPr>
                  <a:grpSpLocks/>
                </p:cNvGrpSpPr>
                <p:nvPr/>
              </p:nvGrpSpPr>
              <p:grpSpPr bwMode="auto">
                <a:xfrm>
                  <a:off x="3462" y="3447"/>
                  <a:ext cx="709" cy="622"/>
                  <a:chOff x="3462" y="3447"/>
                  <a:chExt cx="709" cy="622"/>
                </a:xfrm>
              </p:grpSpPr>
              <p:sp>
                <p:nvSpPr>
                  <p:cNvPr id="62" name="Freeform 19"/>
                  <p:cNvSpPr>
                    <a:spLocks/>
                  </p:cNvSpPr>
                  <p:nvPr/>
                </p:nvSpPr>
                <p:spPr bwMode="auto">
                  <a:xfrm>
                    <a:off x="3462" y="3447"/>
                    <a:ext cx="709" cy="622"/>
                  </a:xfrm>
                  <a:custGeom>
                    <a:avLst/>
                    <a:gdLst>
                      <a:gd name="T0" fmla="*/ 244 w 709"/>
                      <a:gd name="T1" fmla="*/ 56 h 622"/>
                      <a:gd name="T2" fmla="*/ 200 w 709"/>
                      <a:gd name="T3" fmla="*/ 51 h 622"/>
                      <a:gd name="T4" fmla="*/ 137 w 709"/>
                      <a:gd name="T5" fmla="*/ 76 h 622"/>
                      <a:gd name="T6" fmla="*/ 95 w 709"/>
                      <a:gd name="T7" fmla="*/ 102 h 622"/>
                      <a:gd name="T8" fmla="*/ 66 w 709"/>
                      <a:gd name="T9" fmla="*/ 141 h 622"/>
                      <a:gd name="T10" fmla="*/ 63 w 709"/>
                      <a:gd name="T11" fmla="*/ 174 h 622"/>
                      <a:gd name="T12" fmla="*/ 61 w 709"/>
                      <a:gd name="T13" fmla="*/ 222 h 622"/>
                      <a:gd name="T14" fmla="*/ 38 w 709"/>
                      <a:gd name="T15" fmla="*/ 247 h 622"/>
                      <a:gd name="T16" fmla="*/ 31 w 709"/>
                      <a:gd name="T17" fmla="*/ 281 h 622"/>
                      <a:gd name="T18" fmla="*/ 43 w 709"/>
                      <a:gd name="T19" fmla="*/ 314 h 622"/>
                      <a:gd name="T20" fmla="*/ 36 w 709"/>
                      <a:gd name="T21" fmla="*/ 339 h 622"/>
                      <a:gd name="T22" fmla="*/ 17 w 709"/>
                      <a:gd name="T23" fmla="*/ 365 h 622"/>
                      <a:gd name="T24" fmla="*/ 13 w 709"/>
                      <a:gd name="T25" fmla="*/ 400 h 622"/>
                      <a:gd name="T26" fmla="*/ 2 w 709"/>
                      <a:gd name="T27" fmla="*/ 441 h 622"/>
                      <a:gd name="T28" fmla="*/ 6 w 709"/>
                      <a:gd name="T29" fmla="*/ 481 h 622"/>
                      <a:gd name="T30" fmla="*/ 31 w 709"/>
                      <a:gd name="T31" fmla="*/ 499 h 622"/>
                      <a:gd name="T32" fmla="*/ 75 w 709"/>
                      <a:gd name="T33" fmla="*/ 499 h 622"/>
                      <a:gd name="T34" fmla="*/ 95 w 709"/>
                      <a:gd name="T35" fmla="*/ 511 h 622"/>
                      <a:gd name="T36" fmla="*/ 90 w 709"/>
                      <a:gd name="T37" fmla="*/ 544 h 622"/>
                      <a:gd name="T38" fmla="*/ 67 w 709"/>
                      <a:gd name="T39" fmla="*/ 577 h 622"/>
                      <a:gd name="T40" fmla="*/ 63 w 709"/>
                      <a:gd name="T41" fmla="*/ 603 h 622"/>
                      <a:gd name="T42" fmla="*/ 80 w 709"/>
                      <a:gd name="T43" fmla="*/ 621 h 622"/>
                      <a:gd name="T44" fmla="*/ 107 w 709"/>
                      <a:gd name="T45" fmla="*/ 621 h 622"/>
                      <a:gd name="T46" fmla="*/ 144 w 709"/>
                      <a:gd name="T47" fmla="*/ 607 h 622"/>
                      <a:gd name="T48" fmla="*/ 194 w 709"/>
                      <a:gd name="T49" fmla="*/ 594 h 622"/>
                      <a:gd name="T50" fmla="*/ 250 w 709"/>
                      <a:gd name="T51" fmla="*/ 591 h 622"/>
                      <a:gd name="T52" fmla="*/ 291 w 709"/>
                      <a:gd name="T53" fmla="*/ 600 h 622"/>
                      <a:gd name="T54" fmla="*/ 346 w 709"/>
                      <a:gd name="T55" fmla="*/ 607 h 622"/>
                      <a:gd name="T56" fmla="*/ 393 w 709"/>
                      <a:gd name="T57" fmla="*/ 598 h 622"/>
                      <a:gd name="T58" fmla="*/ 452 w 709"/>
                      <a:gd name="T59" fmla="*/ 598 h 622"/>
                      <a:gd name="T60" fmla="*/ 506 w 709"/>
                      <a:gd name="T61" fmla="*/ 604 h 622"/>
                      <a:gd name="T62" fmla="*/ 541 w 709"/>
                      <a:gd name="T63" fmla="*/ 589 h 622"/>
                      <a:gd name="T64" fmla="*/ 581 w 709"/>
                      <a:gd name="T65" fmla="*/ 577 h 622"/>
                      <a:gd name="T66" fmla="*/ 635 w 709"/>
                      <a:gd name="T67" fmla="*/ 578 h 622"/>
                      <a:gd name="T68" fmla="*/ 678 w 709"/>
                      <a:gd name="T69" fmla="*/ 574 h 622"/>
                      <a:gd name="T70" fmla="*/ 708 w 709"/>
                      <a:gd name="T71" fmla="*/ 552 h 622"/>
                      <a:gd name="T72" fmla="*/ 691 w 709"/>
                      <a:gd name="T73" fmla="*/ 457 h 622"/>
                      <a:gd name="T74" fmla="*/ 703 w 709"/>
                      <a:gd name="T75" fmla="*/ 428 h 622"/>
                      <a:gd name="T76" fmla="*/ 686 w 709"/>
                      <a:gd name="T77" fmla="*/ 398 h 622"/>
                      <a:gd name="T78" fmla="*/ 676 w 709"/>
                      <a:gd name="T79" fmla="*/ 369 h 622"/>
                      <a:gd name="T80" fmla="*/ 672 w 709"/>
                      <a:gd name="T81" fmla="*/ 335 h 622"/>
                      <a:gd name="T82" fmla="*/ 673 w 709"/>
                      <a:gd name="T83" fmla="*/ 305 h 622"/>
                      <a:gd name="T84" fmla="*/ 665 w 709"/>
                      <a:gd name="T85" fmla="*/ 277 h 622"/>
                      <a:gd name="T86" fmla="*/ 674 w 709"/>
                      <a:gd name="T87" fmla="*/ 235 h 622"/>
                      <a:gd name="T88" fmla="*/ 673 w 709"/>
                      <a:gd name="T89" fmla="*/ 186 h 622"/>
                      <a:gd name="T90" fmla="*/ 662 w 709"/>
                      <a:gd name="T91" fmla="*/ 142 h 622"/>
                      <a:gd name="T92" fmla="*/ 642 w 709"/>
                      <a:gd name="T93" fmla="*/ 109 h 622"/>
                      <a:gd name="T94" fmla="*/ 574 w 709"/>
                      <a:gd name="T95" fmla="*/ 72 h 622"/>
                      <a:gd name="T96" fmla="*/ 440 w 709"/>
                      <a:gd name="T97" fmla="*/ 45 h 622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w 709"/>
                      <a:gd name="T148" fmla="*/ 0 h 622"/>
                      <a:gd name="T149" fmla="*/ 709 w 709"/>
                      <a:gd name="T150" fmla="*/ 622 h 622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T147" t="T148" r="T149" b="T150"/>
                    <a:pathLst>
                      <a:path w="709" h="622">
                        <a:moveTo>
                          <a:pt x="327" y="0"/>
                        </a:moveTo>
                        <a:lnTo>
                          <a:pt x="244" y="56"/>
                        </a:lnTo>
                        <a:lnTo>
                          <a:pt x="229" y="54"/>
                        </a:lnTo>
                        <a:lnTo>
                          <a:pt x="200" y="51"/>
                        </a:lnTo>
                        <a:lnTo>
                          <a:pt x="171" y="60"/>
                        </a:lnTo>
                        <a:lnTo>
                          <a:pt x="137" y="76"/>
                        </a:lnTo>
                        <a:lnTo>
                          <a:pt x="112" y="90"/>
                        </a:lnTo>
                        <a:lnTo>
                          <a:pt x="95" y="102"/>
                        </a:lnTo>
                        <a:lnTo>
                          <a:pt x="78" y="122"/>
                        </a:lnTo>
                        <a:lnTo>
                          <a:pt x="66" y="141"/>
                        </a:lnTo>
                        <a:lnTo>
                          <a:pt x="61" y="154"/>
                        </a:lnTo>
                        <a:lnTo>
                          <a:pt x="63" y="174"/>
                        </a:lnTo>
                        <a:lnTo>
                          <a:pt x="65" y="203"/>
                        </a:lnTo>
                        <a:lnTo>
                          <a:pt x="61" y="222"/>
                        </a:lnTo>
                        <a:lnTo>
                          <a:pt x="50" y="236"/>
                        </a:lnTo>
                        <a:lnTo>
                          <a:pt x="38" y="247"/>
                        </a:lnTo>
                        <a:lnTo>
                          <a:pt x="28" y="263"/>
                        </a:lnTo>
                        <a:lnTo>
                          <a:pt x="31" y="281"/>
                        </a:lnTo>
                        <a:lnTo>
                          <a:pt x="38" y="302"/>
                        </a:lnTo>
                        <a:lnTo>
                          <a:pt x="43" y="314"/>
                        </a:lnTo>
                        <a:lnTo>
                          <a:pt x="43" y="328"/>
                        </a:lnTo>
                        <a:lnTo>
                          <a:pt x="36" y="339"/>
                        </a:lnTo>
                        <a:lnTo>
                          <a:pt x="21" y="351"/>
                        </a:lnTo>
                        <a:lnTo>
                          <a:pt x="17" y="365"/>
                        </a:lnTo>
                        <a:lnTo>
                          <a:pt x="13" y="379"/>
                        </a:lnTo>
                        <a:lnTo>
                          <a:pt x="13" y="400"/>
                        </a:lnTo>
                        <a:lnTo>
                          <a:pt x="9" y="417"/>
                        </a:lnTo>
                        <a:lnTo>
                          <a:pt x="2" y="441"/>
                        </a:lnTo>
                        <a:lnTo>
                          <a:pt x="0" y="463"/>
                        </a:lnTo>
                        <a:lnTo>
                          <a:pt x="6" y="481"/>
                        </a:lnTo>
                        <a:lnTo>
                          <a:pt x="17" y="492"/>
                        </a:lnTo>
                        <a:lnTo>
                          <a:pt x="31" y="499"/>
                        </a:lnTo>
                        <a:lnTo>
                          <a:pt x="53" y="500"/>
                        </a:lnTo>
                        <a:lnTo>
                          <a:pt x="75" y="499"/>
                        </a:lnTo>
                        <a:lnTo>
                          <a:pt x="88" y="503"/>
                        </a:lnTo>
                        <a:lnTo>
                          <a:pt x="95" y="511"/>
                        </a:lnTo>
                        <a:lnTo>
                          <a:pt x="97" y="522"/>
                        </a:lnTo>
                        <a:lnTo>
                          <a:pt x="90" y="544"/>
                        </a:lnTo>
                        <a:lnTo>
                          <a:pt x="76" y="563"/>
                        </a:lnTo>
                        <a:lnTo>
                          <a:pt x="67" y="577"/>
                        </a:lnTo>
                        <a:lnTo>
                          <a:pt x="61" y="591"/>
                        </a:lnTo>
                        <a:lnTo>
                          <a:pt x="63" y="603"/>
                        </a:lnTo>
                        <a:lnTo>
                          <a:pt x="71" y="616"/>
                        </a:lnTo>
                        <a:lnTo>
                          <a:pt x="80" y="621"/>
                        </a:lnTo>
                        <a:lnTo>
                          <a:pt x="92" y="621"/>
                        </a:lnTo>
                        <a:lnTo>
                          <a:pt x="107" y="621"/>
                        </a:lnTo>
                        <a:lnTo>
                          <a:pt x="124" y="615"/>
                        </a:lnTo>
                        <a:lnTo>
                          <a:pt x="144" y="607"/>
                        </a:lnTo>
                        <a:lnTo>
                          <a:pt x="164" y="599"/>
                        </a:lnTo>
                        <a:lnTo>
                          <a:pt x="194" y="594"/>
                        </a:lnTo>
                        <a:lnTo>
                          <a:pt x="222" y="589"/>
                        </a:lnTo>
                        <a:lnTo>
                          <a:pt x="250" y="591"/>
                        </a:lnTo>
                        <a:lnTo>
                          <a:pt x="272" y="596"/>
                        </a:lnTo>
                        <a:lnTo>
                          <a:pt x="291" y="600"/>
                        </a:lnTo>
                        <a:lnTo>
                          <a:pt x="316" y="605"/>
                        </a:lnTo>
                        <a:lnTo>
                          <a:pt x="346" y="607"/>
                        </a:lnTo>
                        <a:lnTo>
                          <a:pt x="367" y="604"/>
                        </a:lnTo>
                        <a:lnTo>
                          <a:pt x="393" y="598"/>
                        </a:lnTo>
                        <a:lnTo>
                          <a:pt x="425" y="600"/>
                        </a:lnTo>
                        <a:lnTo>
                          <a:pt x="452" y="598"/>
                        </a:lnTo>
                        <a:lnTo>
                          <a:pt x="479" y="604"/>
                        </a:lnTo>
                        <a:lnTo>
                          <a:pt x="506" y="604"/>
                        </a:lnTo>
                        <a:lnTo>
                          <a:pt x="523" y="596"/>
                        </a:lnTo>
                        <a:lnTo>
                          <a:pt x="541" y="589"/>
                        </a:lnTo>
                        <a:lnTo>
                          <a:pt x="557" y="584"/>
                        </a:lnTo>
                        <a:lnTo>
                          <a:pt x="581" y="577"/>
                        </a:lnTo>
                        <a:lnTo>
                          <a:pt x="605" y="577"/>
                        </a:lnTo>
                        <a:lnTo>
                          <a:pt x="635" y="578"/>
                        </a:lnTo>
                        <a:lnTo>
                          <a:pt x="659" y="577"/>
                        </a:lnTo>
                        <a:lnTo>
                          <a:pt x="678" y="574"/>
                        </a:lnTo>
                        <a:lnTo>
                          <a:pt x="695" y="563"/>
                        </a:lnTo>
                        <a:lnTo>
                          <a:pt x="708" y="552"/>
                        </a:lnTo>
                        <a:lnTo>
                          <a:pt x="701" y="508"/>
                        </a:lnTo>
                        <a:lnTo>
                          <a:pt x="691" y="457"/>
                        </a:lnTo>
                        <a:lnTo>
                          <a:pt x="695" y="446"/>
                        </a:lnTo>
                        <a:lnTo>
                          <a:pt x="703" y="428"/>
                        </a:lnTo>
                        <a:lnTo>
                          <a:pt x="695" y="410"/>
                        </a:lnTo>
                        <a:lnTo>
                          <a:pt x="686" y="398"/>
                        </a:lnTo>
                        <a:lnTo>
                          <a:pt x="678" y="384"/>
                        </a:lnTo>
                        <a:lnTo>
                          <a:pt x="676" y="369"/>
                        </a:lnTo>
                        <a:lnTo>
                          <a:pt x="674" y="349"/>
                        </a:lnTo>
                        <a:lnTo>
                          <a:pt x="672" y="335"/>
                        </a:lnTo>
                        <a:lnTo>
                          <a:pt x="671" y="321"/>
                        </a:lnTo>
                        <a:lnTo>
                          <a:pt x="673" y="305"/>
                        </a:lnTo>
                        <a:lnTo>
                          <a:pt x="668" y="291"/>
                        </a:lnTo>
                        <a:lnTo>
                          <a:pt x="665" y="277"/>
                        </a:lnTo>
                        <a:lnTo>
                          <a:pt x="671" y="258"/>
                        </a:lnTo>
                        <a:lnTo>
                          <a:pt x="674" y="235"/>
                        </a:lnTo>
                        <a:lnTo>
                          <a:pt x="676" y="211"/>
                        </a:lnTo>
                        <a:lnTo>
                          <a:pt x="673" y="186"/>
                        </a:lnTo>
                        <a:lnTo>
                          <a:pt x="670" y="162"/>
                        </a:lnTo>
                        <a:lnTo>
                          <a:pt x="662" y="142"/>
                        </a:lnTo>
                        <a:lnTo>
                          <a:pt x="655" y="123"/>
                        </a:lnTo>
                        <a:lnTo>
                          <a:pt x="642" y="109"/>
                        </a:lnTo>
                        <a:lnTo>
                          <a:pt x="612" y="89"/>
                        </a:lnTo>
                        <a:lnTo>
                          <a:pt x="574" y="72"/>
                        </a:lnTo>
                        <a:lnTo>
                          <a:pt x="536" y="57"/>
                        </a:lnTo>
                        <a:lnTo>
                          <a:pt x="440" y="45"/>
                        </a:lnTo>
                        <a:lnTo>
                          <a:pt x="327" y="0"/>
                        </a:lnTo>
                      </a:path>
                    </a:pathLst>
                  </a:custGeom>
                  <a:solidFill>
                    <a:srgbClr val="C060FF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Georgia" charset="0"/>
                    </a:endParaRPr>
                  </a:p>
                </p:txBody>
              </p:sp>
              <p:grpSp>
                <p:nvGrpSpPr>
                  <p:cNvPr id="63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3549" y="3501"/>
                    <a:ext cx="496" cy="458"/>
                    <a:chOff x="3549" y="3501"/>
                    <a:chExt cx="496" cy="458"/>
                  </a:xfrm>
                </p:grpSpPr>
                <p:sp>
                  <p:nvSpPr>
                    <p:cNvPr id="64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4008" y="3732"/>
                      <a:ext cx="27" cy="65"/>
                    </a:xfrm>
                    <a:custGeom>
                      <a:avLst/>
                      <a:gdLst>
                        <a:gd name="T0" fmla="*/ 10 w 27"/>
                        <a:gd name="T1" fmla="*/ 0 h 65"/>
                        <a:gd name="T2" fmla="*/ 0 w 27"/>
                        <a:gd name="T3" fmla="*/ 22 h 65"/>
                        <a:gd name="T4" fmla="*/ 5 w 27"/>
                        <a:gd name="T5" fmla="*/ 45 h 65"/>
                        <a:gd name="T6" fmla="*/ 26 w 27"/>
                        <a:gd name="T7" fmla="*/ 64 h 65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7"/>
                        <a:gd name="T13" fmla="*/ 0 h 65"/>
                        <a:gd name="T14" fmla="*/ 27 w 27"/>
                        <a:gd name="T15" fmla="*/ 65 h 65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7" h="65">
                          <a:moveTo>
                            <a:pt x="10" y="0"/>
                          </a:moveTo>
                          <a:lnTo>
                            <a:pt x="0" y="22"/>
                          </a:lnTo>
                          <a:lnTo>
                            <a:pt x="5" y="45"/>
                          </a:lnTo>
                          <a:lnTo>
                            <a:pt x="26" y="64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latin typeface="Georgia" charset="0"/>
                      </a:endParaRPr>
                    </a:p>
                  </p:txBody>
                </p:sp>
                <p:sp>
                  <p:nvSpPr>
                    <p:cNvPr id="65" name="Freeform 22"/>
                    <p:cNvSpPr>
                      <a:spLocks/>
                    </p:cNvSpPr>
                    <p:nvPr/>
                  </p:nvSpPr>
                  <p:spPr bwMode="auto">
                    <a:xfrm>
                      <a:off x="4028" y="3814"/>
                      <a:ext cx="17" cy="145"/>
                    </a:xfrm>
                    <a:custGeom>
                      <a:avLst/>
                      <a:gdLst>
                        <a:gd name="T0" fmla="*/ 12 w 17"/>
                        <a:gd name="T1" fmla="*/ 144 h 145"/>
                        <a:gd name="T2" fmla="*/ 10 w 17"/>
                        <a:gd name="T3" fmla="*/ 130 h 145"/>
                        <a:gd name="T4" fmla="*/ 11 w 17"/>
                        <a:gd name="T5" fmla="*/ 117 h 145"/>
                        <a:gd name="T6" fmla="*/ 15 w 17"/>
                        <a:gd name="T7" fmla="*/ 102 h 145"/>
                        <a:gd name="T8" fmla="*/ 12 w 17"/>
                        <a:gd name="T9" fmla="*/ 86 h 145"/>
                        <a:gd name="T10" fmla="*/ 3 w 17"/>
                        <a:gd name="T11" fmla="*/ 74 h 145"/>
                        <a:gd name="T12" fmla="*/ 0 w 17"/>
                        <a:gd name="T13" fmla="*/ 63 h 145"/>
                        <a:gd name="T14" fmla="*/ 2 w 17"/>
                        <a:gd name="T15" fmla="*/ 49 h 145"/>
                        <a:gd name="T16" fmla="*/ 12 w 17"/>
                        <a:gd name="T17" fmla="*/ 38 h 145"/>
                        <a:gd name="T18" fmla="*/ 16 w 17"/>
                        <a:gd name="T19" fmla="*/ 25 h 145"/>
                        <a:gd name="T20" fmla="*/ 10 w 17"/>
                        <a:gd name="T21" fmla="*/ 13 h 145"/>
                        <a:gd name="T22" fmla="*/ 6 w 17"/>
                        <a:gd name="T23" fmla="*/ 0 h 145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45"/>
                        <a:gd name="T38" fmla="*/ 17 w 17"/>
                        <a:gd name="T39" fmla="*/ 145 h 145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45">
                          <a:moveTo>
                            <a:pt x="12" y="144"/>
                          </a:moveTo>
                          <a:lnTo>
                            <a:pt x="10" y="130"/>
                          </a:lnTo>
                          <a:lnTo>
                            <a:pt x="11" y="117"/>
                          </a:lnTo>
                          <a:lnTo>
                            <a:pt x="15" y="102"/>
                          </a:lnTo>
                          <a:lnTo>
                            <a:pt x="12" y="86"/>
                          </a:lnTo>
                          <a:lnTo>
                            <a:pt x="3" y="74"/>
                          </a:lnTo>
                          <a:lnTo>
                            <a:pt x="0" y="63"/>
                          </a:lnTo>
                          <a:lnTo>
                            <a:pt x="2" y="49"/>
                          </a:lnTo>
                          <a:lnTo>
                            <a:pt x="12" y="38"/>
                          </a:lnTo>
                          <a:lnTo>
                            <a:pt x="16" y="25"/>
                          </a:lnTo>
                          <a:lnTo>
                            <a:pt x="10" y="13"/>
                          </a:lnTo>
                          <a:lnTo>
                            <a:pt x="6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latin typeface="Georgia" charset="0"/>
                      </a:endParaRPr>
                    </a:p>
                  </p:txBody>
                </p:sp>
                <p:sp>
                  <p:nvSpPr>
                    <p:cNvPr id="66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3643" y="3501"/>
                      <a:ext cx="169" cy="245"/>
                    </a:xfrm>
                    <a:custGeom>
                      <a:avLst/>
                      <a:gdLst>
                        <a:gd name="T0" fmla="*/ 36 w 169"/>
                        <a:gd name="T1" fmla="*/ 0 h 245"/>
                        <a:gd name="T2" fmla="*/ 36 w 169"/>
                        <a:gd name="T3" fmla="*/ 14 h 245"/>
                        <a:gd name="T4" fmla="*/ 32 w 169"/>
                        <a:gd name="T5" fmla="*/ 27 h 245"/>
                        <a:gd name="T6" fmla="*/ 26 w 169"/>
                        <a:gd name="T7" fmla="*/ 43 h 245"/>
                        <a:gd name="T8" fmla="*/ 24 w 169"/>
                        <a:gd name="T9" fmla="*/ 56 h 245"/>
                        <a:gd name="T10" fmla="*/ 22 w 169"/>
                        <a:gd name="T11" fmla="*/ 74 h 245"/>
                        <a:gd name="T12" fmla="*/ 20 w 169"/>
                        <a:gd name="T13" fmla="*/ 89 h 245"/>
                        <a:gd name="T14" fmla="*/ 13 w 169"/>
                        <a:gd name="T15" fmla="*/ 102 h 245"/>
                        <a:gd name="T16" fmla="*/ 0 w 169"/>
                        <a:gd name="T17" fmla="*/ 110 h 245"/>
                        <a:gd name="T18" fmla="*/ 15 w 169"/>
                        <a:gd name="T19" fmla="*/ 116 h 245"/>
                        <a:gd name="T20" fmla="*/ 36 w 169"/>
                        <a:gd name="T21" fmla="*/ 121 h 245"/>
                        <a:gd name="T22" fmla="*/ 52 w 169"/>
                        <a:gd name="T23" fmla="*/ 127 h 245"/>
                        <a:gd name="T24" fmla="*/ 38 w 169"/>
                        <a:gd name="T25" fmla="*/ 141 h 245"/>
                        <a:gd name="T26" fmla="*/ 28 w 169"/>
                        <a:gd name="T27" fmla="*/ 154 h 245"/>
                        <a:gd name="T28" fmla="*/ 52 w 169"/>
                        <a:gd name="T29" fmla="*/ 160 h 245"/>
                        <a:gd name="T30" fmla="*/ 79 w 169"/>
                        <a:gd name="T31" fmla="*/ 174 h 245"/>
                        <a:gd name="T32" fmla="*/ 107 w 169"/>
                        <a:gd name="T33" fmla="*/ 196 h 245"/>
                        <a:gd name="T34" fmla="*/ 133 w 169"/>
                        <a:gd name="T35" fmla="*/ 209 h 245"/>
                        <a:gd name="T36" fmla="*/ 168 w 169"/>
                        <a:gd name="T37" fmla="*/ 244 h 245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169"/>
                        <a:gd name="T58" fmla="*/ 0 h 245"/>
                        <a:gd name="T59" fmla="*/ 169 w 169"/>
                        <a:gd name="T60" fmla="*/ 245 h 245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169" h="245">
                          <a:moveTo>
                            <a:pt x="36" y="0"/>
                          </a:moveTo>
                          <a:lnTo>
                            <a:pt x="36" y="14"/>
                          </a:lnTo>
                          <a:lnTo>
                            <a:pt x="32" y="27"/>
                          </a:lnTo>
                          <a:lnTo>
                            <a:pt x="26" y="43"/>
                          </a:lnTo>
                          <a:lnTo>
                            <a:pt x="24" y="56"/>
                          </a:lnTo>
                          <a:lnTo>
                            <a:pt x="22" y="74"/>
                          </a:lnTo>
                          <a:lnTo>
                            <a:pt x="20" y="89"/>
                          </a:lnTo>
                          <a:lnTo>
                            <a:pt x="13" y="102"/>
                          </a:lnTo>
                          <a:lnTo>
                            <a:pt x="0" y="110"/>
                          </a:lnTo>
                          <a:lnTo>
                            <a:pt x="15" y="116"/>
                          </a:lnTo>
                          <a:lnTo>
                            <a:pt x="36" y="121"/>
                          </a:lnTo>
                          <a:lnTo>
                            <a:pt x="52" y="127"/>
                          </a:lnTo>
                          <a:lnTo>
                            <a:pt x="38" y="141"/>
                          </a:lnTo>
                          <a:lnTo>
                            <a:pt x="28" y="154"/>
                          </a:lnTo>
                          <a:lnTo>
                            <a:pt x="52" y="160"/>
                          </a:lnTo>
                          <a:lnTo>
                            <a:pt x="79" y="174"/>
                          </a:lnTo>
                          <a:lnTo>
                            <a:pt x="107" y="196"/>
                          </a:lnTo>
                          <a:lnTo>
                            <a:pt x="133" y="209"/>
                          </a:lnTo>
                          <a:lnTo>
                            <a:pt x="168" y="244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latin typeface="Georgia" charset="0"/>
                      </a:endParaRPr>
                    </a:p>
                  </p:txBody>
                </p:sp>
                <p:sp>
                  <p:nvSpPr>
                    <p:cNvPr id="67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3876" y="3507"/>
                      <a:ext cx="165" cy="236"/>
                    </a:xfrm>
                    <a:custGeom>
                      <a:avLst/>
                      <a:gdLst>
                        <a:gd name="T0" fmla="*/ 133 w 165"/>
                        <a:gd name="T1" fmla="*/ 0 h 236"/>
                        <a:gd name="T2" fmla="*/ 133 w 165"/>
                        <a:gd name="T3" fmla="*/ 15 h 236"/>
                        <a:gd name="T4" fmla="*/ 138 w 165"/>
                        <a:gd name="T5" fmla="*/ 37 h 236"/>
                        <a:gd name="T6" fmla="*/ 151 w 165"/>
                        <a:gd name="T7" fmla="*/ 58 h 236"/>
                        <a:gd name="T8" fmla="*/ 164 w 165"/>
                        <a:gd name="T9" fmla="*/ 73 h 236"/>
                        <a:gd name="T10" fmla="*/ 150 w 165"/>
                        <a:gd name="T11" fmla="*/ 77 h 236"/>
                        <a:gd name="T12" fmla="*/ 130 w 165"/>
                        <a:gd name="T13" fmla="*/ 85 h 236"/>
                        <a:gd name="T14" fmla="*/ 112 w 165"/>
                        <a:gd name="T15" fmla="*/ 91 h 236"/>
                        <a:gd name="T16" fmla="*/ 136 w 165"/>
                        <a:gd name="T17" fmla="*/ 107 h 236"/>
                        <a:gd name="T18" fmla="*/ 112 w 165"/>
                        <a:gd name="T19" fmla="*/ 115 h 236"/>
                        <a:gd name="T20" fmla="*/ 80 w 165"/>
                        <a:gd name="T21" fmla="*/ 137 h 236"/>
                        <a:gd name="T22" fmla="*/ 64 w 165"/>
                        <a:gd name="T23" fmla="*/ 162 h 236"/>
                        <a:gd name="T24" fmla="*/ 35 w 165"/>
                        <a:gd name="T25" fmla="*/ 189 h 236"/>
                        <a:gd name="T26" fmla="*/ 14 w 165"/>
                        <a:gd name="T27" fmla="*/ 216 h 236"/>
                        <a:gd name="T28" fmla="*/ 0 w 165"/>
                        <a:gd name="T29" fmla="*/ 235 h 2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65"/>
                        <a:gd name="T46" fmla="*/ 0 h 236"/>
                        <a:gd name="T47" fmla="*/ 165 w 165"/>
                        <a:gd name="T48" fmla="*/ 236 h 236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65" h="236">
                          <a:moveTo>
                            <a:pt x="133" y="0"/>
                          </a:moveTo>
                          <a:lnTo>
                            <a:pt x="133" y="15"/>
                          </a:lnTo>
                          <a:lnTo>
                            <a:pt x="138" y="37"/>
                          </a:lnTo>
                          <a:lnTo>
                            <a:pt x="151" y="58"/>
                          </a:lnTo>
                          <a:lnTo>
                            <a:pt x="164" y="73"/>
                          </a:lnTo>
                          <a:lnTo>
                            <a:pt x="150" y="77"/>
                          </a:lnTo>
                          <a:lnTo>
                            <a:pt x="130" y="85"/>
                          </a:lnTo>
                          <a:lnTo>
                            <a:pt x="112" y="91"/>
                          </a:lnTo>
                          <a:lnTo>
                            <a:pt x="136" y="107"/>
                          </a:lnTo>
                          <a:lnTo>
                            <a:pt x="112" y="115"/>
                          </a:lnTo>
                          <a:lnTo>
                            <a:pt x="80" y="137"/>
                          </a:lnTo>
                          <a:lnTo>
                            <a:pt x="64" y="162"/>
                          </a:lnTo>
                          <a:lnTo>
                            <a:pt x="35" y="189"/>
                          </a:lnTo>
                          <a:lnTo>
                            <a:pt x="14" y="216"/>
                          </a:lnTo>
                          <a:lnTo>
                            <a:pt x="0" y="235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latin typeface="Georgia" charset="0"/>
                      </a:endParaRPr>
                    </a:p>
                  </p:txBody>
                </p:sp>
                <p:sp>
                  <p:nvSpPr>
                    <p:cNvPr id="68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3549" y="3926"/>
                      <a:ext cx="82" cy="19"/>
                    </a:xfrm>
                    <a:custGeom>
                      <a:avLst/>
                      <a:gdLst>
                        <a:gd name="T0" fmla="*/ 81 w 82"/>
                        <a:gd name="T1" fmla="*/ 4 h 19"/>
                        <a:gd name="T2" fmla="*/ 65 w 82"/>
                        <a:gd name="T3" fmla="*/ 1 h 19"/>
                        <a:gd name="T4" fmla="*/ 51 w 82"/>
                        <a:gd name="T5" fmla="*/ 0 h 19"/>
                        <a:gd name="T6" fmla="*/ 35 w 82"/>
                        <a:gd name="T7" fmla="*/ 2 h 19"/>
                        <a:gd name="T8" fmla="*/ 23 w 82"/>
                        <a:gd name="T9" fmla="*/ 6 h 19"/>
                        <a:gd name="T10" fmla="*/ 8 w 82"/>
                        <a:gd name="T11" fmla="*/ 13 h 19"/>
                        <a:gd name="T12" fmla="*/ 0 w 82"/>
                        <a:gd name="T13" fmla="*/ 18 h 19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19"/>
                        <a:gd name="T23" fmla="*/ 82 w 82"/>
                        <a:gd name="T24" fmla="*/ 19 h 19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19">
                          <a:moveTo>
                            <a:pt x="81" y="4"/>
                          </a:moveTo>
                          <a:lnTo>
                            <a:pt x="65" y="1"/>
                          </a:lnTo>
                          <a:lnTo>
                            <a:pt x="51" y="0"/>
                          </a:lnTo>
                          <a:lnTo>
                            <a:pt x="35" y="2"/>
                          </a:lnTo>
                          <a:lnTo>
                            <a:pt x="23" y="6"/>
                          </a:lnTo>
                          <a:lnTo>
                            <a:pt x="8" y="13"/>
                          </a:lnTo>
                          <a:lnTo>
                            <a:pt x="0" y="18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latin typeface="Georgia" charset="0"/>
                      </a:endParaRPr>
                    </a:p>
                  </p:txBody>
                </p:sp>
                <p:sp>
                  <p:nvSpPr>
                    <p:cNvPr id="69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3584" y="3729"/>
                      <a:ext cx="53" cy="45"/>
                    </a:xfrm>
                    <a:custGeom>
                      <a:avLst/>
                      <a:gdLst>
                        <a:gd name="T0" fmla="*/ 52 w 53"/>
                        <a:gd name="T1" fmla="*/ 44 h 45"/>
                        <a:gd name="T2" fmla="*/ 41 w 53"/>
                        <a:gd name="T3" fmla="*/ 43 h 45"/>
                        <a:gd name="T4" fmla="*/ 27 w 53"/>
                        <a:gd name="T5" fmla="*/ 38 h 45"/>
                        <a:gd name="T6" fmla="*/ 17 w 53"/>
                        <a:gd name="T7" fmla="*/ 31 h 45"/>
                        <a:gd name="T8" fmla="*/ 9 w 53"/>
                        <a:gd name="T9" fmla="*/ 22 h 45"/>
                        <a:gd name="T10" fmla="*/ 3 w 53"/>
                        <a:gd name="T11" fmla="*/ 9 h 45"/>
                        <a:gd name="T12" fmla="*/ 0 w 53"/>
                        <a:gd name="T13" fmla="*/ 0 h 4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53"/>
                        <a:gd name="T22" fmla="*/ 0 h 45"/>
                        <a:gd name="T23" fmla="*/ 53 w 53"/>
                        <a:gd name="T24" fmla="*/ 45 h 45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53" h="45">
                          <a:moveTo>
                            <a:pt x="52" y="44"/>
                          </a:moveTo>
                          <a:lnTo>
                            <a:pt x="41" y="43"/>
                          </a:lnTo>
                          <a:lnTo>
                            <a:pt x="27" y="38"/>
                          </a:lnTo>
                          <a:lnTo>
                            <a:pt x="17" y="31"/>
                          </a:lnTo>
                          <a:lnTo>
                            <a:pt x="9" y="22"/>
                          </a:lnTo>
                          <a:lnTo>
                            <a:pt x="3" y="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latin typeface="Georgia" charset="0"/>
                      </a:endParaRPr>
                    </a:p>
                  </p:txBody>
                </p:sp>
                <p:sp>
                  <p:nvSpPr>
                    <p:cNvPr id="70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3622" y="3774"/>
                      <a:ext cx="16" cy="130"/>
                    </a:xfrm>
                    <a:custGeom>
                      <a:avLst/>
                      <a:gdLst>
                        <a:gd name="T0" fmla="*/ 14 w 16"/>
                        <a:gd name="T1" fmla="*/ 0 h 130"/>
                        <a:gd name="T2" fmla="*/ 13 w 16"/>
                        <a:gd name="T3" fmla="*/ 9 h 130"/>
                        <a:gd name="T4" fmla="*/ 13 w 16"/>
                        <a:gd name="T5" fmla="*/ 15 h 130"/>
                        <a:gd name="T6" fmla="*/ 13 w 16"/>
                        <a:gd name="T7" fmla="*/ 24 h 130"/>
                        <a:gd name="T8" fmla="*/ 15 w 16"/>
                        <a:gd name="T9" fmla="*/ 32 h 130"/>
                        <a:gd name="T10" fmla="*/ 13 w 16"/>
                        <a:gd name="T11" fmla="*/ 41 h 130"/>
                        <a:gd name="T12" fmla="*/ 10 w 16"/>
                        <a:gd name="T13" fmla="*/ 50 h 130"/>
                        <a:gd name="T14" fmla="*/ 8 w 16"/>
                        <a:gd name="T15" fmla="*/ 57 h 130"/>
                        <a:gd name="T16" fmla="*/ 7 w 16"/>
                        <a:gd name="T17" fmla="*/ 66 h 130"/>
                        <a:gd name="T18" fmla="*/ 7 w 16"/>
                        <a:gd name="T19" fmla="*/ 74 h 130"/>
                        <a:gd name="T20" fmla="*/ 3 w 16"/>
                        <a:gd name="T21" fmla="*/ 84 h 130"/>
                        <a:gd name="T22" fmla="*/ 0 w 16"/>
                        <a:gd name="T23" fmla="*/ 91 h 130"/>
                        <a:gd name="T24" fmla="*/ 1 w 16"/>
                        <a:gd name="T25" fmla="*/ 100 h 130"/>
                        <a:gd name="T26" fmla="*/ 5 w 16"/>
                        <a:gd name="T27" fmla="*/ 109 h 130"/>
                        <a:gd name="T28" fmla="*/ 10 w 16"/>
                        <a:gd name="T29" fmla="*/ 118 h 130"/>
                        <a:gd name="T30" fmla="*/ 12 w 16"/>
                        <a:gd name="T31" fmla="*/ 129 h 130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16"/>
                        <a:gd name="T49" fmla="*/ 0 h 130"/>
                        <a:gd name="T50" fmla="*/ 16 w 16"/>
                        <a:gd name="T51" fmla="*/ 130 h 130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16" h="130">
                          <a:moveTo>
                            <a:pt x="14" y="0"/>
                          </a:moveTo>
                          <a:lnTo>
                            <a:pt x="13" y="9"/>
                          </a:lnTo>
                          <a:lnTo>
                            <a:pt x="13" y="15"/>
                          </a:lnTo>
                          <a:lnTo>
                            <a:pt x="13" y="24"/>
                          </a:lnTo>
                          <a:lnTo>
                            <a:pt x="15" y="32"/>
                          </a:lnTo>
                          <a:lnTo>
                            <a:pt x="13" y="41"/>
                          </a:lnTo>
                          <a:lnTo>
                            <a:pt x="10" y="50"/>
                          </a:lnTo>
                          <a:lnTo>
                            <a:pt x="8" y="57"/>
                          </a:lnTo>
                          <a:lnTo>
                            <a:pt x="7" y="66"/>
                          </a:lnTo>
                          <a:lnTo>
                            <a:pt x="7" y="74"/>
                          </a:lnTo>
                          <a:lnTo>
                            <a:pt x="3" y="84"/>
                          </a:lnTo>
                          <a:lnTo>
                            <a:pt x="0" y="91"/>
                          </a:lnTo>
                          <a:lnTo>
                            <a:pt x="1" y="100"/>
                          </a:lnTo>
                          <a:lnTo>
                            <a:pt x="5" y="109"/>
                          </a:lnTo>
                          <a:lnTo>
                            <a:pt x="10" y="118"/>
                          </a:lnTo>
                          <a:lnTo>
                            <a:pt x="12" y="129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latin typeface="Georgia" charset="0"/>
                      </a:endParaRPr>
                    </a:p>
                  </p:txBody>
                </p:sp>
                <p:sp>
                  <p:nvSpPr>
                    <p:cNvPr id="71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3621" y="3726"/>
                      <a:ext cx="15" cy="46"/>
                    </a:xfrm>
                    <a:custGeom>
                      <a:avLst/>
                      <a:gdLst>
                        <a:gd name="T0" fmla="*/ 10 w 15"/>
                        <a:gd name="T1" fmla="*/ 0 h 46"/>
                        <a:gd name="T2" fmla="*/ 4 w 15"/>
                        <a:gd name="T3" fmla="*/ 8 h 46"/>
                        <a:gd name="T4" fmla="*/ 0 w 15"/>
                        <a:gd name="T5" fmla="*/ 17 h 46"/>
                        <a:gd name="T6" fmla="*/ 0 w 15"/>
                        <a:gd name="T7" fmla="*/ 28 h 46"/>
                        <a:gd name="T8" fmla="*/ 5 w 15"/>
                        <a:gd name="T9" fmla="*/ 37 h 46"/>
                        <a:gd name="T10" fmla="*/ 14 w 15"/>
                        <a:gd name="T11" fmla="*/ 45 h 46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5"/>
                        <a:gd name="T19" fmla="*/ 0 h 46"/>
                        <a:gd name="T20" fmla="*/ 15 w 15"/>
                        <a:gd name="T21" fmla="*/ 46 h 4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5" h="46">
                          <a:moveTo>
                            <a:pt x="10" y="0"/>
                          </a:moveTo>
                          <a:lnTo>
                            <a:pt x="4" y="8"/>
                          </a:lnTo>
                          <a:lnTo>
                            <a:pt x="0" y="17"/>
                          </a:lnTo>
                          <a:lnTo>
                            <a:pt x="0" y="28"/>
                          </a:lnTo>
                          <a:lnTo>
                            <a:pt x="5" y="37"/>
                          </a:lnTo>
                          <a:lnTo>
                            <a:pt x="14" y="45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latin typeface="Georgia" charset="0"/>
                      </a:endParaRPr>
                    </a:p>
                  </p:txBody>
                </p:sp>
              </p:grpSp>
            </p:grpSp>
            <p:grpSp>
              <p:nvGrpSpPr>
                <p:cNvPr id="55" name="Group 29"/>
                <p:cNvGrpSpPr>
                  <a:grpSpLocks/>
                </p:cNvGrpSpPr>
                <p:nvPr/>
              </p:nvGrpSpPr>
              <p:grpSpPr bwMode="auto">
                <a:xfrm>
                  <a:off x="3684" y="3473"/>
                  <a:ext cx="317" cy="299"/>
                  <a:chOff x="3684" y="3473"/>
                  <a:chExt cx="317" cy="299"/>
                </a:xfrm>
              </p:grpSpPr>
              <p:grpSp>
                <p:nvGrpSpPr>
                  <p:cNvPr id="56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684" y="3473"/>
                    <a:ext cx="317" cy="299"/>
                    <a:chOff x="3684" y="3473"/>
                    <a:chExt cx="317" cy="299"/>
                  </a:xfrm>
                </p:grpSpPr>
                <p:sp>
                  <p:nvSpPr>
                    <p:cNvPr id="58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3684" y="3473"/>
                      <a:ext cx="317" cy="299"/>
                    </a:xfrm>
                    <a:custGeom>
                      <a:avLst/>
                      <a:gdLst>
                        <a:gd name="T0" fmla="*/ 62 w 317"/>
                        <a:gd name="T1" fmla="*/ 22 h 299"/>
                        <a:gd name="T2" fmla="*/ 0 w 317"/>
                        <a:gd name="T3" fmla="*/ 26 h 299"/>
                        <a:gd name="T4" fmla="*/ 19 w 317"/>
                        <a:gd name="T5" fmla="*/ 63 h 299"/>
                        <a:gd name="T6" fmla="*/ 65 w 317"/>
                        <a:gd name="T7" fmla="*/ 105 h 299"/>
                        <a:gd name="T8" fmla="*/ 60 w 317"/>
                        <a:gd name="T9" fmla="*/ 144 h 299"/>
                        <a:gd name="T10" fmla="*/ 151 w 317"/>
                        <a:gd name="T11" fmla="*/ 298 h 299"/>
                        <a:gd name="T12" fmla="*/ 157 w 317"/>
                        <a:gd name="T13" fmla="*/ 298 h 299"/>
                        <a:gd name="T14" fmla="*/ 179 w 317"/>
                        <a:gd name="T15" fmla="*/ 269 h 299"/>
                        <a:gd name="T16" fmla="*/ 206 w 317"/>
                        <a:gd name="T17" fmla="*/ 217 h 299"/>
                        <a:gd name="T18" fmla="*/ 248 w 317"/>
                        <a:gd name="T19" fmla="*/ 154 h 299"/>
                        <a:gd name="T20" fmla="*/ 258 w 317"/>
                        <a:gd name="T21" fmla="*/ 94 h 299"/>
                        <a:gd name="T22" fmla="*/ 316 w 317"/>
                        <a:gd name="T23" fmla="*/ 31 h 299"/>
                        <a:gd name="T24" fmla="*/ 259 w 317"/>
                        <a:gd name="T25" fmla="*/ 0 h 299"/>
                        <a:gd name="T26" fmla="*/ 205 w 317"/>
                        <a:gd name="T27" fmla="*/ 39 h 299"/>
                        <a:gd name="T28" fmla="*/ 154 w 317"/>
                        <a:gd name="T29" fmla="*/ 36 h 299"/>
                        <a:gd name="T30" fmla="*/ 87 w 317"/>
                        <a:gd name="T31" fmla="*/ 17 h 299"/>
                        <a:gd name="T32" fmla="*/ 62 w 317"/>
                        <a:gd name="T33" fmla="*/ 22 h 299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w 317"/>
                        <a:gd name="T52" fmla="*/ 0 h 299"/>
                        <a:gd name="T53" fmla="*/ 317 w 317"/>
                        <a:gd name="T54" fmla="*/ 299 h 299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T51" t="T52" r="T53" b="T54"/>
                      <a:pathLst>
                        <a:path w="317" h="299">
                          <a:moveTo>
                            <a:pt x="62" y="22"/>
                          </a:moveTo>
                          <a:lnTo>
                            <a:pt x="0" y="26"/>
                          </a:lnTo>
                          <a:lnTo>
                            <a:pt x="19" y="63"/>
                          </a:lnTo>
                          <a:lnTo>
                            <a:pt x="65" y="105"/>
                          </a:lnTo>
                          <a:lnTo>
                            <a:pt x="60" y="144"/>
                          </a:lnTo>
                          <a:lnTo>
                            <a:pt x="151" y="298"/>
                          </a:lnTo>
                          <a:lnTo>
                            <a:pt x="157" y="298"/>
                          </a:lnTo>
                          <a:lnTo>
                            <a:pt x="179" y="269"/>
                          </a:lnTo>
                          <a:lnTo>
                            <a:pt x="206" y="217"/>
                          </a:lnTo>
                          <a:lnTo>
                            <a:pt x="248" y="154"/>
                          </a:lnTo>
                          <a:lnTo>
                            <a:pt x="258" y="94"/>
                          </a:lnTo>
                          <a:lnTo>
                            <a:pt x="316" y="31"/>
                          </a:lnTo>
                          <a:lnTo>
                            <a:pt x="259" y="0"/>
                          </a:lnTo>
                          <a:lnTo>
                            <a:pt x="205" y="39"/>
                          </a:lnTo>
                          <a:lnTo>
                            <a:pt x="154" y="36"/>
                          </a:lnTo>
                          <a:lnTo>
                            <a:pt x="87" y="17"/>
                          </a:lnTo>
                          <a:lnTo>
                            <a:pt x="62" y="22"/>
                          </a:lnTo>
                        </a:path>
                      </a:pathLst>
                    </a:custGeom>
                    <a:solidFill>
                      <a:srgbClr val="E0E0E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Georgia" charset="0"/>
                      </a:endParaRPr>
                    </a:p>
                  </p:txBody>
                </p:sp>
                <p:grpSp>
                  <p:nvGrpSpPr>
                    <p:cNvPr id="59" name="Group 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20" y="3545"/>
                      <a:ext cx="232" cy="35"/>
                      <a:chOff x="3720" y="3545"/>
                      <a:chExt cx="232" cy="35"/>
                    </a:xfrm>
                  </p:grpSpPr>
                  <p:sp>
                    <p:nvSpPr>
                      <p:cNvPr id="60" name="Freeform 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89" y="3545"/>
                        <a:ext cx="63" cy="30"/>
                      </a:xfrm>
                      <a:custGeom>
                        <a:avLst/>
                        <a:gdLst>
                          <a:gd name="T0" fmla="*/ 0 w 63"/>
                          <a:gd name="T1" fmla="*/ 0 h 30"/>
                          <a:gd name="T2" fmla="*/ 31 w 63"/>
                          <a:gd name="T3" fmla="*/ 22 h 30"/>
                          <a:gd name="T4" fmla="*/ 62 w 63"/>
                          <a:gd name="T5" fmla="*/ 11 h 30"/>
                          <a:gd name="T6" fmla="*/ 30 w 63"/>
                          <a:gd name="T7" fmla="*/ 29 h 30"/>
                          <a:gd name="T8" fmla="*/ 0 w 63"/>
                          <a:gd name="T9" fmla="*/ 0 h 3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63"/>
                          <a:gd name="T16" fmla="*/ 0 h 30"/>
                          <a:gd name="T17" fmla="*/ 63 w 63"/>
                          <a:gd name="T18" fmla="*/ 30 h 3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63" h="30">
                            <a:moveTo>
                              <a:pt x="0" y="0"/>
                            </a:moveTo>
                            <a:lnTo>
                              <a:pt x="31" y="22"/>
                            </a:lnTo>
                            <a:lnTo>
                              <a:pt x="62" y="11"/>
                            </a:lnTo>
                            <a:lnTo>
                              <a:pt x="30" y="2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>
                          <a:latin typeface="Georgia" charset="0"/>
                        </a:endParaRPr>
                      </a:p>
                    </p:txBody>
                  </p:sp>
                  <p:sp>
                    <p:nvSpPr>
                      <p:cNvPr id="61" name="Freeform 3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20" y="3547"/>
                        <a:ext cx="74" cy="33"/>
                      </a:xfrm>
                      <a:custGeom>
                        <a:avLst/>
                        <a:gdLst>
                          <a:gd name="T0" fmla="*/ 73 w 74"/>
                          <a:gd name="T1" fmla="*/ 0 h 33"/>
                          <a:gd name="T2" fmla="*/ 59 w 74"/>
                          <a:gd name="T3" fmla="*/ 26 h 33"/>
                          <a:gd name="T4" fmla="*/ 0 w 74"/>
                          <a:gd name="T5" fmla="*/ 4 h 33"/>
                          <a:gd name="T6" fmla="*/ 60 w 74"/>
                          <a:gd name="T7" fmla="*/ 32 h 33"/>
                          <a:gd name="T8" fmla="*/ 73 w 74"/>
                          <a:gd name="T9" fmla="*/ 0 h 3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74"/>
                          <a:gd name="T16" fmla="*/ 0 h 33"/>
                          <a:gd name="T17" fmla="*/ 74 w 74"/>
                          <a:gd name="T18" fmla="*/ 33 h 33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74" h="33">
                            <a:moveTo>
                              <a:pt x="73" y="0"/>
                            </a:moveTo>
                            <a:lnTo>
                              <a:pt x="59" y="26"/>
                            </a:lnTo>
                            <a:lnTo>
                              <a:pt x="0" y="4"/>
                            </a:lnTo>
                            <a:lnTo>
                              <a:pt x="60" y="32"/>
                            </a:lnTo>
                            <a:lnTo>
                              <a:pt x="73" y="0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>
                          <a:latin typeface="Georgia" charset="0"/>
                        </a:endParaRPr>
                      </a:p>
                    </p:txBody>
                  </p:sp>
                </p:grpSp>
              </p:grpSp>
              <p:sp>
                <p:nvSpPr>
                  <p:cNvPr id="57" name="Freeform 35"/>
                  <p:cNvSpPr>
                    <a:spLocks/>
                  </p:cNvSpPr>
                  <p:nvPr/>
                </p:nvSpPr>
                <p:spPr bwMode="auto">
                  <a:xfrm>
                    <a:off x="3786" y="3512"/>
                    <a:ext cx="108" cy="260"/>
                  </a:xfrm>
                  <a:custGeom>
                    <a:avLst/>
                    <a:gdLst>
                      <a:gd name="T0" fmla="*/ 31 w 108"/>
                      <a:gd name="T1" fmla="*/ 0 h 260"/>
                      <a:gd name="T2" fmla="*/ 12 w 108"/>
                      <a:gd name="T3" fmla="*/ 35 h 260"/>
                      <a:gd name="T4" fmla="*/ 39 w 108"/>
                      <a:gd name="T5" fmla="*/ 72 h 260"/>
                      <a:gd name="T6" fmla="*/ 33 w 108"/>
                      <a:gd name="T7" fmla="*/ 89 h 260"/>
                      <a:gd name="T8" fmla="*/ 16 w 108"/>
                      <a:gd name="T9" fmla="*/ 110 h 260"/>
                      <a:gd name="T10" fmla="*/ 0 w 108"/>
                      <a:gd name="T11" fmla="*/ 174 h 260"/>
                      <a:gd name="T12" fmla="*/ 46 w 108"/>
                      <a:gd name="T13" fmla="*/ 259 h 260"/>
                      <a:gd name="T14" fmla="*/ 60 w 108"/>
                      <a:gd name="T15" fmla="*/ 259 h 260"/>
                      <a:gd name="T16" fmla="*/ 107 w 108"/>
                      <a:gd name="T17" fmla="*/ 177 h 260"/>
                      <a:gd name="T18" fmla="*/ 97 w 108"/>
                      <a:gd name="T19" fmla="*/ 112 h 260"/>
                      <a:gd name="T20" fmla="*/ 83 w 108"/>
                      <a:gd name="T21" fmla="*/ 91 h 260"/>
                      <a:gd name="T22" fmla="*/ 72 w 108"/>
                      <a:gd name="T23" fmla="*/ 72 h 260"/>
                      <a:gd name="T24" fmla="*/ 96 w 108"/>
                      <a:gd name="T25" fmla="*/ 35 h 260"/>
                      <a:gd name="T26" fmla="*/ 83 w 108"/>
                      <a:gd name="T27" fmla="*/ 0 h 260"/>
                      <a:gd name="T28" fmla="*/ 31 w 108"/>
                      <a:gd name="T29" fmla="*/ 0 h 26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08"/>
                      <a:gd name="T46" fmla="*/ 0 h 260"/>
                      <a:gd name="T47" fmla="*/ 108 w 108"/>
                      <a:gd name="T48" fmla="*/ 260 h 260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08" h="260">
                        <a:moveTo>
                          <a:pt x="31" y="0"/>
                        </a:moveTo>
                        <a:lnTo>
                          <a:pt x="12" y="35"/>
                        </a:lnTo>
                        <a:lnTo>
                          <a:pt x="39" y="72"/>
                        </a:lnTo>
                        <a:lnTo>
                          <a:pt x="33" y="89"/>
                        </a:lnTo>
                        <a:lnTo>
                          <a:pt x="16" y="110"/>
                        </a:lnTo>
                        <a:lnTo>
                          <a:pt x="0" y="174"/>
                        </a:lnTo>
                        <a:lnTo>
                          <a:pt x="46" y="259"/>
                        </a:lnTo>
                        <a:lnTo>
                          <a:pt x="60" y="259"/>
                        </a:lnTo>
                        <a:lnTo>
                          <a:pt x="107" y="177"/>
                        </a:lnTo>
                        <a:lnTo>
                          <a:pt x="97" y="112"/>
                        </a:lnTo>
                        <a:lnTo>
                          <a:pt x="83" y="91"/>
                        </a:lnTo>
                        <a:lnTo>
                          <a:pt x="72" y="72"/>
                        </a:lnTo>
                        <a:lnTo>
                          <a:pt x="96" y="35"/>
                        </a:lnTo>
                        <a:lnTo>
                          <a:pt x="83" y="0"/>
                        </a:lnTo>
                        <a:lnTo>
                          <a:pt x="31" y="0"/>
                        </a:lnTo>
                      </a:path>
                    </a:pathLst>
                  </a:custGeom>
                  <a:solidFill>
                    <a:srgbClr val="008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Georgia" charset="0"/>
                    </a:endParaRPr>
                  </a:p>
                </p:txBody>
              </p:sp>
            </p:grpSp>
          </p:grpSp>
          <p:grpSp>
            <p:nvGrpSpPr>
              <p:cNvPr id="47" name="Group 36"/>
              <p:cNvGrpSpPr>
                <a:grpSpLocks/>
              </p:cNvGrpSpPr>
              <p:nvPr/>
            </p:nvGrpSpPr>
            <p:grpSpPr bwMode="auto">
              <a:xfrm>
                <a:off x="3630" y="3746"/>
                <a:ext cx="295" cy="184"/>
                <a:chOff x="3630" y="3746"/>
                <a:chExt cx="295" cy="184"/>
              </a:xfrm>
            </p:grpSpPr>
            <p:sp>
              <p:nvSpPr>
                <p:cNvPr id="48" name="Freeform 37"/>
                <p:cNvSpPr>
                  <a:spLocks/>
                </p:cNvSpPr>
                <p:nvPr/>
              </p:nvSpPr>
              <p:spPr bwMode="auto">
                <a:xfrm>
                  <a:off x="3709" y="3746"/>
                  <a:ext cx="216" cy="176"/>
                </a:xfrm>
                <a:custGeom>
                  <a:avLst/>
                  <a:gdLst>
                    <a:gd name="T0" fmla="*/ 0 w 216"/>
                    <a:gd name="T1" fmla="*/ 61 h 176"/>
                    <a:gd name="T2" fmla="*/ 57 w 216"/>
                    <a:gd name="T3" fmla="*/ 20 h 176"/>
                    <a:gd name="T4" fmla="*/ 88 w 216"/>
                    <a:gd name="T5" fmla="*/ 10 h 176"/>
                    <a:gd name="T6" fmla="*/ 119 w 216"/>
                    <a:gd name="T7" fmla="*/ 0 h 176"/>
                    <a:gd name="T8" fmla="*/ 143 w 216"/>
                    <a:gd name="T9" fmla="*/ 0 h 176"/>
                    <a:gd name="T10" fmla="*/ 174 w 216"/>
                    <a:gd name="T11" fmla="*/ 3 h 176"/>
                    <a:gd name="T12" fmla="*/ 194 w 216"/>
                    <a:gd name="T13" fmla="*/ 8 h 176"/>
                    <a:gd name="T14" fmla="*/ 210 w 216"/>
                    <a:gd name="T15" fmla="*/ 17 h 176"/>
                    <a:gd name="T16" fmla="*/ 215 w 216"/>
                    <a:gd name="T17" fmla="*/ 24 h 176"/>
                    <a:gd name="T18" fmla="*/ 215 w 216"/>
                    <a:gd name="T19" fmla="*/ 29 h 176"/>
                    <a:gd name="T20" fmla="*/ 211 w 216"/>
                    <a:gd name="T21" fmla="*/ 38 h 176"/>
                    <a:gd name="T22" fmla="*/ 201 w 216"/>
                    <a:gd name="T23" fmla="*/ 44 h 176"/>
                    <a:gd name="T24" fmla="*/ 188 w 216"/>
                    <a:gd name="T25" fmla="*/ 49 h 176"/>
                    <a:gd name="T26" fmla="*/ 197 w 216"/>
                    <a:gd name="T27" fmla="*/ 58 h 176"/>
                    <a:gd name="T28" fmla="*/ 206 w 216"/>
                    <a:gd name="T29" fmla="*/ 67 h 176"/>
                    <a:gd name="T30" fmla="*/ 208 w 216"/>
                    <a:gd name="T31" fmla="*/ 72 h 176"/>
                    <a:gd name="T32" fmla="*/ 205 w 216"/>
                    <a:gd name="T33" fmla="*/ 80 h 176"/>
                    <a:gd name="T34" fmla="*/ 199 w 216"/>
                    <a:gd name="T35" fmla="*/ 85 h 176"/>
                    <a:gd name="T36" fmla="*/ 190 w 216"/>
                    <a:gd name="T37" fmla="*/ 91 h 176"/>
                    <a:gd name="T38" fmla="*/ 174 w 216"/>
                    <a:gd name="T39" fmla="*/ 91 h 176"/>
                    <a:gd name="T40" fmla="*/ 177 w 216"/>
                    <a:gd name="T41" fmla="*/ 100 h 176"/>
                    <a:gd name="T42" fmla="*/ 181 w 216"/>
                    <a:gd name="T43" fmla="*/ 106 h 176"/>
                    <a:gd name="T44" fmla="*/ 178 w 216"/>
                    <a:gd name="T45" fmla="*/ 116 h 176"/>
                    <a:gd name="T46" fmla="*/ 171 w 216"/>
                    <a:gd name="T47" fmla="*/ 121 h 176"/>
                    <a:gd name="T48" fmla="*/ 160 w 216"/>
                    <a:gd name="T49" fmla="*/ 124 h 176"/>
                    <a:gd name="T50" fmla="*/ 146 w 216"/>
                    <a:gd name="T51" fmla="*/ 124 h 176"/>
                    <a:gd name="T52" fmla="*/ 152 w 216"/>
                    <a:gd name="T53" fmla="*/ 128 h 176"/>
                    <a:gd name="T54" fmla="*/ 157 w 216"/>
                    <a:gd name="T55" fmla="*/ 135 h 176"/>
                    <a:gd name="T56" fmla="*/ 156 w 216"/>
                    <a:gd name="T57" fmla="*/ 142 h 176"/>
                    <a:gd name="T58" fmla="*/ 151 w 216"/>
                    <a:gd name="T59" fmla="*/ 146 h 176"/>
                    <a:gd name="T60" fmla="*/ 144 w 216"/>
                    <a:gd name="T61" fmla="*/ 149 h 176"/>
                    <a:gd name="T62" fmla="*/ 135 w 216"/>
                    <a:gd name="T63" fmla="*/ 153 h 176"/>
                    <a:gd name="T64" fmla="*/ 121 w 216"/>
                    <a:gd name="T65" fmla="*/ 154 h 176"/>
                    <a:gd name="T66" fmla="*/ 107 w 216"/>
                    <a:gd name="T67" fmla="*/ 154 h 176"/>
                    <a:gd name="T68" fmla="*/ 93 w 216"/>
                    <a:gd name="T69" fmla="*/ 164 h 176"/>
                    <a:gd name="T70" fmla="*/ 84 w 216"/>
                    <a:gd name="T71" fmla="*/ 169 h 176"/>
                    <a:gd name="T72" fmla="*/ 70 w 216"/>
                    <a:gd name="T73" fmla="*/ 173 h 176"/>
                    <a:gd name="T74" fmla="*/ 54 w 216"/>
                    <a:gd name="T75" fmla="*/ 175 h 176"/>
                    <a:gd name="T76" fmla="*/ 37 w 216"/>
                    <a:gd name="T77" fmla="*/ 171 h 176"/>
                    <a:gd name="T78" fmla="*/ 0 w 216"/>
                    <a:gd name="T79" fmla="*/ 138 h 176"/>
                    <a:gd name="T80" fmla="*/ 0 w 216"/>
                    <a:gd name="T81" fmla="*/ 99 h 176"/>
                    <a:gd name="T82" fmla="*/ 0 w 216"/>
                    <a:gd name="T83" fmla="*/ 61 h 17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16"/>
                    <a:gd name="T127" fmla="*/ 0 h 176"/>
                    <a:gd name="T128" fmla="*/ 216 w 216"/>
                    <a:gd name="T129" fmla="*/ 176 h 17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16" h="176">
                      <a:moveTo>
                        <a:pt x="0" y="61"/>
                      </a:moveTo>
                      <a:lnTo>
                        <a:pt x="57" y="20"/>
                      </a:lnTo>
                      <a:lnTo>
                        <a:pt x="88" y="10"/>
                      </a:lnTo>
                      <a:lnTo>
                        <a:pt x="119" y="0"/>
                      </a:lnTo>
                      <a:lnTo>
                        <a:pt x="143" y="0"/>
                      </a:lnTo>
                      <a:lnTo>
                        <a:pt x="174" y="3"/>
                      </a:lnTo>
                      <a:lnTo>
                        <a:pt x="194" y="8"/>
                      </a:lnTo>
                      <a:lnTo>
                        <a:pt x="210" y="17"/>
                      </a:lnTo>
                      <a:lnTo>
                        <a:pt x="215" y="24"/>
                      </a:lnTo>
                      <a:lnTo>
                        <a:pt x="215" y="29"/>
                      </a:lnTo>
                      <a:lnTo>
                        <a:pt x="211" y="38"/>
                      </a:lnTo>
                      <a:lnTo>
                        <a:pt x="201" y="44"/>
                      </a:lnTo>
                      <a:lnTo>
                        <a:pt x="188" y="49"/>
                      </a:lnTo>
                      <a:lnTo>
                        <a:pt x="197" y="58"/>
                      </a:lnTo>
                      <a:lnTo>
                        <a:pt x="206" y="67"/>
                      </a:lnTo>
                      <a:lnTo>
                        <a:pt x="208" y="72"/>
                      </a:lnTo>
                      <a:lnTo>
                        <a:pt x="205" y="80"/>
                      </a:lnTo>
                      <a:lnTo>
                        <a:pt x="199" y="85"/>
                      </a:lnTo>
                      <a:lnTo>
                        <a:pt x="190" y="91"/>
                      </a:lnTo>
                      <a:lnTo>
                        <a:pt x="174" y="91"/>
                      </a:lnTo>
                      <a:lnTo>
                        <a:pt x="177" y="100"/>
                      </a:lnTo>
                      <a:lnTo>
                        <a:pt x="181" y="106"/>
                      </a:lnTo>
                      <a:lnTo>
                        <a:pt x="178" y="116"/>
                      </a:lnTo>
                      <a:lnTo>
                        <a:pt x="171" y="121"/>
                      </a:lnTo>
                      <a:lnTo>
                        <a:pt x="160" y="124"/>
                      </a:lnTo>
                      <a:lnTo>
                        <a:pt x="146" y="124"/>
                      </a:lnTo>
                      <a:lnTo>
                        <a:pt x="152" y="128"/>
                      </a:lnTo>
                      <a:lnTo>
                        <a:pt x="157" y="135"/>
                      </a:lnTo>
                      <a:lnTo>
                        <a:pt x="156" y="142"/>
                      </a:lnTo>
                      <a:lnTo>
                        <a:pt x="151" y="146"/>
                      </a:lnTo>
                      <a:lnTo>
                        <a:pt x="144" y="149"/>
                      </a:lnTo>
                      <a:lnTo>
                        <a:pt x="135" y="153"/>
                      </a:lnTo>
                      <a:lnTo>
                        <a:pt x="121" y="154"/>
                      </a:lnTo>
                      <a:lnTo>
                        <a:pt x="107" y="154"/>
                      </a:lnTo>
                      <a:lnTo>
                        <a:pt x="93" y="164"/>
                      </a:lnTo>
                      <a:lnTo>
                        <a:pt x="84" y="169"/>
                      </a:lnTo>
                      <a:lnTo>
                        <a:pt x="70" y="173"/>
                      </a:lnTo>
                      <a:lnTo>
                        <a:pt x="54" y="175"/>
                      </a:lnTo>
                      <a:lnTo>
                        <a:pt x="37" y="171"/>
                      </a:lnTo>
                      <a:lnTo>
                        <a:pt x="0" y="138"/>
                      </a:lnTo>
                      <a:lnTo>
                        <a:pt x="0" y="99"/>
                      </a:lnTo>
                      <a:lnTo>
                        <a:pt x="0" y="61"/>
                      </a:lnTo>
                    </a:path>
                  </a:pathLst>
                </a:custGeom>
                <a:solidFill>
                  <a:srgbClr val="E0A08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Georgia" charset="0"/>
                  </a:endParaRPr>
                </a:p>
              </p:txBody>
            </p:sp>
            <p:sp>
              <p:nvSpPr>
                <p:cNvPr id="49" name="Freeform 38"/>
                <p:cNvSpPr>
                  <a:spLocks/>
                </p:cNvSpPr>
                <p:nvPr/>
              </p:nvSpPr>
              <p:spPr bwMode="auto">
                <a:xfrm>
                  <a:off x="3630" y="3776"/>
                  <a:ext cx="109" cy="154"/>
                </a:xfrm>
                <a:custGeom>
                  <a:avLst/>
                  <a:gdLst>
                    <a:gd name="T0" fmla="*/ 97 w 109"/>
                    <a:gd name="T1" fmla="*/ 18 h 154"/>
                    <a:gd name="T2" fmla="*/ 108 w 109"/>
                    <a:gd name="T3" fmla="*/ 3 h 154"/>
                    <a:gd name="T4" fmla="*/ 85 w 109"/>
                    <a:gd name="T5" fmla="*/ 6 h 154"/>
                    <a:gd name="T6" fmla="*/ 64 w 109"/>
                    <a:gd name="T7" fmla="*/ 5 h 154"/>
                    <a:gd name="T8" fmla="*/ 41 w 109"/>
                    <a:gd name="T9" fmla="*/ 5 h 154"/>
                    <a:gd name="T10" fmla="*/ 12 w 109"/>
                    <a:gd name="T11" fmla="*/ 0 h 154"/>
                    <a:gd name="T12" fmla="*/ 14 w 109"/>
                    <a:gd name="T13" fmla="*/ 30 h 154"/>
                    <a:gd name="T14" fmla="*/ 8 w 109"/>
                    <a:gd name="T15" fmla="*/ 54 h 154"/>
                    <a:gd name="T16" fmla="*/ 5 w 109"/>
                    <a:gd name="T17" fmla="*/ 75 h 154"/>
                    <a:gd name="T18" fmla="*/ 0 w 109"/>
                    <a:gd name="T19" fmla="*/ 91 h 154"/>
                    <a:gd name="T20" fmla="*/ 2 w 109"/>
                    <a:gd name="T21" fmla="*/ 104 h 154"/>
                    <a:gd name="T22" fmla="*/ 10 w 109"/>
                    <a:gd name="T23" fmla="*/ 116 h 154"/>
                    <a:gd name="T24" fmla="*/ 12 w 109"/>
                    <a:gd name="T25" fmla="*/ 130 h 154"/>
                    <a:gd name="T26" fmla="*/ 12 w 109"/>
                    <a:gd name="T27" fmla="*/ 141 h 154"/>
                    <a:gd name="T28" fmla="*/ 5 w 109"/>
                    <a:gd name="T29" fmla="*/ 153 h 154"/>
                    <a:gd name="T30" fmla="*/ 27 w 109"/>
                    <a:gd name="T31" fmla="*/ 152 h 154"/>
                    <a:gd name="T32" fmla="*/ 42 w 109"/>
                    <a:gd name="T33" fmla="*/ 147 h 154"/>
                    <a:gd name="T34" fmla="*/ 64 w 109"/>
                    <a:gd name="T35" fmla="*/ 147 h 154"/>
                    <a:gd name="T36" fmla="*/ 75 w 109"/>
                    <a:gd name="T37" fmla="*/ 142 h 154"/>
                    <a:gd name="T38" fmla="*/ 94 w 109"/>
                    <a:gd name="T39" fmla="*/ 145 h 154"/>
                    <a:gd name="T40" fmla="*/ 105 w 109"/>
                    <a:gd name="T41" fmla="*/ 144 h 154"/>
                    <a:gd name="T42" fmla="*/ 99 w 109"/>
                    <a:gd name="T43" fmla="*/ 131 h 154"/>
                    <a:gd name="T44" fmla="*/ 86 w 109"/>
                    <a:gd name="T45" fmla="*/ 119 h 154"/>
                    <a:gd name="T46" fmla="*/ 81 w 109"/>
                    <a:gd name="T47" fmla="*/ 104 h 154"/>
                    <a:gd name="T48" fmla="*/ 85 w 109"/>
                    <a:gd name="T49" fmla="*/ 81 h 154"/>
                    <a:gd name="T50" fmla="*/ 81 w 109"/>
                    <a:gd name="T51" fmla="*/ 61 h 154"/>
                    <a:gd name="T52" fmla="*/ 83 w 109"/>
                    <a:gd name="T53" fmla="*/ 38 h 154"/>
                    <a:gd name="T54" fmla="*/ 97 w 109"/>
                    <a:gd name="T55" fmla="*/ 18 h 15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109"/>
                    <a:gd name="T85" fmla="*/ 0 h 154"/>
                    <a:gd name="T86" fmla="*/ 109 w 109"/>
                    <a:gd name="T87" fmla="*/ 154 h 154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109" h="154">
                      <a:moveTo>
                        <a:pt x="97" y="18"/>
                      </a:moveTo>
                      <a:lnTo>
                        <a:pt x="108" y="3"/>
                      </a:lnTo>
                      <a:lnTo>
                        <a:pt x="85" y="6"/>
                      </a:lnTo>
                      <a:lnTo>
                        <a:pt x="64" y="5"/>
                      </a:lnTo>
                      <a:lnTo>
                        <a:pt x="41" y="5"/>
                      </a:lnTo>
                      <a:lnTo>
                        <a:pt x="12" y="0"/>
                      </a:lnTo>
                      <a:lnTo>
                        <a:pt x="14" y="30"/>
                      </a:lnTo>
                      <a:lnTo>
                        <a:pt x="8" y="54"/>
                      </a:lnTo>
                      <a:lnTo>
                        <a:pt x="5" y="75"/>
                      </a:lnTo>
                      <a:lnTo>
                        <a:pt x="0" y="91"/>
                      </a:lnTo>
                      <a:lnTo>
                        <a:pt x="2" y="104"/>
                      </a:lnTo>
                      <a:lnTo>
                        <a:pt x="10" y="116"/>
                      </a:lnTo>
                      <a:lnTo>
                        <a:pt x="12" y="130"/>
                      </a:lnTo>
                      <a:lnTo>
                        <a:pt x="12" y="141"/>
                      </a:lnTo>
                      <a:lnTo>
                        <a:pt x="5" y="153"/>
                      </a:lnTo>
                      <a:lnTo>
                        <a:pt x="27" y="152"/>
                      </a:lnTo>
                      <a:lnTo>
                        <a:pt x="42" y="147"/>
                      </a:lnTo>
                      <a:lnTo>
                        <a:pt x="64" y="147"/>
                      </a:lnTo>
                      <a:lnTo>
                        <a:pt x="75" y="142"/>
                      </a:lnTo>
                      <a:lnTo>
                        <a:pt x="94" y="145"/>
                      </a:lnTo>
                      <a:lnTo>
                        <a:pt x="105" y="144"/>
                      </a:lnTo>
                      <a:lnTo>
                        <a:pt x="99" y="131"/>
                      </a:lnTo>
                      <a:lnTo>
                        <a:pt x="86" y="119"/>
                      </a:lnTo>
                      <a:lnTo>
                        <a:pt x="81" y="104"/>
                      </a:lnTo>
                      <a:lnTo>
                        <a:pt x="85" y="81"/>
                      </a:lnTo>
                      <a:lnTo>
                        <a:pt x="81" y="61"/>
                      </a:lnTo>
                      <a:lnTo>
                        <a:pt x="83" y="38"/>
                      </a:lnTo>
                      <a:lnTo>
                        <a:pt x="97" y="18"/>
                      </a:lnTo>
                    </a:path>
                  </a:pathLst>
                </a:custGeom>
                <a:solidFill>
                  <a:srgbClr val="E0E0E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Georgia" charset="0"/>
                  </a:endParaRPr>
                </a:p>
              </p:txBody>
            </p:sp>
            <p:sp>
              <p:nvSpPr>
                <p:cNvPr id="50" name="Freeform 39"/>
                <p:cNvSpPr>
                  <a:spLocks/>
                </p:cNvSpPr>
                <p:nvPr/>
              </p:nvSpPr>
              <p:spPr bwMode="auto">
                <a:xfrm>
                  <a:off x="3825" y="3785"/>
                  <a:ext cx="74" cy="12"/>
                </a:xfrm>
                <a:custGeom>
                  <a:avLst/>
                  <a:gdLst>
                    <a:gd name="T0" fmla="*/ 0 w 74"/>
                    <a:gd name="T1" fmla="*/ 11 h 12"/>
                    <a:gd name="T2" fmla="*/ 10 w 74"/>
                    <a:gd name="T3" fmla="*/ 7 h 12"/>
                    <a:gd name="T4" fmla="*/ 16 w 74"/>
                    <a:gd name="T5" fmla="*/ 4 h 12"/>
                    <a:gd name="T6" fmla="*/ 27 w 74"/>
                    <a:gd name="T7" fmla="*/ 1 h 12"/>
                    <a:gd name="T8" fmla="*/ 38 w 74"/>
                    <a:gd name="T9" fmla="*/ 0 h 12"/>
                    <a:gd name="T10" fmla="*/ 46 w 74"/>
                    <a:gd name="T11" fmla="*/ 0 h 12"/>
                    <a:gd name="T12" fmla="*/ 55 w 74"/>
                    <a:gd name="T13" fmla="*/ 2 h 12"/>
                    <a:gd name="T14" fmla="*/ 64 w 74"/>
                    <a:gd name="T15" fmla="*/ 5 h 12"/>
                    <a:gd name="T16" fmla="*/ 73 w 74"/>
                    <a:gd name="T17" fmla="*/ 9 h 1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12"/>
                    <a:gd name="T29" fmla="*/ 74 w 74"/>
                    <a:gd name="T30" fmla="*/ 12 h 1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12">
                      <a:moveTo>
                        <a:pt x="0" y="11"/>
                      </a:moveTo>
                      <a:lnTo>
                        <a:pt x="10" y="7"/>
                      </a:lnTo>
                      <a:lnTo>
                        <a:pt x="16" y="4"/>
                      </a:lnTo>
                      <a:lnTo>
                        <a:pt x="27" y="1"/>
                      </a:lnTo>
                      <a:lnTo>
                        <a:pt x="38" y="0"/>
                      </a:lnTo>
                      <a:lnTo>
                        <a:pt x="46" y="0"/>
                      </a:lnTo>
                      <a:lnTo>
                        <a:pt x="55" y="2"/>
                      </a:lnTo>
                      <a:lnTo>
                        <a:pt x="64" y="5"/>
                      </a:lnTo>
                      <a:lnTo>
                        <a:pt x="73" y="9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Georgia" charset="0"/>
                  </a:endParaRPr>
                </a:p>
              </p:txBody>
            </p:sp>
            <p:sp>
              <p:nvSpPr>
                <p:cNvPr id="51" name="Freeform 40"/>
                <p:cNvSpPr>
                  <a:spLocks/>
                </p:cNvSpPr>
                <p:nvPr/>
              </p:nvSpPr>
              <p:spPr bwMode="auto">
                <a:xfrm>
                  <a:off x="3815" y="3824"/>
                  <a:ext cx="70" cy="14"/>
                </a:xfrm>
                <a:custGeom>
                  <a:avLst/>
                  <a:gdLst>
                    <a:gd name="T0" fmla="*/ 0 w 70"/>
                    <a:gd name="T1" fmla="*/ 7 h 14"/>
                    <a:gd name="T2" fmla="*/ 11 w 70"/>
                    <a:gd name="T3" fmla="*/ 4 h 14"/>
                    <a:gd name="T4" fmla="*/ 25 w 70"/>
                    <a:gd name="T5" fmla="*/ 0 h 14"/>
                    <a:gd name="T6" fmla="*/ 39 w 70"/>
                    <a:gd name="T7" fmla="*/ 0 h 14"/>
                    <a:gd name="T8" fmla="*/ 51 w 70"/>
                    <a:gd name="T9" fmla="*/ 2 h 14"/>
                    <a:gd name="T10" fmla="*/ 58 w 70"/>
                    <a:gd name="T11" fmla="*/ 5 h 14"/>
                    <a:gd name="T12" fmla="*/ 65 w 70"/>
                    <a:gd name="T13" fmla="*/ 7 h 14"/>
                    <a:gd name="T14" fmla="*/ 69 w 70"/>
                    <a:gd name="T15" fmla="*/ 13 h 1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70"/>
                    <a:gd name="T25" fmla="*/ 0 h 14"/>
                    <a:gd name="T26" fmla="*/ 70 w 70"/>
                    <a:gd name="T27" fmla="*/ 14 h 1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70" h="14">
                      <a:moveTo>
                        <a:pt x="0" y="7"/>
                      </a:moveTo>
                      <a:lnTo>
                        <a:pt x="11" y="4"/>
                      </a:lnTo>
                      <a:lnTo>
                        <a:pt x="25" y="0"/>
                      </a:lnTo>
                      <a:lnTo>
                        <a:pt x="39" y="0"/>
                      </a:lnTo>
                      <a:lnTo>
                        <a:pt x="51" y="2"/>
                      </a:lnTo>
                      <a:lnTo>
                        <a:pt x="58" y="5"/>
                      </a:lnTo>
                      <a:lnTo>
                        <a:pt x="65" y="7"/>
                      </a:lnTo>
                      <a:lnTo>
                        <a:pt x="69" y="13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Georgia" charset="0"/>
                  </a:endParaRPr>
                </a:p>
              </p:txBody>
            </p:sp>
            <p:sp>
              <p:nvSpPr>
                <p:cNvPr id="52" name="Freeform 41"/>
                <p:cNvSpPr>
                  <a:spLocks/>
                </p:cNvSpPr>
                <p:nvPr/>
              </p:nvSpPr>
              <p:spPr bwMode="auto">
                <a:xfrm>
                  <a:off x="3798" y="3864"/>
                  <a:ext cx="64" cy="18"/>
                </a:xfrm>
                <a:custGeom>
                  <a:avLst/>
                  <a:gdLst>
                    <a:gd name="T0" fmla="*/ 4 w 64"/>
                    <a:gd name="T1" fmla="*/ 17 h 18"/>
                    <a:gd name="T2" fmla="*/ 0 w 64"/>
                    <a:gd name="T3" fmla="*/ 14 h 18"/>
                    <a:gd name="T4" fmla="*/ 2 w 64"/>
                    <a:gd name="T5" fmla="*/ 8 h 18"/>
                    <a:gd name="T6" fmla="*/ 8 w 64"/>
                    <a:gd name="T7" fmla="*/ 6 h 18"/>
                    <a:gd name="T8" fmla="*/ 19 w 64"/>
                    <a:gd name="T9" fmla="*/ 3 h 18"/>
                    <a:gd name="T10" fmla="*/ 30 w 64"/>
                    <a:gd name="T11" fmla="*/ 0 h 18"/>
                    <a:gd name="T12" fmla="*/ 40 w 64"/>
                    <a:gd name="T13" fmla="*/ 0 h 18"/>
                    <a:gd name="T14" fmla="*/ 49 w 64"/>
                    <a:gd name="T15" fmla="*/ 1 h 18"/>
                    <a:gd name="T16" fmla="*/ 57 w 64"/>
                    <a:gd name="T17" fmla="*/ 4 h 18"/>
                    <a:gd name="T18" fmla="*/ 63 w 64"/>
                    <a:gd name="T19" fmla="*/ 6 h 1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4"/>
                    <a:gd name="T31" fmla="*/ 0 h 18"/>
                    <a:gd name="T32" fmla="*/ 64 w 64"/>
                    <a:gd name="T33" fmla="*/ 18 h 1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4" h="18">
                      <a:moveTo>
                        <a:pt x="4" y="17"/>
                      </a:moveTo>
                      <a:lnTo>
                        <a:pt x="0" y="14"/>
                      </a:lnTo>
                      <a:lnTo>
                        <a:pt x="2" y="8"/>
                      </a:lnTo>
                      <a:lnTo>
                        <a:pt x="8" y="6"/>
                      </a:lnTo>
                      <a:lnTo>
                        <a:pt x="19" y="3"/>
                      </a:lnTo>
                      <a:lnTo>
                        <a:pt x="30" y="0"/>
                      </a:lnTo>
                      <a:lnTo>
                        <a:pt x="40" y="0"/>
                      </a:lnTo>
                      <a:lnTo>
                        <a:pt x="49" y="1"/>
                      </a:lnTo>
                      <a:lnTo>
                        <a:pt x="57" y="4"/>
                      </a:lnTo>
                      <a:lnTo>
                        <a:pt x="63" y="6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Georgia" charset="0"/>
                  </a:endParaRPr>
                </a:p>
              </p:txBody>
            </p:sp>
            <p:sp>
              <p:nvSpPr>
                <p:cNvPr id="53" name="Rectangle 42"/>
                <p:cNvSpPr>
                  <a:spLocks noChangeArrowheads="1"/>
                </p:cNvSpPr>
                <p:nvPr/>
              </p:nvSpPr>
              <p:spPr bwMode="auto">
                <a:xfrm>
                  <a:off x="3665" y="3790"/>
                  <a:ext cx="36" cy="1"/>
                </a:xfrm>
                <a:prstGeom prst="rect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Georgia" charset="0"/>
                  </a:endParaRPr>
                </a:p>
              </p:txBody>
            </p:sp>
          </p:grpSp>
        </p:grpSp>
        <p:grpSp>
          <p:nvGrpSpPr>
            <p:cNvPr id="19" name="Group 43"/>
            <p:cNvGrpSpPr>
              <a:grpSpLocks/>
            </p:cNvGrpSpPr>
            <p:nvPr/>
          </p:nvGrpSpPr>
          <p:grpSpPr bwMode="auto">
            <a:xfrm>
              <a:off x="3537" y="2455"/>
              <a:ext cx="682" cy="1091"/>
              <a:chOff x="3537" y="2455"/>
              <a:chExt cx="682" cy="1091"/>
            </a:xfrm>
          </p:grpSpPr>
          <p:grpSp>
            <p:nvGrpSpPr>
              <p:cNvPr id="20" name="Group 44"/>
              <p:cNvGrpSpPr>
                <a:grpSpLocks/>
              </p:cNvGrpSpPr>
              <p:nvPr/>
            </p:nvGrpSpPr>
            <p:grpSpPr bwMode="auto">
              <a:xfrm>
                <a:off x="3537" y="2455"/>
                <a:ext cx="682" cy="1091"/>
                <a:chOff x="3537" y="2455"/>
                <a:chExt cx="682" cy="1091"/>
              </a:xfrm>
            </p:grpSpPr>
            <p:sp>
              <p:nvSpPr>
                <p:cNvPr id="37" name="Freeform 45"/>
                <p:cNvSpPr>
                  <a:spLocks/>
                </p:cNvSpPr>
                <p:nvPr/>
              </p:nvSpPr>
              <p:spPr bwMode="auto">
                <a:xfrm>
                  <a:off x="3537" y="2537"/>
                  <a:ext cx="642" cy="1009"/>
                </a:xfrm>
                <a:custGeom>
                  <a:avLst/>
                  <a:gdLst>
                    <a:gd name="T0" fmla="*/ 65 w 642"/>
                    <a:gd name="T1" fmla="*/ 452 h 1009"/>
                    <a:gd name="T2" fmla="*/ 79 w 642"/>
                    <a:gd name="T3" fmla="*/ 535 h 1009"/>
                    <a:gd name="T4" fmla="*/ 84 w 642"/>
                    <a:gd name="T5" fmla="*/ 613 h 1009"/>
                    <a:gd name="T6" fmla="*/ 91 w 642"/>
                    <a:gd name="T7" fmla="*/ 677 h 1009"/>
                    <a:gd name="T8" fmla="*/ 100 w 642"/>
                    <a:gd name="T9" fmla="*/ 739 h 1009"/>
                    <a:gd name="T10" fmla="*/ 116 w 642"/>
                    <a:gd name="T11" fmla="*/ 818 h 1009"/>
                    <a:gd name="T12" fmla="*/ 141 w 642"/>
                    <a:gd name="T13" fmla="*/ 891 h 1009"/>
                    <a:gd name="T14" fmla="*/ 153 w 642"/>
                    <a:gd name="T15" fmla="*/ 922 h 1009"/>
                    <a:gd name="T16" fmla="*/ 178 w 642"/>
                    <a:gd name="T17" fmla="*/ 962 h 1009"/>
                    <a:gd name="T18" fmla="*/ 209 w 642"/>
                    <a:gd name="T19" fmla="*/ 985 h 1009"/>
                    <a:gd name="T20" fmla="*/ 234 w 642"/>
                    <a:gd name="T21" fmla="*/ 997 h 1009"/>
                    <a:gd name="T22" fmla="*/ 263 w 642"/>
                    <a:gd name="T23" fmla="*/ 1003 h 1009"/>
                    <a:gd name="T24" fmla="*/ 302 w 642"/>
                    <a:gd name="T25" fmla="*/ 1008 h 1009"/>
                    <a:gd name="T26" fmla="*/ 339 w 642"/>
                    <a:gd name="T27" fmla="*/ 1003 h 1009"/>
                    <a:gd name="T28" fmla="*/ 377 w 642"/>
                    <a:gd name="T29" fmla="*/ 993 h 1009"/>
                    <a:gd name="T30" fmla="*/ 407 w 642"/>
                    <a:gd name="T31" fmla="*/ 972 h 1009"/>
                    <a:gd name="T32" fmla="*/ 431 w 642"/>
                    <a:gd name="T33" fmla="*/ 939 h 1009"/>
                    <a:gd name="T34" fmla="*/ 452 w 642"/>
                    <a:gd name="T35" fmla="*/ 895 h 1009"/>
                    <a:gd name="T36" fmla="*/ 472 w 642"/>
                    <a:gd name="T37" fmla="*/ 854 h 1009"/>
                    <a:gd name="T38" fmla="*/ 502 w 642"/>
                    <a:gd name="T39" fmla="*/ 779 h 1009"/>
                    <a:gd name="T40" fmla="*/ 531 w 642"/>
                    <a:gd name="T41" fmla="*/ 684 h 1009"/>
                    <a:gd name="T42" fmla="*/ 552 w 642"/>
                    <a:gd name="T43" fmla="*/ 612 h 1009"/>
                    <a:gd name="T44" fmla="*/ 565 w 642"/>
                    <a:gd name="T45" fmla="*/ 526 h 1009"/>
                    <a:gd name="T46" fmla="*/ 575 w 642"/>
                    <a:gd name="T47" fmla="*/ 451 h 1009"/>
                    <a:gd name="T48" fmla="*/ 580 w 642"/>
                    <a:gd name="T49" fmla="*/ 422 h 1009"/>
                    <a:gd name="T50" fmla="*/ 599 w 642"/>
                    <a:gd name="T51" fmla="*/ 411 h 1009"/>
                    <a:gd name="T52" fmla="*/ 614 w 642"/>
                    <a:gd name="T53" fmla="*/ 400 h 1009"/>
                    <a:gd name="T54" fmla="*/ 630 w 642"/>
                    <a:gd name="T55" fmla="*/ 385 h 1009"/>
                    <a:gd name="T56" fmla="*/ 641 w 642"/>
                    <a:gd name="T57" fmla="*/ 367 h 1009"/>
                    <a:gd name="T58" fmla="*/ 639 w 642"/>
                    <a:gd name="T59" fmla="*/ 350 h 1009"/>
                    <a:gd name="T60" fmla="*/ 623 w 642"/>
                    <a:gd name="T61" fmla="*/ 335 h 1009"/>
                    <a:gd name="T62" fmla="*/ 604 w 642"/>
                    <a:gd name="T63" fmla="*/ 324 h 1009"/>
                    <a:gd name="T64" fmla="*/ 585 w 642"/>
                    <a:gd name="T65" fmla="*/ 321 h 1009"/>
                    <a:gd name="T66" fmla="*/ 585 w 642"/>
                    <a:gd name="T67" fmla="*/ 298 h 1009"/>
                    <a:gd name="T68" fmla="*/ 589 w 642"/>
                    <a:gd name="T69" fmla="*/ 237 h 1009"/>
                    <a:gd name="T70" fmla="*/ 595 w 642"/>
                    <a:gd name="T71" fmla="*/ 166 h 1009"/>
                    <a:gd name="T72" fmla="*/ 570 w 642"/>
                    <a:gd name="T73" fmla="*/ 89 h 1009"/>
                    <a:gd name="T74" fmla="*/ 537 w 642"/>
                    <a:gd name="T75" fmla="*/ 50 h 1009"/>
                    <a:gd name="T76" fmla="*/ 457 w 642"/>
                    <a:gd name="T77" fmla="*/ 7 h 1009"/>
                    <a:gd name="T78" fmla="*/ 356 w 642"/>
                    <a:gd name="T79" fmla="*/ 0 h 1009"/>
                    <a:gd name="T80" fmla="*/ 262 w 642"/>
                    <a:gd name="T81" fmla="*/ 11 h 1009"/>
                    <a:gd name="T82" fmla="*/ 151 w 642"/>
                    <a:gd name="T83" fmla="*/ 46 h 1009"/>
                    <a:gd name="T84" fmla="*/ 85 w 642"/>
                    <a:gd name="T85" fmla="*/ 116 h 1009"/>
                    <a:gd name="T86" fmla="*/ 81 w 642"/>
                    <a:gd name="T87" fmla="*/ 183 h 1009"/>
                    <a:gd name="T88" fmla="*/ 85 w 642"/>
                    <a:gd name="T89" fmla="*/ 230 h 1009"/>
                    <a:gd name="T90" fmla="*/ 81 w 642"/>
                    <a:gd name="T91" fmla="*/ 266 h 1009"/>
                    <a:gd name="T92" fmla="*/ 76 w 642"/>
                    <a:gd name="T93" fmla="*/ 291 h 1009"/>
                    <a:gd name="T94" fmla="*/ 56 w 642"/>
                    <a:gd name="T95" fmla="*/ 309 h 1009"/>
                    <a:gd name="T96" fmla="*/ 33 w 642"/>
                    <a:gd name="T97" fmla="*/ 320 h 1009"/>
                    <a:gd name="T98" fmla="*/ 9 w 642"/>
                    <a:gd name="T99" fmla="*/ 334 h 1009"/>
                    <a:gd name="T100" fmla="*/ 1 w 642"/>
                    <a:gd name="T101" fmla="*/ 352 h 1009"/>
                    <a:gd name="T102" fmla="*/ 0 w 642"/>
                    <a:gd name="T103" fmla="*/ 367 h 1009"/>
                    <a:gd name="T104" fmla="*/ 8 w 642"/>
                    <a:gd name="T105" fmla="*/ 387 h 1009"/>
                    <a:gd name="T106" fmla="*/ 35 w 642"/>
                    <a:gd name="T107" fmla="*/ 403 h 1009"/>
                    <a:gd name="T108" fmla="*/ 51 w 642"/>
                    <a:gd name="T109" fmla="*/ 411 h 1009"/>
                    <a:gd name="T110" fmla="*/ 65 w 642"/>
                    <a:gd name="T111" fmla="*/ 452 h 1009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642"/>
                    <a:gd name="T169" fmla="*/ 0 h 1009"/>
                    <a:gd name="T170" fmla="*/ 642 w 642"/>
                    <a:gd name="T171" fmla="*/ 1009 h 1009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642" h="1009">
                      <a:moveTo>
                        <a:pt x="65" y="452"/>
                      </a:moveTo>
                      <a:lnTo>
                        <a:pt x="79" y="535"/>
                      </a:lnTo>
                      <a:lnTo>
                        <a:pt x="84" y="613"/>
                      </a:lnTo>
                      <a:lnTo>
                        <a:pt x="91" y="677"/>
                      </a:lnTo>
                      <a:lnTo>
                        <a:pt x="100" y="739"/>
                      </a:lnTo>
                      <a:lnTo>
                        <a:pt x="116" y="818"/>
                      </a:lnTo>
                      <a:lnTo>
                        <a:pt x="141" y="891"/>
                      </a:lnTo>
                      <a:lnTo>
                        <a:pt x="153" y="922"/>
                      </a:lnTo>
                      <a:lnTo>
                        <a:pt x="178" y="962"/>
                      </a:lnTo>
                      <a:lnTo>
                        <a:pt x="209" y="985"/>
                      </a:lnTo>
                      <a:lnTo>
                        <a:pt x="234" y="997"/>
                      </a:lnTo>
                      <a:lnTo>
                        <a:pt x="263" y="1003"/>
                      </a:lnTo>
                      <a:lnTo>
                        <a:pt x="302" y="1008"/>
                      </a:lnTo>
                      <a:lnTo>
                        <a:pt x="339" y="1003"/>
                      </a:lnTo>
                      <a:lnTo>
                        <a:pt x="377" y="993"/>
                      </a:lnTo>
                      <a:lnTo>
                        <a:pt x="407" y="972"/>
                      </a:lnTo>
                      <a:lnTo>
                        <a:pt x="431" y="939"/>
                      </a:lnTo>
                      <a:lnTo>
                        <a:pt x="452" y="895"/>
                      </a:lnTo>
                      <a:lnTo>
                        <a:pt x="472" y="854"/>
                      </a:lnTo>
                      <a:lnTo>
                        <a:pt x="502" y="779"/>
                      </a:lnTo>
                      <a:lnTo>
                        <a:pt x="531" y="684"/>
                      </a:lnTo>
                      <a:lnTo>
                        <a:pt x="552" y="612"/>
                      </a:lnTo>
                      <a:lnTo>
                        <a:pt x="565" y="526"/>
                      </a:lnTo>
                      <a:lnTo>
                        <a:pt x="575" y="451"/>
                      </a:lnTo>
                      <a:lnTo>
                        <a:pt x="580" y="422"/>
                      </a:lnTo>
                      <a:lnTo>
                        <a:pt x="599" y="411"/>
                      </a:lnTo>
                      <a:lnTo>
                        <a:pt x="614" y="400"/>
                      </a:lnTo>
                      <a:lnTo>
                        <a:pt x="630" y="385"/>
                      </a:lnTo>
                      <a:lnTo>
                        <a:pt x="641" y="367"/>
                      </a:lnTo>
                      <a:lnTo>
                        <a:pt x="639" y="350"/>
                      </a:lnTo>
                      <a:lnTo>
                        <a:pt x="623" y="335"/>
                      </a:lnTo>
                      <a:lnTo>
                        <a:pt x="604" y="324"/>
                      </a:lnTo>
                      <a:lnTo>
                        <a:pt x="585" y="321"/>
                      </a:lnTo>
                      <a:lnTo>
                        <a:pt x="585" y="298"/>
                      </a:lnTo>
                      <a:lnTo>
                        <a:pt x="589" y="237"/>
                      </a:lnTo>
                      <a:lnTo>
                        <a:pt x="595" y="166"/>
                      </a:lnTo>
                      <a:lnTo>
                        <a:pt x="570" y="89"/>
                      </a:lnTo>
                      <a:lnTo>
                        <a:pt x="537" y="50"/>
                      </a:lnTo>
                      <a:lnTo>
                        <a:pt x="457" y="7"/>
                      </a:lnTo>
                      <a:lnTo>
                        <a:pt x="356" y="0"/>
                      </a:lnTo>
                      <a:lnTo>
                        <a:pt x="262" y="11"/>
                      </a:lnTo>
                      <a:lnTo>
                        <a:pt x="151" y="46"/>
                      </a:lnTo>
                      <a:lnTo>
                        <a:pt x="85" y="116"/>
                      </a:lnTo>
                      <a:lnTo>
                        <a:pt x="81" y="183"/>
                      </a:lnTo>
                      <a:lnTo>
                        <a:pt x="85" y="230"/>
                      </a:lnTo>
                      <a:lnTo>
                        <a:pt x="81" y="266"/>
                      </a:lnTo>
                      <a:lnTo>
                        <a:pt x="76" y="291"/>
                      </a:lnTo>
                      <a:lnTo>
                        <a:pt x="56" y="309"/>
                      </a:lnTo>
                      <a:lnTo>
                        <a:pt x="33" y="320"/>
                      </a:lnTo>
                      <a:lnTo>
                        <a:pt x="9" y="334"/>
                      </a:lnTo>
                      <a:lnTo>
                        <a:pt x="1" y="352"/>
                      </a:lnTo>
                      <a:lnTo>
                        <a:pt x="0" y="367"/>
                      </a:lnTo>
                      <a:lnTo>
                        <a:pt x="8" y="387"/>
                      </a:lnTo>
                      <a:lnTo>
                        <a:pt x="35" y="403"/>
                      </a:lnTo>
                      <a:lnTo>
                        <a:pt x="51" y="411"/>
                      </a:lnTo>
                      <a:lnTo>
                        <a:pt x="65" y="452"/>
                      </a:lnTo>
                    </a:path>
                  </a:pathLst>
                </a:custGeom>
                <a:solidFill>
                  <a:srgbClr val="E0A08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Georgia" charset="0"/>
                  </a:endParaRPr>
                </a:p>
              </p:txBody>
            </p:sp>
            <p:grpSp>
              <p:nvGrpSpPr>
                <p:cNvPr id="38" name="Group 46"/>
                <p:cNvGrpSpPr>
                  <a:grpSpLocks/>
                </p:cNvGrpSpPr>
                <p:nvPr/>
              </p:nvGrpSpPr>
              <p:grpSpPr bwMode="auto">
                <a:xfrm>
                  <a:off x="3538" y="2455"/>
                  <a:ext cx="681" cy="418"/>
                  <a:chOff x="3538" y="2455"/>
                  <a:chExt cx="681" cy="418"/>
                </a:xfrm>
              </p:grpSpPr>
              <p:sp>
                <p:nvSpPr>
                  <p:cNvPr id="39" name="Freeform 47"/>
                  <p:cNvSpPr>
                    <a:spLocks/>
                  </p:cNvSpPr>
                  <p:nvPr/>
                </p:nvSpPr>
                <p:spPr bwMode="auto">
                  <a:xfrm>
                    <a:off x="3538" y="2455"/>
                    <a:ext cx="681" cy="418"/>
                  </a:xfrm>
                  <a:custGeom>
                    <a:avLst/>
                    <a:gdLst>
                      <a:gd name="T0" fmla="*/ 540 w 681"/>
                      <a:gd name="T1" fmla="*/ 361 h 418"/>
                      <a:gd name="T2" fmla="*/ 584 w 681"/>
                      <a:gd name="T3" fmla="*/ 408 h 418"/>
                      <a:gd name="T4" fmla="*/ 608 w 681"/>
                      <a:gd name="T5" fmla="*/ 367 h 418"/>
                      <a:gd name="T6" fmla="*/ 637 w 681"/>
                      <a:gd name="T7" fmla="*/ 326 h 418"/>
                      <a:gd name="T8" fmla="*/ 650 w 681"/>
                      <a:gd name="T9" fmla="*/ 283 h 418"/>
                      <a:gd name="T10" fmla="*/ 630 w 681"/>
                      <a:gd name="T11" fmla="*/ 250 h 418"/>
                      <a:gd name="T12" fmla="*/ 673 w 681"/>
                      <a:gd name="T13" fmla="*/ 209 h 418"/>
                      <a:gd name="T14" fmla="*/ 674 w 681"/>
                      <a:gd name="T15" fmla="*/ 169 h 418"/>
                      <a:gd name="T16" fmla="*/ 614 w 681"/>
                      <a:gd name="T17" fmla="*/ 143 h 418"/>
                      <a:gd name="T18" fmla="*/ 553 w 681"/>
                      <a:gd name="T19" fmla="*/ 127 h 418"/>
                      <a:gd name="T20" fmla="*/ 516 w 681"/>
                      <a:gd name="T21" fmla="*/ 97 h 418"/>
                      <a:gd name="T22" fmla="*/ 489 w 681"/>
                      <a:gd name="T23" fmla="*/ 68 h 418"/>
                      <a:gd name="T24" fmla="*/ 444 w 681"/>
                      <a:gd name="T25" fmla="*/ 52 h 418"/>
                      <a:gd name="T26" fmla="*/ 410 w 681"/>
                      <a:gd name="T27" fmla="*/ 37 h 418"/>
                      <a:gd name="T28" fmla="*/ 406 w 681"/>
                      <a:gd name="T29" fmla="*/ 11 h 418"/>
                      <a:gd name="T30" fmla="*/ 364 w 681"/>
                      <a:gd name="T31" fmla="*/ 4 h 418"/>
                      <a:gd name="T32" fmla="*/ 296 w 681"/>
                      <a:gd name="T33" fmla="*/ 19 h 418"/>
                      <a:gd name="T34" fmla="*/ 213 w 681"/>
                      <a:gd name="T35" fmla="*/ 8 h 418"/>
                      <a:gd name="T36" fmla="*/ 148 w 681"/>
                      <a:gd name="T37" fmla="*/ 0 h 418"/>
                      <a:gd name="T38" fmla="*/ 110 w 681"/>
                      <a:gd name="T39" fmla="*/ 35 h 418"/>
                      <a:gd name="T40" fmla="*/ 67 w 681"/>
                      <a:gd name="T41" fmla="*/ 77 h 418"/>
                      <a:gd name="T42" fmla="*/ 9 w 681"/>
                      <a:gd name="T43" fmla="*/ 111 h 418"/>
                      <a:gd name="T44" fmla="*/ 19 w 681"/>
                      <a:gd name="T45" fmla="*/ 156 h 418"/>
                      <a:gd name="T46" fmla="*/ 17 w 681"/>
                      <a:gd name="T47" fmla="*/ 192 h 418"/>
                      <a:gd name="T48" fmla="*/ 2 w 681"/>
                      <a:gd name="T49" fmla="*/ 225 h 418"/>
                      <a:gd name="T50" fmla="*/ 12 w 681"/>
                      <a:gd name="T51" fmla="*/ 272 h 418"/>
                      <a:gd name="T52" fmla="*/ 24 w 681"/>
                      <a:gd name="T53" fmla="*/ 308 h 418"/>
                      <a:gd name="T54" fmla="*/ 42 w 681"/>
                      <a:gd name="T55" fmla="*/ 359 h 418"/>
                      <a:gd name="T56" fmla="*/ 65 w 681"/>
                      <a:gd name="T57" fmla="*/ 403 h 418"/>
                      <a:gd name="T58" fmla="*/ 84 w 681"/>
                      <a:gd name="T59" fmla="*/ 396 h 418"/>
                      <a:gd name="T60" fmla="*/ 130 w 681"/>
                      <a:gd name="T61" fmla="*/ 359 h 418"/>
                      <a:gd name="T62" fmla="*/ 167 w 681"/>
                      <a:gd name="T63" fmla="*/ 322 h 418"/>
                      <a:gd name="T64" fmla="*/ 167 w 681"/>
                      <a:gd name="T65" fmla="*/ 291 h 418"/>
                      <a:gd name="T66" fmla="*/ 173 w 681"/>
                      <a:gd name="T67" fmla="*/ 267 h 418"/>
                      <a:gd name="T68" fmla="*/ 160 w 681"/>
                      <a:gd name="T69" fmla="*/ 239 h 418"/>
                      <a:gd name="T70" fmla="*/ 133 w 681"/>
                      <a:gd name="T71" fmla="*/ 228 h 418"/>
                      <a:gd name="T72" fmla="*/ 142 w 681"/>
                      <a:gd name="T73" fmla="*/ 205 h 418"/>
                      <a:gd name="T74" fmla="*/ 157 w 681"/>
                      <a:gd name="T75" fmla="*/ 187 h 418"/>
                      <a:gd name="T76" fmla="*/ 164 w 681"/>
                      <a:gd name="T77" fmla="*/ 168 h 418"/>
                      <a:gd name="T78" fmla="*/ 200 w 681"/>
                      <a:gd name="T79" fmla="*/ 162 h 418"/>
                      <a:gd name="T80" fmla="*/ 234 w 681"/>
                      <a:gd name="T81" fmla="*/ 162 h 418"/>
                      <a:gd name="T82" fmla="*/ 271 w 681"/>
                      <a:gd name="T83" fmla="*/ 157 h 418"/>
                      <a:gd name="T84" fmla="*/ 302 w 681"/>
                      <a:gd name="T85" fmla="*/ 171 h 418"/>
                      <a:gd name="T86" fmla="*/ 327 w 681"/>
                      <a:gd name="T87" fmla="*/ 186 h 418"/>
                      <a:gd name="T88" fmla="*/ 370 w 681"/>
                      <a:gd name="T89" fmla="*/ 177 h 418"/>
                      <a:gd name="T90" fmla="*/ 409 w 681"/>
                      <a:gd name="T91" fmla="*/ 157 h 418"/>
                      <a:gd name="T92" fmla="*/ 432 w 681"/>
                      <a:gd name="T93" fmla="*/ 131 h 418"/>
                      <a:gd name="T94" fmla="*/ 451 w 681"/>
                      <a:gd name="T95" fmla="*/ 116 h 418"/>
                      <a:gd name="T96" fmla="*/ 491 w 681"/>
                      <a:gd name="T97" fmla="*/ 120 h 418"/>
                      <a:gd name="T98" fmla="*/ 504 w 681"/>
                      <a:gd name="T99" fmla="*/ 149 h 418"/>
                      <a:gd name="T100" fmla="*/ 524 w 681"/>
                      <a:gd name="T101" fmla="*/ 174 h 418"/>
                      <a:gd name="T102" fmla="*/ 519 w 681"/>
                      <a:gd name="T103" fmla="*/ 197 h 418"/>
                      <a:gd name="T104" fmla="*/ 513 w 681"/>
                      <a:gd name="T105" fmla="*/ 222 h 418"/>
                      <a:gd name="T106" fmla="*/ 525 w 681"/>
                      <a:gd name="T107" fmla="*/ 248 h 418"/>
                      <a:gd name="T108" fmla="*/ 526 w 681"/>
                      <a:gd name="T109" fmla="*/ 288 h 418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w 681"/>
                      <a:gd name="T166" fmla="*/ 0 h 418"/>
                      <a:gd name="T167" fmla="*/ 681 w 681"/>
                      <a:gd name="T168" fmla="*/ 418 h 418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T165" t="T166" r="T167" b="T168"/>
                    <a:pathLst>
                      <a:path w="681" h="418">
                        <a:moveTo>
                          <a:pt x="521" y="326"/>
                        </a:moveTo>
                        <a:lnTo>
                          <a:pt x="540" y="361"/>
                        </a:lnTo>
                        <a:lnTo>
                          <a:pt x="560" y="389"/>
                        </a:lnTo>
                        <a:lnTo>
                          <a:pt x="584" y="408"/>
                        </a:lnTo>
                        <a:lnTo>
                          <a:pt x="596" y="393"/>
                        </a:lnTo>
                        <a:lnTo>
                          <a:pt x="608" y="367"/>
                        </a:lnTo>
                        <a:lnTo>
                          <a:pt x="616" y="337"/>
                        </a:lnTo>
                        <a:lnTo>
                          <a:pt x="637" y="326"/>
                        </a:lnTo>
                        <a:lnTo>
                          <a:pt x="646" y="306"/>
                        </a:lnTo>
                        <a:lnTo>
                          <a:pt x="650" y="283"/>
                        </a:lnTo>
                        <a:lnTo>
                          <a:pt x="640" y="262"/>
                        </a:lnTo>
                        <a:lnTo>
                          <a:pt x="630" y="250"/>
                        </a:lnTo>
                        <a:lnTo>
                          <a:pt x="653" y="230"/>
                        </a:lnTo>
                        <a:lnTo>
                          <a:pt x="673" y="209"/>
                        </a:lnTo>
                        <a:lnTo>
                          <a:pt x="680" y="189"/>
                        </a:lnTo>
                        <a:lnTo>
                          <a:pt x="674" y="169"/>
                        </a:lnTo>
                        <a:lnTo>
                          <a:pt x="644" y="151"/>
                        </a:lnTo>
                        <a:lnTo>
                          <a:pt x="614" y="143"/>
                        </a:lnTo>
                        <a:lnTo>
                          <a:pt x="580" y="135"/>
                        </a:lnTo>
                        <a:lnTo>
                          <a:pt x="553" y="127"/>
                        </a:lnTo>
                        <a:lnTo>
                          <a:pt x="531" y="114"/>
                        </a:lnTo>
                        <a:lnTo>
                          <a:pt x="516" y="97"/>
                        </a:lnTo>
                        <a:lnTo>
                          <a:pt x="507" y="83"/>
                        </a:lnTo>
                        <a:lnTo>
                          <a:pt x="489" y="68"/>
                        </a:lnTo>
                        <a:lnTo>
                          <a:pt x="468" y="58"/>
                        </a:lnTo>
                        <a:lnTo>
                          <a:pt x="444" y="52"/>
                        </a:lnTo>
                        <a:lnTo>
                          <a:pt x="418" y="55"/>
                        </a:lnTo>
                        <a:lnTo>
                          <a:pt x="410" y="37"/>
                        </a:lnTo>
                        <a:lnTo>
                          <a:pt x="412" y="25"/>
                        </a:lnTo>
                        <a:lnTo>
                          <a:pt x="406" y="11"/>
                        </a:lnTo>
                        <a:lnTo>
                          <a:pt x="383" y="4"/>
                        </a:lnTo>
                        <a:lnTo>
                          <a:pt x="364" y="4"/>
                        </a:lnTo>
                        <a:lnTo>
                          <a:pt x="336" y="9"/>
                        </a:lnTo>
                        <a:lnTo>
                          <a:pt x="296" y="19"/>
                        </a:lnTo>
                        <a:lnTo>
                          <a:pt x="259" y="14"/>
                        </a:lnTo>
                        <a:lnTo>
                          <a:pt x="213" y="8"/>
                        </a:lnTo>
                        <a:lnTo>
                          <a:pt x="175" y="1"/>
                        </a:lnTo>
                        <a:lnTo>
                          <a:pt x="148" y="0"/>
                        </a:lnTo>
                        <a:lnTo>
                          <a:pt x="125" y="14"/>
                        </a:lnTo>
                        <a:lnTo>
                          <a:pt x="110" y="35"/>
                        </a:lnTo>
                        <a:lnTo>
                          <a:pt x="92" y="55"/>
                        </a:lnTo>
                        <a:lnTo>
                          <a:pt x="67" y="77"/>
                        </a:lnTo>
                        <a:lnTo>
                          <a:pt x="40" y="93"/>
                        </a:lnTo>
                        <a:lnTo>
                          <a:pt x="9" y="111"/>
                        </a:lnTo>
                        <a:lnTo>
                          <a:pt x="7" y="132"/>
                        </a:lnTo>
                        <a:lnTo>
                          <a:pt x="19" y="156"/>
                        </a:lnTo>
                        <a:lnTo>
                          <a:pt x="24" y="171"/>
                        </a:lnTo>
                        <a:lnTo>
                          <a:pt x="17" y="192"/>
                        </a:lnTo>
                        <a:lnTo>
                          <a:pt x="8" y="209"/>
                        </a:lnTo>
                        <a:lnTo>
                          <a:pt x="2" y="225"/>
                        </a:lnTo>
                        <a:lnTo>
                          <a:pt x="0" y="250"/>
                        </a:lnTo>
                        <a:lnTo>
                          <a:pt x="12" y="272"/>
                        </a:lnTo>
                        <a:lnTo>
                          <a:pt x="22" y="289"/>
                        </a:lnTo>
                        <a:lnTo>
                          <a:pt x="24" y="308"/>
                        </a:lnTo>
                        <a:lnTo>
                          <a:pt x="30" y="335"/>
                        </a:lnTo>
                        <a:lnTo>
                          <a:pt x="42" y="359"/>
                        </a:lnTo>
                        <a:lnTo>
                          <a:pt x="50" y="380"/>
                        </a:lnTo>
                        <a:lnTo>
                          <a:pt x="65" y="403"/>
                        </a:lnTo>
                        <a:lnTo>
                          <a:pt x="75" y="417"/>
                        </a:lnTo>
                        <a:lnTo>
                          <a:pt x="84" y="396"/>
                        </a:lnTo>
                        <a:lnTo>
                          <a:pt x="102" y="374"/>
                        </a:lnTo>
                        <a:lnTo>
                          <a:pt x="130" y="359"/>
                        </a:lnTo>
                        <a:lnTo>
                          <a:pt x="153" y="339"/>
                        </a:lnTo>
                        <a:lnTo>
                          <a:pt x="167" y="322"/>
                        </a:lnTo>
                        <a:lnTo>
                          <a:pt x="171" y="305"/>
                        </a:lnTo>
                        <a:lnTo>
                          <a:pt x="167" y="291"/>
                        </a:lnTo>
                        <a:lnTo>
                          <a:pt x="170" y="278"/>
                        </a:lnTo>
                        <a:lnTo>
                          <a:pt x="173" y="267"/>
                        </a:lnTo>
                        <a:lnTo>
                          <a:pt x="171" y="255"/>
                        </a:lnTo>
                        <a:lnTo>
                          <a:pt x="160" y="239"/>
                        </a:lnTo>
                        <a:lnTo>
                          <a:pt x="146" y="233"/>
                        </a:lnTo>
                        <a:lnTo>
                          <a:pt x="133" y="228"/>
                        </a:lnTo>
                        <a:lnTo>
                          <a:pt x="135" y="217"/>
                        </a:lnTo>
                        <a:lnTo>
                          <a:pt x="142" y="205"/>
                        </a:lnTo>
                        <a:lnTo>
                          <a:pt x="152" y="192"/>
                        </a:lnTo>
                        <a:lnTo>
                          <a:pt x="157" y="187"/>
                        </a:lnTo>
                        <a:lnTo>
                          <a:pt x="159" y="177"/>
                        </a:lnTo>
                        <a:lnTo>
                          <a:pt x="164" y="168"/>
                        </a:lnTo>
                        <a:lnTo>
                          <a:pt x="178" y="162"/>
                        </a:lnTo>
                        <a:lnTo>
                          <a:pt x="200" y="162"/>
                        </a:lnTo>
                        <a:lnTo>
                          <a:pt x="219" y="162"/>
                        </a:lnTo>
                        <a:lnTo>
                          <a:pt x="234" y="162"/>
                        </a:lnTo>
                        <a:lnTo>
                          <a:pt x="252" y="157"/>
                        </a:lnTo>
                        <a:lnTo>
                          <a:pt x="271" y="157"/>
                        </a:lnTo>
                        <a:lnTo>
                          <a:pt x="290" y="163"/>
                        </a:lnTo>
                        <a:lnTo>
                          <a:pt x="302" y="171"/>
                        </a:lnTo>
                        <a:lnTo>
                          <a:pt x="312" y="179"/>
                        </a:lnTo>
                        <a:lnTo>
                          <a:pt x="327" y="186"/>
                        </a:lnTo>
                        <a:lnTo>
                          <a:pt x="350" y="184"/>
                        </a:lnTo>
                        <a:lnTo>
                          <a:pt x="370" y="177"/>
                        </a:lnTo>
                        <a:lnTo>
                          <a:pt x="387" y="170"/>
                        </a:lnTo>
                        <a:lnTo>
                          <a:pt x="409" y="157"/>
                        </a:lnTo>
                        <a:lnTo>
                          <a:pt x="423" y="145"/>
                        </a:lnTo>
                        <a:lnTo>
                          <a:pt x="432" y="131"/>
                        </a:lnTo>
                        <a:lnTo>
                          <a:pt x="439" y="120"/>
                        </a:lnTo>
                        <a:lnTo>
                          <a:pt x="451" y="116"/>
                        </a:lnTo>
                        <a:lnTo>
                          <a:pt x="468" y="118"/>
                        </a:lnTo>
                        <a:lnTo>
                          <a:pt x="491" y="120"/>
                        </a:lnTo>
                        <a:lnTo>
                          <a:pt x="497" y="134"/>
                        </a:lnTo>
                        <a:lnTo>
                          <a:pt x="504" y="149"/>
                        </a:lnTo>
                        <a:lnTo>
                          <a:pt x="514" y="163"/>
                        </a:lnTo>
                        <a:lnTo>
                          <a:pt x="524" y="174"/>
                        </a:lnTo>
                        <a:lnTo>
                          <a:pt x="528" y="184"/>
                        </a:lnTo>
                        <a:lnTo>
                          <a:pt x="519" y="197"/>
                        </a:lnTo>
                        <a:lnTo>
                          <a:pt x="513" y="210"/>
                        </a:lnTo>
                        <a:lnTo>
                          <a:pt x="513" y="222"/>
                        </a:lnTo>
                        <a:lnTo>
                          <a:pt x="519" y="236"/>
                        </a:lnTo>
                        <a:lnTo>
                          <a:pt x="525" y="248"/>
                        </a:lnTo>
                        <a:lnTo>
                          <a:pt x="539" y="259"/>
                        </a:lnTo>
                        <a:lnTo>
                          <a:pt x="526" y="288"/>
                        </a:lnTo>
                        <a:lnTo>
                          <a:pt x="521" y="326"/>
                        </a:lnTo>
                      </a:path>
                    </a:pathLst>
                  </a:custGeom>
                  <a:solidFill>
                    <a:srgbClr val="A0400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Georgia" charset="0"/>
                    </a:endParaRPr>
                  </a:p>
                </p:txBody>
              </p:sp>
              <p:grpSp>
                <p:nvGrpSpPr>
                  <p:cNvPr id="40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3628" y="2533"/>
                    <a:ext cx="500" cy="215"/>
                    <a:chOff x="3628" y="2533"/>
                    <a:chExt cx="500" cy="215"/>
                  </a:xfrm>
                </p:grpSpPr>
                <p:sp>
                  <p:nvSpPr>
                    <p:cNvPr id="41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3735" y="2551"/>
                      <a:ext cx="82" cy="65"/>
                    </a:xfrm>
                    <a:custGeom>
                      <a:avLst/>
                      <a:gdLst>
                        <a:gd name="T0" fmla="*/ 81 w 82"/>
                        <a:gd name="T1" fmla="*/ 64 h 65"/>
                        <a:gd name="T2" fmla="*/ 58 w 82"/>
                        <a:gd name="T3" fmla="*/ 55 h 65"/>
                        <a:gd name="T4" fmla="*/ 45 w 82"/>
                        <a:gd name="T5" fmla="*/ 33 h 65"/>
                        <a:gd name="T6" fmla="*/ 51 w 82"/>
                        <a:gd name="T7" fmla="*/ 18 h 65"/>
                        <a:gd name="T8" fmla="*/ 67 w 82"/>
                        <a:gd name="T9" fmla="*/ 0 h 65"/>
                        <a:gd name="T10" fmla="*/ 55 w 82"/>
                        <a:gd name="T11" fmla="*/ 5 h 65"/>
                        <a:gd name="T12" fmla="*/ 46 w 82"/>
                        <a:gd name="T13" fmla="*/ 12 h 65"/>
                        <a:gd name="T14" fmla="*/ 34 w 82"/>
                        <a:gd name="T15" fmla="*/ 22 h 65"/>
                        <a:gd name="T16" fmla="*/ 34 w 82"/>
                        <a:gd name="T17" fmla="*/ 34 h 65"/>
                        <a:gd name="T18" fmla="*/ 38 w 82"/>
                        <a:gd name="T19" fmla="*/ 42 h 65"/>
                        <a:gd name="T20" fmla="*/ 36 w 82"/>
                        <a:gd name="T21" fmla="*/ 53 h 65"/>
                        <a:gd name="T22" fmla="*/ 28 w 82"/>
                        <a:gd name="T23" fmla="*/ 47 h 65"/>
                        <a:gd name="T24" fmla="*/ 11 w 82"/>
                        <a:gd name="T25" fmla="*/ 37 h 65"/>
                        <a:gd name="T26" fmla="*/ 9 w 82"/>
                        <a:gd name="T27" fmla="*/ 24 h 65"/>
                        <a:gd name="T28" fmla="*/ 0 w 82"/>
                        <a:gd name="T29" fmla="*/ 39 h 65"/>
                        <a:gd name="T30" fmla="*/ 12 w 82"/>
                        <a:gd name="T31" fmla="*/ 53 h 65"/>
                        <a:gd name="T32" fmla="*/ 17 w 82"/>
                        <a:gd name="T33" fmla="*/ 64 h 65"/>
                        <a:gd name="T34" fmla="*/ 37 w 82"/>
                        <a:gd name="T35" fmla="*/ 63 h 65"/>
                        <a:gd name="T36" fmla="*/ 59 w 82"/>
                        <a:gd name="T37" fmla="*/ 59 h 65"/>
                        <a:gd name="T38" fmla="*/ 81 w 82"/>
                        <a:gd name="T39" fmla="*/ 64 h 65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w 82"/>
                        <a:gd name="T61" fmla="*/ 0 h 65"/>
                        <a:gd name="T62" fmla="*/ 82 w 82"/>
                        <a:gd name="T63" fmla="*/ 65 h 65"/>
                      </a:gdLst>
                      <a:ahLst/>
                      <a:cxnLst>
                        <a:cxn ang="T40">
                          <a:pos x="T0" y="T1"/>
                        </a:cxn>
                        <a:cxn ang="T41">
                          <a:pos x="T2" y="T3"/>
                        </a:cxn>
                        <a:cxn ang="T42">
                          <a:pos x="T4" y="T5"/>
                        </a:cxn>
                        <a:cxn ang="T43">
                          <a:pos x="T6" y="T7"/>
                        </a:cxn>
                        <a:cxn ang="T44">
                          <a:pos x="T8" y="T9"/>
                        </a:cxn>
                        <a:cxn ang="T45">
                          <a:pos x="T10" y="T11"/>
                        </a:cxn>
                        <a:cxn ang="T46">
                          <a:pos x="T12" y="T13"/>
                        </a:cxn>
                        <a:cxn ang="T47">
                          <a:pos x="T14" y="T15"/>
                        </a:cxn>
                        <a:cxn ang="T48">
                          <a:pos x="T16" y="T17"/>
                        </a:cxn>
                        <a:cxn ang="T49">
                          <a:pos x="T18" y="T19"/>
                        </a:cxn>
                        <a:cxn ang="T50">
                          <a:pos x="T20" y="T21"/>
                        </a:cxn>
                        <a:cxn ang="T51">
                          <a:pos x="T22" y="T23"/>
                        </a:cxn>
                        <a:cxn ang="T52">
                          <a:pos x="T24" y="T25"/>
                        </a:cxn>
                        <a:cxn ang="T53">
                          <a:pos x="T26" y="T27"/>
                        </a:cxn>
                        <a:cxn ang="T54">
                          <a:pos x="T28" y="T29"/>
                        </a:cxn>
                        <a:cxn ang="T55">
                          <a:pos x="T30" y="T31"/>
                        </a:cxn>
                        <a:cxn ang="T56">
                          <a:pos x="T32" y="T33"/>
                        </a:cxn>
                        <a:cxn ang="T57">
                          <a:pos x="T34" y="T35"/>
                        </a:cxn>
                        <a:cxn ang="T58">
                          <a:pos x="T36" y="T37"/>
                        </a:cxn>
                        <a:cxn ang="T59">
                          <a:pos x="T38" y="T39"/>
                        </a:cxn>
                      </a:cxnLst>
                      <a:rect l="T60" t="T61" r="T62" b="T63"/>
                      <a:pathLst>
                        <a:path w="82" h="65">
                          <a:moveTo>
                            <a:pt x="81" y="64"/>
                          </a:moveTo>
                          <a:lnTo>
                            <a:pt x="58" y="55"/>
                          </a:lnTo>
                          <a:lnTo>
                            <a:pt x="45" y="33"/>
                          </a:lnTo>
                          <a:lnTo>
                            <a:pt x="51" y="18"/>
                          </a:lnTo>
                          <a:lnTo>
                            <a:pt x="67" y="0"/>
                          </a:lnTo>
                          <a:lnTo>
                            <a:pt x="55" y="5"/>
                          </a:lnTo>
                          <a:lnTo>
                            <a:pt x="46" y="12"/>
                          </a:lnTo>
                          <a:lnTo>
                            <a:pt x="34" y="22"/>
                          </a:lnTo>
                          <a:lnTo>
                            <a:pt x="34" y="34"/>
                          </a:lnTo>
                          <a:lnTo>
                            <a:pt x="38" y="42"/>
                          </a:lnTo>
                          <a:lnTo>
                            <a:pt x="36" y="53"/>
                          </a:lnTo>
                          <a:lnTo>
                            <a:pt x="28" y="47"/>
                          </a:lnTo>
                          <a:lnTo>
                            <a:pt x="11" y="37"/>
                          </a:lnTo>
                          <a:lnTo>
                            <a:pt x="9" y="24"/>
                          </a:lnTo>
                          <a:lnTo>
                            <a:pt x="0" y="39"/>
                          </a:lnTo>
                          <a:lnTo>
                            <a:pt x="12" y="53"/>
                          </a:lnTo>
                          <a:lnTo>
                            <a:pt x="17" y="64"/>
                          </a:lnTo>
                          <a:lnTo>
                            <a:pt x="37" y="63"/>
                          </a:lnTo>
                          <a:lnTo>
                            <a:pt x="59" y="59"/>
                          </a:lnTo>
                          <a:lnTo>
                            <a:pt x="81" y="64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Georgia" charset="0"/>
                      </a:endParaRPr>
                    </a:p>
                  </p:txBody>
                </p:sp>
                <p:sp>
                  <p:nvSpPr>
                    <p:cNvPr id="42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3946" y="2533"/>
                      <a:ext cx="47" cy="41"/>
                    </a:xfrm>
                    <a:custGeom>
                      <a:avLst/>
                      <a:gdLst>
                        <a:gd name="T0" fmla="*/ 29 w 47"/>
                        <a:gd name="T1" fmla="*/ 40 h 41"/>
                        <a:gd name="T2" fmla="*/ 35 w 47"/>
                        <a:gd name="T3" fmla="*/ 19 h 41"/>
                        <a:gd name="T4" fmla="*/ 29 w 47"/>
                        <a:gd name="T5" fmla="*/ 10 h 41"/>
                        <a:gd name="T6" fmla="*/ 15 w 47"/>
                        <a:gd name="T7" fmla="*/ 5 h 41"/>
                        <a:gd name="T8" fmla="*/ 0 w 47"/>
                        <a:gd name="T9" fmla="*/ 6 h 41"/>
                        <a:gd name="T10" fmla="*/ 12 w 47"/>
                        <a:gd name="T11" fmla="*/ 0 h 41"/>
                        <a:gd name="T12" fmla="*/ 29 w 47"/>
                        <a:gd name="T13" fmla="*/ 2 h 41"/>
                        <a:gd name="T14" fmla="*/ 45 w 47"/>
                        <a:gd name="T15" fmla="*/ 13 h 41"/>
                        <a:gd name="T16" fmla="*/ 46 w 47"/>
                        <a:gd name="T17" fmla="*/ 24 h 41"/>
                        <a:gd name="T18" fmla="*/ 29 w 47"/>
                        <a:gd name="T19" fmla="*/ 40 h 4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47"/>
                        <a:gd name="T31" fmla="*/ 0 h 41"/>
                        <a:gd name="T32" fmla="*/ 47 w 47"/>
                        <a:gd name="T33" fmla="*/ 41 h 4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47" h="41">
                          <a:moveTo>
                            <a:pt x="29" y="40"/>
                          </a:moveTo>
                          <a:lnTo>
                            <a:pt x="35" y="19"/>
                          </a:lnTo>
                          <a:lnTo>
                            <a:pt x="29" y="10"/>
                          </a:lnTo>
                          <a:lnTo>
                            <a:pt x="15" y="5"/>
                          </a:lnTo>
                          <a:lnTo>
                            <a:pt x="0" y="6"/>
                          </a:lnTo>
                          <a:lnTo>
                            <a:pt x="12" y="0"/>
                          </a:lnTo>
                          <a:lnTo>
                            <a:pt x="29" y="2"/>
                          </a:lnTo>
                          <a:lnTo>
                            <a:pt x="45" y="13"/>
                          </a:lnTo>
                          <a:lnTo>
                            <a:pt x="46" y="24"/>
                          </a:lnTo>
                          <a:lnTo>
                            <a:pt x="29" y="40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Georgia" charset="0"/>
                      </a:endParaRPr>
                    </a:p>
                  </p:txBody>
                </p:sp>
                <p:sp>
                  <p:nvSpPr>
                    <p:cNvPr id="43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3628" y="2642"/>
                      <a:ext cx="41" cy="40"/>
                    </a:xfrm>
                    <a:custGeom>
                      <a:avLst/>
                      <a:gdLst>
                        <a:gd name="T0" fmla="*/ 40 w 41"/>
                        <a:gd name="T1" fmla="*/ 36 h 40"/>
                        <a:gd name="T2" fmla="*/ 16 w 41"/>
                        <a:gd name="T3" fmla="*/ 33 h 40"/>
                        <a:gd name="T4" fmla="*/ 13 w 41"/>
                        <a:gd name="T5" fmla="*/ 29 h 40"/>
                        <a:gd name="T6" fmla="*/ 3 w 41"/>
                        <a:gd name="T7" fmla="*/ 11 h 40"/>
                        <a:gd name="T8" fmla="*/ 3 w 41"/>
                        <a:gd name="T9" fmla="*/ 0 h 40"/>
                        <a:gd name="T10" fmla="*/ 0 w 41"/>
                        <a:gd name="T11" fmla="*/ 17 h 40"/>
                        <a:gd name="T12" fmla="*/ 3 w 41"/>
                        <a:gd name="T13" fmla="*/ 30 h 40"/>
                        <a:gd name="T14" fmla="*/ 10 w 41"/>
                        <a:gd name="T15" fmla="*/ 39 h 40"/>
                        <a:gd name="T16" fmla="*/ 40 w 41"/>
                        <a:gd name="T17" fmla="*/ 36 h 4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41"/>
                        <a:gd name="T28" fmla="*/ 0 h 40"/>
                        <a:gd name="T29" fmla="*/ 41 w 41"/>
                        <a:gd name="T30" fmla="*/ 40 h 4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41" h="40">
                          <a:moveTo>
                            <a:pt x="40" y="36"/>
                          </a:moveTo>
                          <a:lnTo>
                            <a:pt x="16" y="33"/>
                          </a:lnTo>
                          <a:lnTo>
                            <a:pt x="13" y="29"/>
                          </a:lnTo>
                          <a:lnTo>
                            <a:pt x="3" y="11"/>
                          </a:lnTo>
                          <a:lnTo>
                            <a:pt x="3" y="0"/>
                          </a:lnTo>
                          <a:lnTo>
                            <a:pt x="0" y="17"/>
                          </a:lnTo>
                          <a:lnTo>
                            <a:pt x="3" y="30"/>
                          </a:lnTo>
                          <a:lnTo>
                            <a:pt x="10" y="39"/>
                          </a:lnTo>
                          <a:lnTo>
                            <a:pt x="40" y="36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Georgia" charset="0"/>
                      </a:endParaRPr>
                    </a:p>
                  </p:txBody>
                </p:sp>
                <p:sp>
                  <p:nvSpPr>
                    <p:cNvPr id="44" name="Freeform 52"/>
                    <p:cNvSpPr>
                      <a:spLocks/>
                    </p:cNvSpPr>
                    <p:nvPr/>
                  </p:nvSpPr>
                  <p:spPr bwMode="auto">
                    <a:xfrm>
                      <a:off x="3633" y="2679"/>
                      <a:ext cx="36" cy="43"/>
                    </a:xfrm>
                    <a:custGeom>
                      <a:avLst/>
                      <a:gdLst>
                        <a:gd name="T0" fmla="*/ 35 w 36"/>
                        <a:gd name="T1" fmla="*/ 0 h 43"/>
                        <a:gd name="T2" fmla="*/ 9 w 36"/>
                        <a:gd name="T3" fmla="*/ 13 h 43"/>
                        <a:gd name="T4" fmla="*/ 0 w 36"/>
                        <a:gd name="T5" fmla="*/ 26 h 43"/>
                        <a:gd name="T6" fmla="*/ 2 w 36"/>
                        <a:gd name="T7" fmla="*/ 37 h 43"/>
                        <a:gd name="T8" fmla="*/ 13 w 36"/>
                        <a:gd name="T9" fmla="*/ 42 h 43"/>
                        <a:gd name="T10" fmla="*/ 13 w 36"/>
                        <a:gd name="T11" fmla="*/ 35 h 43"/>
                        <a:gd name="T12" fmla="*/ 13 w 36"/>
                        <a:gd name="T13" fmla="*/ 24 h 43"/>
                        <a:gd name="T14" fmla="*/ 21 w 36"/>
                        <a:gd name="T15" fmla="*/ 18 h 43"/>
                        <a:gd name="T16" fmla="*/ 35 w 36"/>
                        <a:gd name="T17" fmla="*/ 0 h 43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36"/>
                        <a:gd name="T28" fmla="*/ 0 h 43"/>
                        <a:gd name="T29" fmla="*/ 36 w 36"/>
                        <a:gd name="T30" fmla="*/ 43 h 43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36" h="43">
                          <a:moveTo>
                            <a:pt x="35" y="0"/>
                          </a:moveTo>
                          <a:lnTo>
                            <a:pt x="9" y="13"/>
                          </a:lnTo>
                          <a:lnTo>
                            <a:pt x="0" y="26"/>
                          </a:lnTo>
                          <a:lnTo>
                            <a:pt x="2" y="37"/>
                          </a:lnTo>
                          <a:lnTo>
                            <a:pt x="13" y="42"/>
                          </a:lnTo>
                          <a:lnTo>
                            <a:pt x="13" y="35"/>
                          </a:lnTo>
                          <a:lnTo>
                            <a:pt x="13" y="24"/>
                          </a:lnTo>
                          <a:lnTo>
                            <a:pt x="21" y="18"/>
                          </a:lnTo>
                          <a:lnTo>
                            <a:pt x="35" y="0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Georgia" charset="0"/>
                      </a:endParaRPr>
                    </a:p>
                  </p:txBody>
                </p:sp>
                <p:sp>
                  <p:nvSpPr>
                    <p:cNvPr id="45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4062" y="2714"/>
                      <a:ext cx="66" cy="34"/>
                    </a:xfrm>
                    <a:custGeom>
                      <a:avLst/>
                      <a:gdLst>
                        <a:gd name="T0" fmla="*/ 12 w 66"/>
                        <a:gd name="T1" fmla="*/ 0 h 34"/>
                        <a:gd name="T2" fmla="*/ 38 w 66"/>
                        <a:gd name="T3" fmla="*/ 8 h 34"/>
                        <a:gd name="T4" fmla="*/ 53 w 66"/>
                        <a:gd name="T5" fmla="*/ 8 h 34"/>
                        <a:gd name="T6" fmla="*/ 65 w 66"/>
                        <a:gd name="T7" fmla="*/ 0 h 34"/>
                        <a:gd name="T8" fmla="*/ 56 w 66"/>
                        <a:gd name="T9" fmla="*/ 12 h 34"/>
                        <a:gd name="T10" fmla="*/ 40 w 66"/>
                        <a:gd name="T11" fmla="*/ 16 h 34"/>
                        <a:gd name="T12" fmla="*/ 46 w 66"/>
                        <a:gd name="T13" fmla="*/ 24 h 34"/>
                        <a:gd name="T14" fmla="*/ 60 w 66"/>
                        <a:gd name="T15" fmla="*/ 28 h 34"/>
                        <a:gd name="T16" fmla="*/ 33 w 66"/>
                        <a:gd name="T17" fmla="*/ 26 h 34"/>
                        <a:gd name="T18" fmla="*/ 23 w 66"/>
                        <a:gd name="T19" fmla="*/ 20 h 34"/>
                        <a:gd name="T20" fmla="*/ 16 w 66"/>
                        <a:gd name="T21" fmla="*/ 12 h 34"/>
                        <a:gd name="T22" fmla="*/ 11 w 66"/>
                        <a:gd name="T23" fmla="*/ 20 h 34"/>
                        <a:gd name="T24" fmla="*/ 10 w 66"/>
                        <a:gd name="T25" fmla="*/ 33 h 34"/>
                        <a:gd name="T26" fmla="*/ 0 w 66"/>
                        <a:gd name="T27" fmla="*/ 24 h 34"/>
                        <a:gd name="T28" fmla="*/ 4 w 66"/>
                        <a:gd name="T29" fmla="*/ 12 h 34"/>
                        <a:gd name="T30" fmla="*/ 12 w 66"/>
                        <a:gd name="T31" fmla="*/ 0 h 34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66"/>
                        <a:gd name="T49" fmla="*/ 0 h 34"/>
                        <a:gd name="T50" fmla="*/ 66 w 66"/>
                        <a:gd name="T51" fmla="*/ 34 h 34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66" h="34">
                          <a:moveTo>
                            <a:pt x="12" y="0"/>
                          </a:moveTo>
                          <a:lnTo>
                            <a:pt x="38" y="8"/>
                          </a:lnTo>
                          <a:lnTo>
                            <a:pt x="53" y="8"/>
                          </a:lnTo>
                          <a:lnTo>
                            <a:pt x="65" y="0"/>
                          </a:lnTo>
                          <a:lnTo>
                            <a:pt x="56" y="12"/>
                          </a:lnTo>
                          <a:lnTo>
                            <a:pt x="40" y="16"/>
                          </a:lnTo>
                          <a:lnTo>
                            <a:pt x="46" y="24"/>
                          </a:lnTo>
                          <a:lnTo>
                            <a:pt x="60" y="28"/>
                          </a:lnTo>
                          <a:lnTo>
                            <a:pt x="33" y="26"/>
                          </a:lnTo>
                          <a:lnTo>
                            <a:pt x="23" y="20"/>
                          </a:lnTo>
                          <a:lnTo>
                            <a:pt x="16" y="12"/>
                          </a:lnTo>
                          <a:lnTo>
                            <a:pt x="11" y="20"/>
                          </a:lnTo>
                          <a:lnTo>
                            <a:pt x="10" y="33"/>
                          </a:lnTo>
                          <a:lnTo>
                            <a:pt x="0" y="24"/>
                          </a:lnTo>
                          <a:lnTo>
                            <a:pt x="4" y="12"/>
                          </a:lnTo>
                          <a:lnTo>
                            <a:pt x="12" y="0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Georgia" charset="0"/>
                      </a:endParaRPr>
                    </a:p>
                  </p:txBody>
                </p:sp>
              </p:grpSp>
            </p:grpSp>
          </p:grpSp>
          <p:grpSp>
            <p:nvGrpSpPr>
              <p:cNvPr id="21" name="Group 54"/>
              <p:cNvGrpSpPr>
                <a:grpSpLocks/>
              </p:cNvGrpSpPr>
              <p:nvPr/>
            </p:nvGrpSpPr>
            <p:grpSpPr bwMode="auto">
              <a:xfrm>
                <a:off x="3723" y="2672"/>
                <a:ext cx="329" cy="566"/>
                <a:chOff x="3723" y="2672"/>
                <a:chExt cx="329" cy="566"/>
              </a:xfrm>
            </p:grpSpPr>
            <p:grpSp>
              <p:nvGrpSpPr>
                <p:cNvPr id="22" name="Group 55"/>
                <p:cNvGrpSpPr>
                  <a:grpSpLocks/>
                </p:cNvGrpSpPr>
                <p:nvPr/>
              </p:nvGrpSpPr>
              <p:grpSpPr bwMode="auto">
                <a:xfrm>
                  <a:off x="3792" y="3058"/>
                  <a:ext cx="125" cy="180"/>
                  <a:chOff x="3792" y="3058"/>
                  <a:chExt cx="125" cy="180"/>
                </a:xfrm>
              </p:grpSpPr>
              <p:sp>
                <p:nvSpPr>
                  <p:cNvPr id="31" name="Freeform 56"/>
                  <p:cNvSpPr>
                    <a:spLocks/>
                  </p:cNvSpPr>
                  <p:nvPr/>
                </p:nvSpPr>
                <p:spPr bwMode="auto">
                  <a:xfrm>
                    <a:off x="3792" y="3058"/>
                    <a:ext cx="125" cy="111"/>
                  </a:xfrm>
                  <a:custGeom>
                    <a:avLst/>
                    <a:gdLst>
                      <a:gd name="T0" fmla="*/ 6 w 125"/>
                      <a:gd name="T1" fmla="*/ 110 h 111"/>
                      <a:gd name="T2" fmla="*/ 0 w 125"/>
                      <a:gd name="T3" fmla="*/ 0 h 111"/>
                      <a:gd name="T4" fmla="*/ 19 w 125"/>
                      <a:gd name="T5" fmla="*/ 8 h 111"/>
                      <a:gd name="T6" fmla="*/ 32 w 125"/>
                      <a:gd name="T7" fmla="*/ 14 h 111"/>
                      <a:gd name="T8" fmla="*/ 49 w 125"/>
                      <a:gd name="T9" fmla="*/ 18 h 111"/>
                      <a:gd name="T10" fmla="*/ 77 w 125"/>
                      <a:gd name="T11" fmla="*/ 18 h 111"/>
                      <a:gd name="T12" fmla="*/ 94 w 125"/>
                      <a:gd name="T13" fmla="*/ 16 h 111"/>
                      <a:gd name="T14" fmla="*/ 109 w 125"/>
                      <a:gd name="T15" fmla="*/ 11 h 111"/>
                      <a:gd name="T16" fmla="*/ 124 w 125"/>
                      <a:gd name="T17" fmla="*/ 2 h 111"/>
                      <a:gd name="T18" fmla="*/ 120 w 125"/>
                      <a:gd name="T19" fmla="*/ 110 h 111"/>
                      <a:gd name="T20" fmla="*/ 6 w 125"/>
                      <a:gd name="T21" fmla="*/ 110 h 11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11"/>
                      <a:gd name="T35" fmla="*/ 125 w 125"/>
                      <a:gd name="T36" fmla="*/ 111 h 11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11">
                        <a:moveTo>
                          <a:pt x="6" y="110"/>
                        </a:moveTo>
                        <a:lnTo>
                          <a:pt x="0" y="0"/>
                        </a:lnTo>
                        <a:lnTo>
                          <a:pt x="19" y="8"/>
                        </a:lnTo>
                        <a:lnTo>
                          <a:pt x="32" y="14"/>
                        </a:lnTo>
                        <a:lnTo>
                          <a:pt x="49" y="18"/>
                        </a:lnTo>
                        <a:lnTo>
                          <a:pt x="77" y="18"/>
                        </a:lnTo>
                        <a:lnTo>
                          <a:pt x="94" y="16"/>
                        </a:lnTo>
                        <a:lnTo>
                          <a:pt x="109" y="11"/>
                        </a:lnTo>
                        <a:lnTo>
                          <a:pt x="124" y="2"/>
                        </a:lnTo>
                        <a:lnTo>
                          <a:pt x="120" y="110"/>
                        </a:lnTo>
                        <a:lnTo>
                          <a:pt x="6" y="110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Georgia" charset="0"/>
                    </a:endParaRPr>
                  </a:p>
                </p:txBody>
              </p:sp>
              <p:grpSp>
                <p:nvGrpSpPr>
                  <p:cNvPr id="32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3792" y="3058"/>
                    <a:ext cx="125" cy="180"/>
                    <a:chOff x="3792" y="3058"/>
                    <a:chExt cx="125" cy="180"/>
                  </a:xfrm>
                </p:grpSpPr>
                <p:sp>
                  <p:nvSpPr>
                    <p:cNvPr id="34" name="Oval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99" y="3092"/>
                      <a:ext cx="107" cy="1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Georgia" charset="0"/>
                      </a:endParaRPr>
                    </a:p>
                  </p:txBody>
                </p:sp>
                <p:sp>
                  <p:nvSpPr>
                    <p:cNvPr id="35" name="Freeform 59"/>
                    <p:cNvSpPr>
                      <a:spLocks/>
                    </p:cNvSpPr>
                    <p:nvPr/>
                  </p:nvSpPr>
                  <p:spPr bwMode="auto">
                    <a:xfrm>
                      <a:off x="3792" y="3058"/>
                      <a:ext cx="125" cy="52"/>
                    </a:xfrm>
                    <a:custGeom>
                      <a:avLst/>
                      <a:gdLst>
                        <a:gd name="T0" fmla="*/ 0 w 125"/>
                        <a:gd name="T1" fmla="*/ 0 h 52"/>
                        <a:gd name="T2" fmla="*/ 18 w 125"/>
                        <a:gd name="T3" fmla="*/ 8 h 52"/>
                        <a:gd name="T4" fmla="*/ 32 w 125"/>
                        <a:gd name="T5" fmla="*/ 14 h 52"/>
                        <a:gd name="T6" fmla="*/ 53 w 125"/>
                        <a:gd name="T7" fmla="*/ 18 h 52"/>
                        <a:gd name="T8" fmla="*/ 78 w 125"/>
                        <a:gd name="T9" fmla="*/ 18 h 52"/>
                        <a:gd name="T10" fmla="*/ 96 w 125"/>
                        <a:gd name="T11" fmla="*/ 16 h 52"/>
                        <a:gd name="T12" fmla="*/ 112 w 125"/>
                        <a:gd name="T13" fmla="*/ 8 h 52"/>
                        <a:gd name="T14" fmla="*/ 124 w 125"/>
                        <a:gd name="T15" fmla="*/ 0 h 52"/>
                        <a:gd name="T16" fmla="*/ 120 w 125"/>
                        <a:gd name="T17" fmla="*/ 51 h 52"/>
                        <a:gd name="T18" fmla="*/ 5 w 125"/>
                        <a:gd name="T19" fmla="*/ 51 h 52"/>
                        <a:gd name="T20" fmla="*/ 0 w 125"/>
                        <a:gd name="T21" fmla="*/ 0 h 52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25"/>
                        <a:gd name="T34" fmla="*/ 0 h 52"/>
                        <a:gd name="T35" fmla="*/ 125 w 125"/>
                        <a:gd name="T36" fmla="*/ 52 h 52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25" h="52">
                          <a:moveTo>
                            <a:pt x="0" y="0"/>
                          </a:moveTo>
                          <a:lnTo>
                            <a:pt x="18" y="8"/>
                          </a:lnTo>
                          <a:lnTo>
                            <a:pt x="32" y="14"/>
                          </a:lnTo>
                          <a:lnTo>
                            <a:pt x="53" y="18"/>
                          </a:lnTo>
                          <a:lnTo>
                            <a:pt x="78" y="18"/>
                          </a:lnTo>
                          <a:lnTo>
                            <a:pt x="96" y="16"/>
                          </a:lnTo>
                          <a:lnTo>
                            <a:pt x="112" y="8"/>
                          </a:lnTo>
                          <a:lnTo>
                            <a:pt x="124" y="0"/>
                          </a:lnTo>
                          <a:lnTo>
                            <a:pt x="120" y="51"/>
                          </a:lnTo>
                          <a:lnTo>
                            <a:pt x="5" y="5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Georgia" charset="0"/>
                      </a:endParaRPr>
                    </a:p>
                  </p:txBody>
                </p:sp>
                <p:sp>
                  <p:nvSpPr>
                    <p:cNvPr id="36" name="Oval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21" y="3171"/>
                      <a:ext cx="62" cy="67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Georgia" charset="0"/>
                      </a:endParaRPr>
                    </a:p>
                  </p:txBody>
                </p:sp>
              </p:grpSp>
              <p:sp>
                <p:nvSpPr>
                  <p:cNvPr id="33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3811" y="3158"/>
                    <a:ext cx="84" cy="23"/>
                  </a:xfrm>
                  <a:prstGeom prst="rect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Georgia" charset="0"/>
                    </a:endParaRPr>
                  </a:p>
                </p:txBody>
              </p:sp>
            </p:grpSp>
            <p:sp>
              <p:nvSpPr>
                <p:cNvPr id="23" name="Freeform 62"/>
                <p:cNvSpPr>
                  <a:spLocks/>
                </p:cNvSpPr>
                <p:nvPr/>
              </p:nvSpPr>
              <p:spPr bwMode="auto">
                <a:xfrm>
                  <a:off x="3723" y="2859"/>
                  <a:ext cx="329" cy="173"/>
                </a:xfrm>
                <a:custGeom>
                  <a:avLst/>
                  <a:gdLst>
                    <a:gd name="T0" fmla="*/ 198 w 329"/>
                    <a:gd name="T1" fmla="*/ 0 h 173"/>
                    <a:gd name="T2" fmla="*/ 249 w 329"/>
                    <a:gd name="T3" fmla="*/ 11 h 173"/>
                    <a:gd name="T4" fmla="*/ 286 w 329"/>
                    <a:gd name="T5" fmla="*/ 22 h 173"/>
                    <a:gd name="T6" fmla="*/ 311 w 329"/>
                    <a:gd name="T7" fmla="*/ 36 h 173"/>
                    <a:gd name="T8" fmla="*/ 322 w 329"/>
                    <a:gd name="T9" fmla="*/ 49 h 173"/>
                    <a:gd name="T10" fmla="*/ 328 w 329"/>
                    <a:gd name="T11" fmla="*/ 72 h 173"/>
                    <a:gd name="T12" fmla="*/ 324 w 329"/>
                    <a:gd name="T13" fmla="*/ 94 h 173"/>
                    <a:gd name="T14" fmla="*/ 314 w 329"/>
                    <a:gd name="T15" fmla="*/ 116 h 173"/>
                    <a:gd name="T16" fmla="*/ 296 w 329"/>
                    <a:gd name="T17" fmla="*/ 136 h 173"/>
                    <a:gd name="T18" fmla="*/ 271 w 329"/>
                    <a:gd name="T19" fmla="*/ 150 h 173"/>
                    <a:gd name="T20" fmla="*/ 245 w 329"/>
                    <a:gd name="T21" fmla="*/ 160 h 173"/>
                    <a:gd name="T22" fmla="*/ 211 w 329"/>
                    <a:gd name="T23" fmla="*/ 169 h 173"/>
                    <a:gd name="T24" fmla="*/ 172 w 329"/>
                    <a:gd name="T25" fmla="*/ 172 h 173"/>
                    <a:gd name="T26" fmla="*/ 129 w 329"/>
                    <a:gd name="T27" fmla="*/ 172 h 173"/>
                    <a:gd name="T28" fmla="*/ 84 w 329"/>
                    <a:gd name="T29" fmla="*/ 168 h 173"/>
                    <a:gd name="T30" fmla="*/ 40 w 329"/>
                    <a:gd name="T31" fmla="*/ 158 h 173"/>
                    <a:gd name="T32" fmla="*/ 15 w 329"/>
                    <a:gd name="T33" fmla="*/ 141 h 173"/>
                    <a:gd name="T34" fmla="*/ 1 w 329"/>
                    <a:gd name="T35" fmla="*/ 123 h 173"/>
                    <a:gd name="T36" fmla="*/ 0 w 329"/>
                    <a:gd name="T37" fmla="*/ 103 h 173"/>
                    <a:gd name="T38" fmla="*/ 4 w 329"/>
                    <a:gd name="T39" fmla="*/ 83 h 173"/>
                    <a:gd name="T40" fmla="*/ 18 w 329"/>
                    <a:gd name="T41" fmla="*/ 63 h 173"/>
                    <a:gd name="T42" fmla="*/ 32 w 329"/>
                    <a:gd name="T43" fmla="*/ 45 h 173"/>
                    <a:gd name="T44" fmla="*/ 57 w 329"/>
                    <a:gd name="T45" fmla="*/ 31 h 173"/>
                    <a:gd name="T46" fmla="*/ 44 w 329"/>
                    <a:gd name="T47" fmla="*/ 22 h 17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329"/>
                    <a:gd name="T73" fmla="*/ 0 h 173"/>
                    <a:gd name="T74" fmla="*/ 329 w 329"/>
                    <a:gd name="T75" fmla="*/ 173 h 17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329" h="173">
                      <a:moveTo>
                        <a:pt x="198" y="0"/>
                      </a:moveTo>
                      <a:lnTo>
                        <a:pt x="249" y="11"/>
                      </a:lnTo>
                      <a:lnTo>
                        <a:pt x="286" y="22"/>
                      </a:lnTo>
                      <a:lnTo>
                        <a:pt x="311" y="36"/>
                      </a:lnTo>
                      <a:lnTo>
                        <a:pt x="322" y="49"/>
                      </a:lnTo>
                      <a:lnTo>
                        <a:pt x="328" y="72"/>
                      </a:lnTo>
                      <a:lnTo>
                        <a:pt x="324" y="94"/>
                      </a:lnTo>
                      <a:lnTo>
                        <a:pt x="314" y="116"/>
                      </a:lnTo>
                      <a:lnTo>
                        <a:pt x="296" y="136"/>
                      </a:lnTo>
                      <a:lnTo>
                        <a:pt x="271" y="150"/>
                      </a:lnTo>
                      <a:lnTo>
                        <a:pt x="245" y="160"/>
                      </a:lnTo>
                      <a:lnTo>
                        <a:pt x="211" y="169"/>
                      </a:lnTo>
                      <a:lnTo>
                        <a:pt x="172" y="172"/>
                      </a:lnTo>
                      <a:lnTo>
                        <a:pt x="129" y="172"/>
                      </a:lnTo>
                      <a:lnTo>
                        <a:pt x="84" y="168"/>
                      </a:lnTo>
                      <a:lnTo>
                        <a:pt x="40" y="158"/>
                      </a:lnTo>
                      <a:lnTo>
                        <a:pt x="15" y="141"/>
                      </a:lnTo>
                      <a:lnTo>
                        <a:pt x="1" y="123"/>
                      </a:lnTo>
                      <a:lnTo>
                        <a:pt x="0" y="103"/>
                      </a:lnTo>
                      <a:lnTo>
                        <a:pt x="4" y="83"/>
                      </a:lnTo>
                      <a:lnTo>
                        <a:pt x="18" y="63"/>
                      </a:lnTo>
                      <a:lnTo>
                        <a:pt x="32" y="45"/>
                      </a:lnTo>
                      <a:lnTo>
                        <a:pt x="57" y="31"/>
                      </a:lnTo>
                      <a:lnTo>
                        <a:pt x="44" y="22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Georgia" charset="0"/>
                  </a:endParaRPr>
                </a:p>
              </p:txBody>
            </p:sp>
            <p:grpSp>
              <p:nvGrpSpPr>
                <p:cNvPr id="24" name="Group 63"/>
                <p:cNvGrpSpPr>
                  <a:grpSpLocks/>
                </p:cNvGrpSpPr>
                <p:nvPr/>
              </p:nvGrpSpPr>
              <p:grpSpPr bwMode="auto">
                <a:xfrm>
                  <a:off x="3741" y="2672"/>
                  <a:ext cx="277" cy="157"/>
                  <a:chOff x="3741" y="2672"/>
                  <a:chExt cx="277" cy="157"/>
                </a:xfrm>
              </p:grpSpPr>
              <p:grpSp>
                <p:nvGrpSpPr>
                  <p:cNvPr id="25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3782" y="2701"/>
                    <a:ext cx="185" cy="128"/>
                    <a:chOff x="3782" y="2701"/>
                    <a:chExt cx="185" cy="128"/>
                  </a:xfrm>
                </p:grpSpPr>
                <p:sp>
                  <p:nvSpPr>
                    <p:cNvPr id="29" name="Oval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33" y="2701"/>
                      <a:ext cx="34" cy="12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Georgia" charset="0"/>
                      </a:endParaRPr>
                    </a:p>
                  </p:txBody>
                </p:sp>
                <p:sp>
                  <p:nvSpPr>
                    <p:cNvPr id="30" name="Oval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2" y="2701"/>
                      <a:ext cx="35" cy="12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Georgia" charset="0"/>
                      </a:endParaRPr>
                    </a:p>
                  </p:txBody>
                </p:sp>
              </p:grpSp>
              <p:grpSp>
                <p:nvGrpSpPr>
                  <p:cNvPr id="26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3741" y="2672"/>
                    <a:ext cx="277" cy="26"/>
                    <a:chOff x="3741" y="2672"/>
                    <a:chExt cx="277" cy="26"/>
                  </a:xfrm>
                </p:grpSpPr>
                <p:sp>
                  <p:nvSpPr>
                    <p:cNvPr id="27" name="Freeform 68"/>
                    <p:cNvSpPr>
                      <a:spLocks/>
                    </p:cNvSpPr>
                    <p:nvPr/>
                  </p:nvSpPr>
                  <p:spPr bwMode="auto">
                    <a:xfrm>
                      <a:off x="3741" y="2673"/>
                      <a:ext cx="110" cy="25"/>
                    </a:xfrm>
                    <a:custGeom>
                      <a:avLst/>
                      <a:gdLst>
                        <a:gd name="T0" fmla="*/ 0 w 110"/>
                        <a:gd name="T1" fmla="*/ 24 h 25"/>
                        <a:gd name="T2" fmla="*/ 25 w 110"/>
                        <a:gd name="T3" fmla="*/ 10 h 25"/>
                        <a:gd name="T4" fmla="*/ 50 w 110"/>
                        <a:gd name="T5" fmla="*/ 2 h 25"/>
                        <a:gd name="T6" fmla="*/ 81 w 110"/>
                        <a:gd name="T7" fmla="*/ 0 h 25"/>
                        <a:gd name="T8" fmla="*/ 109 w 110"/>
                        <a:gd name="T9" fmla="*/ 4 h 2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10"/>
                        <a:gd name="T16" fmla="*/ 0 h 25"/>
                        <a:gd name="T17" fmla="*/ 110 w 110"/>
                        <a:gd name="T18" fmla="*/ 25 h 2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10" h="25">
                          <a:moveTo>
                            <a:pt x="0" y="24"/>
                          </a:moveTo>
                          <a:lnTo>
                            <a:pt x="25" y="10"/>
                          </a:lnTo>
                          <a:lnTo>
                            <a:pt x="50" y="2"/>
                          </a:lnTo>
                          <a:lnTo>
                            <a:pt x="81" y="0"/>
                          </a:lnTo>
                          <a:lnTo>
                            <a:pt x="109" y="4"/>
                          </a:lnTo>
                        </a:path>
                      </a:pathLst>
                    </a:custGeom>
                    <a:noFill/>
                    <a:ln w="50800" cap="rnd">
                      <a:solidFill>
                        <a:srgbClr val="A04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latin typeface="Georgia" charset="0"/>
                      </a:endParaRPr>
                    </a:p>
                  </p:txBody>
                </p:sp>
                <p:sp>
                  <p:nvSpPr>
                    <p:cNvPr id="28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3910" y="2672"/>
                      <a:ext cx="108" cy="24"/>
                    </a:xfrm>
                    <a:custGeom>
                      <a:avLst/>
                      <a:gdLst>
                        <a:gd name="T0" fmla="*/ 107 w 108"/>
                        <a:gd name="T1" fmla="*/ 23 h 24"/>
                        <a:gd name="T2" fmla="*/ 82 w 108"/>
                        <a:gd name="T3" fmla="*/ 11 h 24"/>
                        <a:gd name="T4" fmla="*/ 58 w 108"/>
                        <a:gd name="T5" fmla="*/ 3 h 24"/>
                        <a:gd name="T6" fmla="*/ 28 w 108"/>
                        <a:gd name="T7" fmla="*/ 0 h 24"/>
                        <a:gd name="T8" fmla="*/ 0 w 108"/>
                        <a:gd name="T9" fmla="*/ 3 h 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08"/>
                        <a:gd name="T16" fmla="*/ 0 h 24"/>
                        <a:gd name="T17" fmla="*/ 108 w 108"/>
                        <a:gd name="T18" fmla="*/ 24 h 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08" h="24">
                          <a:moveTo>
                            <a:pt x="107" y="23"/>
                          </a:moveTo>
                          <a:lnTo>
                            <a:pt x="82" y="11"/>
                          </a:lnTo>
                          <a:lnTo>
                            <a:pt x="58" y="3"/>
                          </a:lnTo>
                          <a:lnTo>
                            <a:pt x="28" y="0"/>
                          </a:lnTo>
                          <a:lnTo>
                            <a:pt x="0" y="3"/>
                          </a:lnTo>
                        </a:path>
                      </a:pathLst>
                    </a:custGeom>
                    <a:noFill/>
                    <a:ln w="50800" cap="rnd">
                      <a:solidFill>
                        <a:srgbClr val="A04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latin typeface="Georgia" charset="0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72" name="Rectangle 70"/>
          <p:cNvSpPr>
            <a:spLocks noChangeArrowheads="1"/>
          </p:cNvSpPr>
          <p:nvPr/>
        </p:nvSpPr>
        <p:spPr bwMode="auto">
          <a:xfrm>
            <a:off x="1106488" y="4694238"/>
            <a:ext cx="1292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  <a:latin typeface="Times  New Roman"/>
              </a:rPr>
              <a:t>Sample</a:t>
            </a:r>
          </a:p>
        </p:txBody>
      </p:sp>
      <p:sp>
        <p:nvSpPr>
          <p:cNvPr id="73" name="Line 71"/>
          <p:cNvSpPr>
            <a:spLocks noChangeShapeType="1"/>
          </p:cNvSpPr>
          <p:nvPr/>
        </p:nvSpPr>
        <p:spPr bwMode="auto">
          <a:xfrm>
            <a:off x="4318000" y="3657600"/>
            <a:ext cx="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72"/>
          <p:cNvSpPr>
            <a:spLocks noChangeShapeType="1"/>
          </p:cNvSpPr>
          <p:nvPr/>
        </p:nvSpPr>
        <p:spPr bwMode="auto">
          <a:xfrm>
            <a:off x="4010025" y="35052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" name="Group 73"/>
          <p:cNvGrpSpPr>
            <a:grpSpLocks/>
          </p:cNvGrpSpPr>
          <p:nvPr/>
        </p:nvGrpSpPr>
        <p:grpSpPr bwMode="auto">
          <a:xfrm>
            <a:off x="6553200" y="1981200"/>
            <a:ext cx="2286000" cy="1905000"/>
            <a:chOff x="4128" y="1248"/>
            <a:chExt cx="1440" cy="1200"/>
          </a:xfrm>
        </p:grpSpPr>
        <p:sp>
          <p:nvSpPr>
            <p:cNvPr id="76" name="AutoShape 74"/>
            <p:cNvSpPr>
              <a:spLocks noChangeArrowheads="1"/>
            </p:cNvSpPr>
            <p:nvPr/>
          </p:nvSpPr>
          <p:spPr bwMode="auto">
            <a:xfrm>
              <a:off x="4128" y="1248"/>
              <a:ext cx="1436" cy="1200"/>
            </a:xfrm>
            <a:prstGeom prst="wedgeRoundRectCallout">
              <a:avLst>
                <a:gd name="adj1" fmla="val -36528"/>
                <a:gd name="adj2" fmla="val 66667"/>
                <a:gd name="adj3" fmla="val 16667"/>
              </a:avLst>
            </a:prstGeom>
            <a:solidFill>
              <a:srgbClr val="FDE0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Times New Roman" charset="0"/>
              </a:endParaRPr>
            </a:p>
          </p:txBody>
        </p:sp>
        <p:sp>
          <p:nvSpPr>
            <p:cNvPr id="77" name="Rectangle 75"/>
            <p:cNvSpPr>
              <a:spLocks noChangeArrowheads="1"/>
            </p:cNvSpPr>
            <p:nvPr/>
          </p:nvSpPr>
          <p:spPr bwMode="auto">
            <a:xfrm>
              <a:off x="4176" y="1344"/>
              <a:ext cx="1392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b="1" dirty="0">
                  <a:latin typeface="Times  New Roman"/>
                </a:rPr>
                <a:t>I am 95% confident that </a:t>
              </a:r>
              <a:r>
                <a:rPr lang="el-GR" b="1" dirty="0">
                  <a:latin typeface="Times  New Roman"/>
                </a:rPr>
                <a:t>μ</a:t>
              </a:r>
              <a:r>
                <a:rPr lang="en-US" b="1" dirty="0">
                  <a:latin typeface="Times  New Roman"/>
                </a:rPr>
                <a:t> is between 40 &amp; 60.</a:t>
              </a:r>
            </a:p>
          </p:txBody>
        </p:sp>
      </p:grpSp>
      <p:sp>
        <p:nvSpPr>
          <p:cNvPr id="78" name="Line 77"/>
          <p:cNvSpPr>
            <a:spLocks noChangeShapeType="1"/>
          </p:cNvSpPr>
          <p:nvPr/>
        </p:nvSpPr>
        <p:spPr bwMode="auto">
          <a:xfrm>
            <a:off x="4572000" y="2743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6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  New Roman"/>
              </a:rPr>
              <a:t>Confidence interval for μ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7881" y="4615671"/>
            <a:ext cx="368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F11BAFB5-B81D-440D-83BC-CE4E491B9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86" y="1666707"/>
            <a:ext cx="8301226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Times   New Roman"/>
              </a:rPr>
              <a:t>A </a:t>
            </a:r>
            <a:r>
              <a:rPr lang="en-US" sz="2400" b="1" dirty="0">
                <a:solidFill>
                  <a:srgbClr val="0000FF"/>
                </a:solidFill>
                <a:latin typeface="Times   New Roman"/>
              </a:rPr>
              <a:t>confidence interval </a:t>
            </a:r>
            <a:r>
              <a:rPr lang="en-US" sz="2400" dirty="0">
                <a:latin typeface="Times   New Roman"/>
              </a:rPr>
              <a:t>estimate for μ with 100(1- α)% confidence level is an interval of the form </a:t>
            </a:r>
            <a:r>
              <a:rPr lang="en-US" sz="2400" i="1" dirty="0">
                <a:latin typeface="Times   New Roman"/>
              </a:rPr>
              <a:t>l</a:t>
            </a:r>
            <a:r>
              <a:rPr lang="en-US" sz="2400" dirty="0">
                <a:latin typeface="Times   New Roman"/>
              </a:rPr>
              <a:t> ≤ </a:t>
            </a:r>
            <a:r>
              <a:rPr lang="en-US" sz="2400" dirty="0">
                <a:latin typeface="Times   New Roman"/>
                <a:sym typeface="Symbol" charset="0"/>
              </a:rPr>
              <a:t></a:t>
            </a:r>
            <a:r>
              <a:rPr lang="en-US" sz="2400" dirty="0">
                <a:latin typeface="Times   New Roman"/>
              </a:rPr>
              <a:t> ≤  </a:t>
            </a:r>
            <a:r>
              <a:rPr lang="en-US" sz="2400" i="1" dirty="0">
                <a:latin typeface="Times   New Roman"/>
              </a:rPr>
              <a:t>u</a:t>
            </a:r>
            <a:r>
              <a:rPr lang="en-US" sz="2400" dirty="0">
                <a:latin typeface="Times   New Roman"/>
              </a:rPr>
              <a:t>, where l and </a:t>
            </a:r>
            <a:r>
              <a:rPr lang="en-US" sz="2400" i="1" dirty="0">
                <a:latin typeface="Times   New Roman"/>
              </a:rPr>
              <a:t>u </a:t>
            </a:r>
            <a:r>
              <a:rPr lang="en-US" sz="2400" dirty="0">
                <a:latin typeface="Times   New Roman"/>
              </a:rPr>
              <a:t>are computed from the sample data, such that:</a:t>
            </a:r>
            <a:endParaRPr lang="vi-VN" sz="2400" dirty="0">
              <a:latin typeface="Times   New Roman"/>
            </a:endParaRPr>
          </a:p>
          <a:p>
            <a:pPr marL="114300" indent="0">
              <a:buNone/>
            </a:pPr>
            <a:endParaRPr lang="en-US" sz="2400" dirty="0">
              <a:solidFill>
                <a:srgbClr val="2F2B20"/>
              </a:solidFill>
              <a:latin typeface="Times   New Roman"/>
            </a:endParaRPr>
          </a:p>
          <a:p>
            <a:pPr marL="114300" indent="0">
              <a:buNone/>
            </a:pPr>
            <a:endParaRPr lang="en-US" sz="2400" dirty="0">
              <a:solidFill>
                <a:srgbClr val="2F2B20"/>
              </a:solidFill>
              <a:latin typeface="Times   New Roman"/>
            </a:endParaRPr>
          </a:p>
          <a:p>
            <a:pPr marL="114300" indent="0">
              <a:buNone/>
            </a:pPr>
            <a:endParaRPr lang="en-US" sz="2400" dirty="0">
              <a:solidFill>
                <a:srgbClr val="2F2B20"/>
              </a:solidFill>
              <a:latin typeface="Times   New Roman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647607" y="2820869"/>
            <a:ext cx="32391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Times    New Roman"/>
              </a:rPr>
              <a:t>P(</a:t>
            </a:r>
            <a:r>
              <a:rPr lang="en-US" sz="2400" i="1" dirty="0">
                <a:latin typeface="Times    New Roman"/>
              </a:rPr>
              <a:t>l</a:t>
            </a:r>
            <a:r>
              <a:rPr lang="en-US" sz="2400" dirty="0">
                <a:latin typeface="Times    New Roman"/>
              </a:rPr>
              <a:t> ≤ </a:t>
            </a:r>
            <a:r>
              <a:rPr lang="en-US" sz="2400" dirty="0">
                <a:latin typeface="Times    New Roman"/>
                <a:sym typeface="Symbol" charset="0"/>
              </a:rPr>
              <a:t></a:t>
            </a:r>
            <a:r>
              <a:rPr lang="en-US" sz="2400" dirty="0">
                <a:latin typeface="Times    New Roman"/>
              </a:rPr>
              <a:t> ≤ </a:t>
            </a:r>
            <a:r>
              <a:rPr lang="en-US" sz="2400" i="1" dirty="0">
                <a:latin typeface="Times    New Roman"/>
              </a:rPr>
              <a:t>u</a:t>
            </a:r>
            <a:r>
              <a:rPr lang="en-US" sz="2400" dirty="0">
                <a:latin typeface="Times    New Roman"/>
              </a:rPr>
              <a:t>) = 1 – </a:t>
            </a:r>
            <a:r>
              <a:rPr lang="en-US" sz="2400" i="1" dirty="0">
                <a:latin typeface="Times    New Roman"/>
              </a:rPr>
              <a:t>α</a:t>
            </a:r>
            <a:r>
              <a:rPr lang="vi-VN" sz="2400" i="1" dirty="0">
                <a:latin typeface="Times    New Roman"/>
              </a:rPr>
              <a:t>,</a:t>
            </a:r>
            <a:endParaRPr lang="en-US" sz="2400" i="1" dirty="0">
              <a:latin typeface="Times   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29F56B-BBC0-45F1-888B-A9F9FB88E9D1}"/>
              </a:ext>
            </a:extLst>
          </p:cNvPr>
          <p:cNvSpPr txBox="1"/>
          <p:nvPr/>
        </p:nvSpPr>
        <p:spPr>
          <a:xfrm>
            <a:off x="203200" y="5536082"/>
            <a:ext cx="703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>
                <a:latin typeface="Times  New Roman"/>
              </a:rPr>
              <a:t>Solution: </a:t>
            </a:r>
            <a:r>
              <a:rPr lang="en-US" sz="2400" dirty="0">
                <a:latin typeface="Times  New Roman"/>
              </a:rPr>
              <a:t>Use Central limit theorem.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3200" y="3386391"/>
            <a:ext cx="81279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Times  New Roman"/>
              </a:rPr>
              <a:t>w</a:t>
            </a:r>
            <a:r>
              <a:rPr lang="en-US" sz="2400" dirty="0">
                <a:latin typeface="Times  New Roman"/>
              </a:rPr>
              <a:t>here l: </a:t>
            </a:r>
            <a:r>
              <a:rPr lang="en-US" sz="2400" dirty="0">
                <a:solidFill>
                  <a:srgbClr val="0000FF"/>
                </a:solidFill>
                <a:latin typeface="Times  New Roman"/>
              </a:rPr>
              <a:t>lower limit; </a:t>
            </a:r>
            <a:r>
              <a:rPr lang="en-US" sz="2400" dirty="0">
                <a:solidFill>
                  <a:srgbClr val="2F2B20"/>
                </a:solidFill>
                <a:latin typeface="Times  New Roman"/>
              </a:rPr>
              <a:t>u: </a:t>
            </a:r>
            <a:r>
              <a:rPr lang="en-US" sz="2400" dirty="0">
                <a:solidFill>
                  <a:srgbClr val="0000FF"/>
                </a:solidFill>
                <a:latin typeface="Times  New Roman"/>
              </a:rPr>
              <a:t>upper </a:t>
            </a:r>
            <a:r>
              <a:rPr lang="vi-VN" sz="2400" dirty="0">
                <a:solidFill>
                  <a:srgbClr val="0000FF"/>
                </a:solidFill>
                <a:latin typeface="Times  New Roman"/>
              </a:rPr>
              <a:t>limit.</a:t>
            </a:r>
            <a:endParaRPr lang="en-US" sz="2400" dirty="0">
              <a:solidFill>
                <a:srgbClr val="0000FF"/>
              </a:solidFill>
              <a:latin typeface="Times  New Roman"/>
            </a:endParaRPr>
          </a:p>
          <a:p>
            <a:endParaRPr lang="en-US" dirty="0">
              <a:latin typeface="Times  New Roma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E542C2-2285-4221-9121-37861F7C40B5}"/>
              </a:ext>
            </a:extLst>
          </p:cNvPr>
          <p:cNvSpPr/>
          <p:nvPr/>
        </p:nvSpPr>
        <p:spPr>
          <a:xfrm>
            <a:off x="144281" y="4935129"/>
            <a:ext cx="7932919" cy="447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0070C0"/>
                </a:solidFill>
                <a:latin typeface="Times    New Roman"/>
              </a:rPr>
              <a:t>Question:</a:t>
            </a:r>
            <a:r>
              <a:rPr lang="en-US" sz="2400" dirty="0">
                <a:solidFill>
                  <a:schemeClr val="tx1"/>
                </a:solidFill>
                <a:latin typeface="Times    New Roman"/>
              </a:rPr>
              <a:t> How to find l and u? </a:t>
            </a:r>
          </a:p>
        </p:txBody>
      </p:sp>
    </p:spTree>
    <p:extLst>
      <p:ext uri="{BB962C8B-B14F-4D97-AF65-F5344CB8AC3E}">
        <p14:creationId xmlns:p14="http://schemas.microsoft.com/office/powerpoint/2010/main" val="264004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4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0254-87CC-4A7C-8638-4BEC7782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  New Roman"/>
              </a:rPr>
              <a:t>Confidence interval </a:t>
            </a:r>
            <a:r>
              <a:rPr lang="en-US" sz="3600">
                <a:solidFill>
                  <a:srgbClr val="008000"/>
                </a:solidFill>
                <a:latin typeface="Times   New Roman"/>
              </a:rPr>
              <a:t>for μ (</a:t>
            </a:r>
            <a:r>
              <a:rPr lang="en-US" sz="3600">
                <a:solidFill>
                  <a:srgbClr val="00B050"/>
                </a:solidFill>
                <a:latin typeface="Times    New Roman"/>
              </a:rPr>
              <a:t>σ</a:t>
            </a:r>
            <a:r>
              <a:rPr lang="en-US" sz="3600">
                <a:solidFill>
                  <a:schemeClr val="tx1"/>
                </a:solidFill>
                <a:latin typeface="Times    New Roman"/>
              </a:rPr>
              <a:t> </a:t>
            </a:r>
            <a:r>
              <a:rPr lang="en-US" sz="3600">
                <a:solidFill>
                  <a:srgbClr val="008000"/>
                </a:solidFill>
                <a:latin typeface="Times   New Roman"/>
              </a:rPr>
              <a:t>is known)</a:t>
            </a:r>
            <a:endParaRPr lang="en-US" sz="3600" dirty="0">
              <a:solidFill>
                <a:srgbClr val="00B050"/>
              </a:solidFill>
            </a:endParaRPr>
          </a:p>
        </p:txBody>
      </p:sp>
      <p:pic>
        <p:nvPicPr>
          <p:cNvPr id="4" name="Picture 3" descr="8.2.png">
            <a:extLst>
              <a:ext uri="{FF2B5EF4-FFF2-40B4-BE49-F238E27FC236}">
                <a16:creationId xmlns:a16="http://schemas.microsoft.com/office/drawing/2014/main" id="{8D2D45E0-066C-4CC2-A270-3AC110366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1" y="5042209"/>
            <a:ext cx="4604602" cy="1647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2EC6E8-7345-4DA4-B60E-42CBB7FCD664}"/>
              </a:ext>
            </a:extLst>
          </p:cNvPr>
          <p:cNvSpPr txBox="1"/>
          <p:nvPr/>
        </p:nvSpPr>
        <p:spPr>
          <a:xfrm>
            <a:off x="122644" y="4318000"/>
            <a:ext cx="703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  <a:latin typeface="Times  New Roman"/>
              </a:rPr>
              <a:t>Remark: </a:t>
            </a:r>
            <a:r>
              <a:rPr lang="en-US" sz="2400" dirty="0">
                <a:latin typeface="Times  New Roman"/>
              </a:rPr>
              <a:t>If σ is known then by CLT, we have: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8">
                <a:extLst>
                  <a:ext uri="{FF2B5EF4-FFF2-40B4-BE49-F238E27FC236}">
                    <a16:creationId xmlns:a16="http://schemas.microsoft.com/office/drawing/2014/main" id="{A35FAA23-6BE3-4E73-BABF-222BC6344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071" y="1156522"/>
                <a:ext cx="8278258" cy="319472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90000"/>
                  </a:lnSpc>
                  <a:defRPr/>
                </a:pPr>
                <a:r>
                  <a:rPr lang="en-US" sz="2400" b="1" dirty="0">
                    <a:solidFill>
                      <a:srgbClr val="0000FF"/>
                    </a:solidFill>
                    <a:latin typeface="Times  New Roman"/>
                  </a:rPr>
                  <a:t>Critical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0000FF"/>
                        </a:solidFill>
                        <a:latin typeface="Cambria Math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400" b="1" i="0" smtClean="0">
                        <a:solidFill>
                          <a:srgbClr val="0000FF"/>
                        </a:solidFill>
                        <a:latin typeface="Cambria Math"/>
                        <a:ea typeface="Cambria Math" panose="02040503050406030204" pitchFamily="18" charset="0"/>
                      </a:rPr>
                      <m:t>𝐨𝐫</m:t>
                    </m:r>
                    <m:r>
                      <a:rPr lang="en-US" sz="2400" b="1" i="0" smtClean="0">
                        <a:solidFill>
                          <a:srgbClr val="0000FF"/>
                        </a:solidFill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solidFill>
                          <a:srgbClr val="0000FF"/>
                        </a:solidFill>
                        <a:latin typeface="Cambria Math"/>
                        <a:ea typeface="Cambria Math" panose="02040503050406030204" pitchFamily="18" charset="0"/>
                      </a:rPr>
                      <m:t>𝐚</m:t>
                    </m:r>
                    <m:r>
                      <a:rPr lang="en-US" sz="2400" b="1" i="0" smtClean="0">
                        <a:solidFill>
                          <a:srgbClr val="0000FF"/>
                        </a:solidFill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solidFill>
                          <a:srgbClr val="0000FF"/>
                        </a:solidFill>
                        <a:latin typeface="Cambria Math"/>
                        <a:ea typeface="Cambria Math" panose="02040503050406030204" pitchFamily="18" charset="0"/>
                      </a:rPr>
                      <m:t>𝐩𝐞𝐫𝐜𝐞𝐧𝐭𝐚𝐠𝐞</m:t>
                    </m:r>
                    <m:r>
                      <a:rPr lang="en-US" sz="2400" b="1" i="0" smtClean="0">
                        <a:solidFill>
                          <a:srgbClr val="0000FF"/>
                        </a:solidFill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solidFill>
                          <a:srgbClr val="0000FF"/>
                        </a:solidFill>
                        <a:latin typeface="Cambria Math"/>
                        <a:ea typeface="Cambria Math" panose="02040503050406030204" pitchFamily="18" charset="0"/>
                      </a:rPr>
                      <m:t>𝐩𝐨𝐢𝐧𝐭</m:t>
                    </m:r>
                    <m:r>
                      <a:rPr lang="en-US" sz="2400" b="1" i="0" smtClean="0">
                        <a:solidFill>
                          <a:srgbClr val="0000FF"/>
                        </a:solidFill>
                        <a:latin typeface="Cambria Math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latin typeface="Times  New Roman"/>
                  </a:rPr>
                  <a:t>is the value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>
                  <a:latin typeface="Times  New Roman"/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90000"/>
                  </a:lnSpc>
                  <a:defRPr/>
                </a:pPr>
                <a:endParaRPr lang="en-US" sz="2400" dirty="0">
                  <a:latin typeface="Times  New Roman"/>
                </a:endParaRPr>
              </a:p>
              <a:p>
                <a:pPr algn="just">
                  <a:lnSpc>
                    <a:spcPct val="90000"/>
                  </a:lnSpc>
                  <a:defRPr/>
                </a:pPr>
                <a:endParaRPr lang="en-US" sz="2400" dirty="0">
                  <a:latin typeface="Times  New Roman"/>
                </a:endParaRPr>
              </a:p>
              <a:p>
                <a:pPr algn="just">
                  <a:lnSpc>
                    <a:spcPct val="90000"/>
                  </a:lnSpc>
                  <a:defRPr/>
                </a:pPr>
                <a:endParaRPr lang="en-US" sz="2400" dirty="0">
                  <a:latin typeface="Times  New Roman"/>
                </a:endParaRPr>
              </a:p>
              <a:p>
                <a:pPr algn="just">
                  <a:lnSpc>
                    <a:spcPct val="90000"/>
                  </a:lnSpc>
                  <a:defRPr/>
                </a:pPr>
                <a:endParaRPr lang="en-US" sz="2400" dirty="0">
                  <a:latin typeface="Times  New Roman"/>
                </a:endParaRPr>
              </a:p>
              <a:p>
                <a:pPr marL="114300" indent="0">
                  <a:buNone/>
                </a:pPr>
                <a:endParaRPr lang="en-US" sz="2400" dirty="0">
                  <a:solidFill>
                    <a:srgbClr val="2F2B20"/>
                  </a:solidFill>
                  <a:latin typeface="Times  New Roman"/>
                </a:endParaRPr>
              </a:p>
              <a:p>
                <a:pPr marL="114300" indent="0">
                  <a:buNone/>
                </a:pPr>
                <a:endParaRPr lang="en-US" sz="2400" dirty="0">
                  <a:solidFill>
                    <a:srgbClr val="2F2B20"/>
                  </a:solidFill>
                  <a:latin typeface="Times  New Roman"/>
                </a:endParaRPr>
              </a:p>
              <a:p>
                <a:pPr marL="114300" indent="0">
                  <a:buNone/>
                </a:pPr>
                <a:endParaRPr lang="en-US" sz="2400" dirty="0">
                  <a:solidFill>
                    <a:srgbClr val="2F2B20"/>
                  </a:solidFill>
                  <a:latin typeface="Times  New Roman"/>
                </a:endParaRPr>
              </a:p>
            </p:txBody>
          </p:sp>
        </mc:Choice>
        <mc:Fallback xmlns="">
          <p:sp>
            <p:nvSpPr>
              <p:cNvPr id="6" name="Rectangle 1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35FAA23-6BE3-4E73-BABF-222BC6344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071" y="1156522"/>
                <a:ext cx="8278258" cy="31947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3D7636A-53AF-4311-970F-3C6BC2D63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41" y="1934207"/>
            <a:ext cx="5112409" cy="2230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C4F343-242A-419F-AAC7-37F49AB3D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6238" y="4699451"/>
            <a:ext cx="3490091" cy="21585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D0E715-9983-4E74-BAAC-E61D4227512E}"/>
                  </a:ext>
                </a:extLst>
              </p:cNvPr>
              <p:cNvSpPr txBox="1"/>
              <p:nvPr/>
            </p:nvSpPr>
            <p:spPr>
              <a:xfrm>
                <a:off x="5205604" y="2153964"/>
                <a:ext cx="328146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i="0" smtClean="0">
                              <a:latin typeface="Cambria Math"/>
                              <a:ea typeface="Cambria Math" panose="02040503050406030204" pitchFamily="18" charset="0"/>
                            </a:rPr>
                            <m:t>α</m:t>
                          </m:r>
                        </m:sub>
                      </m:sSub>
                      <m:r>
                        <a:rPr lang="en-US" sz="22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/>
                        </a:rPr>
                        <m:t>NORM</m:t>
                      </m:r>
                      <m:r>
                        <a:rPr lang="en-US" sz="2200" b="0" i="0" smtClean="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/>
                        </a:rPr>
                        <m:t>S</m:t>
                      </m:r>
                      <m:r>
                        <a:rPr lang="en-US" sz="2200" b="0" i="0" smtClean="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/>
                        </a:rPr>
                        <m:t>INV</m:t>
                      </m:r>
                      <m:r>
                        <a:rPr lang="en-US" sz="2200" b="0" i="0" smtClean="0">
                          <a:latin typeface="Cambria Math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sz="2200" b="0" i="0" smtClean="0">
                          <a:latin typeface="Cambria Math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latin typeface="Times    New Roman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D0E715-9983-4E74-BAAC-E61D42275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604" y="2153964"/>
                <a:ext cx="3281463" cy="430887"/>
              </a:xfrm>
              <a:prstGeom prst="rect">
                <a:avLst/>
              </a:prstGeom>
              <a:blipFill>
                <a:blip r:embed="rId6"/>
                <a:stretch>
                  <a:fillRect r="-743" b="-1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976282D-0701-4398-8C45-37CCF57F516E}"/>
              </a:ext>
            </a:extLst>
          </p:cNvPr>
          <p:cNvSpPr txBox="1"/>
          <p:nvPr/>
        </p:nvSpPr>
        <p:spPr>
          <a:xfrm>
            <a:off x="5457527" y="1790119"/>
            <a:ext cx="199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   New Roman"/>
              </a:rPr>
              <a:t>We have: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201B8B-8AB5-4DED-80D2-61AEEFAB3894}"/>
                  </a:ext>
                </a:extLst>
              </p:cNvPr>
              <p:cNvSpPr txBox="1"/>
              <p:nvPr/>
            </p:nvSpPr>
            <p:spPr>
              <a:xfrm>
                <a:off x="5351619" y="2724163"/>
                <a:ext cx="2921011" cy="1286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Times  New Roman"/>
                  </a:rPr>
                  <a:t>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0.025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INV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0.975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Times  New Roman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Times  New Roman"/>
                  </a:rPr>
                  <a:t>    =</a:t>
                </a:r>
                <a:r>
                  <a:rPr lang="vi-VN" dirty="0">
                    <a:latin typeface="Times  New Roman"/>
                  </a:rPr>
                  <a:t> </a:t>
                </a:r>
                <a:r>
                  <a:rPr lang="en-US" dirty="0">
                    <a:latin typeface="Times  New Roman"/>
                  </a:rPr>
                  <a:t>1.96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201B8B-8AB5-4DED-80D2-61AEEFAB3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619" y="2724163"/>
                <a:ext cx="2921011" cy="1286314"/>
              </a:xfrm>
              <a:prstGeom prst="rect">
                <a:avLst/>
              </a:prstGeom>
              <a:blipFill>
                <a:blip r:embed="rId7"/>
                <a:stretch>
                  <a:fillRect l="-3340" t="-3791" b="-6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54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rgbClr val="008000"/>
                </a:solidFill>
                <a:latin typeface="Times   New Roman"/>
              </a:rPr>
              <a:t>Confidence interval for μ (</a:t>
            </a:r>
            <a:r>
              <a:rPr lang="en-US" sz="3600">
                <a:solidFill>
                  <a:srgbClr val="00B050"/>
                </a:solidFill>
                <a:latin typeface="Times    New Roman"/>
              </a:rPr>
              <a:t>σ</a:t>
            </a:r>
            <a:r>
              <a:rPr lang="en-US" sz="3600">
                <a:solidFill>
                  <a:schemeClr val="tx1"/>
                </a:solidFill>
                <a:latin typeface="Times    New Roman"/>
              </a:rPr>
              <a:t> </a:t>
            </a:r>
            <a:r>
              <a:rPr lang="en-US" sz="3600">
                <a:solidFill>
                  <a:srgbClr val="008000"/>
                </a:solidFill>
                <a:latin typeface="Times   New Roman"/>
              </a:rPr>
              <a:t>is known)</a:t>
            </a:r>
            <a:endParaRPr lang="en-US" sz="3600" dirty="0">
              <a:solidFill>
                <a:srgbClr val="008000"/>
              </a:solidFill>
              <a:latin typeface="Times  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3118" y="1222375"/>
            <a:ext cx="8067503" cy="619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Times    New Roman"/>
              </a:rPr>
              <a:t>Theorem </a:t>
            </a:r>
            <a:r>
              <a:rPr lang="en-US" sz="2400">
                <a:solidFill>
                  <a:schemeClr val="tx1"/>
                </a:solidFill>
                <a:latin typeface="Times    New Roman"/>
              </a:rPr>
              <a:t>(C.I. </a:t>
            </a:r>
            <a:r>
              <a:rPr lang="en-US" sz="2400" dirty="0">
                <a:solidFill>
                  <a:schemeClr val="tx1"/>
                </a:solidFill>
                <a:latin typeface="Times    New Roman"/>
              </a:rPr>
              <a:t>for μ if </a:t>
            </a:r>
            <a:r>
              <a:rPr lang="en-US" sz="2400" err="1">
                <a:solidFill>
                  <a:schemeClr val="tx1"/>
                </a:solidFill>
                <a:latin typeface="Times    New Roman"/>
              </a:rPr>
              <a:t>σ</a:t>
            </a:r>
            <a:r>
              <a:rPr lang="en-US" sz="2400">
                <a:solidFill>
                  <a:schemeClr val="tx1"/>
                </a:solidFill>
                <a:latin typeface="Times    New Roman"/>
              </a:rPr>
              <a:t> is known</a:t>
            </a:r>
            <a:r>
              <a:rPr lang="en-US" sz="2400" dirty="0">
                <a:solidFill>
                  <a:schemeClr val="tx1"/>
                </a:solidFill>
                <a:latin typeface="Times    New Roman"/>
              </a:rPr>
              <a:t>)</a:t>
            </a: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4D69F9B7-55F1-4242-9B05-7EC25F7E7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71" y="4278241"/>
            <a:ext cx="8122550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en-US" sz="2400" dirty="0">
                <a:solidFill>
                  <a:srgbClr val="0070C0"/>
                </a:solidFill>
                <a:latin typeface="Times  New Roman"/>
              </a:rPr>
              <a:t>Example: </a:t>
            </a:r>
            <a:r>
              <a:rPr lang="vi-VN" sz="2400" dirty="0">
                <a:solidFill>
                  <a:srgbClr val="2F2B20"/>
                </a:solidFill>
                <a:latin typeface="+mj-lt"/>
              </a:rPr>
              <a:t>In a sample of </a:t>
            </a:r>
            <a:r>
              <a:rPr lang="en-US" sz="2400" dirty="0">
                <a:solidFill>
                  <a:srgbClr val="2F2B20"/>
                </a:solidFill>
                <a:latin typeface="+mj-lt"/>
              </a:rPr>
              <a:t>36 randomly selected women, it was found that their mean height was 65.3 inches. From previous studies, it is assumed that the standard </a:t>
            </a:r>
            <a:r>
              <a:rPr lang="en-US" sz="2400">
                <a:solidFill>
                  <a:srgbClr val="2F2B20"/>
                </a:solidFill>
                <a:latin typeface="+mj-lt"/>
              </a:rPr>
              <a:t>deviation of all women heights </a:t>
            </a:r>
            <a:r>
              <a:rPr lang="el-GR" sz="2400">
                <a:solidFill>
                  <a:srgbClr val="2F2B20"/>
                </a:solidFill>
                <a:latin typeface="+mj-lt"/>
                <a:cs typeface="Times New Roman" panose="02020603050405020304" pitchFamily="18" charset="0"/>
              </a:rPr>
              <a:t>σ</a:t>
            </a:r>
            <a:r>
              <a:rPr lang="en-US" sz="2400">
                <a:solidFill>
                  <a:srgbClr val="2F2B20"/>
                </a:solidFill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2400">
                <a:solidFill>
                  <a:srgbClr val="2F2B20"/>
                </a:solidFill>
                <a:latin typeface="+mj-lt"/>
              </a:rPr>
              <a:t>2.5 (in). Construct a 90</a:t>
            </a:r>
            <a:r>
              <a:rPr lang="en-US" sz="2400" dirty="0">
                <a:solidFill>
                  <a:srgbClr val="2F2B20"/>
                </a:solidFill>
                <a:latin typeface="+mj-lt"/>
              </a:rPr>
              <a:t>% confidence interval </a:t>
            </a:r>
            <a:r>
              <a:rPr lang="en-US" sz="2400">
                <a:solidFill>
                  <a:srgbClr val="2F2B20"/>
                </a:solidFill>
                <a:latin typeface="+mj-lt"/>
              </a:rPr>
              <a:t>for the mean height of all women.</a:t>
            </a:r>
            <a:endParaRPr lang="en-US" sz="2400" dirty="0">
              <a:solidFill>
                <a:srgbClr val="2F2B20"/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18">
                <a:extLst>
                  <a:ext uri="{FF2B5EF4-FFF2-40B4-BE49-F238E27FC236}">
                    <a16:creationId xmlns:a16="http://schemas.microsoft.com/office/drawing/2014/main" id="{3022EF91-D194-438C-8A4A-FB3CB1C60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117" y="1847588"/>
                <a:ext cx="8067504" cy="16076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90000"/>
                  </a:lnSpc>
                  <a:defRPr/>
                </a:pPr>
                <a:r>
                  <a:rPr lang="en-US" sz="2400" dirty="0">
                    <a:solidFill>
                      <a:srgbClr val="0070C0"/>
                    </a:solidFill>
                    <a:latin typeface="Times  New Roman"/>
                  </a:rPr>
                  <a:t>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2F2B20"/>
                    </a:solidFill>
                    <a:latin typeface="Times  New Roman"/>
                  </a:rPr>
                  <a:t> is the sample mean of a random sample of size n from a normal population with known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2F2B20"/>
                    </a:solidFill>
                    <a:latin typeface="Times  New Roman"/>
                  </a:rPr>
                  <a:t>, a 100(1-</a:t>
                </a:r>
                <a:r>
                  <a:rPr lang="el-GR" sz="2400" dirty="0">
                    <a:solidFill>
                      <a:srgbClr val="2F2B2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400" dirty="0">
                    <a:solidFill>
                      <a:srgbClr val="2F2B2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)% CI on </a:t>
                </a:r>
                <a:r>
                  <a:rPr lang="el-GR" sz="2400" dirty="0">
                    <a:solidFill>
                      <a:srgbClr val="2F2B2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sz="2400" dirty="0">
                    <a:solidFill>
                      <a:srgbClr val="2F2B2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given </a:t>
                </a:r>
                <a:r>
                  <a:rPr lang="vi-VN" sz="2400" dirty="0">
                    <a:solidFill>
                      <a:srgbClr val="2F2B2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by:</a:t>
                </a:r>
                <a:endParaRPr lang="en-US" sz="2400" dirty="0">
                  <a:solidFill>
                    <a:srgbClr val="2F2B2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90000"/>
                  </a:lnSpc>
                  <a:defRPr/>
                </a:pPr>
                <a:r>
                  <a:rPr lang="en-US" sz="2400" dirty="0">
                    <a:solidFill>
                      <a:srgbClr val="2F2B2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400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  <m:r>
                          <a:rPr lang="en-US" sz="2400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/2</m:t>
                        </m:r>
                      </m:sub>
                    </m:sSub>
                    <m:f>
                      <m:fPr>
                        <m:ctrlPr>
                          <a:rPr lang="en-US" sz="2400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sz="2400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2400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sz="2400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sz="24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  <m:r>
                          <a:rPr lang="en-US" sz="24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/2</m:t>
                        </m:r>
                      </m:sub>
                    </m:sSub>
                    <m:f>
                      <m:fPr>
                        <m:ctrlPr>
                          <a:rPr lang="en-US" sz="24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sz="2400" dirty="0">
                  <a:solidFill>
                    <a:srgbClr val="2F2B20"/>
                  </a:solidFill>
                  <a:latin typeface="Times  New Roman"/>
                </a:endParaRPr>
              </a:p>
            </p:txBody>
          </p:sp>
        </mc:Choice>
        <mc:Fallback>
          <p:sp>
            <p:nvSpPr>
              <p:cNvPr id="8" name="Rectangle 18">
                <a:extLst>
                  <a:ext uri="{FF2B5EF4-FFF2-40B4-BE49-F238E27FC236}">
                    <a16:creationId xmlns:a16="http://schemas.microsoft.com/office/drawing/2014/main" id="{3022EF91-D194-438C-8A4A-FB3CB1C60C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117" y="1847588"/>
                <a:ext cx="8067504" cy="16076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50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rgbClr val="008000"/>
                </a:solidFill>
                <a:latin typeface="Times   New Roman"/>
              </a:rPr>
              <a:t>Confidence interval for μ (</a:t>
            </a:r>
            <a:r>
              <a:rPr lang="en-US" sz="3600">
                <a:solidFill>
                  <a:srgbClr val="00B050"/>
                </a:solidFill>
                <a:latin typeface="Times    New Roman"/>
              </a:rPr>
              <a:t>σ</a:t>
            </a:r>
            <a:r>
              <a:rPr lang="en-US" sz="3600">
                <a:solidFill>
                  <a:schemeClr val="tx1"/>
                </a:solidFill>
                <a:latin typeface="Times    New Roman"/>
              </a:rPr>
              <a:t> </a:t>
            </a:r>
            <a:r>
              <a:rPr lang="en-US" sz="3600">
                <a:solidFill>
                  <a:srgbClr val="008000"/>
                </a:solidFill>
                <a:latin typeface="Times   New Roman"/>
              </a:rPr>
              <a:t>is known)</a:t>
            </a:r>
            <a:endParaRPr lang="en-US" sz="3600" dirty="0">
              <a:latin typeface="Times  New Roman"/>
            </a:endParaRPr>
          </a:p>
        </p:txBody>
      </p:sp>
      <p:pic>
        <p:nvPicPr>
          <p:cNvPr id="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6" b="1806"/>
          <a:stretch>
            <a:fillRect/>
          </a:stretch>
        </p:blipFill>
        <p:spPr bwMode="auto">
          <a:xfrm>
            <a:off x="457200" y="1600200"/>
            <a:ext cx="762000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5850731"/>
            <a:ext cx="875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009900"/>
                </a:solidFill>
                <a:latin typeface="Times   New Roman"/>
              </a:rPr>
              <a:t>	Figure:</a:t>
            </a:r>
            <a:r>
              <a:rPr lang="en-US" sz="2400" b="1" dirty="0">
                <a:solidFill>
                  <a:srgbClr val="000000"/>
                </a:solidFill>
                <a:latin typeface="Times   New Roman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  New Roman"/>
              </a:rPr>
              <a:t>Repeated construction of a confidence interval for </a:t>
            </a:r>
            <a:r>
              <a:rPr lang="en-US" sz="2400" dirty="0">
                <a:solidFill>
                  <a:srgbClr val="000000"/>
                </a:solidFill>
                <a:latin typeface="Times   New Roman"/>
                <a:sym typeface="Symbol" charset="0"/>
              </a:rPr>
              <a:t>.</a:t>
            </a:r>
            <a:r>
              <a:rPr lang="en-US" sz="2400" dirty="0">
                <a:solidFill>
                  <a:srgbClr val="000000"/>
                </a:solidFill>
                <a:latin typeface="Times   New Roman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89540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716"/>
            <a:ext cx="7620000" cy="1143000"/>
          </a:xfrm>
        </p:spPr>
        <p:txBody>
          <a:bodyPr/>
          <a:lstStyle/>
          <a:p>
            <a:r>
              <a:rPr lang="en-US" sz="3600">
                <a:solidFill>
                  <a:srgbClr val="008000"/>
                </a:solidFill>
                <a:latin typeface="Times   New Roman"/>
              </a:rPr>
              <a:t>Confidence interval for μ (</a:t>
            </a:r>
            <a:r>
              <a:rPr lang="en-US" sz="3600">
                <a:solidFill>
                  <a:srgbClr val="00B050"/>
                </a:solidFill>
                <a:latin typeface="Times    New Roman"/>
              </a:rPr>
              <a:t>σ</a:t>
            </a:r>
            <a:r>
              <a:rPr lang="en-US" sz="3600">
                <a:solidFill>
                  <a:schemeClr val="tx1"/>
                </a:solidFill>
                <a:latin typeface="Times    New Roman"/>
              </a:rPr>
              <a:t> </a:t>
            </a:r>
            <a:r>
              <a:rPr lang="en-US" sz="3600">
                <a:solidFill>
                  <a:srgbClr val="008000"/>
                </a:solidFill>
                <a:latin typeface="Times   New Roman"/>
              </a:rPr>
              <a:t>is known)</a:t>
            </a:r>
            <a:endParaRPr lang="en-US" sz="3600" dirty="0">
              <a:solidFill>
                <a:srgbClr val="008000"/>
              </a:solidFill>
              <a:latin typeface="Times  New Roman"/>
            </a:endParaRPr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A2098A50-B8EF-432D-9190-ABDD4C8E1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28" y="4821254"/>
            <a:ext cx="8278258" cy="208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en-US" sz="2400" dirty="0">
                <a:solidFill>
                  <a:srgbClr val="0070C0"/>
                </a:solidFill>
                <a:latin typeface="Times  New Roman"/>
              </a:rPr>
              <a:t>Example: </a:t>
            </a:r>
            <a:r>
              <a:rPr lang="en-US" sz="2400" dirty="0">
                <a:solidFill>
                  <a:srgbClr val="2F2B20"/>
                </a:solidFill>
                <a:latin typeface="Times  New Roman"/>
              </a:rPr>
              <a:t>A nurse at a local hospital is interested in estimating the birth weight of infants. How large a sample must </a:t>
            </a:r>
            <a:r>
              <a:rPr lang="en-US" sz="2400">
                <a:solidFill>
                  <a:srgbClr val="2F2B20"/>
                </a:solidFill>
                <a:latin typeface="Times  New Roman"/>
              </a:rPr>
              <a:t>she select </a:t>
            </a:r>
            <a:r>
              <a:rPr lang="en-US" sz="2400" dirty="0">
                <a:solidFill>
                  <a:srgbClr val="2F2B20"/>
                </a:solidFill>
                <a:latin typeface="Times  New Roman"/>
              </a:rPr>
              <a:t>if she desires to be 98% confident that the true mean is within 4 ounces of sample mean? Assume that the standard deviation of the birth weights is known to </a:t>
            </a:r>
            <a:r>
              <a:rPr lang="en-US" sz="2400">
                <a:solidFill>
                  <a:srgbClr val="2F2B20"/>
                </a:solidFill>
                <a:latin typeface="Times  New Roman"/>
              </a:rPr>
              <a:t>be 6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>
                <a:solidFill>
                  <a:srgbClr val="2F2B20"/>
                </a:solidFill>
                <a:latin typeface="Times  New Roman"/>
              </a:rPr>
              <a:t>ounces</a:t>
            </a:r>
            <a:r>
              <a:rPr lang="en-US" sz="2400" dirty="0">
                <a:solidFill>
                  <a:srgbClr val="2F2B20"/>
                </a:solidFill>
                <a:latin typeface="Times  New Roman"/>
              </a:rPr>
              <a:t>.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8E2B40FE-98C4-4D4D-9AE7-7B51AF957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71" y="872975"/>
            <a:ext cx="8278258" cy="378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   New Roman"/>
              </a:rPr>
              <a:t>Remark: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   New Roman"/>
              </a:rPr>
              <a:t>The </a:t>
            </a:r>
            <a:r>
              <a:rPr lang="en-US" sz="2400" dirty="0">
                <a:latin typeface="Times    New Roman"/>
              </a:rPr>
              <a:t>error of estimation: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  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   New Roman"/>
              </a:rPr>
              <a:t>To reduce the error, we can increase sample size 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  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   New Roman"/>
              </a:rPr>
              <a:t>If we want to be </a:t>
            </a:r>
            <a:r>
              <a:rPr lang="en-US" sz="2400" dirty="0">
                <a:latin typeface="Times    New Roman"/>
              </a:rPr>
              <a:t>100(1-α)% confident that the error will not exceed a specified amount </a:t>
            </a:r>
            <a:r>
              <a:rPr lang="en-US" sz="2400">
                <a:latin typeface="Times    New Roman"/>
              </a:rPr>
              <a:t>E the </a:t>
            </a:r>
            <a:r>
              <a:rPr lang="en-US" sz="2400" dirty="0">
                <a:latin typeface="Times    New Roman"/>
              </a:rPr>
              <a:t>required </a:t>
            </a:r>
            <a:r>
              <a:rPr lang="en-US" sz="2400">
                <a:latin typeface="Times    New Roman"/>
              </a:rPr>
              <a:t>sample size should be </a:t>
            </a:r>
            <a:endParaRPr lang="en-US" sz="2400" dirty="0">
              <a:latin typeface="Times   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  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   New Roman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383413"/>
              </p:ext>
            </p:extLst>
          </p:nvPr>
        </p:nvGraphicFramePr>
        <p:xfrm>
          <a:off x="3763323" y="1098301"/>
          <a:ext cx="19462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8" name="Equation" r:id="rId3" imgW="990600" imgH="419100" progId="Equation.3">
                  <p:embed/>
                </p:oleObj>
              </mc:Choice>
              <mc:Fallback>
                <p:oleObj name="Equation" r:id="rId3" imgW="990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323" y="1098301"/>
                        <a:ext cx="194627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77D95D8F-EA4F-4EB0-AB27-7E40908DC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250" y="3691327"/>
            <a:ext cx="224790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6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596"/>
            <a:ext cx="7620000" cy="1143000"/>
          </a:xfrm>
        </p:spPr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  New Roman"/>
              </a:rPr>
              <a:t>Confidence interval for μ (</a:t>
            </a:r>
            <a:r>
              <a:rPr lang="en-US" sz="3600" dirty="0">
                <a:solidFill>
                  <a:srgbClr val="00B050"/>
                </a:solidFill>
                <a:latin typeface="Times    New Roman"/>
              </a:rPr>
              <a:t>σ</a:t>
            </a:r>
            <a:r>
              <a:rPr lang="en-US" sz="3600" dirty="0">
                <a:solidFill>
                  <a:schemeClr val="tx1"/>
                </a:solidFill>
                <a:latin typeface="Times    New Roman"/>
              </a:rPr>
              <a:t> </a:t>
            </a:r>
            <a:r>
              <a:rPr lang="en-US" sz="3600" dirty="0">
                <a:solidFill>
                  <a:srgbClr val="008000"/>
                </a:solidFill>
                <a:latin typeface="Times   New Roman"/>
              </a:rPr>
              <a:t>is known)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241" y="1187450"/>
            <a:ext cx="8278258" cy="447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2F2B20"/>
                </a:solidFill>
                <a:latin typeface="Times    New Roman"/>
              </a:rPr>
              <a:t>One-sided Confidence interval for μ if </a:t>
            </a:r>
            <a:r>
              <a:rPr lang="en-US" sz="2400" dirty="0" err="1">
                <a:solidFill>
                  <a:srgbClr val="2F2B20"/>
                </a:solidFill>
                <a:latin typeface="Times    New Roman"/>
              </a:rPr>
              <a:t>σ</a:t>
            </a:r>
            <a:r>
              <a:rPr lang="en-US" sz="2400" dirty="0">
                <a:solidFill>
                  <a:srgbClr val="2F2B20"/>
                </a:solidFill>
                <a:latin typeface="Times    New Roman"/>
              </a:rPr>
              <a:t> known</a:t>
            </a:r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BE8FCF4A-7EB9-474A-8E5A-112DF2F6E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41" y="4658710"/>
            <a:ext cx="8278258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en-US" sz="2400" dirty="0">
                <a:solidFill>
                  <a:srgbClr val="0070C0"/>
                </a:solidFill>
                <a:latin typeface="Times  New Roman"/>
              </a:rPr>
              <a:t>Example: </a:t>
            </a:r>
            <a:r>
              <a:rPr lang="en-US" sz="2400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diameter of holes for a cable harness is known to have a normal distribution with </a:t>
            </a:r>
            <a:r>
              <a:rPr lang="el-GR" sz="2400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400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0.01 inch. A random sample of size 15 yields an average diameter of 1.5 inch. </a:t>
            </a:r>
            <a:r>
              <a:rPr lang="en-US" sz="240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a 98</a:t>
            </a:r>
            <a:r>
              <a:rPr lang="en-US" sz="2400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lower-confidence bound for the population mean.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8">
                <a:extLst>
                  <a:ext uri="{FF2B5EF4-FFF2-40B4-BE49-F238E27FC236}">
                    <a16:creationId xmlns:a16="http://schemas.microsoft.com/office/drawing/2014/main" id="{BCCCCE8F-4A7B-44B2-A76F-E55F26075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241" y="1653142"/>
                <a:ext cx="8278258" cy="268034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90000"/>
                  </a:lnSpc>
                  <a:defRPr/>
                </a:pPr>
                <a:endParaRPr lang="en-US" sz="2400">
                  <a:latin typeface="Times  New Roman"/>
                </a:endParaRPr>
              </a:p>
              <a:p>
                <a:pPr algn="just">
                  <a:lnSpc>
                    <a:spcPct val="90000"/>
                  </a:lnSpc>
                  <a:defRPr/>
                </a:pPr>
                <a:r>
                  <a:rPr lang="en-US" sz="2400">
                    <a:latin typeface="Times  New Roman"/>
                  </a:rPr>
                  <a:t>A </a:t>
                </a:r>
                <a:r>
                  <a:rPr lang="en-US" sz="2400" dirty="0">
                    <a:latin typeface="Times  New Roman"/>
                  </a:rPr>
                  <a:t>100(1-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)% 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upper-confidence bound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µ is</a:t>
                </a:r>
              </a:p>
              <a:p>
                <a:pPr algn="just">
                  <a:lnSpc>
                    <a:spcPct val="9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∝</m:t>
                          </m:r>
                        </m:sub>
                      </m:sSub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90000"/>
                  </a:lnSpc>
                  <a:defRPr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90000"/>
                  </a:lnSpc>
                  <a:defRPr/>
                </a:pPr>
                <a:r>
                  <a:rPr lang="en-US" sz="2400" dirty="0">
                    <a:latin typeface="Times  New Roman"/>
                  </a:rPr>
                  <a:t>A 100(1-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)% 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lower-confidence bound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µ is</a:t>
                </a:r>
              </a:p>
              <a:p>
                <a:pPr algn="just">
                  <a:lnSpc>
                    <a:spcPct val="9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 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∝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solidFill>
                    <a:srgbClr val="2F2B20"/>
                  </a:solidFill>
                  <a:latin typeface="Times  New Roman"/>
                </a:endParaRPr>
              </a:p>
            </p:txBody>
          </p:sp>
        </mc:Choice>
        <mc:Fallback xmlns="">
          <p:sp>
            <p:nvSpPr>
              <p:cNvPr id="10" name="Rectangle 1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CCCCE8F-4A7B-44B2-A76F-E55F26075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241" y="1653142"/>
                <a:ext cx="8278258" cy="268034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26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5311</TotalTime>
  <Words>1223</Words>
  <Application>Microsoft Office PowerPoint</Application>
  <PresentationFormat>On-screen Show (4:3)</PresentationFormat>
  <Paragraphs>126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Calibri</vt:lpstr>
      <vt:lpstr>Cambria</vt:lpstr>
      <vt:lpstr>Cambria Math</vt:lpstr>
      <vt:lpstr>Georgia</vt:lpstr>
      <vt:lpstr>Times    New Roman</vt:lpstr>
      <vt:lpstr>Times   New Roman</vt:lpstr>
      <vt:lpstr>Times  New Roman</vt:lpstr>
      <vt:lpstr>Times New Roman</vt:lpstr>
      <vt:lpstr>Wingdings 2</vt:lpstr>
      <vt:lpstr>Adjacency</vt:lpstr>
      <vt:lpstr>Equation</vt:lpstr>
      <vt:lpstr>Chapter 8:  Statistical intervals for a single sample</vt:lpstr>
      <vt:lpstr>Introduction</vt:lpstr>
      <vt:lpstr>PowerPoint Presentation</vt:lpstr>
      <vt:lpstr>Confidence interval for μ </vt:lpstr>
      <vt:lpstr>Confidence interval for μ (σ is known)</vt:lpstr>
      <vt:lpstr>Confidence interval for μ (σ is known)</vt:lpstr>
      <vt:lpstr>Confidence interval for μ (σ is known)</vt:lpstr>
      <vt:lpstr>Confidence interval for μ (σ is known)</vt:lpstr>
      <vt:lpstr>Confidence interval for μ (σ is known)</vt:lpstr>
      <vt:lpstr>Confidence interval for μ (σ is unknown)</vt:lpstr>
      <vt:lpstr>Confidence interval for μ (σ is unknown)</vt:lpstr>
      <vt:lpstr>Confidence interval for μ (σ is unknown)</vt:lpstr>
      <vt:lpstr>Confidence interval for μ (σ is unknown)</vt:lpstr>
      <vt:lpstr>Confidence interval for μ (σ is unknown)</vt:lpstr>
      <vt:lpstr>Confidence interval for p </vt:lpstr>
      <vt:lpstr>Confidence interval for p </vt:lpstr>
      <vt:lpstr>Confidence interval for p </vt:lpstr>
      <vt:lpstr>Confidence interval for 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10:  Statistical inference for Two Samples</dc:title>
  <dc:creator>Mai Vu Thi Tuyet</dc:creator>
  <cp:lastModifiedBy>Mai</cp:lastModifiedBy>
  <cp:revision>94</cp:revision>
  <dcterms:created xsi:type="dcterms:W3CDTF">2021-09-01T00:59:07Z</dcterms:created>
  <dcterms:modified xsi:type="dcterms:W3CDTF">2021-12-03T16:45:18Z</dcterms:modified>
</cp:coreProperties>
</file>