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9" r:id="rId10"/>
    <p:sldId id="280" r:id="rId11"/>
    <p:sldId id="268" r:id="rId12"/>
    <p:sldId id="278" r:id="rId13"/>
    <p:sldId id="264" r:id="rId14"/>
    <p:sldId id="269" r:id="rId15"/>
    <p:sldId id="274" r:id="rId16"/>
    <p:sldId id="266" r:id="rId17"/>
    <p:sldId id="270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9" autoAdjust="0"/>
    <p:restoredTop sz="94764" autoAdjust="0"/>
  </p:normalViewPr>
  <p:slideViewPr>
    <p:cSldViewPr snapToGrid="0" snapToObjects="1">
      <p:cViewPr varScale="1">
        <p:scale>
          <a:sx n="82" d="100"/>
          <a:sy n="82" d="100"/>
        </p:scale>
        <p:origin x="11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480798" cy="1470025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accent2"/>
                </a:solidFill>
                <a:latin typeface="Times  New Roman"/>
              </a:rPr>
              <a:t>Chapter </a:t>
            </a:r>
            <a:r>
              <a:rPr lang="en-US" sz="3600" dirty="0">
                <a:solidFill>
                  <a:schemeClr val="accent2"/>
                </a:solidFill>
                <a:latin typeface="Times  New Roman"/>
              </a:rPr>
              <a:t>9</a:t>
            </a:r>
            <a:r>
              <a:rPr lang="en-US" sz="3600" b="0" dirty="0">
                <a:solidFill>
                  <a:schemeClr val="accent2"/>
                </a:solidFill>
                <a:latin typeface="Times  New Roman"/>
              </a:rPr>
              <a:t>: </a:t>
            </a:r>
            <a:br>
              <a:rPr lang="en-US" sz="3600" b="0" dirty="0">
                <a:solidFill>
                  <a:schemeClr val="accent2"/>
                </a:solidFill>
                <a:latin typeface="Times  New Roman"/>
              </a:rPr>
            </a:br>
            <a:r>
              <a:rPr lang="en-US" sz="3600" b="0" dirty="0">
                <a:solidFill>
                  <a:srgbClr val="008000"/>
                </a:solidFill>
                <a:latin typeface="Times  New Roman"/>
              </a:rPr>
              <a:t>Test of hypotheses for a single sample</a:t>
            </a:r>
            <a:endParaRPr lang="en-US" sz="3600" dirty="0">
              <a:solidFill>
                <a:srgbClr val="008000"/>
              </a:solidFill>
              <a:latin typeface="Times 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9"/>
            <a:ext cx="8434616" cy="4225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Times  New Roman"/>
              </a:rPr>
              <a:t>LEARNING OBJECTIVES</a:t>
            </a:r>
          </a:p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1. Introduction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2. Test of hypotheses for population mean μ,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/>
                </a:solidFill>
                <a:latin typeface="Times  New Roman"/>
              </a:rPr>
              <a:t>If σ is known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 New Roman"/>
              </a:rPr>
              <a:t>If </a:t>
            </a:r>
            <a:r>
              <a:rPr lang="en-US" sz="2400" err="1">
                <a:solidFill>
                  <a:schemeClr val="tx1"/>
                </a:solidFill>
                <a:latin typeface="Times  New Roman"/>
              </a:rPr>
              <a:t>σ</a:t>
            </a:r>
            <a:r>
              <a:rPr lang="en-US" sz="2400">
                <a:solidFill>
                  <a:schemeClr val="tx1"/>
                </a:solidFill>
                <a:latin typeface="Times  New Roman"/>
              </a:rPr>
              <a:t> is unknown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3. Test of hypotheses for population proportion p.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2645-764A-44FE-B0D1-75E9F93F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</a:t>
            </a:r>
            <a:r>
              <a:rPr lang="en-US" sz="3600">
                <a:solidFill>
                  <a:srgbClr val="008000"/>
                </a:solidFill>
                <a:latin typeface="Times  New Roman"/>
              </a:rPr>
              <a:t>mean μ  (σ is known</a:t>
            </a:r>
            <a:r>
              <a:rPr lang="en-US" sz="3600" dirty="0">
                <a:solidFill>
                  <a:srgbClr val="008000"/>
                </a:solidFill>
                <a:latin typeface="Times  New Roman"/>
              </a:rPr>
              <a:t>)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AD0F4-6AE9-4068-8DE9-921A9FF64CC9}"/>
              </a:ext>
            </a:extLst>
          </p:cNvPr>
          <p:cNvSpPr/>
          <p:nvPr/>
        </p:nvSpPr>
        <p:spPr>
          <a:xfrm>
            <a:off x="254643" y="1700846"/>
            <a:ext cx="8090704" cy="561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One-tailed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702EFB-E4B6-46CA-9AAA-9B333701881B}"/>
                  </a:ext>
                </a:extLst>
              </p:cNvPr>
              <p:cNvSpPr txBox="1"/>
              <p:nvPr/>
            </p:nvSpPr>
            <p:spPr>
              <a:xfrm>
                <a:off x="254643" y="2287198"/>
                <a:ext cx="8090704" cy="2308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When we want to test if the population mean is greater or smaller than a number then we can formulate </a:t>
                </a: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one-tailed </a:t>
                </a:r>
                <a:r>
                  <a:rPr lang="en-US" sz="2400">
                    <a:solidFill>
                      <a:srgbClr val="0070C0"/>
                    </a:solidFill>
                    <a:latin typeface="Times  New Roman"/>
                  </a:rPr>
                  <a:t>test</a:t>
                </a:r>
                <a:r>
                  <a:rPr lang="en-US" sz="2400">
                    <a:solidFill>
                      <a:schemeClr val="tx1"/>
                    </a:solidFill>
                    <a:latin typeface="Times  New Roman"/>
                  </a:rPr>
                  <a:t>:</a:t>
                </a:r>
                <a:endParaRPr lang="en-US" sz="2400" dirty="0">
                  <a:solidFill>
                    <a:schemeClr val="tx1"/>
                  </a:solidFill>
                  <a:latin typeface="Times 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 New Roman"/>
                  </a:rPr>
                  <a:t> </a:t>
                </a:r>
                <a:r>
                  <a:rPr lang="en-US" sz="2400">
                    <a:latin typeface="Times  New Roman"/>
                  </a:rPr>
                  <a:t>(Right-tailed </a:t>
                </a:r>
                <a:r>
                  <a:rPr lang="en-US" sz="2400" dirty="0">
                    <a:latin typeface="Times  New Roman"/>
                  </a:rPr>
                  <a:t>test);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 New Roman"/>
                  </a:rPr>
                  <a:t> </a:t>
                </a:r>
                <a:r>
                  <a:rPr lang="en-US" sz="2400">
                    <a:latin typeface="Times  New Roman"/>
                  </a:rPr>
                  <a:t>(Left-tailed </a:t>
                </a:r>
                <a:r>
                  <a:rPr lang="en-US" sz="2400" dirty="0">
                    <a:latin typeface="Times  New Roman"/>
                  </a:rPr>
                  <a:t>test).</a:t>
                </a:r>
              </a:p>
              <a:p>
                <a:endParaRPr lang="en-US" sz="2400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702EFB-E4B6-46CA-9AAA-9B333701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" y="2287198"/>
                <a:ext cx="8090704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05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B3A97-D5AA-4ECF-B1AD-A4B891F01CAB}"/>
                  </a:ext>
                </a:extLst>
              </p:cNvPr>
              <p:cNvSpPr txBox="1"/>
              <p:nvPr/>
            </p:nvSpPr>
            <p:spPr>
              <a:xfrm>
                <a:off x="279721" y="4826643"/>
                <a:ext cx="7974957" cy="1770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Remark: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 New Roman"/>
                  </a:rPr>
                  <a:t>The null hypothesis in these cases can </a:t>
                </a:r>
                <a:r>
                  <a:rPr lang="en-US" sz="2400">
                    <a:latin typeface="Times  New Roman"/>
                  </a:rPr>
                  <a:t>be written </a:t>
                </a:r>
                <a:r>
                  <a:rPr lang="en-US" sz="2400" dirty="0">
                    <a:latin typeface="Times  New Roman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Times  New 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 New Roman"/>
                  </a:rPr>
                  <a:t>The </a:t>
                </a: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AB3A97-D5AA-4ECF-B1AD-A4B891F01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1" y="4826643"/>
                <a:ext cx="7974957" cy="1770678"/>
              </a:xfrm>
              <a:prstGeom prst="rect">
                <a:avLst/>
              </a:prstGeom>
              <a:blipFill rotWithShape="1">
                <a:blip r:embed="rId3"/>
                <a:stretch>
                  <a:fillRect l="-1223" t="-2414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14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54682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mean μ</a:t>
            </a:r>
            <a:br>
              <a:rPr lang="vi-VN" sz="3600" dirty="0">
                <a:solidFill>
                  <a:srgbClr val="008000"/>
                </a:solidFill>
                <a:latin typeface="Times  New Roman"/>
              </a:rPr>
            </a:br>
            <a:r>
              <a:rPr lang="en-US" sz="3600" dirty="0">
                <a:solidFill>
                  <a:srgbClr val="008000"/>
                </a:solidFill>
                <a:latin typeface="Times  New Roman"/>
              </a:rPr>
              <a:t> (σ is known)</a:t>
            </a:r>
            <a:endParaRPr lang="en-US" sz="3600" dirty="0">
              <a:latin typeface="Times  New Roman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888929"/>
            <a:ext cx="4857750" cy="187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482" y="1493137"/>
            <a:ext cx="611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Critical regions and P-values for one-tailed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4434" y="3612830"/>
                <a:ext cx="28335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34" y="3612830"/>
                <a:ext cx="2833596" cy="830997"/>
              </a:xfrm>
              <a:prstGeom prst="rect">
                <a:avLst/>
              </a:prstGeom>
              <a:blipFill rotWithShape="1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39186" y="3626478"/>
                <a:ext cx="310290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86" y="3626478"/>
                <a:ext cx="3102901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9" y="4430179"/>
            <a:ext cx="4356079" cy="218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2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202-A127-4A96-A0C2-535D708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</a:t>
            </a:r>
            <a:r>
              <a:rPr lang="en-US" sz="3600">
                <a:solidFill>
                  <a:srgbClr val="008000"/>
                </a:solidFill>
                <a:latin typeface="Times  New Roman"/>
              </a:rPr>
              <a:t>mean μ (σ is known</a:t>
            </a:r>
            <a:r>
              <a:rPr lang="en-US" sz="3600" dirty="0">
                <a:solidFill>
                  <a:srgbClr val="008000"/>
                </a:solidFill>
                <a:latin typeface="Times  New Roman"/>
              </a:rPr>
              <a:t>)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CD41E-498D-4A14-8697-E385C1510EDB}"/>
              </a:ext>
            </a:extLst>
          </p:cNvPr>
          <p:cNvSpPr txBox="1"/>
          <p:nvPr/>
        </p:nvSpPr>
        <p:spPr>
          <a:xfrm>
            <a:off x="162046" y="1576549"/>
            <a:ext cx="826432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endParaRPr lang="vi-VN" sz="2400" dirty="0">
              <a:solidFill>
                <a:srgbClr val="0070C0"/>
              </a:solidFill>
              <a:latin typeface="Times  New Roman"/>
            </a:endParaRPr>
          </a:p>
          <a:p>
            <a:r>
              <a:rPr lang="en-US" sz="2400" dirty="0">
                <a:latin typeface="Times  New Roman"/>
              </a:rPr>
              <a:t>The heights of all adults in a community is known to have standard deviation of 0.03m. A random sample of 43 adults are collected, and the average height of this sample is 1.64m. </a:t>
            </a:r>
            <a:endParaRPr lang="vi-VN" sz="2400" dirty="0">
              <a:latin typeface="Times  New Roman"/>
            </a:endParaRPr>
          </a:p>
          <a:p>
            <a:r>
              <a:rPr lang="en-US" sz="2400" dirty="0">
                <a:latin typeface="Times  New Roman"/>
              </a:rPr>
              <a:t>Use both tradition and P-value methods, at the significance level of 5%</a:t>
            </a:r>
            <a:r>
              <a:rPr lang="vi-VN" sz="2400" dirty="0">
                <a:latin typeface="Times  New Roman"/>
              </a:rPr>
              <a:t>,</a:t>
            </a:r>
            <a:r>
              <a:rPr lang="en-US" sz="2400" dirty="0">
                <a:latin typeface="Times  New Roman"/>
              </a:rPr>
              <a:t> test the hypothesis that the average height of all adults in the community is greater than 1.6m.</a:t>
            </a:r>
          </a:p>
          <a:p>
            <a:endParaRPr lang="en-US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38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69624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Test of hypotheses for population mean μ</a:t>
            </a:r>
            <a:br>
              <a:rPr lang="en-US" sz="3600" dirty="0">
                <a:solidFill>
                  <a:srgbClr val="008000"/>
                </a:solidFill>
              </a:rPr>
            </a:br>
            <a:r>
              <a:rPr lang="en-US" sz="3600">
                <a:solidFill>
                  <a:srgbClr val="008000"/>
                </a:solidFill>
              </a:rPr>
              <a:t> (σ is unknown</a:t>
            </a:r>
            <a:r>
              <a:rPr lang="en-US" sz="3600" dirty="0">
                <a:solidFill>
                  <a:srgbClr val="008000"/>
                </a:solidFill>
              </a:rPr>
              <a:t>)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838" y="2268637"/>
            <a:ext cx="8059270" cy="3748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 New Roman"/>
              </a:rPr>
              <a:t>Step 1</a:t>
            </a:r>
            <a:r>
              <a:rPr lang="en-US">
                <a:latin typeface="Times  New Roman"/>
              </a:rPr>
              <a:t>: Form the </a:t>
            </a:r>
            <a:r>
              <a:rPr lang="en-US" dirty="0">
                <a:latin typeface="Times  New Roman"/>
              </a:rPr>
              <a:t>two hypotheses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  <a:r>
              <a:rPr lang="en-US" i="1" dirty="0">
                <a:latin typeface="Times  New Roman"/>
                <a:cs typeface="Times New Roman" charset="0"/>
              </a:rPr>
              <a:t>: </a:t>
            </a:r>
            <a:r>
              <a:rPr lang="en-US" dirty="0">
                <a:latin typeface="Times  New Roman"/>
                <a:ea typeface="Cambria Math" charset="0"/>
                <a:cs typeface="Times New Roman" charset="0"/>
              </a:rPr>
              <a:t>𝜇 = </a:t>
            </a:r>
            <a:r>
              <a:rPr lang="en-US" i="1" dirty="0">
                <a:latin typeface="Times  New Roman"/>
                <a:cs typeface="Times New Roman" charset="0"/>
              </a:rPr>
              <a:t> </a:t>
            </a:r>
            <a:r>
              <a:rPr lang="en-US" dirty="0">
                <a:latin typeface="Times  New Roman"/>
                <a:ea typeface="Cambria Math" charset="0"/>
                <a:cs typeface="Times New Roman" charset="0"/>
              </a:rPr>
              <a:t>𝜇</a:t>
            </a:r>
            <a:r>
              <a:rPr lang="en-US" i="1" baseline="-25000" dirty="0">
                <a:latin typeface="Times  New Roman"/>
                <a:cs typeface="Times New Roman" charset="0"/>
              </a:rPr>
              <a:t>0  </a:t>
            </a:r>
            <a:r>
              <a:rPr lang="en-US">
                <a:latin typeface="Times  New Roman"/>
              </a:rPr>
              <a:t>and  </a:t>
            </a:r>
            <a:r>
              <a:rPr lang="en-US" i="1">
                <a:latin typeface="Times  New Roman"/>
                <a:cs typeface="Times New Roman" charset="0"/>
              </a:rPr>
              <a:t>H</a:t>
            </a:r>
            <a:r>
              <a:rPr lang="en-US" i="1" baseline="-25000">
                <a:latin typeface="Times  New Roman"/>
                <a:cs typeface="Times New Roman" charset="0"/>
              </a:rPr>
              <a:t>1</a:t>
            </a:r>
            <a:r>
              <a:rPr lang="en-US" i="1">
                <a:latin typeface="Times  New Roman"/>
                <a:cs typeface="Times New Roman" charset="0"/>
              </a:rPr>
              <a:t>: </a:t>
            </a:r>
            <a:r>
              <a:rPr lang="en-US">
                <a:latin typeface="Times  New Roman"/>
                <a:ea typeface="Cambria Math" charset="0"/>
                <a:cs typeface="Times New Roman" charset="0"/>
              </a:rPr>
              <a:t>𝜇 ≠ 𝜇</a:t>
            </a:r>
            <a:r>
              <a:rPr lang="en-US" i="1" baseline="-25000">
                <a:latin typeface="Times  New Roman"/>
                <a:cs typeface="Times New Roman" charset="0"/>
              </a:rPr>
              <a:t>0</a:t>
            </a:r>
          </a:p>
          <a:p>
            <a:endParaRPr lang="en-US" i="1" baseline="-25000" dirty="0">
              <a:latin typeface="Times  New Roman"/>
              <a:cs typeface="Times New Roman" charset="0"/>
            </a:endParaRPr>
          </a:p>
          <a:p>
            <a:r>
              <a:rPr lang="en-US" dirty="0">
                <a:latin typeface="Times  New Roman"/>
              </a:rPr>
              <a:t>Step 2</a:t>
            </a:r>
            <a:r>
              <a:rPr lang="en-US">
                <a:latin typeface="Times  New Roman"/>
              </a:rPr>
              <a:t>: Compute the </a:t>
            </a:r>
            <a:r>
              <a:rPr lang="en-US" dirty="0">
                <a:solidFill>
                  <a:srgbClr val="0000FF"/>
                </a:solidFill>
                <a:latin typeface="Times  New Roman"/>
              </a:rPr>
              <a:t>test statistic</a:t>
            </a:r>
            <a:r>
              <a:rPr lang="en-US" dirty="0">
                <a:latin typeface="Times  New Roman"/>
              </a:rPr>
              <a:t>: </a:t>
            </a:r>
          </a:p>
          <a:p>
            <a:pPr marL="114300" indent="0">
              <a:buNone/>
            </a:pPr>
            <a:endParaRPr lang="en-US" dirty="0">
              <a:latin typeface="Times  New Roman"/>
            </a:endParaRPr>
          </a:p>
          <a:p>
            <a:pPr marL="114300" indent="0">
              <a:buNone/>
            </a:pPr>
            <a:endParaRPr lang="en-US" dirty="0">
              <a:latin typeface="Times  New Roman"/>
            </a:endParaRPr>
          </a:p>
          <a:p>
            <a:r>
              <a:rPr lang="en-US" dirty="0">
                <a:latin typeface="Times  New Roman"/>
              </a:rPr>
              <a:t>Step 3: </a:t>
            </a:r>
            <a:r>
              <a:rPr lang="en-US">
                <a:latin typeface="Times  New Roman"/>
              </a:rPr>
              <a:t>Identify </a:t>
            </a:r>
            <a:r>
              <a:rPr lang="en-US">
                <a:solidFill>
                  <a:srgbClr val="0000FF"/>
                </a:solidFill>
                <a:latin typeface="Times  New Roman"/>
              </a:rPr>
              <a:t>acceptance region, </a:t>
            </a:r>
            <a:r>
              <a:rPr lang="en-US">
                <a:solidFill>
                  <a:schemeClr val="tx1"/>
                </a:solidFill>
                <a:latin typeface="Times  New Roman"/>
              </a:rPr>
              <a:t>use </a:t>
            </a:r>
            <a:r>
              <a:rPr lang="en-US">
                <a:solidFill>
                  <a:srgbClr val="00B050"/>
                </a:solidFill>
                <a:latin typeface="Times  New Roman"/>
              </a:rPr>
              <a:t>t-distribution</a:t>
            </a:r>
            <a:r>
              <a:rPr lang="en-US">
                <a:solidFill>
                  <a:schemeClr val="tx1"/>
                </a:solidFill>
                <a:latin typeface="Times  New Roman"/>
              </a:rPr>
              <a:t> with df = n-1</a:t>
            </a:r>
            <a:endParaRPr lang="en-US" dirty="0">
              <a:solidFill>
                <a:schemeClr val="tx1"/>
              </a:solidFill>
              <a:latin typeface="Times  New Roman"/>
            </a:endParaRPr>
          </a:p>
          <a:p>
            <a:r>
              <a:rPr lang="en-US" dirty="0">
                <a:latin typeface="Times  New Roman"/>
              </a:rPr>
              <a:t>Step 4: Make a decision: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latin typeface="Times  New Roman"/>
              </a:rPr>
              <a:t>       If the test </a:t>
            </a:r>
            <a:r>
              <a:rPr lang="en-US">
                <a:latin typeface="Times  New Roman"/>
              </a:rPr>
              <a:t>statistic t</a:t>
            </a:r>
            <a:r>
              <a:rPr lang="en-US" baseline="-25000">
                <a:latin typeface="Times  New Roman"/>
              </a:rPr>
              <a:t>0</a:t>
            </a:r>
            <a:r>
              <a:rPr lang="en-US">
                <a:latin typeface="Times  New Roman"/>
              </a:rPr>
              <a:t> is </a:t>
            </a:r>
            <a:r>
              <a:rPr lang="en-US" dirty="0">
                <a:latin typeface="Times  New Roman"/>
              </a:rPr>
              <a:t>in critical region, then reject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</a:p>
          <a:p>
            <a:pPr marL="114300" indent="0">
              <a:buFont typeface="Arial" pitchFamily="34" charset="0"/>
              <a:buNone/>
            </a:pPr>
            <a:r>
              <a:rPr lang="en-US" i="1" baseline="-25000" dirty="0">
                <a:latin typeface="Times  New Roman"/>
                <a:cs typeface="Times New Roman" charset="0"/>
              </a:rPr>
              <a:t>          </a:t>
            </a:r>
            <a:r>
              <a:rPr lang="en-US" dirty="0">
                <a:latin typeface="Times  New Roman"/>
              </a:rPr>
              <a:t>If the </a:t>
            </a:r>
            <a:r>
              <a:rPr lang="en-US">
                <a:latin typeface="Times  New Roman"/>
              </a:rPr>
              <a:t>test statistic t</a:t>
            </a:r>
            <a:r>
              <a:rPr lang="en-US" baseline="-25000">
                <a:latin typeface="Times  New Roman"/>
              </a:rPr>
              <a:t>0</a:t>
            </a:r>
            <a:r>
              <a:rPr lang="en-US">
                <a:latin typeface="Times  New Roman"/>
              </a:rPr>
              <a:t> </a:t>
            </a:r>
            <a:r>
              <a:rPr lang="en-US" dirty="0">
                <a:latin typeface="Times  New Roman"/>
              </a:rPr>
              <a:t>is in acceptance region, then fail to reject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</a:p>
          <a:p>
            <a:pPr marL="114300" indent="0">
              <a:buFont typeface="Arial" pitchFamily="34" charset="0"/>
              <a:buNone/>
            </a:pPr>
            <a:endParaRPr lang="en-US" i="1" baseline="-25000" dirty="0">
              <a:latin typeface="Times  New Roman"/>
              <a:cs typeface="Times New Roman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dirty="0">
              <a:latin typeface="Times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22A655-36E7-4F5D-938D-20944E787000}"/>
                  </a:ext>
                </a:extLst>
              </p:cNvPr>
              <p:cNvSpPr txBox="1"/>
              <p:nvPr/>
            </p:nvSpPr>
            <p:spPr>
              <a:xfrm>
                <a:off x="3226511" y="3288445"/>
                <a:ext cx="1189685" cy="56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22A655-36E7-4F5D-938D-20944E787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11" y="3288445"/>
                <a:ext cx="1189685" cy="569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13F7511-B0A9-4981-8E64-531F5C1AEA0A}"/>
              </a:ext>
            </a:extLst>
          </p:cNvPr>
          <p:cNvSpPr/>
          <p:nvPr/>
        </p:nvSpPr>
        <p:spPr>
          <a:xfrm>
            <a:off x="262661" y="1759352"/>
            <a:ext cx="7969624" cy="5092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Tradition method</a:t>
            </a:r>
          </a:p>
        </p:txBody>
      </p:sp>
    </p:spTree>
    <p:extLst>
      <p:ext uri="{BB962C8B-B14F-4D97-AF65-F5344CB8AC3E}">
        <p14:creationId xmlns:p14="http://schemas.microsoft.com/office/powerpoint/2010/main" val="26913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53833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mean μ</a:t>
            </a:r>
            <a:br>
              <a:rPr lang="en-US" sz="3600" dirty="0">
                <a:solidFill>
                  <a:srgbClr val="008000"/>
                </a:solidFill>
                <a:latin typeface="Times  New Roman"/>
              </a:rPr>
            </a:br>
            <a:r>
              <a:rPr lang="en-US" sz="3600">
                <a:solidFill>
                  <a:srgbClr val="008000"/>
                </a:solidFill>
                <a:latin typeface="Times  New Roman"/>
              </a:rPr>
              <a:t> (σ is unknown</a:t>
            </a:r>
            <a:r>
              <a:rPr lang="en-US" sz="3600" dirty="0">
                <a:solidFill>
                  <a:srgbClr val="008000"/>
                </a:solidFill>
                <a:latin typeface="Times  New Roman"/>
              </a:rPr>
              <a:t>)</a:t>
            </a:r>
            <a:endParaRPr lang="en-US" sz="3600" dirty="0">
              <a:latin typeface="Times  New Roman"/>
            </a:endParaRPr>
          </a:p>
        </p:txBody>
      </p:sp>
      <p:pic>
        <p:nvPicPr>
          <p:cNvPr id="5" name="Picture 49" descr="35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3" y="1397498"/>
            <a:ext cx="8020423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4793" y="4977310"/>
            <a:ext cx="802042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 New Roman"/>
              </a:rPr>
              <a:t>Example:</a:t>
            </a:r>
            <a:r>
              <a:rPr lang="en-US" dirty="0">
                <a:latin typeface="Times  New Roman"/>
              </a:rPr>
              <a:t> The heights of all adults in a community is known to have a normal distribution. A random sample are collected and the heights (in meters) are recorded as follows:</a:t>
            </a:r>
          </a:p>
          <a:p>
            <a:pPr algn="ctr"/>
            <a:r>
              <a:rPr lang="en-US" dirty="0">
                <a:latin typeface="Times  New Roman"/>
              </a:rPr>
              <a:t>1.55   1.60   1.58   1.62   1.65   1.70  1.68  </a:t>
            </a:r>
          </a:p>
          <a:p>
            <a:r>
              <a:rPr lang="en-US" dirty="0">
                <a:latin typeface="Times  New Roman"/>
              </a:rPr>
              <a:t>Test the hypothesis that the average height of all adults in the community is at most 1.60(m), at the significance level of 5%.</a:t>
            </a:r>
          </a:p>
        </p:txBody>
      </p:sp>
    </p:spTree>
    <p:extLst>
      <p:ext uri="{BB962C8B-B14F-4D97-AF65-F5344CB8AC3E}">
        <p14:creationId xmlns:p14="http://schemas.microsoft.com/office/powerpoint/2010/main" val="25129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EEBB-4CC8-4602-B359-1C5D6293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</a:t>
            </a:r>
            <a:r>
              <a:rPr lang="en-US" sz="3600">
                <a:solidFill>
                  <a:srgbClr val="008000"/>
                </a:solidFill>
                <a:latin typeface="Times  New Roman"/>
              </a:rPr>
              <a:t>mean μ  (σ is unknown</a:t>
            </a:r>
            <a:r>
              <a:rPr lang="en-US" sz="3600" dirty="0">
                <a:solidFill>
                  <a:srgbClr val="008000"/>
                </a:solidFill>
                <a:latin typeface="Times  New Roman"/>
              </a:rPr>
              <a:t>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96B4B-7824-4ECA-96FA-17794E36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34" y="1335300"/>
            <a:ext cx="3870959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66038-CA07-4C8F-82DF-F51C52F4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03" y="3505937"/>
            <a:ext cx="3402909" cy="1809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C5D1B-7CFD-4D1D-BFF0-3589BF540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623" y="3418627"/>
            <a:ext cx="3469965" cy="1927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5622C2-21D7-4665-8463-0F82F83BA11A}"/>
              </a:ext>
            </a:extLst>
          </p:cNvPr>
          <p:cNvSpPr txBox="1"/>
          <p:nvPr/>
        </p:nvSpPr>
        <p:spPr>
          <a:xfrm>
            <a:off x="256988" y="5711073"/>
            <a:ext cx="802042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latin typeface="Times  New Roman"/>
              </a:rPr>
              <a:t>Use P-value method to solve </a:t>
            </a:r>
            <a:r>
              <a:rPr lang="en-US" sz="2400">
                <a:latin typeface="Times  New Roman"/>
              </a:rPr>
              <a:t>the previous</a:t>
            </a:r>
          </a:p>
          <a:p>
            <a:r>
              <a:rPr lang="en-US" sz="2400">
                <a:latin typeface="Times  New Roman"/>
              </a:rPr>
              <a:t>example</a:t>
            </a:r>
            <a:r>
              <a:rPr lang="en-US" sz="2400" dirty="0">
                <a:latin typeface="Times  New Roman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952" y="1610429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 New Roman"/>
              </a:rPr>
              <a:t>P-</a:t>
            </a:r>
            <a:r>
              <a:rPr lang="vi-VN" sz="2800" dirty="0">
                <a:latin typeface="Times  New Roman"/>
              </a:rPr>
              <a:t>value:</a:t>
            </a:r>
            <a:endParaRPr lang="en-US" sz="2800" dirty="0">
              <a:latin typeface="Times 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3631A-54DB-433E-8CF8-4D53198A674E}"/>
              </a:ext>
            </a:extLst>
          </p:cNvPr>
          <p:cNvSpPr txBox="1"/>
          <p:nvPr/>
        </p:nvSpPr>
        <p:spPr>
          <a:xfrm>
            <a:off x="3389320" y="3044272"/>
            <a:ext cx="219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 New Roman"/>
              </a:rPr>
              <a:t>Two-tailed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52D0F-0E7B-4D66-ABCB-54104A03B62D}"/>
              </a:ext>
            </a:extLst>
          </p:cNvPr>
          <p:cNvSpPr txBox="1"/>
          <p:nvPr/>
        </p:nvSpPr>
        <p:spPr>
          <a:xfrm>
            <a:off x="5247598" y="5045261"/>
            <a:ext cx="219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One</a:t>
            </a:r>
            <a:r>
              <a:rPr lang="en-US" sz="2400" dirty="0">
                <a:latin typeface="Times  New Roman"/>
              </a:rPr>
              <a:t>-tailed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660B9-1177-4623-841A-8BE607377AC2}"/>
              </a:ext>
            </a:extLst>
          </p:cNvPr>
          <p:cNvSpPr txBox="1"/>
          <p:nvPr/>
        </p:nvSpPr>
        <p:spPr>
          <a:xfrm>
            <a:off x="785863" y="5097766"/>
            <a:ext cx="219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One</a:t>
            </a:r>
            <a:r>
              <a:rPr lang="en-US" sz="2400" dirty="0">
                <a:latin typeface="Times  New Roman"/>
              </a:rPr>
              <a:t>-tailed test</a:t>
            </a:r>
          </a:p>
        </p:txBody>
      </p:sp>
    </p:spTree>
    <p:extLst>
      <p:ext uri="{BB962C8B-B14F-4D97-AF65-F5344CB8AC3E}">
        <p14:creationId xmlns:p14="http://schemas.microsoft.com/office/powerpoint/2010/main" val="30772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412068" cy="1143000"/>
          </a:xfrm>
        </p:spPr>
        <p:txBody>
          <a:bodyPr/>
          <a:lstStyle/>
          <a:p>
            <a:r>
              <a:rPr lang="en-US" sz="3400" dirty="0">
                <a:solidFill>
                  <a:srgbClr val="008000"/>
                </a:solidFill>
              </a:rPr>
              <a:t>Test of hypotheses for population proportion p</a:t>
            </a:r>
            <a:endParaRPr lang="en-US" sz="3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5180" y="1915349"/>
            <a:ext cx="8059270" cy="374874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 New Roman"/>
              </a:rPr>
              <a:t>Step 1: Construct the two hypotheses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  <a:r>
              <a:rPr lang="en-US" i="1" dirty="0">
                <a:latin typeface="Times  New Roman"/>
                <a:cs typeface="Times New Roman" charset="0"/>
              </a:rPr>
              <a:t>: p</a:t>
            </a:r>
            <a:r>
              <a:rPr lang="en-US" dirty="0">
                <a:latin typeface="Times  New Roman"/>
                <a:ea typeface="Cambria Math" charset="0"/>
                <a:cs typeface="Times New Roman" charset="0"/>
              </a:rPr>
              <a:t> = </a:t>
            </a:r>
            <a:r>
              <a:rPr lang="en-US" i="1" dirty="0">
                <a:latin typeface="Times  New Roman"/>
                <a:cs typeface="Times New Roman" charset="0"/>
              </a:rPr>
              <a:t> p</a:t>
            </a:r>
            <a:r>
              <a:rPr lang="en-US" i="1" baseline="-25000" dirty="0">
                <a:latin typeface="Times  New Roman"/>
                <a:cs typeface="Times New Roman" charset="0"/>
              </a:rPr>
              <a:t>0  </a:t>
            </a:r>
            <a:r>
              <a:rPr lang="en-US">
                <a:latin typeface="Times  New Roman"/>
              </a:rPr>
              <a:t>and  </a:t>
            </a:r>
            <a:r>
              <a:rPr lang="en-US" i="1">
                <a:latin typeface="Times  New Roman"/>
                <a:cs typeface="Times New Roman" charset="0"/>
              </a:rPr>
              <a:t>H</a:t>
            </a:r>
            <a:r>
              <a:rPr lang="en-US" i="1" baseline="-25000">
                <a:latin typeface="Times  New Roman"/>
                <a:cs typeface="Times New Roman" charset="0"/>
              </a:rPr>
              <a:t>1</a:t>
            </a:r>
            <a:r>
              <a:rPr lang="en-US" i="1">
                <a:latin typeface="Times  New Roman"/>
                <a:cs typeface="Times New Roman" charset="0"/>
              </a:rPr>
              <a:t> : p</a:t>
            </a:r>
            <a:r>
              <a:rPr lang="en-US">
                <a:latin typeface="Times  New Roman"/>
                <a:ea typeface="Cambria Math" charset="0"/>
                <a:cs typeface="Times New Roman" charset="0"/>
              </a:rPr>
              <a:t> ≠ </a:t>
            </a:r>
            <a:r>
              <a:rPr lang="en-US" i="1">
                <a:latin typeface="Times  New Roman"/>
                <a:cs typeface="Times New Roman" charset="0"/>
              </a:rPr>
              <a:t> p</a:t>
            </a:r>
            <a:r>
              <a:rPr lang="en-US" i="1" baseline="-25000">
                <a:latin typeface="Times  New Roman"/>
                <a:cs typeface="Times New Roman" charset="0"/>
              </a:rPr>
              <a:t>0 </a:t>
            </a:r>
            <a:endParaRPr lang="en-US" i="1" baseline="-25000" dirty="0">
              <a:latin typeface="Times  New Roman"/>
              <a:cs typeface="Times New Roman" charset="0"/>
            </a:endParaRPr>
          </a:p>
          <a:p>
            <a:r>
              <a:rPr lang="en-US" dirty="0">
                <a:latin typeface="Times  New Roman"/>
              </a:rPr>
              <a:t>Step 2: Find the </a:t>
            </a:r>
            <a:r>
              <a:rPr lang="en-US" dirty="0">
                <a:solidFill>
                  <a:srgbClr val="0000FF"/>
                </a:solidFill>
                <a:latin typeface="Times  New Roman"/>
              </a:rPr>
              <a:t>test statistic</a:t>
            </a:r>
            <a:r>
              <a:rPr lang="en-US" dirty="0">
                <a:latin typeface="Times  New Roman"/>
              </a:rPr>
              <a:t>: </a:t>
            </a:r>
          </a:p>
          <a:p>
            <a:pPr marL="114300" indent="0">
              <a:buNone/>
            </a:pPr>
            <a:endParaRPr lang="en-US" dirty="0">
              <a:latin typeface="Times  New Roman"/>
            </a:endParaRPr>
          </a:p>
          <a:p>
            <a:endParaRPr lang="en-US" dirty="0">
              <a:latin typeface="Times  New Roman"/>
            </a:endParaRPr>
          </a:p>
          <a:p>
            <a:endParaRPr lang="en-US" dirty="0">
              <a:latin typeface="Times  New Roman"/>
            </a:endParaRPr>
          </a:p>
          <a:p>
            <a:r>
              <a:rPr lang="en-US" dirty="0">
                <a:latin typeface="Times  New Roman"/>
              </a:rPr>
              <a:t>Step 3: </a:t>
            </a:r>
            <a:r>
              <a:rPr lang="en-US">
                <a:latin typeface="Times  New Roman"/>
              </a:rPr>
              <a:t>Identify </a:t>
            </a:r>
            <a:r>
              <a:rPr lang="en-US">
                <a:solidFill>
                  <a:srgbClr val="0000FF"/>
                </a:solidFill>
                <a:latin typeface="Times  New Roman"/>
              </a:rPr>
              <a:t>acceptance region, </a:t>
            </a:r>
            <a:r>
              <a:rPr lang="en-US">
                <a:solidFill>
                  <a:schemeClr val="tx1"/>
                </a:solidFill>
                <a:latin typeface="Times  New Roman"/>
              </a:rPr>
              <a:t>use Z = N(0,1).</a:t>
            </a:r>
            <a:endParaRPr lang="en-US" dirty="0">
              <a:solidFill>
                <a:srgbClr val="0000FF"/>
              </a:solidFill>
              <a:latin typeface="Times  New Roman"/>
            </a:endParaRPr>
          </a:p>
          <a:p>
            <a:r>
              <a:rPr lang="en-US" dirty="0">
                <a:latin typeface="Times  New Roman"/>
              </a:rPr>
              <a:t>Step 4: Make a decision:</a:t>
            </a:r>
          </a:p>
          <a:p>
            <a:pPr marL="114300" indent="0">
              <a:buNone/>
            </a:pPr>
            <a:r>
              <a:rPr lang="en-US" dirty="0">
                <a:latin typeface="Times  New Roman"/>
              </a:rPr>
              <a:t>       If the test statistic is in critical region, then reject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</a:p>
          <a:p>
            <a:pPr marL="114300" indent="0">
              <a:buNone/>
            </a:pPr>
            <a:r>
              <a:rPr lang="en-US" i="1" baseline="-25000" dirty="0">
                <a:latin typeface="Times  New Roman"/>
                <a:cs typeface="Times New Roman" charset="0"/>
              </a:rPr>
              <a:t>          </a:t>
            </a:r>
            <a:r>
              <a:rPr lang="en-US" dirty="0">
                <a:latin typeface="Times  New Roman"/>
              </a:rPr>
              <a:t>If the test statistic is in acceptance region, then fail to reject </a:t>
            </a:r>
            <a:r>
              <a:rPr lang="en-US" i="1" dirty="0">
                <a:latin typeface="Times  New Roman"/>
                <a:cs typeface="Times New Roman" charset="0"/>
              </a:rPr>
              <a:t>H</a:t>
            </a:r>
            <a:r>
              <a:rPr lang="en-US" i="1" baseline="-25000" dirty="0">
                <a:latin typeface="Times  New Roman"/>
                <a:cs typeface="Times New Roman" charset="0"/>
              </a:rPr>
              <a:t>0</a:t>
            </a:r>
          </a:p>
          <a:p>
            <a:pPr marL="114300" indent="0">
              <a:buNone/>
            </a:pPr>
            <a:endParaRPr lang="en-US" i="1" baseline="-25000" dirty="0">
              <a:latin typeface="Times  New Roman"/>
              <a:cs typeface="Times New Roman" charset="0"/>
            </a:endParaRPr>
          </a:p>
          <a:p>
            <a:pPr marL="114300" indent="0">
              <a:buNone/>
            </a:pPr>
            <a:endParaRPr lang="en-US" dirty="0">
              <a:latin typeface="Times 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42874"/>
              </p:ext>
            </p:extLst>
          </p:nvPr>
        </p:nvGraphicFramePr>
        <p:xfrm>
          <a:off x="1621191" y="2677646"/>
          <a:ext cx="2118296" cy="110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1054100" imgH="622300" progId="Equation.3">
                  <p:embed/>
                </p:oleObj>
              </mc:Choice>
              <mc:Fallback>
                <p:oleObj name="Equation" r:id="rId3" imgW="1054100" imgH="6223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191" y="2677646"/>
                        <a:ext cx="2118296" cy="110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09358C-E05F-46E4-B5EA-8D3F953C9897}"/>
              </a:ext>
            </a:extLst>
          </p:cNvPr>
          <p:cNvSpPr/>
          <p:nvPr/>
        </p:nvSpPr>
        <p:spPr>
          <a:xfrm>
            <a:off x="315180" y="1417638"/>
            <a:ext cx="8059270" cy="497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Tradition method</a:t>
            </a:r>
          </a:p>
        </p:txBody>
      </p:sp>
    </p:spTree>
    <p:extLst>
      <p:ext uri="{BB962C8B-B14F-4D97-AF65-F5344CB8AC3E}">
        <p14:creationId xmlns:p14="http://schemas.microsoft.com/office/powerpoint/2010/main" val="4019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428562" cy="1143000"/>
          </a:xfrm>
        </p:spPr>
        <p:txBody>
          <a:bodyPr/>
          <a:lstStyle/>
          <a:p>
            <a:r>
              <a:rPr lang="en-US" sz="3400" dirty="0">
                <a:solidFill>
                  <a:srgbClr val="008000"/>
                </a:solidFill>
                <a:latin typeface="Times  New Roman"/>
              </a:rPr>
              <a:t>Test of hypotheses for population proportion p</a:t>
            </a:r>
            <a:endParaRPr lang="en-US" sz="3400" dirty="0">
              <a:latin typeface="Times  New Roman"/>
            </a:endParaRPr>
          </a:p>
        </p:txBody>
      </p:sp>
      <p:pic>
        <p:nvPicPr>
          <p:cNvPr id="5" name="Picture 4" descr="9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" y="1417638"/>
            <a:ext cx="8428563" cy="2463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4AD85-140E-4C0D-B862-A5422B973968}"/>
              </a:ext>
            </a:extLst>
          </p:cNvPr>
          <p:cNvSpPr txBox="1"/>
          <p:nvPr/>
        </p:nvSpPr>
        <p:spPr>
          <a:xfrm>
            <a:off x="204069" y="4090372"/>
            <a:ext cx="802042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latin typeface="Times  New Roman"/>
              </a:rPr>
              <a:t>A company claims that the percentage of defective products is kept under control, that is less than 3%. In a random sample of 135 products it is found out that 6 of them are defective. Test the claim of the company at the significance level of 5%.</a:t>
            </a:r>
          </a:p>
          <a:p>
            <a:endParaRPr lang="en-US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66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CFB8E-0F5A-498E-A6AF-748198F4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89" y="233694"/>
            <a:ext cx="8020422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8000"/>
                </a:solidFill>
                <a:latin typeface="Times  New Roman"/>
              </a:rPr>
              <a:t>Test of </a:t>
            </a:r>
            <a:r>
              <a:rPr lang="en-US" sz="3200">
                <a:solidFill>
                  <a:srgbClr val="008000"/>
                </a:solidFill>
                <a:latin typeface="Times  New Roman"/>
              </a:rPr>
              <a:t>hypotheses for population proportion p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0349E-DC6B-4DD4-9EE4-2376E280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915"/>
            <a:ext cx="8426370" cy="3016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94480-1460-4058-BCFC-0BE77E196B9C}"/>
              </a:ext>
            </a:extLst>
          </p:cNvPr>
          <p:cNvSpPr txBox="1"/>
          <p:nvPr/>
        </p:nvSpPr>
        <p:spPr>
          <a:xfrm>
            <a:off x="134156" y="5723303"/>
            <a:ext cx="814325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latin typeface="Times  New Roman"/>
              </a:rPr>
              <a:t>Use P-value method to solve the previous</a:t>
            </a:r>
            <a:r>
              <a:rPr lang="vi-VN" sz="2400" dirty="0">
                <a:latin typeface="Times  New Roman"/>
              </a:rPr>
              <a:t> </a:t>
            </a:r>
            <a:r>
              <a:rPr lang="en-US" sz="2400" dirty="0">
                <a:latin typeface="Times  New Roman"/>
              </a:rPr>
              <a:t>example.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156" y="1501250"/>
            <a:ext cx="125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11258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304800" y="2743200"/>
            <a:ext cx="3021013" cy="3417888"/>
          </a:xfrm>
          <a:custGeom>
            <a:avLst/>
            <a:gdLst>
              <a:gd name="T0" fmla="*/ 473 w 1903"/>
              <a:gd name="T1" fmla="*/ 117 h 2153"/>
              <a:gd name="T2" fmla="*/ 349 w 1903"/>
              <a:gd name="T3" fmla="*/ 184 h 2153"/>
              <a:gd name="T4" fmla="*/ 237 w 1903"/>
              <a:gd name="T5" fmla="*/ 269 h 2153"/>
              <a:gd name="T6" fmla="*/ 145 w 1903"/>
              <a:gd name="T7" fmla="*/ 372 h 2153"/>
              <a:gd name="T8" fmla="*/ 72 w 1903"/>
              <a:gd name="T9" fmla="*/ 490 h 2153"/>
              <a:gd name="T10" fmla="*/ 23 w 1903"/>
              <a:gd name="T11" fmla="*/ 619 h 2153"/>
              <a:gd name="T12" fmla="*/ 0 w 1903"/>
              <a:gd name="T13" fmla="*/ 752 h 2153"/>
              <a:gd name="T14" fmla="*/ 3 w 1903"/>
              <a:gd name="T15" fmla="*/ 885 h 2153"/>
              <a:gd name="T16" fmla="*/ 35 w 1903"/>
              <a:gd name="T17" fmla="*/ 1018 h 2153"/>
              <a:gd name="T18" fmla="*/ 82 w 1903"/>
              <a:gd name="T19" fmla="*/ 1168 h 2153"/>
              <a:gd name="T20" fmla="*/ 129 w 1903"/>
              <a:gd name="T21" fmla="*/ 1311 h 2153"/>
              <a:gd name="T22" fmla="*/ 172 w 1903"/>
              <a:gd name="T23" fmla="*/ 1444 h 2153"/>
              <a:gd name="T24" fmla="*/ 206 w 1903"/>
              <a:gd name="T25" fmla="*/ 1564 h 2153"/>
              <a:gd name="T26" fmla="*/ 234 w 1903"/>
              <a:gd name="T27" fmla="*/ 1659 h 2153"/>
              <a:gd name="T28" fmla="*/ 251 w 1903"/>
              <a:gd name="T29" fmla="*/ 1732 h 2153"/>
              <a:gd name="T30" fmla="*/ 261 w 1903"/>
              <a:gd name="T31" fmla="*/ 1778 h 2153"/>
              <a:gd name="T32" fmla="*/ 260 w 1903"/>
              <a:gd name="T33" fmla="*/ 1796 h 2153"/>
              <a:gd name="T34" fmla="*/ 304 w 1903"/>
              <a:gd name="T35" fmla="*/ 1890 h 2153"/>
              <a:gd name="T36" fmla="*/ 370 w 1903"/>
              <a:gd name="T37" fmla="*/ 1971 h 2153"/>
              <a:gd name="T38" fmla="*/ 461 w 1903"/>
              <a:gd name="T39" fmla="*/ 2045 h 2153"/>
              <a:gd name="T40" fmla="*/ 563 w 1903"/>
              <a:gd name="T41" fmla="*/ 2096 h 2153"/>
              <a:gd name="T42" fmla="*/ 682 w 1903"/>
              <a:gd name="T43" fmla="*/ 2135 h 2153"/>
              <a:gd name="T44" fmla="*/ 810 w 1903"/>
              <a:gd name="T45" fmla="*/ 2152 h 2153"/>
              <a:gd name="T46" fmla="*/ 944 w 1903"/>
              <a:gd name="T47" fmla="*/ 2149 h 2153"/>
              <a:gd name="T48" fmla="*/ 1077 w 1903"/>
              <a:gd name="T49" fmla="*/ 2127 h 2153"/>
              <a:gd name="T50" fmla="*/ 1211 w 1903"/>
              <a:gd name="T51" fmla="*/ 2084 h 2153"/>
              <a:gd name="T52" fmla="*/ 1342 w 1903"/>
              <a:gd name="T53" fmla="*/ 2026 h 2153"/>
              <a:gd name="T54" fmla="*/ 1465 w 1903"/>
              <a:gd name="T55" fmla="*/ 1960 h 2153"/>
              <a:gd name="T56" fmla="*/ 1573 w 1903"/>
              <a:gd name="T57" fmla="*/ 1880 h 2153"/>
              <a:gd name="T58" fmla="*/ 1664 w 1903"/>
              <a:gd name="T59" fmla="*/ 1794 h 2153"/>
              <a:gd name="T60" fmla="*/ 1732 w 1903"/>
              <a:gd name="T61" fmla="*/ 1705 h 2153"/>
              <a:gd name="T62" fmla="*/ 1777 w 1903"/>
              <a:gd name="T63" fmla="*/ 1613 h 2153"/>
              <a:gd name="T64" fmla="*/ 1798 w 1903"/>
              <a:gd name="T65" fmla="*/ 1522 h 2153"/>
              <a:gd name="T66" fmla="*/ 1797 w 1903"/>
              <a:gd name="T67" fmla="*/ 1437 h 2153"/>
              <a:gd name="T68" fmla="*/ 1767 w 1903"/>
              <a:gd name="T69" fmla="*/ 1329 h 2153"/>
              <a:gd name="T70" fmla="*/ 1739 w 1903"/>
              <a:gd name="T71" fmla="*/ 1199 h 2153"/>
              <a:gd name="T72" fmla="*/ 1728 w 1903"/>
              <a:gd name="T73" fmla="*/ 1076 h 2153"/>
              <a:gd name="T74" fmla="*/ 1735 w 1903"/>
              <a:gd name="T75" fmla="*/ 968 h 2153"/>
              <a:gd name="T76" fmla="*/ 1761 w 1903"/>
              <a:gd name="T77" fmla="*/ 879 h 2153"/>
              <a:gd name="T78" fmla="*/ 1800 w 1903"/>
              <a:gd name="T79" fmla="*/ 813 h 2153"/>
              <a:gd name="T80" fmla="*/ 1853 w 1903"/>
              <a:gd name="T81" fmla="*/ 780 h 2153"/>
              <a:gd name="T82" fmla="*/ 1883 w 1903"/>
              <a:gd name="T83" fmla="*/ 754 h 2153"/>
              <a:gd name="T84" fmla="*/ 1899 w 1903"/>
              <a:gd name="T85" fmla="*/ 699 h 2153"/>
              <a:gd name="T86" fmla="*/ 1902 w 1903"/>
              <a:gd name="T87" fmla="*/ 618 h 2153"/>
              <a:gd name="T88" fmla="*/ 1890 w 1903"/>
              <a:gd name="T89" fmla="*/ 521 h 2153"/>
              <a:gd name="T90" fmla="*/ 1864 w 1903"/>
              <a:gd name="T91" fmla="*/ 413 h 2153"/>
              <a:gd name="T92" fmla="*/ 1829 w 1903"/>
              <a:gd name="T93" fmla="*/ 313 h 2153"/>
              <a:gd name="T94" fmla="*/ 1773 w 1903"/>
              <a:gd name="T95" fmla="*/ 229 h 2153"/>
              <a:gd name="T96" fmla="*/ 1697 w 1903"/>
              <a:gd name="T97" fmla="*/ 156 h 2153"/>
              <a:gd name="T98" fmla="*/ 1598 w 1903"/>
              <a:gd name="T99" fmla="*/ 97 h 2153"/>
              <a:gd name="T100" fmla="*/ 1479 w 1903"/>
              <a:gd name="T101" fmla="*/ 50 h 2153"/>
              <a:gd name="T102" fmla="*/ 1345 w 1903"/>
              <a:gd name="T103" fmla="*/ 20 h 2153"/>
              <a:gd name="T104" fmla="*/ 1195 w 1903"/>
              <a:gd name="T105" fmla="*/ 2 h 2153"/>
              <a:gd name="T106" fmla="*/ 1039 w 1903"/>
              <a:gd name="T107" fmla="*/ 4 h 2153"/>
              <a:gd name="T108" fmla="*/ 875 w 1903"/>
              <a:gd name="T109" fmla="*/ 17 h 2153"/>
              <a:gd name="T110" fmla="*/ 706 w 1903"/>
              <a:gd name="T111" fmla="*/ 48 h 2153"/>
              <a:gd name="T112" fmla="*/ 540 w 1903"/>
              <a:gd name="T113" fmla="*/ 93 h 21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03"/>
              <a:gd name="T172" fmla="*/ 0 h 2153"/>
              <a:gd name="T173" fmla="*/ 1903 w 1903"/>
              <a:gd name="T174" fmla="*/ 2153 h 215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FFFD1"/>
          </a:solidFill>
          <a:ln w="12700" cap="rnd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971800"/>
            <a:ext cx="21431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 New Roman"/>
              </a:rPr>
              <a:t>A company claims that the average weight of all product is 150g.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1800" y="2209800"/>
            <a:ext cx="3124200" cy="5286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 New Roman"/>
              </a:rPr>
              <a:t>Random Sample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3060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20750" y="4584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803650" y="3130550"/>
                <a:ext cx="1536700" cy="686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  <a:latin typeface="Times  New Roman"/>
                  </a:rPr>
                  <a:t>Mean   </a:t>
                </a:r>
              </a:p>
              <a:p>
                <a:pPr eaLnBrk="0" hangingPunct="0">
                  <a:lnSpc>
                    <a:spcPct val="45000"/>
                  </a:lnSpc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  <a:latin typeface="Times  New Roman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 New Roman"/>
                  </a:rPr>
                  <a:t> = 130g</a:t>
                </a:r>
              </a:p>
            </p:txBody>
          </p:sp>
        </mc:Choice>
        <mc:Fallback xmlns="">
          <p:sp>
            <p:nvSpPr>
              <p:cNvPr id="1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3650" y="3130550"/>
                <a:ext cx="1536700" cy="686726"/>
              </a:xfrm>
              <a:prstGeom prst="rect">
                <a:avLst/>
              </a:prstGeom>
              <a:blipFill>
                <a:blip r:embed="rId2"/>
                <a:stretch>
                  <a:fillRect l="-3571" t="-6250" b="-1071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013325" y="3962400"/>
            <a:ext cx="3683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365750" y="4219575"/>
            <a:ext cx="273050" cy="1587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 rot="-417079">
            <a:off x="2362200" y="4343400"/>
            <a:ext cx="2744788" cy="915988"/>
            <a:chOff x="1248" y="2592"/>
            <a:chExt cx="1729" cy="577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715000" y="3886200"/>
            <a:ext cx="828675" cy="1970088"/>
            <a:chOff x="3462" y="2455"/>
            <a:chExt cx="757" cy="1614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46" name="Group 17"/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62" name="Freeform 19"/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6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64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5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70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7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  <p:grpSp>
              <p:nvGrpSpPr>
                <p:cNvPr id="55" name="Group 29"/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5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58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grpSp>
                  <p:nvGrpSpPr>
                    <p:cNvPr id="59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60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Georgia" charset="0"/>
                        </a:endParaRPr>
                      </a:p>
                    </p:txBody>
                  </p:sp>
                  <p:sp>
                    <p:nvSpPr>
                      <p:cNvPr id="61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Georgia" charset="0"/>
                        </a:endParaRPr>
                      </a:p>
                    </p:txBody>
                  </p:sp>
                </p:grpSp>
              </p:grpSp>
              <p:sp>
                <p:nvSpPr>
                  <p:cNvPr id="57" name="Freeform 35"/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</p:grpSp>
          </p:grpSp>
          <p:grpSp>
            <p:nvGrpSpPr>
              <p:cNvPr id="47" name="Group 36"/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48" name="Freeform 37"/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49" name="Freeform 38"/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0" name="Freeform 39"/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3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Georgia" charset="0"/>
                  </a:endParaRPr>
                </a:p>
              </p:txBody>
            </p:sp>
          </p:grpSp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37" name="Freeform 45"/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grpSp>
              <p:nvGrpSpPr>
                <p:cNvPr id="38" name="Group 46"/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39" name="Freeform 47"/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4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4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4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5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</p:grpSp>
          <p:grpSp>
            <p:nvGrpSpPr>
              <p:cNvPr id="21" name="Group 54"/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22" name="Group 55"/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31" name="Freeform 56"/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32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34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5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6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  <p:sp>
                <p:nvSpPr>
                  <p:cNvPr id="3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</p:grpSp>
            <p:sp>
              <p:nvSpPr>
                <p:cNvPr id="23" name="Freeform 62"/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grpSp>
              <p:nvGrpSpPr>
                <p:cNvPr id="24" name="Group 63"/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2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29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0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  <p:grpSp>
                <p:nvGrpSpPr>
                  <p:cNvPr id="2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1106488" y="469423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imes  New Roman"/>
              </a:rPr>
              <a:t>Sample</a:t>
            </a: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4318000" y="3657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3"/>
          <p:cNvGrpSpPr>
            <a:grpSpLocks/>
          </p:cNvGrpSpPr>
          <p:nvPr/>
        </p:nvGrpSpPr>
        <p:grpSpPr bwMode="auto">
          <a:xfrm>
            <a:off x="6553200" y="1981200"/>
            <a:ext cx="2590800" cy="1905000"/>
            <a:chOff x="4128" y="1248"/>
            <a:chExt cx="1440" cy="1200"/>
          </a:xfrm>
        </p:grpSpPr>
        <p:sp>
          <p:nvSpPr>
            <p:cNvPr id="76" name="AutoShape 74"/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176" y="1344"/>
              <a:ext cx="139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latin typeface="Times  New Roman"/>
                </a:rPr>
                <a:t>Is there sufficient evident to </a:t>
              </a:r>
              <a:r>
                <a:rPr lang="en-US" b="1">
                  <a:latin typeface="Times  New Roman"/>
                </a:rPr>
                <a:t>support the claim </a:t>
              </a:r>
              <a:r>
                <a:rPr lang="en-US" b="1" dirty="0">
                  <a:latin typeface="Times  New Roman"/>
                </a:rPr>
                <a:t>that the true mean is 150g? </a:t>
              </a:r>
            </a:p>
          </p:txBody>
        </p:sp>
      </p:grp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45720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72" grpId="0"/>
      <p:bldP spid="73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1600200"/>
            <a:ext cx="8164923" cy="1011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Times  New Roman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 New Roman"/>
              </a:rPr>
              <a:t>statistical hypothesis </a:t>
            </a:r>
            <a:r>
              <a:rPr lang="en-US" sz="2400" dirty="0">
                <a:latin typeface="Times  New Roman"/>
              </a:rPr>
              <a:t>is </a:t>
            </a:r>
            <a:r>
              <a:rPr lang="en-US" sz="2400">
                <a:latin typeface="Times  New Roman"/>
              </a:rPr>
              <a:t>a </a:t>
            </a:r>
            <a:r>
              <a:rPr lang="en-US" sz="2400">
                <a:latin typeface="Times  New Roman"/>
                <a:cs typeface="Times New Roman" charset="0"/>
              </a:rPr>
              <a:t>statement </a:t>
            </a:r>
            <a:r>
              <a:rPr lang="en-US" sz="2400" dirty="0">
                <a:latin typeface="Times  New Roman"/>
                <a:cs typeface="Times New Roman" charset="0"/>
              </a:rPr>
              <a:t>about the parameters of one or more populations.</a:t>
            </a:r>
            <a:endParaRPr lang="en-US" sz="2400" dirty="0">
              <a:latin typeface="Times  New Roman"/>
            </a:endParaRPr>
          </a:p>
          <a:p>
            <a:endParaRPr lang="en-US" dirty="0">
              <a:latin typeface="Times 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59" y="1191468"/>
            <a:ext cx="8164922" cy="39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59" y="2885502"/>
            <a:ext cx="8164923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2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Example: </a:t>
            </a:r>
          </a:p>
          <a:p>
            <a:r>
              <a:rPr lang="en-US" sz="2200" dirty="0">
                <a:latin typeface="Times New Roman" charset="0"/>
                <a:cs typeface="Times New Roman" charset="0"/>
              </a:rPr>
              <a:t>1. A company claims that the mean weight all product is 150g.</a:t>
            </a:r>
          </a:p>
          <a:p>
            <a:pPr marL="342900" indent="-342900">
              <a:buFont typeface="Wingdings" charset="0"/>
              <a:buChar char="à"/>
            </a:pP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This is a claim about the </a:t>
            </a:r>
            <a:r>
              <a:rPr lang="en-US" sz="2200">
                <a:latin typeface="Times New Roman" charset="0"/>
                <a:cs typeface="Times New Roman" charset="0"/>
                <a:sym typeface="Wingdings"/>
              </a:rPr>
              <a:t>population mean: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μ</a:t>
            </a:r>
            <a:r>
              <a:rPr lang="vi-VN" sz="2200" dirty="0">
                <a:latin typeface="Times New Roman" charset="0"/>
                <a:cs typeface="Times New Roman" charset="0"/>
                <a:sym typeface="Wingdings"/>
              </a:rPr>
              <a:t>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=</a:t>
            </a:r>
            <a:r>
              <a:rPr lang="vi-VN" sz="2200" dirty="0">
                <a:latin typeface="Times New Roman" charset="0"/>
                <a:cs typeface="Times New Roman" charset="0"/>
                <a:sym typeface="Wingdings"/>
              </a:rPr>
              <a:t>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150g.</a:t>
            </a:r>
          </a:p>
          <a:p>
            <a:endParaRPr lang="en-US" sz="2200" dirty="0">
              <a:latin typeface="Times New Roman" charset="0"/>
              <a:cs typeface="Times New Roman" charset="0"/>
            </a:endParaRPr>
          </a:p>
          <a:p>
            <a:r>
              <a:rPr lang="en-US" sz="2200" dirty="0">
                <a:latin typeface="Times New Roman" charset="0"/>
                <a:cs typeface="Times New Roman" charset="0"/>
              </a:rPr>
              <a:t>2. A university claims that the employment </a:t>
            </a:r>
            <a:r>
              <a:rPr lang="en-US" sz="2200">
                <a:latin typeface="Times New Roman" charset="0"/>
                <a:cs typeface="Times New Roman" charset="0"/>
              </a:rPr>
              <a:t>rate of its students after graduation is </a:t>
            </a:r>
            <a:r>
              <a:rPr lang="en-US" sz="2200" dirty="0">
                <a:latin typeface="Times New Roman" charset="0"/>
                <a:cs typeface="Times New Roman" charset="0"/>
              </a:rPr>
              <a:t>more than 94%.</a:t>
            </a:r>
          </a:p>
          <a:p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This is claim about the </a:t>
            </a:r>
            <a:r>
              <a:rPr lang="en-US" sz="2200">
                <a:latin typeface="Times New Roman" charset="0"/>
                <a:cs typeface="Times New Roman" charset="0"/>
                <a:sym typeface="Wingdings"/>
              </a:rPr>
              <a:t>population proportion: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p</a:t>
            </a:r>
            <a:r>
              <a:rPr lang="vi-VN" sz="2200" dirty="0">
                <a:latin typeface="Times New Roman" charset="0"/>
                <a:cs typeface="Times New Roman" charset="0"/>
                <a:sym typeface="Wingdings"/>
              </a:rPr>
              <a:t>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&gt;</a:t>
            </a:r>
            <a:r>
              <a:rPr lang="vi-VN" sz="2200" dirty="0">
                <a:latin typeface="Times New Roman" charset="0"/>
                <a:cs typeface="Times New Roman" charset="0"/>
                <a:sym typeface="Wingdings"/>
              </a:rPr>
              <a:t> </a:t>
            </a:r>
            <a:r>
              <a:rPr lang="en-US" sz="2200" dirty="0">
                <a:latin typeface="Times New Roman" charset="0"/>
                <a:cs typeface="Times New Roman" charset="0"/>
                <a:sym typeface="Wingdings"/>
              </a:rPr>
              <a:t>0.94.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59" y="5621497"/>
            <a:ext cx="7946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Remark: </a:t>
            </a:r>
            <a:r>
              <a:rPr lang="en-US" sz="2400" dirty="0">
                <a:latin typeface="Times  New Roman"/>
              </a:rPr>
              <a:t>We will use information from a random sample to make a decision whether the claim is acceptable  </a:t>
            </a:r>
          </a:p>
        </p:txBody>
      </p:sp>
    </p:spTree>
    <p:extLst>
      <p:ext uri="{BB962C8B-B14F-4D97-AF65-F5344CB8AC3E}">
        <p14:creationId xmlns:p14="http://schemas.microsoft.com/office/powerpoint/2010/main" val="19635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D5969E-E013-4B8D-97FE-FA7F637D3BAE}"/>
                  </a:ext>
                </a:extLst>
              </p:cNvPr>
              <p:cNvSpPr txBox="1"/>
              <p:nvPr/>
            </p:nvSpPr>
            <p:spPr>
              <a:xfrm>
                <a:off x="457200" y="1610040"/>
                <a:ext cx="7698828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 New Roman"/>
                    <a:cs typeface="Times New Roman" charset="0"/>
                  </a:rPr>
                  <a:t>A procedure leading to a decision about a particular hypothesis is called a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test of a hypothesis</a:t>
                </a:r>
                <a:r>
                  <a:rPr lang="en-US" sz="2400" b="1" dirty="0">
                    <a:latin typeface="Times  New Roman"/>
                    <a:cs typeface="Times New Roman" charset="0"/>
                  </a:rPr>
                  <a:t>.</a:t>
                </a:r>
                <a:endParaRPr lang="vi-VN" sz="2400" b="1" dirty="0">
                  <a:latin typeface="Times  New Roman"/>
                  <a:cs typeface="Times New Roman" charset="0"/>
                </a:endParaRPr>
              </a:p>
              <a:p>
                <a:pPr marL="114300"/>
                <a:endParaRPr lang="vi-VN" sz="2400" b="1" dirty="0">
                  <a:latin typeface="Times  New Roman"/>
                  <a:cs typeface="Times New Roman" charset="0"/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 New Roman"/>
                  </a:rPr>
                  <a:t>A (two-tailed) hypothesis test about the population mean can be formed as:</a:t>
                </a:r>
                <a:r>
                  <a:rPr lang="vi-VN" sz="2400" dirty="0">
                    <a:latin typeface="Times  New Roman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</m:oMath>
                </a14:m>
                <a:r>
                  <a:rPr lang="vi-VN" sz="2400" dirty="0">
                    <a:latin typeface="Times  New Roman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vi-V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vi-V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vi-V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400" dirty="0">
                    <a:latin typeface="Times  New Roman"/>
                  </a:rPr>
                  <a:t>.</a:t>
                </a: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endParaRPr lang="vi-VN" sz="2400" dirty="0">
                  <a:latin typeface="Times  New Roman"/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Times  New Roman"/>
                  </a:rPr>
                  <a:t>We call: </a:t>
                </a:r>
                <a:endParaRPr lang="en-US" sz="2400" dirty="0">
                  <a:latin typeface="Times  New Roman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r>
                  <a:rPr lang="vi-VN" sz="2400" dirty="0">
                    <a:latin typeface="Times New Roman" charset="0"/>
                    <a:cs typeface="Times New Roman" charset="0"/>
                  </a:rPr>
                  <a:t>  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H</a:t>
                </a:r>
                <a:r>
                  <a:rPr lang="en-US" sz="2400" baseline="-25000" dirty="0">
                    <a:latin typeface="Times New Roman" charset="0"/>
                    <a:cs typeface="Times New Roman" charset="0"/>
                  </a:rPr>
                  <a:t>0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charset="0"/>
                    <a:cs typeface="Times New Roman" charset="0"/>
                  </a:rPr>
                  <a:t>Null hypothesis</a:t>
                </a:r>
                <a:endParaRPr lang="en-US" sz="2400" dirty="0">
                  <a:solidFill>
                    <a:srgbClr val="0000FF"/>
                  </a:solidFill>
                  <a:latin typeface="Cambria Math" charset="0"/>
                  <a:ea typeface="Cambria Math" charset="0"/>
                  <a:cs typeface="Times New Roman" charset="0"/>
                </a:endParaRPr>
              </a:p>
              <a:p>
                <a:pPr marL="114300" indent="0" algn="just">
                  <a:lnSpc>
                    <a:spcPct val="90000"/>
                  </a:lnSpc>
                  <a:buNone/>
                </a:pPr>
                <a:r>
                  <a:rPr lang="en-US" sz="2400" dirty="0">
                    <a:latin typeface="Cambria Math" charset="0"/>
                    <a:ea typeface="Cambria Math" charset="0"/>
                    <a:cs typeface="Times New Roman" charset="0"/>
                  </a:rPr>
                  <a:t>H</a:t>
                </a:r>
                <a:r>
                  <a:rPr lang="en-US" sz="2400" baseline="-25000" dirty="0">
                    <a:latin typeface="Cambria Math" charset="0"/>
                    <a:ea typeface="Cambria Math" charset="0"/>
                    <a:cs typeface="Times New Roman" charset="0"/>
                  </a:rPr>
                  <a:t>1</a:t>
                </a:r>
                <a:r>
                  <a:rPr lang="en-US" sz="2400" dirty="0">
                    <a:latin typeface="Cambria Math" charset="0"/>
                    <a:ea typeface="Cambria Math" charset="0"/>
                    <a:cs typeface="Times New Roman" charset="0"/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charset="0"/>
                    <a:cs typeface="Times New Roman" charset="0"/>
                  </a:rPr>
                  <a:t>Alternative hypothesis</a:t>
                </a:r>
                <a:endParaRPr lang="en-US" sz="2400" dirty="0">
                  <a:solidFill>
                    <a:srgbClr val="0000FF"/>
                  </a:solidFill>
                  <a:latin typeface="Cambria Math" charset="0"/>
                  <a:ea typeface="Cambria Math" charset="0"/>
                  <a:cs typeface="Times New Roman" charset="0"/>
                </a:endParaRPr>
              </a:p>
              <a:p>
                <a:pPr marL="114300"/>
                <a:endParaRPr lang="vi-VN" sz="2400" b="1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None/>
                </a:pPr>
                <a:endParaRPr lang="en-US" sz="2400" b="1" dirty="0">
                  <a:latin typeface="Times  New Roman"/>
                  <a:cs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D5969E-E013-4B8D-97FE-FA7F637D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10040"/>
                <a:ext cx="7698828" cy="4081117"/>
              </a:xfrm>
              <a:prstGeom prst="rect">
                <a:avLst/>
              </a:prstGeom>
              <a:blipFill>
                <a:blip r:embed="rId2"/>
                <a:stretch>
                  <a:fillRect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59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613" y="1600200"/>
                <a:ext cx="5034455" cy="4854388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vi-VN" sz="2000" dirty="0">
                    <a:solidFill>
                      <a:srgbClr val="0070C0"/>
                    </a:solidFill>
                    <a:latin typeface="Times  New Roman"/>
                    <a:cs typeface="Times New Roman" charset="0"/>
                  </a:rPr>
                  <a:t>Example: </a:t>
                </a:r>
                <a:r>
                  <a:rPr lang="vi-VN" sz="2000" dirty="0">
                    <a:solidFill>
                      <a:schemeClr val="tx1"/>
                    </a:solidFill>
                    <a:latin typeface="Times  New Roman"/>
                    <a:cs typeface="Times New Roman" charset="0"/>
                  </a:rPr>
                  <a:t>W</a:t>
                </a:r>
                <a:r>
                  <a:rPr lang="en-US" sz="2000" dirty="0">
                    <a:solidFill>
                      <a:schemeClr val="tx1"/>
                    </a:solidFill>
                    <a:latin typeface="Times  New Roman"/>
                    <a:cs typeface="Times New Roman" charset="0"/>
                  </a:rPr>
                  <a:t>e wish to test:</a:t>
                </a:r>
              </a:p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i="1" dirty="0">
                    <a:latin typeface="Times  New Roman"/>
                    <a:cs typeface="Times New Roman" charset="0"/>
                  </a:rPr>
                  <a:t>			H</a:t>
                </a:r>
                <a:r>
                  <a:rPr lang="en-US" sz="2000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sz="2000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sz="2000" dirty="0">
                    <a:latin typeface="Times  New Roman"/>
                    <a:ea typeface="Cambria Math" charset="0"/>
                    <a:cs typeface="Times New Roman" charset="0"/>
                  </a:rPr>
                  <a:t>𝜇 = 150</a:t>
                </a:r>
              </a:p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dirty="0">
                    <a:latin typeface="Times  New Roman"/>
                    <a:ea typeface="Cambria Math" charset="0"/>
                    <a:cs typeface="Times New Roman" charset="0"/>
                  </a:rPr>
                  <a:t>			</a:t>
                </a:r>
                <a:r>
                  <a:rPr lang="en-US" sz="2000" i="1" dirty="0">
                    <a:latin typeface="Times  New Roman"/>
                    <a:ea typeface="Cambria Math" charset="0"/>
                    <a:cs typeface="Times New Roman" charset="0"/>
                  </a:rPr>
                  <a:t>H</a:t>
                </a:r>
                <a:r>
                  <a:rPr lang="en-US" sz="2000" baseline="-25000" dirty="0">
                    <a:latin typeface="Times  New Roman"/>
                    <a:ea typeface="Cambria Math" charset="0"/>
                    <a:cs typeface="Times New Roman" charset="0"/>
                  </a:rPr>
                  <a:t>1</a:t>
                </a:r>
                <a:r>
                  <a:rPr lang="en-US" sz="2000" i="1" dirty="0">
                    <a:latin typeface="Times  New Roman"/>
                    <a:ea typeface="Cambria Math" charset="0"/>
                    <a:cs typeface="Times New Roman" charset="0"/>
                  </a:rPr>
                  <a:t>: </a:t>
                </a:r>
                <a:r>
                  <a:rPr lang="en-US" sz="2000" dirty="0">
                    <a:latin typeface="Times  New Roman"/>
                    <a:ea typeface="Cambria Math" charset="0"/>
                    <a:cs typeface="Times New Roman" charset="0"/>
                  </a:rPr>
                  <a:t>𝜇 ≠ 150</a:t>
                </a:r>
              </a:p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Times  New Roman"/>
                  <a:cs typeface="Times New Roman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vi-VN" sz="2000" dirty="0">
                    <a:latin typeface="Times  New Roman"/>
                    <a:cs typeface="Times New Roman" charset="0"/>
                  </a:rPr>
                  <a:t>Assume that</a:t>
                </a:r>
                <a:r>
                  <a:rPr lang="en-US" sz="2000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sz="2000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sz="2000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sz="2000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sz="2000" dirty="0">
                    <a:latin typeface="Times  New Roman"/>
                    <a:ea typeface="Cambria Math" charset="0"/>
                    <a:cs typeface="Times New Roman" charset="0"/>
                  </a:rPr>
                  <a:t>𝜇 = 150 is true, a random</a:t>
                </a:r>
                <a:endParaRPr lang="vi-VN" sz="2000" dirty="0">
                  <a:latin typeface="Times  New Roman"/>
                  <a:cs typeface="Times New Roman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000" dirty="0">
                    <a:latin typeface="Times  New Roman"/>
                    <a:cs typeface="Times New Roman" charset="0"/>
                  </a:rPr>
                  <a:t>sample of n = 10 objects is</a:t>
                </a:r>
                <a:r>
                  <a:rPr lang="vi-VN" sz="2000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sz="2000" dirty="0">
                    <a:latin typeface="Times  New Roman"/>
                    <a:cs typeface="Times New Roman" charset="0"/>
                  </a:rPr>
                  <a:t>selected and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000" dirty="0">
                    <a:latin typeface="Times  New Roman"/>
                    <a:cs typeface="Times New Roman" charset="0"/>
                  </a:rPr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cs typeface="Times New Roman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000" dirty="0">
                    <a:latin typeface="Times  New Roman"/>
                    <a:cs typeface="Times New Roman" charset="0"/>
                  </a:rPr>
                  <a:t> is</a:t>
                </a:r>
                <a:r>
                  <a:rPr lang="vi-VN" sz="2000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sz="2000" dirty="0">
                    <a:latin typeface="Times  New Roman"/>
                    <a:cs typeface="Times New Roman" charset="0"/>
                  </a:rPr>
                  <a:t>observed.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Times  New Roman"/>
                    <a:cs typeface="Times New Roman" charset="0"/>
                  </a:rPr>
                  <a:t>If</a:t>
                </a:r>
                <a:r>
                  <a:rPr lang="vi-VN" sz="2000" dirty="0">
                    <a:latin typeface="Times  New Roman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cs typeface="Times New Roman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000" dirty="0">
                    <a:latin typeface="Times  New Roman"/>
                    <a:cs typeface="Times New Roman" charset="0"/>
                  </a:rPr>
                  <a:t> falls close to the hypothesized value of </a:t>
                </a:r>
                <a:r>
                  <a:rPr lang="en-US" sz="2000" dirty="0">
                    <a:latin typeface="Times  New Roman"/>
                    <a:cs typeface="Cambria Math" charset="0"/>
                  </a:rPr>
                  <a:t>𝜇 = 150, we </a:t>
                </a:r>
                <a:r>
                  <a:rPr lang="en-US" sz="2000" dirty="0">
                    <a:solidFill>
                      <a:srgbClr val="0000FF"/>
                    </a:solidFill>
                    <a:latin typeface="Times  New Roman"/>
                    <a:cs typeface="Cambria Math" charset="0"/>
                  </a:rPr>
                  <a:t>fail to reject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H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latin typeface="Times  New Roman"/>
                    <a:cs typeface="Cambria Math" charset="0"/>
                  </a:rPr>
                  <a:t> ; </a:t>
                </a:r>
                <a:r>
                  <a:rPr lang="en-US" sz="2000" dirty="0">
                    <a:solidFill>
                      <a:srgbClr val="2F2B20"/>
                    </a:solidFill>
                    <a:latin typeface="Times  New Roman"/>
                    <a:cs typeface="Cambria Math" charset="0"/>
                  </a:rPr>
                  <a:t>it is evidence in support of the null hypothesis.</a:t>
                </a:r>
                <a:endParaRPr lang="en-US" sz="2000" dirty="0">
                  <a:solidFill>
                    <a:srgbClr val="0000FF"/>
                  </a:solidFill>
                  <a:latin typeface="Times  New Roman"/>
                  <a:cs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Times  New Roman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cs typeface="Times New Roman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000" dirty="0">
                    <a:latin typeface="Times  New Roman"/>
                    <a:cs typeface="Times New Roman" charset="0"/>
                  </a:rPr>
                  <a:t> is considerably different from 150, we </a:t>
                </a:r>
                <a:r>
                  <a:rPr lang="en-US" sz="2000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reject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H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Times  New Roman"/>
                    <a:cs typeface="Times New Roman" charset="0"/>
                  </a:rPr>
                  <a:t>0</a:t>
                </a:r>
                <a:r>
                  <a:rPr lang="en-US" sz="2000" i="1" baseline="-25000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sz="2000" i="1" dirty="0">
                    <a:latin typeface="Times  New Roman"/>
                    <a:cs typeface="Times New Roman" charset="0"/>
                  </a:rPr>
                  <a:t>; </a:t>
                </a:r>
                <a:r>
                  <a:rPr lang="en-US" sz="2000" dirty="0">
                    <a:latin typeface="Times  New Roman"/>
                    <a:cs typeface="Times New Roman" charset="0"/>
                  </a:rPr>
                  <a:t>it is evidence in support of the alternative hypothesis.</a:t>
                </a: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Times  New Roman"/>
                  <a:cs typeface="Times New Roman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Times  New Roman"/>
                  <a:cs typeface="Times New Roman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Times  New Roman"/>
                  <a:cs typeface="Times New Roman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Times  New Roman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13" y="1600200"/>
                <a:ext cx="5034455" cy="4854388"/>
              </a:xfrm>
              <a:blipFill rotWithShape="1">
                <a:blip r:embed="rId2"/>
                <a:stretch>
                  <a:fillRect t="-875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8" y="3300506"/>
            <a:ext cx="327675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Types of error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27125" y="4664075"/>
            <a:ext cx="6950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sz="2400" dirty="0">
                <a:latin typeface="Times  New Roman"/>
                <a:cs typeface="Times New Roman" charset="0"/>
              </a:rPr>
              <a:t>α</a:t>
            </a:r>
            <a:r>
              <a:rPr lang="en-US" sz="2400" dirty="0">
                <a:latin typeface="Times  New Roman"/>
                <a:cs typeface="Times New Roman" charset="0"/>
              </a:rPr>
              <a:t> = </a:t>
            </a:r>
            <a:r>
              <a:rPr lang="en-US" sz="2400" i="1" dirty="0">
                <a:latin typeface="Times  New Roman"/>
                <a:cs typeface="Times New Roman" charset="0"/>
              </a:rPr>
              <a:t>P</a:t>
            </a:r>
            <a:r>
              <a:rPr lang="en-US" sz="2400" dirty="0">
                <a:latin typeface="Times  New Roman"/>
                <a:cs typeface="Times New Roman" charset="0"/>
              </a:rPr>
              <a:t>(type I error ) </a:t>
            </a:r>
          </a:p>
          <a:p>
            <a:r>
              <a:rPr lang="en-US" sz="2400" dirty="0">
                <a:latin typeface="Times  New Roman"/>
                <a:cs typeface="Times New Roman" charset="0"/>
              </a:rPr>
              <a:t>   = </a:t>
            </a:r>
            <a:r>
              <a:rPr lang="el-GR" sz="2400" i="1" dirty="0">
                <a:latin typeface="Times  New Roman"/>
              </a:rPr>
              <a:t>P</a:t>
            </a:r>
            <a:r>
              <a:rPr lang="el-GR" sz="2400" dirty="0">
                <a:latin typeface="Times  New Roman"/>
              </a:rPr>
              <a:t>(reject </a:t>
            </a:r>
            <a:r>
              <a:rPr lang="el-GR" sz="2400" i="1" dirty="0">
                <a:latin typeface="Times  New Roman"/>
              </a:rPr>
              <a:t>H</a:t>
            </a:r>
            <a:r>
              <a:rPr lang="el-GR" sz="2400" baseline="-25000" dirty="0">
                <a:latin typeface="Times  New Roman"/>
              </a:rPr>
              <a:t>0</a:t>
            </a:r>
            <a:r>
              <a:rPr lang="el-GR" sz="2400" dirty="0">
                <a:latin typeface="Times  New Roman"/>
              </a:rPr>
              <a:t> when </a:t>
            </a:r>
            <a:r>
              <a:rPr lang="el-GR" sz="2400" i="1" dirty="0">
                <a:latin typeface="Times  New Roman"/>
              </a:rPr>
              <a:t>H</a:t>
            </a:r>
            <a:r>
              <a:rPr lang="el-GR" sz="2400" baseline="-25000" dirty="0">
                <a:latin typeface="Times  New Roman"/>
              </a:rPr>
              <a:t>0</a:t>
            </a:r>
            <a:r>
              <a:rPr lang="el-GR" sz="2400" dirty="0">
                <a:latin typeface="Times  New Roman"/>
              </a:rPr>
              <a:t> is true</a:t>
            </a:r>
            <a:r>
              <a:rPr lang="en-US" sz="2400" dirty="0">
                <a:latin typeface="Times  New Roman"/>
              </a:rPr>
              <a:t> </a:t>
            </a:r>
            <a:r>
              <a:rPr lang="el-GR" sz="2400" dirty="0">
                <a:latin typeface="Times  New Roman"/>
              </a:rPr>
              <a:t>)</a:t>
            </a:r>
            <a:endParaRPr lang="el-GR" sz="2400" dirty="0">
              <a:latin typeface="Times  New Roman"/>
              <a:cs typeface="Times New Roman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27125" y="5636092"/>
            <a:ext cx="7285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sz="2400" dirty="0">
                <a:latin typeface="Times  New Roman"/>
                <a:cs typeface="Times New Roman" charset="0"/>
              </a:rPr>
              <a:t>β</a:t>
            </a:r>
            <a:r>
              <a:rPr lang="en-US" sz="2400" dirty="0">
                <a:latin typeface="Times  New Roman"/>
                <a:cs typeface="Times New Roman" charset="0"/>
              </a:rPr>
              <a:t> =</a:t>
            </a:r>
            <a:r>
              <a:rPr lang="en-US" sz="2400" dirty="0">
                <a:latin typeface="Times  New Roman"/>
              </a:rPr>
              <a:t> </a:t>
            </a:r>
            <a:r>
              <a:rPr lang="en-US" sz="2400" i="1" dirty="0">
                <a:latin typeface="Times  New Roman"/>
              </a:rPr>
              <a:t>P</a:t>
            </a:r>
            <a:r>
              <a:rPr lang="en-US" sz="2400" dirty="0">
                <a:latin typeface="Times  New Roman"/>
              </a:rPr>
              <a:t>(type II error) </a:t>
            </a:r>
          </a:p>
          <a:p>
            <a:r>
              <a:rPr lang="en-US" sz="2400" dirty="0">
                <a:latin typeface="Times  New Roman"/>
              </a:rPr>
              <a:t>   = </a:t>
            </a:r>
            <a:r>
              <a:rPr lang="en-US" sz="2400" i="1" dirty="0">
                <a:latin typeface="Times  New Roman"/>
              </a:rPr>
              <a:t>P</a:t>
            </a:r>
            <a:r>
              <a:rPr lang="en-US" sz="2400" dirty="0">
                <a:latin typeface="Times  New Roman"/>
              </a:rPr>
              <a:t>(fail to reject </a:t>
            </a:r>
            <a:r>
              <a:rPr lang="en-US" sz="2400" i="1" dirty="0">
                <a:latin typeface="Times  New Roman"/>
              </a:rPr>
              <a:t>H</a:t>
            </a:r>
            <a:r>
              <a:rPr lang="en-US" sz="2400" baseline="-25000" dirty="0">
                <a:latin typeface="Times  New Roman"/>
              </a:rPr>
              <a:t>0</a:t>
            </a:r>
            <a:r>
              <a:rPr lang="en-US" sz="2400" dirty="0">
                <a:latin typeface="Times  New Roman"/>
              </a:rPr>
              <a:t> when </a:t>
            </a:r>
            <a:r>
              <a:rPr lang="en-US" sz="2400" i="1" dirty="0">
                <a:latin typeface="Times  New Roman"/>
              </a:rPr>
              <a:t>H</a:t>
            </a:r>
            <a:r>
              <a:rPr lang="en-US" sz="2400" baseline="-25000" dirty="0">
                <a:latin typeface="Times  New Roman"/>
              </a:rPr>
              <a:t>0</a:t>
            </a:r>
            <a:r>
              <a:rPr lang="en-US" sz="2400" dirty="0">
                <a:latin typeface="Times  New Roman"/>
              </a:rPr>
              <a:t> is false)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0" y="1530232"/>
            <a:ext cx="67437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3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202-A127-4A96-A0C2-535D708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mean μ    (σ is known)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AE4F2-073E-4721-A905-DA0371BA5ABA}"/>
              </a:ext>
            </a:extLst>
          </p:cNvPr>
          <p:cNvSpPr/>
          <p:nvPr/>
        </p:nvSpPr>
        <p:spPr>
          <a:xfrm>
            <a:off x="242310" y="1570082"/>
            <a:ext cx="8059270" cy="497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Computing Probability of Type I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D9B5CDA-6E14-40A1-B47C-0B2A181D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310" y="2067795"/>
                <a:ext cx="8059270" cy="784588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Type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error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Reject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critical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region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9B5CDA-6E14-40A1-B47C-0B2A181D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310" y="2067795"/>
                <a:ext cx="8059270" cy="7845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220627-B2BA-4FA7-AA45-414BCAF4AA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11" y="3084395"/>
                <a:ext cx="8059270" cy="34938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vi-VN" sz="2000" dirty="0">
                    <a:solidFill>
                      <a:srgbClr val="0070C0"/>
                    </a:solidFill>
                    <a:latin typeface="+mj-lt"/>
                    <a:cs typeface="Times New Roman" charset="0"/>
                  </a:rPr>
                  <a:t>Example:</a:t>
                </a:r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Times New Roman" charset="0"/>
                  </a:rPr>
                  <a:t> </a:t>
                </a:r>
                <a:r>
                  <a:rPr lang="en-US" sz="2000" dirty="0">
                    <a:latin typeface="+mj-lt"/>
                  </a:rPr>
                  <a:t>Suppose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≤152</m:t>
                    </m:r>
                  </m:oMath>
                </a14:m>
                <a:r>
                  <a:rPr lang="en-US" sz="2000" dirty="0">
                    <a:latin typeface="+mj-lt"/>
                  </a:rPr>
                  <a:t>, we will not reject the null</a:t>
                </a:r>
              </a:p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dirty="0">
                    <a:latin typeface="+mj-lt"/>
                  </a:rPr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sz="2000" dirty="0">
                    <a:latin typeface="+mj-lt"/>
                  </a:rPr>
                  <a:t>, and if either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&lt;148 </m:t>
                    </m:r>
                  </m:oMath>
                </a14:m>
                <a:r>
                  <a:rPr lang="en-US" sz="2000" dirty="0">
                    <a:latin typeface="+mj-lt"/>
                  </a:rPr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&gt;152</m:t>
                    </m:r>
                  </m:oMath>
                </a14:m>
                <a:r>
                  <a:rPr lang="en-US" sz="2000" dirty="0">
                    <a:latin typeface="+mj-lt"/>
                  </a:rPr>
                  <a:t>, we will reject</a:t>
                </a:r>
              </a:p>
              <a:p>
                <a:pPr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dirty="0">
                    <a:latin typeface="+mj-lt"/>
                  </a:rPr>
                  <a:t>the null hypothesis in favor of the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000" dirty="0">
                    <a:latin typeface="+mj-lt"/>
                    <a:cs typeface="Times New Roman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dirty="0">
                    <a:latin typeface="+mj-lt"/>
                    <a:cs typeface="Times New Roman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&lt;148 </m:t>
                    </m:r>
                  </m:oMath>
                </a14:m>
                <a:r>
                  <a:rPr lang="en-US" sz="2000" dirty="0">
                    <a:latin typeface="+mj-lt"/>
                  </a:rPr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&gt;152</m:t>
                    </m:r>
                  </m:oMath>
                </a14:m>
                <a:r>
                  <a:rPr lang="en-US" sz="2000" dirty="0">
                    <a:latin typeface="+mj-lt"/>
                    <a:cs typeface="Times New Roman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=150)</m:t>
                    </m:r>
                  </m:oMath>
                </a14:m>
                <a:endParaRPr lang="en-US" sz="2000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r>
                  <a:rPr lang="en-US" sz="2000" b="0" dirty="0">
                    <a:latin typeface="+mj-lt"/>
                    <a:ea typeface="Cambria Math" panose="02040503050406030204" pitchFamily="18" charset="0"/>
                  </a:rPr>
                  <a:t>By CLT, we have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148−150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148−150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Type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error</m:t>
                        </m:r>
                      </m:e>
                    </m:d>
                  </m:oMath>
                </a14:m>
                <a:r>
                  <a:rPr lang="en-US" sz="2000" b="0" dirty="0">
                    <a:latin typeface="+mj-lt"/>
                    <a:ea typeface="Cambria Math" panose="02040503050406030204" pitchFamily="18" charset="0"/>
                  </a:rPr>
                  <a:t> is called the </a:t>
                </a:r>
                <a:r>
                  <a:rPr lang="en-US" sz="2000" b="0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significance level</a:t>
                </a:r>
                <a:r>
                  <a:rPr lang="en-US" sz="2000" b="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buFont typeface="Wingdings 2" charset="0"/>
                  <a:buNone/>
                </a:pPr>
                <a:endParaRPr lang="en-US" sz="2000" dirty="0">
                  <a:latin typeface="+mj-lt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220627-B2BA-4FA7-AA45-414BCAF4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1" y="3084395"/>
                <a:ext cx="8059270" cy="3493826"/>
              </a:xfrm>
              <a:prstGeom prst="rect">
                <a:avLst/>
              </a:prstGeom>
              <a:blipFill>
                <a:blip r:embed="rId3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9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7234"/>
            <a:ext cx="8059271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mean μ</a:t>
            </a:r>
            <a:br>
              <a:rPr lang="en-US" sz="3600" dirty="0">
                <a:solidFill>
                  <a:srgbClr val="008000"/>
                </a:solidFill>
                <a:latin typeface="Times  New Roman"/>
              </a:rPr>
            </a:br>
            <a:r>
              <a:rPr lang="en-US" sz="3600" dirty="0">
                <a:solidFill>
                  <a:srgbClr val="008000"/>
                </a:solidFill>
                <a:latin typeface="Times  New Roman"/>
              </a:rPr>
              <a:t>(σ is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033" y="1588025"/>
                <a:ext cx="8059270" cy="3557181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 New Roman"/>
                  </a:rPr>
                  <a:t>Step 1: Form the two hypotheses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 =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  </a:t>
                </a:r>
                <a:r>
                  <a:rPr lang="en-US" dirty="0">
                    <a:latin typeface="Times  New Roman"/>
                  </a:rPr>
                  <a:t>and 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1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 ≠ 𝜇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r>
                  <a:rPr lang="en-US" dirty="0">
                    <a:latin typeface="Times  New Roman"/>
                  </a:rPr>
                  <a:t>Step 2: Find the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test statistic</a:t>
                </a:r>
                <a:r>
                  <a:rPr lang="en-US" dirty="0">
                    <a:latin typeface="Times  New Roman"/>
                  </a:rPr>
                  <a:t>: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 New Roman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3: Identify </a:t>
                </a:r>
                <a:r>
                  <a:rPr lang="en-US" dirty="0">
                    <a:solidFill>
                      <a:srgbClr val="0000FF"/>
                    </a:solidFill>
                    <a:latin typeface="Times  New Roman"/>
                  </a:rPr>
                  <a:t>acceptance region</a:t>
                </a:r>
              </a:p>
              <a:p>
                <a:r>
                  <a:rPr lang="en-US" dirty="0">
                    <a:latin typeface="Times  New Roman"/>
                  </a:rPr>
                  <a:t>Step 4: Make a decision: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 New Roman"/>
                  </a:rPr>
                  <a:t> If the test statistic z</a:t>
                </a:r>
                <a:r>
                  <a:rPr lang="en-US" baseline="-25000" dirty="0">
                    <a:latin typeface="Times  New Roman"/>
                  </a:rPr>
                  <a:t>0</a:t>
                </a:r>
                <a:r>
                  <a:rPr lang="en-US" dirty="0">
                    <a:latin typeface="Times  New Roman"/>
                  </a:rPr>
                  <a:t> is in critical  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 New Roman"/>
                  </a:rPr>
                  <a:t> region, then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None/>
                </a:pPr>
                <a:r>
                  <a:rPr lang="en-US" i="1" baseline="-25000" dirty="0">
                    <a:latin typeface="Times  New Roman"/>
                    <a:cs typeface="Times New Roman" charset="0"/>
                  </a:rPr>
                  <a:t>  </a:t>
                </a:r>
                <a:r>
                  <a:rPr lang="en-US" dirty="0">
                    <a:latin typeface="Times  New Roman"/>
                  </a:rPr>
                  <a:t>If the test statistic z</a:t>
                </a:r>
                <a:r>
                  <a:rPr lang="en-US" baseline="-25000" dirty="0">
                    <a:latin typeface="Times  New Roman"/>
                  </a:rPr>
                  <a:t>0</a:t>
                </a:r>
                <a:r>
                  <a:rPr lang="en-US" dirty="0">
                    <a:latin typeface="Times  New Roman"/>
                  </a:rPr>
                  <a:t> is in acceptance region, then we fail to 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 New Roman"/>
                  </a:rPr>
                  <a:t> reject  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033" y="1588025"/>
                <a:ext cx="8059270" cy="3557181"/>
              </a:xfrm>
              <a:blipFill rotWithShape="1">
                <a:blip r:embed="rId2"/>
                <a:stretch>
                  <a:fillRect t="-1704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032A472-4478-4964-A85B-1170FFA1CAED}"/>
              </a:ext>
            </a:extLst>
          </p:cNvPr>
          <p:cNvSpPr/>
          <p:nvPr/>
        </p:nvSpPr>
        <p:spPr>
          <a:xfrm>
            <a:off x="203463" y="1072370"/>
            <a:ext cx="8059270" cy="497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Tradition method </a:t>
            </a:r>
            <a:r>
              <a:rPr lang="en-US" sz="2400">
                <a:solidFill>
                  <a:schemeClr val="tx1"/>
                </a:solidFill>
                <a:latin typeface="Times  New Roman"/>
              </a:rPr>
              <a:t>(two-tailed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B222F-DF6B-40A0-B364-CBE5FCFE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13" y="1967749"/>
            <a:ext cx="3306183" cy="2263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4F8B0-59A0-4511-90F3-F17D7CC8B4C5}"/>
              </a:ext>
            </a:extLst>
          </p:cNvPr>
          <p:cNvSpPr txBox="1"/>
          <p:nvPr/>
        </p:nvSpPr>
        <p:spPr>
          <a:xfrm>
            <a:off x="231690" y="5278542"/>
            <a:ext cx="7991061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000" dirty="0">
                <a:solidFill>
                  <a:schemeClr val="tx1"/>
                </a:solidFill>
                <a:latin typeface="Times  New Roman"/>
              </a:rPr>
              <a:t>The heights of all adults in a community is known to have standard deviation of 0.03m. A random sample of 43 adults are collected, and their average height is 1.64m. Test the hypothesis that the true average height of all adults in the community is 1.7m, at </a:t>
            </a:r>
            <a:r>
              <a:rPr lang="el-GR" sz="2000" dirty="0">
                <a:solidFill>
                  <a:schemeClr val="tx1"/>
                </a:solidFill>
                <a:latin typeface="Times  New Roman"/>
                <a:cs typeface="Times New Roman" panose="02020603050405020304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  <a:latin typeface="Times  New Roman"/>
                <a:cs typeface="Times New Roman" panose="02020603050405020304" pitchFamily="18" charset="0"/>
              </a:rPr>
              <a:t> = 0.05</a:t>
            </a:r>
            <a:r>
              <a:rPr lang="en-US" sz="2000" dirty="0">
                <a:solidFill>
                  <a:schemeClr val="tx1"/>
                </a:solidFill>
                <a:latin typeface="Times 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4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10B-63A8-4D95-B509-1729077A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8000"/>
                </a:solidFill>
                <a:latin typeface="Times  New Roman"/>
              </a:rPr>
              <a:t>Test of hypotheses for population </a:t>
            </a:r>
            <a:r>
              <a:rPr lang="en-US" sz="3600">
                <a:solidFill>
                  <a:srgbClr val="008000"/>
                </a:solidFill>
                <a:latin typeface="Times  New Roman"/>
              </a:rPr>
              <a:t>mean μ  (σ is known</a:t>
            </a:r>
            <a:r>
              <a:rPr lang="en-US" sz="3600" dirty="0">
                <a:solidFill>
                  <a:srgbClr val="008000"/>
                </a:solidFill>
                <a:latin typeface="Times  New Roman"/>
              </a:rPr>
              <a:t>)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4F69-62EE-4C9B-9831-4E9501AE9D52}"/>
              </a:ext>
            </a:extLst>
          </p:cNvPr>
          <p:cNvSpPr/>
          <p:nvPr/>
        </p:nvSpPr>
        <p:spPr>
          <a:xfrm>
            <a:off x="254643" y="1417638"/>
            <a:ext cx="8090704" cy="561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P-value method </a:t>
            </a:r>
            <a:r>
              <a:rPr lang="en-US" sz="2400">
                <a:solidFill>
                  <a:schemeClr val="tx1"/>
                </a:solidFill>
                <a:latin typeface="Times  New Roman"/>
              </a:rPr>
              <a:t>(two-tailed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21FDE4B-736B-4328-A302-26B9EDD50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310" y="1975198"/>
                <a:ext cx="8059270" cy="3742696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>
                    <a:latin typeface="Times  New Roman"/>
                  </a:rPr>
                  <a:t>Step 1</a:t>
                </a:r>
                <a:r>
                  <a:rPr lang="en-US">
                    <a:latin typeface="Times  New Roman"/>
                  </a:rPr>
                  <a:t>: Form the </a:t>
                </a:r>
                <a:r>
                  <a:rPr lang="en-US" dirty="0">
                    <a:latin typeface="Times  New Roman"/>
                  </a:rPr>
                  <a:t>two hypotheses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 =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  </a:t>
                </a:r>
                <a:r>
                  <a:rPr lang="en-US" dirty="0">
                    <a:latin typeface="Times  New Roman"/>
                  </a:rPr>
                  <a:t>and 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1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: </a:t>
                </a:r>
                <a:r>
                  <a:rPr lang="en-US" dirty="0">
                    <a:latin typeface="Times  New Roman"/>
                    <a:ea typeface="Cambria Math" charset="0"/>
                    <a:cs typeface="Times New Roman" charset="0"/>
                  </a:rPr>
                  <a:t>𝜇 ≠ 𝜇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r>
                  <a:rPr lang="en-US" dirty="0">
                    <a:latin typeface="Times  New Roman"/>
                  </a:rPr>
                  <a:t>Step 2: Find the </a:t>
                </a:r>
                <a:r>
                  <a:rPr lang="en-US" dirty="0">
                    <a:solidFill>
                      <a:srgbClr val="0070C0"/>
                    </a:solidFill>
                    <a:latin typeface="Times  New Roman"/>
                  </a:rPr>
                  <a:t>test statistic: 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3: Find </a:t>
                </a:r>
                <a:r>
                  <a:rPr lang="en-US" dirty="0">
                    <a:solidFill>
                      <a:srgbClr val="0070C0"/>
                    </a:solidFill>
                    <a:latin typeface="Times  New Roman"/>
                  </a:rPr>
                  <a:t>P-value </a:t>
                </a:r>
                <a:endParaRPr lang="en-US" dirty="0">
                  <a:solidFill>
                    <a:schemeClr val="tx1"/>
                  </a:solidFill>
                  <a:latin typeface="Times  New Roman"/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 New Roman"/>
                  </a:rPr>
                  <a:t>P-value=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 New Roman"/>
                </a:endParaRPr>
              </a:p>
              <a:p>
                <a:r>
                  <a:rPr lang="en-US" dirty="0">
                    <a:latin typeface="Times  New Roman"/>
                  </a:rPr>
                  <a:t>Step 4: Make a decision: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Times  New Roman"/>
                  </a:rPr>
                  <a:t>       If P-value &lt;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 New Roman"/>
                  </a:rPr>
                  <a:t>, then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None/>
                </a:pPr>
                <a:r>
                  <a:rPr lang="en-US" i="1" baseline="-25000" dirty="0">
                    <a:latin typeface="Times  New Roman"/>
                    <a:cs typeface="Times New Roman" charset="0"/>
                  </a:rPr>
                  <a:t>          </a:t>
                </a:r>
                <a:r>
                  <a:rPr lang="en-US" dirty="0">
                    <a:latin typeface="Times  New Roman"/>
                  </a:rPr>
                  <a:t>If P-value &gt;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 New Roman"/>
                  </a:rPr>
                  <a:t>, then fail to reject </a:t>
                </a:r>
                <a:r>
                  <a:rPr lang="en-US" i="1" dirty="0">
                    <a:latin typeface="Times  New Roman"/>
                    <a:cs typeface="Times New Roman" charset="0"/>
                  </a:rPr>
                  <a:t>H</a:t>
                </a:r>
                <a:r>
                  <a:rPr lang="en-US" i="1" baseline="-25000" dirty="0">
                    <a:latin typeface="Times  New Roman"/>
                    <a:cs typeface="Times New Roman" charset="0"/>
                  </a:rPr>
                  <a:t>0</a:t>
                </a:r>
              </a:p>
              <a:p>
                <a:pPr marL="114300" indent="0"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None/>
                </a:pPr>
                <a:endParaRPr lang="en-US" i="1" baseline="-25000" dirty="0">
                  <a:latin typeface="Times  New Roman"/>
                  <a:cs typeface="Times New Roman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1FDE4B-736B-4328-A302-26B9EDD50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310" y="1975198"/>
                <a:ext cx="8059270" cy="3742696"/>
              </a:xfrm>
              <a:blipFill rotWithShape="1">
                <a:blip r:embed="rId2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0CFE661-0563-460A-8B6F-8D6829F347B1}"/>
              </a:ext>
            </a:extLst>
          </p:cNvPr>
          <p:cNvSpPr txBox="1"/>
          <p:nvPr/>
        </p:nvSpPr>
        <p:spPr>
          <a:xfrm>
            <a:off x="254643" y="5767622"/>
            <a:ext cx="804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 New Roman"/>
              </a:rPr>
              <a:t>Remark: </a:t>
            </a:r>
            <a:r>
              <a:rPr lang="en-US" sz="2000" dirty="0">
                <a:latin typeface="Times  New Roman"/>
              </a:rPr>
              <a:t>The P-value is the smallest level of significance that would lead to rejection of the null hypothesis H</a:t>
            </a:r>
            <a:r>
              <a:rPr lang="en-US" sz="2000" baseline="-25000" dirty="0">
                <a:latin typeface="Times  New Roman"/>
              </a:rPr>
              <a:t>0</a:t>
            </a:r>
            <a:r>
              <a:rPr lang="en-US" sz="2000" dirty="0">
                <a:latin typeface="Times  New Roman"/>
              </a:rPr>
              <a:t> with the given data. </a:t>
            </a:r>
          </a:p>
          <a:p>
            <a:endParaRPr lang="en-US" sz="2000" dirty="0">
              <a:latin typeface="Times 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20964-8DDF-4E98-8CEB-E241C0A8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960" y="2532734"/>
            <a:ext cx="30556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1809</TotalTime>
  <Words>1380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Georgia</vt:lpstr>
      <vt:lpstr>Times  New Roman</vt:lpstr>
      <vt:lpstr>Times New Roman</vt:lpstr>
      <vt:lpstr>Wingdings</vt:lpstr>
      <vt:lpstr>Wingdings 2</vt:lpstr>
      <vt:lpstr>Adjacency</vt:lpstr>
      <vt:lpstr>Equation</vt:lpstr>
      <vt:lpstr>Chapter 9:  Test of hypotheses for a single sample</vt:lpstr>
      <vt:lpstr>PowerPoint Presentation</vt:lpstr>
      <vt:lpstr>Introduction</vt:lpstr>
      <vt:lpstr>Introduction</vt:lpstr>
      <vt:lpstr>Introduction</vt:lpstr>
      <vt:lpstr>Types of error</vt:lpstr>
      <vt:lpstr>Test of hypotheses for population mean μ    (σ is known)</vt:lpstr>
      <vt:lpstr>Test of hypotheses for population mean μ (σ is known)</vt:lpstr>
      <vt:lpstr>Test of hypotheses for population mean μ  (σ is known)</vt:lpstr>
      <vt:lpstr>Test of hypotheses for population mean μ  (σ is known)</vt:lpstr>
      <vt:lpstr>Test of hypotheses for population mean μ  (σ is known)</vt:lpstr>
      <vt:lpstr>Test of hypotheses for population mean μ (σ is known)</vt:lpstr>
      <vt:lpstr>Test of hypotheses for population mean μ  (σ is unknown)</vt:lpstr>
      <vt:lpstr>Test of hypotheses for population mean μ  (σ is unknown)</vt:lpstr>
      <vt:lpstr>Test of hypotheses for population mean μ  (σ is unknown)</vt:lpstr>
      <vt:lpstr>Test of hypotheses for population proportion p</vt:lpstr>
      <vt:lpstr>Test of hypotheses for population proportion p</vt:lpstr>
      <vt:lpstr>Test of hypotheses for population proportion 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86</cp:revision>
  <dcterms:created xsi:type="dcterms:W3CDTF">2021-09-01T00:59:07Z</dcterms:created>
  <dcterms:modified xsi:type="dcterms:W3CDTF">2021-12-03T17:06:24Z</dcterms:modified>
</cp:coreProperties>
</file>