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Lst>
  <p:sldSz cx="18288000" cy="10287000"/>
  <p:notesSz cx="6858000" cy="9144000"/>
  <p:embeddedFontLst>
    <p:embeddedFont>
      <p:font typeface="Canva Sans Bold" charset="1" panose="020B0803030501040103"/>
      <p:regular r:id="rId82"/>
    </p:embeddedFont>
    <p:embeddedFont>
      <p:font typeface="Canva Sans" charset="1" panose="020B0503030501040103"/>
      <p:regular r:id="rId83"/>
    </p:embeddedFont>
    <p:embeddedFont>
      <p:font typeface="Noto Serif Display Bold" charset="1" panose="02020802080505020204"/>
      <p:regular r:id="rId84"/>
    </p:embeddedFont>
    <p:embeddedFont>
      <p:font typeface="Noto Serif Display" charset="1" panose="02020502080505020204"/>
      <p:regular r:id="rId85"/>
    </p:embeddedFont>
    <p:embeddedFont>
      <p:font typeface="Noto Sans Bold" charset="1" panose="020B0802040504020204"/>
      <p:regular r:id="rId8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fonts/font82.fntdata" Type="http://schemas.openxmlformats.org/officeDocument/2006/relationships/font"/><Relationship Id="rId83" Target="fonts/font83.fntdata" Type="http://schemas.openxmlformats.org/officeDocument/2006/relationships/font"/><Relationship Id="rId84" Target="fonts/font84.fntdata" Type="http://schemas.openxmlformats.org/officeDocument/2006/relationships/font"/><Relationship Id="rId85" Target="fonts/font85.fntdata" Type="http://schemas.openxmlformats.org/officeDocument/2006/relationships/font"/><Relationship Id="rId86" Target="fonts/font86.fntdata" Type="http://schemas.openxmlformats.org/officeDocument/2006/relationships/font"/><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png" Type="http://schemas.openxmlformats.org/officeDocument/2006/relationships/image"/><Relationship Id="rId4" Target="../media/image2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 Id="rId4" Target="../media/image3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 Id="rId4" Target="../media/image33.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 Id="rId4" Target="../media/image36.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png" Type="http://schemas.openxmlformats.org/officeDocument/2006/relationships/image"/><Relationship Id="rId4" Target="../media/image4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3.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9.pn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0.pn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3.pn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4.pn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5.png" Type="http://schemas.openxmlformats.org/officeDocument/2006/relationships/image"/><Relationship Id="rId3" Target="../media/image6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7.pn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8.pn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9.pn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0.png" Type="http://schemas.openxmlformats.org/officeDocument/2006/relationships/image"/><Relationship Id="rId3" Target="../media/image71.pn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2.pn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4.pn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5.pn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6.pn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7.pn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8.png" Type="http://schemas.openxmlformats.org/officeDocument/2006/relationships/image"/></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932536" y="4274503"/>
            <a:ext cx="8422928"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HR ANALYTICS</a:t>
            </a: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483239"/>
            <a:ext cx="6451071" cy="5725179"/>
          </a:xfrm>
          <a:custGeom>
            <a:avLst/>
            <a:gdLst/>
            <a:ahLst/>
            <a:cxnLst/>
            <a:rect r="r" b="b" t="t" l="l"/>
            <a:pathLst>
              <a:path h="5725179" w="6451071">
                <a:moveTo>
                  <a:pt x="0" y="0"/>
                </a:moveTo>
                <a:lnTo>
                  <a:pt x="6451071" y="0"/>
                </a:lnTo>
                <a:lnTo>
                  <a:pt x="6451071" y="5725179"/>
                </a:lnTo>
                <a:lnTo>
                  <a:pt x="0" y="5725179"/>
                </a:lnTo>
                <a:lnTo>
                  <a:pt x="0" y="0"/>
                </a:lnTo>
                <a:close/>
              </a:path>
            </a:pathLst>
          </a:custGeom>
          <a:blipFill>
            <a:blip r:embed="rId2"/>
            <a:stretch>
              <a:fillRect l="0" t="0" r="0" b="0"/>
            </a:stretch>
          </a:blipFill>
        </p:spPr>
      </p:sp>
      <p:sp>
        <p:nvSpPr>
          <p:cNvPr name="Freeform 3" id="3"/>
          <p:cNvSpPr/>
          <p:nvPr/>
        </p:nvSpPr>
        <p:spPr>
          <a:xfrm flipH="false" flipV="false" rot="0">
            <a:off x="8037935" y="1483239"/>
            <a:ext cx="6117970" cy="5647357"/>
          </a:xfrm>
          <a:custGeom>
            <a:avLst/>
            <a:gdLst/>
            <a:ahLst/>
            <a:cxnLst/>
            <a:rect r="r" b="b" t="t" l="l"/>
            <a:pathLst>
              <a:path h="5647357" w="6117970">
                <a:moveTo>
                  <a:pt x="0" y="0"/>
                </a:moveTo>
                <a:lnTo>
                  <a:pt x="6117970" y="0"/>
                </a:lnTo>
                <a:lnTo>
                  <a:pt x="6117970" y="5647356"/>
                </a:lnTo>
                <a:lnTo>
                  <a:pt x="0" y="5647356"/>
                </a:lnTo>
                <a:lnTo>
                  <a:pt x="0" y="0"/>
                </a:lnTo>
                <a:close/>
              </a:path>
            </a:pathLst>
          </a:custGeom>
          <a:blipFill>
            <a:blip r:embed="rId3"/>
            <a:stretch>
              <a:fillRect l="0" t="0" r="0" b="0"/>
            </a:stretch>
          </a:blipFill>
        </p:spPr>
      </p:sp>
      <p:sp>
        <p:nvSpPr>
          <p:cNvPr name="TextBox 4" id="4"/>
          <p:cNvSpPr txBox="true"/>
          <p:nvPr/>
        </p:nvSpPr>
        <p:spPr>
          <a:xfrm rot="0">
            <a:off x="33727" y="514350"/>
            <a:ext cx="5271492" cy="514350"/>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Canva Sans"/>
                <a:ea typeface="Canva Sans"/>
                <a:cs typeface="Canva Sans"/>
                <a:sym typeface="Canva Sans"/>
              </a:rPr>
              <a:t>Hiển thị thông tin dữ liệu </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439364"/>
            <a:ext cx="11273753" cy="1907087"/>
          </a:xfrm>
          <a:custGeom>
            <a:avLst/>
            <a:gdLst/>
            <a:ahLst/>
            <a:cxnLst/>
            <a:rect r="r" b="b" t="t" l="l"/>
            <a:pathLst>
              <a:path h="1907087" w="11273753">
                <a:moveTo>
                  <a:pt x="0" y="0"/>
                </a:moveTo>
                <a:lnTo>
                  <a:pt x="11273753" y="0"/>
                </a:lnTo>
                <a:lnTo>
                  <a:pt x="11273753" y="1907088"/>
                </a:lnTo>
                <a:lnTo>
                  <a:pt x="0" y="1907088"/>
                </a:lnTo>
                <a:lnTo>
                  <a:pt x="0" y="0"/>
                </a:lnTo>
                <a:close/>
              </a:path>
            </a:pathLst>
          </a:custGeom>
          <a:blipFill>
            <a:blip r:embed="rId2"/>
            <a:stretch>
              <a:fillRect l="0" t="0" r="-243" b="0"/>
            </a:stretch>
          </a:blipFill>
        </p:spPr>
      </p:sp>
      <p:sp>
        <p:nvSpPr>
          <p:cNvPr name="TextBox 3" id="3"/>
          <p:cNvSpPr txBox="true"/>
          <p:nvPr/>
        </p:nvSpPr>
        <p:spPr>
          <a:xfrm rot="0">
            <a:off x="0" y="514350"/>
            <a:ext cx="6920281" cy="514350"/>
          </a:xfrm>
          <a:prstGeom prst="rect">
            <a:avLst/>
          </a:prstGeom>
        </p:spPr>
        <p:txBody>
          <a:bodyPr anchor="t" rtlCol="false" tIns="0" lIns="0" bIns="0" rIns="0">
            <a:spAutoFit/>
          </a:bodyPr>
          <a:lstStyle/>
          <a:p>
            <a:pPr algn="just" marL="647702" indent="-323851" lvl="1">
              <a:lnSpc>
                <a:spcPts val="4200"/>
              </a:lnSpc>
              <a:spcBef>
                <a:spcPct val="0"/>
              </a:spcBef>
              <a:buFont typeface="Arial"/>
              <a:buChar char="•"/>
            </a:pPr>
            <a:r>
              <a:rPr lang="en-US" sz="3000">
                <a:solidFill>
                  <a:srgbClr val="000000"/>
                </a:solidFill>
                <a:latin typeface="Canva Sans"/>
                <a:ea typeface="Canva Sans"/>
                <a:cs typeface="Canva Sans"/>
                <a:sym typeface="Canva Sans"/>
              </a:rPr>
              <a:t>Thực hiện xử lí dữ liệu trùng lặp </a:t>
            </a:r>
          </a:p>
        </p:txBody>
      </p:sp>
      <p:sp>
        <p:nvSpPr>
          <p:cNvPr name="TextBox 4" id="4"/>
          <p:cNvSpPr txBox="true"/>
          <p:nvPr/>
        </p:nvSpPr>
        <p:spPr>
          <a:xfrm rot="0">
            <a:off x="0" y="4591050"/>
            <a:ext cx="18288000" cy="1047750"/>
          </a:xfrm>
          <a:prstGeom prst="rect">
            <a:avLst/>
          </a:prstGeom>
        </p:spPr>
        <p:txBody>
          <a:bodyPr anchor="t" rtlCol="false" tIns="0" lIns="0" bIns="0" rIns="0">
            <a:spAutoFit/>
          </a:bodyPr>
          <a:lstStyle/>
          <a:p>
            <a:pPr algn="just" marL="647702" indent="-323851" lvl="1">
              <a:lnSpc>
                <a:spcPts val="4200"/>
              </a:lnSpc>
              <a:spcBef>
                <a:spcPct val="0"/>
              </a:spcBef>
              <a:buFont typeface="Arial"/>
              <a:buChar char="•"/>
            </a:pPr>
            <a:r>
              <a:rPr lang="en-US" sz="3000">
                <a:solidFill>
                  <a:srgbClr val="000000"/>
                </a:solidFill>
                <a:latin typeface="Canva Sans"/>
                <a:ea typeface="Canva Sans"/>
                <a:cs typeface="Canva Sans"/>
                <a:sym typeface="Canva Sans"/>
              </a:rPr>
              <a:t>Sau khi kiểm tra các giá trị trùng lặp trong dữ liệu ta có kết quả “ Số lượng dòng trùng lặp có trong data là 0" </a:t>
            </a:r>
          </a:p>
        </p:txBody>
      </p:sp>
      <p:sp>
        <p:nvSpPr>
          <p:cNvPr name="TextBox 5" id="5"/>
          <p:cNvSpPr txBox="true"/>
          <p:nvPr/>
        </p:nvSpPr>
        <p:spPr>
          <a:xfrm rot="0">
            <a:off x="0" y="5820092"/>
            <a:ext cx="9144000" cy="514350"/>
          </a:xfrm>
          <a:prstGeom prst="rect">
            <a:avLst/>
          </a:prstGeom>
        </p:spPr>
        <p:txBody>
          <a:bodyPr anchor="t" rtlCol="false" tIns="0" lIns="0" bIns="0" rIns="0">
            <a:spAutoFit/>
          </a:bodyPr>
          <a:lstStyle/>
          <a:p>
            <a:pPr algn="just" marL="647702" indent="-323851" lvl="1">
              <a:lnSpc>
                <a:spcPts val="4200"/>
              </a:lnSpc>
              <a:spcBef>
                <a:spcPct val="0"/>
              </a:spcBef>
              <a:buFont typeface="Arial"/>
              <a:buChar char="•"/>
            </a:pPr>
            <a:r>
              <a:rPr lang="en-US" sz="3000">
                <a:solidFill>
                  <a:srgbClr val="000000"/>
                </a:solidFill>
                <a:latin typeface="Canva Sans"/>
                <a:ea typeface="Canva Sans"/>
                <a:cs typeface="Canva Sans"/>
                <a:sym typeface="Canva Sans"/>
              </a:rPr>
              <a:t>Kết luận: Dữ liệu không có giá trị trùng lặp </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429389"/>
            <a:ext cx="6649301" cy="5722855"/>
          </a:xfrm>
          <a:custGeom>
            <a:avLst/>
            <a:gdLst/>
            <a:ahLst/>
            <a:cxnLst/>
            <a:rect r="r" b="b" t="t" l="l"/>
            <a:pathLst>
              <a:path h="5722855" w="6649301">
                <a:moveTo>
                  <a:pt x="0" y="0"/>
                </a:moveTo>
                <a:lnTo>
                  <a:pt x="6649301" y="0"/>
                </a:lnTo>
                <a:lnTo>
                  <a:pt x="6649301" y="5722855"/>
                </a:lnTo>
                <a:lnTo>
                  <a:pt x="0" y="5722855"/>
                </a:lnTo>
                <a:lnTo>
                  <a:pt x="0" y="0"/>
                </a:lnTo>
                <a:close/>
              </a:path>
            </a:pathLst>
          </a:custGeom>
          <a:blipFill>
            <a:blip r:embed="rId2"/>
            <a:stretch>
              <a:fillRect l="0" t="0" r="0" b="0"/>
            </a:stretch>
          </a:blipFill>
        </p:spPr>
      </p:sp>
      <p:sp>
        <p:nvSpPr>
          <p:cNvPr name="Freeform 3" id="3"/>
          <p:cNvSpPr/>
          <p:nvPr/>
        </p:nvSpPr>
        <p:spPr>
          <a:xfrm flipH="false" flipV="false" rot="0">
            <a:off x="8657572" y="1457598"/>
            <a:ext cx="4933709" cy="5666438"/>
          </a:xfrm>
          <a:custGeom>
            <a:avLst/>
            <a:gdLst/>
            <a:ahLst/>
            <a:cxnLst/>
            <a:rect r="r" b="b" t="t" l="l"/>
            <a:pathLst>
              <a:path h="5666438" w="4933709">
                <a:moveTo>
                  <a:pt x="0" y="0"/>
                </a:moveTo>
                <a:lnTo>
                  <a:pt x="4933709" y="0"/>
                </a:lnTo>
                <a:lnTo>
                  <a:pt x="4933709" y="5666437"/>
                </a:lnTo>
                <a:lnTo>
                  <a:pt x="0" y="5666437"/>
                </a:lnTo>
                <a:lnTo>
                  <a:pt x="0" y="0"/>
                </a:lnTo>
                <a:close/>
              </a:path>
            </a:pathLst>
          </a:custGeom>
          <a:blipFill>
            <a:blip r:embed="rId3"/>
            <a:stretch>
              <a:fillRect l="0" t="0" r="0" b="0"/>
            </a:stretch>
          </a:blipFill>
        </p:spPr>
      </p:sp>
      <p:sp>
        <p:nvSpPr>
          <p:cNvPr name="TextBox 4" id="4"/>
          <p:cNvSpPr txBox="true"/>
          <p:nvPr/>
        </p:nvSpPr>
        <p:spPr>
          <a:xfrm rot="0">
            <a:off x="423618" y="448310"/>
            <a:ext cx="4127897" cy="58039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nva Sans"/>
                <a:ea typeface="Canva Sans"/>
                <a:cs typeface="Canva Sans"/>
                <a:sym typeface="Canva Sans"/>
              </a:rPr>
              <a:t>2. Xử lí dữ liệu trống</a:t>
            </a:r>
          </a:p>
        </p:txBody>
      </p:sp>
      <p:sp>
        <p:nvSpPr>
          <p:cNvPr name="TextBox 5" id="5"/>
          <p:cNvSpPr txBox="true"/>
          <p:nvPr/>
        </p:nvSpPr>
        <p:spPr>
          <a:xfrm rot="0">
            <a:off x="0" y="7717614"/>
            <a:ext cx="11085016" cy="514350"/>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Canva Sans"/>
                <a:ea typeface="Canva Sans"/>
                <a:cs typeface="Canva Sans"/>
                <a:sym typeface="Canva Sans"/>
              </a:rPr>
              <a:t>Sau khi kiểm tra, kết kuận: không có giá trị nào bị bỏ trống</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12944" y="1487171"/>
            <a:ext cx="11301259" cy="4011947"/>
          </a:xfrm>
          <a:custGeom>
            <a:avLst/>
            <a:gdLst/>
            <a:ahLst/>
            <a:cxnLst/>
            <a:rect r="r" b="b" t="t" l="l"/>
            <a:pathLst>
              <a:path h="4011947" w="11301259">
                <a:moveTo>
                  <a:pt x="0" y="0"/>
                </a:moveTo>
                <a:lnTo>
                  <a:pt x="11301259" y="0"/>
                </a:lnTo>
                <a:lnTo>
                  <a:pt x="11301259" y="4011947"/>
                </a:lnTo>
                <a:lnTo>
                  <a:pt x="0" y="4011947"/>
                </a:lnTo>
                <a:lnTo>
                  <a:pt x="0" y="0"/>
                </a:lnTo>
                <a:close/>
              </a:path>
            </a:pathLst>
          </a:custGeom>
          <a:blipFill>
            <a:blip r:embed="rId2"/>
            <a:stretch>
              <a:fillRect l="0" t="0" r="0" b="0"/>
            </a:stretch>
          </a:blipFill>
        </p:spPr>
      </p:sp>
      <p:sp>
        <p:nvSpPr>
          <p:cNvPr name="TextBox 3" id="3"/>
          <p:cNvSpPr txBox="true"/>
          <p:nvPr/>
        </p:nvSpPr>
        <p:spPr>
          <a:xfrm rot="0">
            <a:off x="620558" y="448310"/>
            <a:ext cx="3954066" cy="58039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nva Sans"/>
                <a:ea typeface="Canva Sans"/>
                <a:cs typeface="Canva Sans"/>
                <a:sym typeface="Canva Sans"/>
              </a:rPr>
              <a:t>3. Thống kê dữ liệu </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13</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044422"/>
            <a:ext cx="11071001" cy="4085184"/>
          </a:xfrm>
          <a:custGeom>
            <a:avLst/>
            <a:gdLst/>
            <a:ahLst/>
            <a:cxnLst/>
            <a:rect r="r" b="b" t="t" l="l"/>
            <a:pathLst>
              <a:path h="4085184" w="11071001">
                <a:moveTo>
                  <a:pt x="0" y="0"/>
                </a:moveTo>
                <a:lnTo>
                  <a:pt x="11071001" y="0"/>
                </a:lnTo>
                <a:lnTo>
                  <a:pt x="11071001" y="4085184"/>
                </a:lnTo>
                <a:lnTo>
                  <a:pt x="0" y="4085184"/>
                </a:lnTo>
                <a:lnTo>
                  <a:pt x="0" y="0"/>
                </a:lnTo>
                <a:close/>
              </a:path>
            </a:pathLst>
          </a:custGeom>
          <a:blipFill>
            <a:blip r:embed="rId2"/>
            <a:stretch>
              <a:fillRect l="0" t="0" r="0" b="0"/>
            </a:stretch>
          </a:blipFill>
        </p:spPr>
      </p:sp>
      <p:sp>
        <p:nvSpPr>
          <p:cNvPr name="TextBox 3" id="3"/>
          <p:cNvSpPr txBox="true"/>
          <p:nvPr/>
        </p:nvSpPr>
        <p:spPr>
          <a:xfrm rot="0">
            <a:off x="537695" y="448310"/>
            <a:ext cx="3899743" cy="58039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nva Sans"/>
                <a:ea typeface="Canva Sans"/>
                <a:cs typeface="Canva Sans"/>
                <a:sym typeface="Canva Sans"/>
              </a:rPr>
              <a:t>4. Kiểm tra outliers</a:t>
            </a:r>
          </a:p>
        </p:txBody>
      </p:sp>
      <p:sp>
        <p:nvSpPr>
          <p:cNvPr name="TextBox 4" id="4"/>
          <p:cNvSpPr txBox="true"/>
          <p:nvPr/>
        </p:nvSpPr>
        <p:spPr>
          <a:xfrm rot="0">
            <a:off x="0" y="1253723"/>
            <a:ext cx="18288000" cy="1047750"/>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Canva Sans"/>
                <a:ea typeface="Canva Sans"/>
                <a:cs typeface="Canva Sans"/>
                <a:sym typeface="Canva Sans"/>
              </a:rPr>
              <a:t>Trước khi thực hiện việc kiểm tra outliers, ta thực hiện bước lựa chọn các trường dữ liệu định lượng</a:t>
            </a:r>
          </a:p>
        </p:txBody>
      </p:sp>
      <p:sp>
        <p:nvSpPr>
          <p:cNvPr name="TextBox 5" id="5"/>
          <p:cNvSpPr txBox="true"/>
          <p:nvPr/>
        </p:nvSpPr>
        <p:spPr>
          <a:xfrm rot="0">
            <a:off x="0" y="2244322"/>
            <a:ext cx="18288000" cy="514350"/>
          </a:xfrm>
          <a:prstGeom prst="rect">
            <a:avLst/>
          </a:prstGeom>
        </p:spPr>
        <p:txBody>
          <a:bodyPr anchor="t" rtlCol="false" tIns="0" lIns="0" bIns="0" rIns="0">
            <a:spAutoFit/>
          </a:bodyPr>
          <a:lstStyle/>
          <a:p>
            <a:pPr algn="l" marL="647702" indent="-323851" lvl="1">
              <a:lnSpc>
                <a:spcPts val="4200"/>
              </a:lnSpc>
              <a:spcBef>
                <a:spcPct val="0"/>
              </a:spcBef>
              <a:buFont typeface="Arial"/>
              <a:buChar char="•"/>
            </a:pPr>
            <a:r>
              <a:rPr lang="en-US" sz="3000">
                <a:solidFill>
                  <a:srgbClr val="000000"/>
                </a:solidFill>
                <a:latin typeface="Canva Sans"/>
                <a:ea typeface="Canva Sans"/>
                <a:cs typeface="Canva Sans"/>
                <a:sym typeface="Canva Sans"/>
              </a:rPr>
              <a:t>Và đây là các trường mà ta đã lọc ra để thực hiện việc xử lí outliers</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248747"/>
            <a:ext cx="9258269" cy="2881636"/>
          </a:xfrm>
          <a:custGeom>
            <a:avLst/>
            <a:gdLst/>
            <a:ahLst/>
            <a:cxnLst/>
            <a:rect r="r" b="b" t="t" l="l"/>
            <a:pathLst>
              <a:path h="2881636" w="9258269">
                <a:moveTo>
                  <a:pt x="0" y="0"/>
                </a:moveTo>
                <a:lnTo>
                  <a:pt x="9258269" y="0"/>
                </a:lnTo>
                <a:lnTo>
                  <a:pt x="9258269" y="2881637"/>
                </a:lnTo>
                <a:lnTo>
                  <a:pt x="0" y="2881637"/>
                </a:lnTo>
                <a:lnTo>
                  <a:pt x="0" y="0"/>
                </a:lnTo>
                <a:close/>
              </a:path>
            </a:pathLst>
          </a:custGeom>
          <a:blipFill>
            <a:blip r:embed="rId2"/>
            <a:stretch>
              <a:fillRect l="0" t="0" r="0" b="0"/>
            </a:stretch>
          </a:blipFill>
        </p:spPr>
      </p:sp>
      <p:sp>
        <p:nvSpPr>
          <p:cNvPr name="Freeform 3" id="3"/>
          <p:cNvSpPr/>
          <p:nvPr/>
        </p:nvSpPr>
        <p:spPr>
          <a:xfrm flipH="false" flipV="false" rot="0">
            <a:off x="1028700" y="4831106"/>
            <a:ext cx="9258269" cy="2058908"/>
          </a:xfrm>
          <a:custGeom>
            <a:avLst/>
            <a:gdLst/>
            <a:ahLst/>
            <a:cxnLst/>
            <a:rect r="r" b="b" t="t" l="l"/>
            <a:pathLst>
              <a:path h="2058908" w="9258269">
                <a:moveTo>
                  <a:pt x="0" y="0"/>
                </a:moveTo>
                <a:lnTo>
                  <a:pt x="9258269" y="0"/>
                </a:lnTo>
                <a:lnTo>
                  <a:pt x="9258269" y="2058908"/>
                </a:lnTo>
                <a:lnTo>
                  <a:pt x="0" y="2058908"/>
                </a:lnTo>
                <a:lnTo>
                  <a:pt x="0" y="0"/>
                </a:lnTo>
                <a:close/>
              </a:path>
            </a:pathLst>
          </a:custGeom>
          <a:blipFill>
            <a:blip r:embed="rId3"/>
            <a:stretch>
              <a:fillRect l="0" t="0" r="0" b="0"/>
            </a:stretch>
          </a:blipFill>
        </p:spPr>
      </p:sp>
      <p:sp>
        <p:nvSpPr>
          <p:cNvPr name="Freeform 4" id="4"/>
          <p:cNvSpPr/>
          <p:nvPr/>
        </p:nvSpPr>
        <p:spPr>
          <a:xfrm flipH="false" flipV="false" rot="0">
            <a:off x="1028700" y="7702814"/>
            <a:ext cx="9426898" cy="765935"/>
          </a:xfrm>
          <a:custGeom>
            <a:avLst/>
            <a:gdLst/>
            <a:ahLst/>
            <a:cxnLst/>
            <a:rect r="r" b="b" t="t" l="l"/>
            <a:pathLst>
              <a:path h="765935" w="9426898">
                <a:moveTo>
                  <a:pt x="0" y="0"/>
                </a:moveTo>
                <a:lnTo>
                  <a:pt x="9426898" y="0"/>
                </a:lnTo>
                <a:lnTo>
                  <a:pt x="9426898" y="765935"/>
                </a:lnTo>
                <a:lnTo>
                  <a:pt x="0" y="765935"/>
                </a:lnTo>
                <a:lnTo>
                  <a:pt x="0" y="0"/>
                </a:lnTo>
                <a:close/>
              </a:path>
            </a:pathLst>
          </a:custGeom>
          <a:blipFill>
            <a:blip r:embed="rId4"/>
            <a:stretch>
              <a:fillRect l="0" t="0" r="0" b="0"/>
            </a:stretch>
          </a:blipFill>
        </p:spPr>
      </p:sp>
      <p:sp>
        <p:nvSpPr>
          <p:cNvPr name="TextBox 5" id="5"/>
          <p:cNvSpPr txBox="true"/>
          <p:nvPr/>
        </p:nvSpPr>
        <p:spPr>
          <a:xfrm rot="0">
            <a:off x="0" y="158751"/>
            <a:ext cx="18288000" cy="869949"/>
          </a:xfrm>
          <a:prstGeom prst="rect">
            <a:avLst/>
          </a:prstGeom>
        </p:spPr>
        <p:txBody>
          <a:bodyPr anchor="t" rtlCol="false" tIns="0" lIns="0" bIns="0" rIns="0">
            <a:spAutoFit/>
          </a:bodyPr>
          <a:lstStyle/>
          <a:p>
            <a:pPr algn="l" marL="539754" indent="-269877" lvl="1">
              <a:lnSpc>
                <a:spcPts val="3500"/>
              </a:lnSpc>
              <a:spcBef>
                <a:spcPct val="0"/>
              </a:spcBef>
              <a:buFont typeface="Arial"/>
              <a:buChar char="•"/>
            </a:pPr>
            <a:r>
              <a:rPr lang="en-US" sz="2500">
                <a:solidFill>
                  <a:srgbClr val="000000"/>
                </a:solidFill>
                <a:latin typeface="Canva Sans"/>
                <a:ea typeface="Canva Sans"/>
                <a:cs typeface="Canva Sans"/>
                <a:sym typeface="Canva Sans"/>
              </a:rPr>
              <a:t>Sử dụng hàm loại bỏ outlier (giá trị ngoại lệ) khỏi các cột định lượng trong DataFrame bằng phương pháp IQR (Interquartile Range)</a:t>
            </a:r>
          </a:p>
        </p:txBody>
      </p:sp>
      <p:sp>
        <p:nvSpPr>
          <p:cNvPr name="TextBox 6" id="6"/>
          <p:cNvSpPr txBox="true"/>
          <p:nvPr/>
        </p:nvSpPr>
        <p:spPr>
          <a:xfrm rot="0">
            <a:off x="0" y="4292309"/>
            <a:ext cx="8849469" cy="1020445"/>
          </a:xfrm>
          <a:prstGeom prst="rect">
            <a:avLst/>
          </a:prstGeom>
        </p:spPr>
        <p:txBody>
          <a:bodyPr anchor="t" rtlCol="false" tIns="0" lIns="0" bIns="0" rIns="0">
            <a:spAutoFit/>
          </a:bodyPr>
          <a:lstStyle/>
          <a:p>
            <a:pPr algn="just" marL="539754" indent="-269877" lvl="1">
              <a:lnSpc>
                <a:spcPts val="3500"/>
              </a:lnSpc>
              <a:buFont typeface="Arial"/>
              <a:buChar char="•"/>
            </a:pPr>
            <a:r>
              <a:rPr lang="en-US" sz="2500">
                <a:solidFill>
                  <a:srgbClr val="000000"/>
                </a:solidFill>
                <a:latin typeface="Canva Sans"/>
                <a:ea typeface="Canva Sans"/>
                <a:cs typeface="Canva Sans"/>
                <a:sym typeface="Canva Sans"/>
              </a:rPr>
              <a:t>So sánh kích thước DataFrame trước và sau khi loại bỏ.</a:t>
            </a:r>
          </a:p>
          <a:p>
            <a:pPr algn="l">
              <a:lnSpc>
                <a:spcPts val="4759"/>
              </a:lnSpc>
              <a:spcBef>
                <a:spcPct val="0"/>
              </a:spcBef>
            </a:pPr>
          </a:p>
        </p:txBody>
      </p:sp>
      <p:sp>
        <p:nvSpPr>
          <p:cNvPr name="TextBox 7" id="7"/>
          <p:cNvSpPr txBox="true"/>
          <p:nvPr/>
        </p:nvSpPr>
        <p:spPr>
          <a:xfrm rot="0">
            <a:off x="0" y="7051939"/>
            <a:ext cx="7206853" cy="431799"/>
          </a:xfrm>
          <a:prstGeom prst="rect">
            <a:avLst/>
          </a:prstGeom>
        </p:spPr>
        <p:txBody>
          <a:bodyPr anchor="t" rtlCol="false" tIns="0" lIns="0" bIns="0" rIns="0">
            <a:spAutoFit/>
          </a:bodyPr>
          <a:lstStyle/>
          <a:p>
            <a:pPr algn="l" marL="539754" indent="-269877" lvl="1">
              <a:lnSpc>
                <a:spcPts val="3500"/>
              </a:lnSpc>
              <a:spcBef>
                <a:spcPct val="0"/>
              </a:spcBef>
              <a:buFont typeface="Arial"/>
              <a:buChar char="•"/>
            </a:pPr>
            <a:r>
              <a:rPr lang="en-US" sz="2500">
                <a:solidFill>
                  <a:srgbClr val="000000"/>
                </a:solidFill>
                <a:latin typeface="Canva Sans"/>
                <a:ea typeface="Canva Sans"/>
                <a:cs typeface="Canva Sans"/>
                <a:sym typeface="Canva Sans"/>
              </a:rPr>
              <a:t>Tính tỷ lệ phần trăm dữ liệu bị xem là outlier</a:t>
            </a:r>
          </a:p>
        </p:txBody>
      </p:sp>
      <p:sp>
        <p:nvSpPr>
          <p:cNvPr name="TextBox 8" id="8"/>
          <p:cNvSpPr txBox="true"/>
          <p:nvPr/>
        </p:nvSpPr>
        <p:spPr>
          <a:xfrm rot="0">
            <a:off x="0" y="8739122"/>
            <a:ext cx="18288000" cy="772274"/>
          </a:xfrm>
          <a:prstGeom prst="rect">
            <a:avLst/>
          </a:prstGeom>
        </p:spPr>
        <p:txBody>
          <a:bodyPr anchor="t" rtlCol="false" tIns="0" lIns="0" bIns="0" rIns="0">
            <a:spAutoFit/>
          </a:bodyPr>
          <a:lstStyle/>
          <a:p>
            <a:pPr algn="l" marL="479408" indent="-239704" lvl="1">
              <a:lnSpc>
                <a:spcPts val="3108"/>
              </a:lnSpc>
              <a:spcBef>
                <a:spcPct val="0"/>
              </a:spcBef>
              <a:buFont typeface="Arial"/>
              <a:buChar char="•"/>
            </a:pPr>
            <a:r>
              <a:rPr lang="en-US" sz="2220">
                <a:solidFill>
                  <a:srgbClr val="000000"/>
                </a:solidFill>
                <a:latin typeface="Canva Sans"/>
                <a:ea typeface="Canva Sans"/>
                <a:cs typeface="Canva Sans"/>
                <a:sym typeface="Canva Sans"/>
              </a:rPr>
              <a:t>Đánh giá: Sau khi xử lý bộ dữ liệu và giả định loại bỏ các giá trị outlier, ta thấy dữ liệu outlier chiếm hơn 50% bộ dữ liệu, ta thực hiện visualize để quan sát xem dữ liệu ở trường nào có outlier bằng cách sử dụng biểu đồ boxplot</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9394773" cy="3235193"/>
          </a:xfrm>
          <a:custGeom>
            <a:avLst/>
            <a:gdLst/>
            <a:ahLst/>
            <a:cxnLst/>
            <a:rect r="r" b="b" t="t" l="l"/>
            <a:pathLst>
              <a:path h="3235193" w="9394773">
                <a:moveTo>
                  <a:pt x="0" y="0"/>
                </a:moveTo>
                <a:lnTo>
                  <a:pt x="9394773" y="0"/>
                </a:lnTo>
                <a:lnTo>
                  <a:pt x="9394773" y="3235193"/>
                </a:lnTo>
                <a:lnTo>
                  <a:pt x="0" y="3235193"/>
                </a:lnTo>
                <a:lnTo>
                  <a:pt x="0" y="0"/>
                </a:lnTo>
                <a:close/>
              </a:path>
            </a:pathLst>
          </a:custGeom>
          <a:blipFill>
            <a:blip r:embed="rId2"/>
            <a:stretch>
              <a:fillRect l="0" t="0" r="0" b="0"/>
            </a:stretch>
          </a:blipFill>
        </p:spPr>
      </p:sp>
      <p:sp>
        <p:nvSpPr>
          <p:cNvPr name="TextBox 3" id="3"/>
          <p:cNvSpPr txBox="true"/>
          <p:nvPr/>
        </p:nvSpPr>
        <p:spPr>
          <a:xfrm rot="0">
            <a:off x="0" y="321049"/>
            <a:ext cx="16108412" cy="431799"/>
          </a:xfrm>
          <a:prstGeom prst="rect">
            <a:avLst/>
          </a:prstGeom>
        </p:spPr>
        <p:txBody>
          <a:bodyPr anchor="t" rtlCol="false" tIns="0" lIns="0" bIns="0" rIns="0">
            <a:spAutoFit/>
          </a:bodyPr>
          <a:lstStyle/>
          <a:p>
            <a:pPr algn="ctr" marL="539754" indent="-269877" lvl="1">
              <a:lnSpc>
                <a:spcPts val="3500"/>
              </a:lnSpc>
              <a:spcBef>
                <a:spcPct val="0"/>
              </a:spcBef>
              <a:buFont typeface="Arial"/>
              <a:buChar char="•"/>
            </a:pPr>
            <a:r>
              <a:rPr lang="en-US" sz="2500">
                <a:solidFill>
                  <a:srgbClr val="000000"/>
                </a:solidFill>
                <a:latin typeface="Canva Sans"/>
                <a:ea typeface="Canva Sans"/>
                <a:cs typeface="Canva Sans"/>
                <a:sym typeface="Canva Sans"/>
              </a:rPr>
              <a:t>T</a:t>
            </a:r>
            <a:r>
              <a:rPr lang="en-US" sz="2500">
                <a:solidFill>
                  <a:srgbClr val="000000"/>
                </a:solidFill>
                <a:latin typeface="Canva Sans"/>
                <a:ea typeface="Canva Sans"/>
                <a:cs typeface="Canva Sans"/>
                <a:sym typeface="Canva Sans"/>
              </a:rPr>
              <a:t>hực hiện visualize để quan sát xem dữ liệu ở trường nào có outlier bằng cách sử dụng biểu đồ boxplot</a:t>
            </a:r>
          </a:p>
        </p:txBody>
      </p:sp>
      <p:sp>
        <p:nvSpPr>
          <p:cNvPr name="TextBox 4" id="4"/>
          <p:cNvSpPr txBox="true"/>
          <p:nvPr/>
        </p:nvSpPr>
        <p:spPr>
          <a:xfrm rot="0">
            <a:off x="0" y="4711701"/>
            <a:ext cx="6591598" cy="431799"/>
          </a:xfrm>
          <a:prstGeom prst="rect">
            <a:avLst/>
          </a:prstGeom>
        </p:spPr>
        <p:txBody>
          <a:bodyPr anchor="t" rtlCol="false" tIns="0" lIns="0" bIns="0" rIns="0">
            <a:spAutoFit/>
          </a:bodyPr>
          <a:lstStyle/>
          <a:p>
            <a:pPr algn="l" marL="539754" indent="-269877" lvl="1">
              <a:lnSpc>
                <a:spcPts val="3500"/>
              </a:lnSpc>
              <a:spcBef>
                <a:spcPct val="0"/>
              </a:spcBef>
              <a:buFont typeface="Arial"/>
              <a:buChar char="•"/>
            </a:pPr>
            <a:r>
              <a:rPr lang="en-US" sz="2500">
                <a:solidFill>
                  <a:srgbClr val="000000"/>
                </a:solidFill>
                <a:latin typeface="Canva Sans"/>
                <a:ea typeface="Canva Sans"/>
                <a:cs typeface="Canva Sans"/>
                <a:sym typeface="Canva Sans"/>
              </a:rPr>
              <a:t>Dưới đây là các biểu đồ sau khi visualize</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16</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30847" y="5290142"/>
            <a:ext cx="4875300" cy="3790936"/>
          </a:xfrm>
          <a:custGeom>
            <a:avLst/>
            <a:gdLst/>
            <a:ahLst/>
            <a:cxnLst/>
            <a:rect r="r" b="b" t="t" l="l"/>
            <a:pathLst>
              <a:path h="3790936" w="4875300">
                <a:moveTo>
                  <a:pt x="0" y="0"/>
                </a:moveTo>
                <a:lnTo>
                  <a:pt x="4875300" y="0"/>
                </a:lnTo>
                <a:lnTo>
                  <a:pt x="4875300" y="3790936"/>
                </a:lnTo>
                <a:lnTo>
                  <a:pt x="0" y="3790936"/>
                </a:lnTo>
                <a:lnTo>
                  <a:pt x="0" y="0"/>
                </a:lnTo>
                <a:close/>
              </a:path>
            </a:pathLst>
          </a:custGeom>
          <a:blipFill>
            <a:blip r:embed="rId2"/>
            <a:stretch>
              <a:fillRect l="0" t="0" r="0" b="0"/>
            </a:stretch>
          </a:blipFill>
        </p:spPr>
      </p:sp>
      <p:sp>
        <p:nvSpPr>
          <p:cNvPr name="Freeform 3" id="3"/>
          <p:cNvSpPr/>
          <p:nvPr/>
        </p:nvSpPr>
        <p:spPr>
          <a:xfrm flipH="false" flipV="false" rot="0">
            <a:off x="1430847" y="413434"/>
            <a:ext cx="4875300" cy="3903838"/>
          </a:xfrm>
          <a:custGeom>
            <a:avLst/>
            <a:gdLst/>
            <a:ahLst/>
            <a:cxnLst/>
            <a:rect r="r" b="b" t="t" l="l"/>
            <a:pathLst>
              <a:path h="3903838" w="4875300">
                <a:moveTo>
                  <a:pt x="0" y="0"/>
                </a:moveTo>
                <a:lnTo>
                  <a:pt x="4875300" y="0"/>
                </a:lnTo>
                <a:lnTo>
                  <a:pt x="4875300" y="3903838"/>
                </a:lnTo>
                <a:lnTo>
                  <a:pt x="0" y="3903838"/>
                </a:lnTo>
                <a:lnTo>
                  <a:pt x="0" y="0"/>
                </a:lnTo>
                <a:close/>
              </a:path>
            </a:pathLst>
          </a:custGeom>
          <a:blipFill>
            <a:blip r:embed="rId3"/>
            <a:stretch>
              <a:fillRect l="0" t="0" r="0" b="0"/>
            </a:stretch>
          </a:blipFill>
        </p:spPr>
      </p:sp>
      <p:sp>
        <p:nvSpPr>
          <p:cNvPr name="Freeform 4" id="4"/>
          <p:cNvSpPr/>
          <p:nvPr/>
        </p:nvSpPr>
        <p:spPr>
          <a:xfrm flipH="false" flipV="false" rot="0">
            <a:off x="10627966" y="621804"/>
            <a:ext cx="4556057" cy="3695468"/>
          </a:xfrm>
          <a:custGeom>
            <a:avLst/>
            <a:gdLst/>
            <a:ahLst/>
            <a:cxnLst/>
            <a:rect r="r" b="b" t="t" l="l"/>
            <a:pathLst>
              <a:path h="3695468" w="4556057">
                <a:moveTo>
                  <a:pt x="0" y="0"/>
                </a:moveTo>
                <a:lnTo>
                  <a:pt x="4556056" y="0"/>
                </a:lnTo>
                <a:lnTo>
                  <a:pt x="4556056" y="3695468"/>
                </a:lnTo>
                <a:lnTo>
                  <a:pt x="0" y="3695468"/>
                </a:lnTo>
                <a:lnTo>
                  <a:pt x="0" y="0"/>
                </a:lnTo>
                <a:close/>
              </a:path>
            </a:pathLst>
          </a:custGeom>
          <a:blipFill>
            <a:blip r:embed="rId4"/>
            <a:stretch>
              <a:fillRect l="0" t="0" r="0" b="0"/>
            </a:stretch>
          </a:blipFill>
        </p:spPr>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52672" y="538473"/>
            <a:ext cx="5006528" cy="4042308"/>
          </a:xfrm>
          <a:custGeom>
            <a:avLst/>
            <a:gdLst/>
            <a:ahLst/>
            <a:cxnLst/>
            <a:rect r="r" b="b" t="t" l="l"/>
            <a:pathLst>
              <a:path h="4042308" w="5006528">
                <a:moveTo>
                  <a:pt x="0" y="0"/>
                </a:moveTo>
                <a:lnTo>
                  <a:pt x="5006528" y="0"/>
                </a:lnTo>
                <a:lnTo>
                  <a:pt x="5006528" y="4042308"/>
                </a:lnTo>
                <a:lnTo>
                  <a:pt x="0" y="4042308"/>
                </a:lnTo>
                <a:lnTo>
                  <a:pt x="0" y="0"/>
                </a:lnTo>
                <a:close/>
              </a:path>
            </a:pathLst>
          </a:custGeom>
          <a:blipFill>
            <a:blip r:embed="rId2"/>
            <a:stretch>
              <a:fillRect l="0" t="0" r="0" b="0"/>
            </a:stretch>
          </a:blipFill>
        </p:spPr>
      </p:sp>
      <p:sp>
        <p:nvSpPr>
          <p:cNvPr name="Freeform 3" id="3"/>
          <p:cNvSpPr/>
          <p:nvPr/>
        </p:nvSpPr>
        <p:spPr>
          <a:xfrm flipH="false" flipV="false" rot="0">
            <a:off x="1552672" y="5294424"/>
            <a:ext cx="5006528" cy="3963876"/>
          </a:xfrm>
          <a:custGeom>
            <a:avLst/>
            <a:gdLst/>
            <a:ahLst/>
            <a:cxnLst/>
            <a:rect r="r" b="b" t="t" l="l"/>
            <a:pathLst>
              <a:path h="3963876" w="5006528">
                <a:moveTo>
                  <a:pt x="0" y="0"/>
                </a:moveTo>
                <a:lnTo>
                  <a:pt x="5006528" y="0"/>
                </a:lnTo>
                <a:lnTo>
                  <a:pt x="5006528" y="3963876"/>
                </a:lnTo>
                <a:lnTo>
                  <a:pt x="0" y="3963876"/>
                </a:lnTo>
                <a:lnTo>
                  <a:pt x="0" y="0"/>
                </a:lnTo>
                <a:close/>
              </a:path>
            </a:pathLst>
          </a:custGeom>
          <a:blipFill>
            <a:blip r:embed="rId3"/>
            <a:stretch>
              <a:fillRect l="0" t="0" r="0" b="0"/>
            </a:stretch>
          </a:blipFill>
        </p:spPr>
      </p:sp>
      <p:sp>
        <p:nvSpPr>
          <p:cNvPr name="Freeform 4" id="4"/>
          <p:cNvSpPr/>
          <p:nvPr/>
        </p:nvSpPr>
        <p:spPr>
          <a:xfrm flipH="false" flipV="false" rot="0">
            <a:off x="11065866" y="574761"/>
            <a:ext cx="5028057" cy="4006020"/>
          </a:xfrm>
          <a:custGeom>
            <a:avLst/>
            <a:gdLst/>
            <a:ahLst/>
            <a:cxnLst/>
            <a:rect r="r" b="b" t="t" l="l"/>
            <a:pathLst>
              <a:path h="4006020" w="5028057">
                <a:moveTo>
                  <a:pt x="0" y="0"/>
                </a:moveTo>
                <a:lnTo>
                  <a:pt x="5028057" y="0"/>
                </a:lnTo>
                <a:lnTo>
                  <a:pt x="5028057" y="4006020"/>
                </a:lnTo>
                <a:lnTo>
                  <a:pt x="0" y="4006020"/>
                </a:lnTo>
                <a:lnTo>
                  <a:pt x="0" y="0"/>
                </a:lnTo>
                <a:close/>
              </a:path>
            </a:pathLst>
          </a:custGeom>
          <a:blipFill>
            <a:blip r:embed="rId4"/>
            <a:stretch>
              <a:fillRect l="0" t="0" r="0" b="0"/>
            </a:stretch>
          </a:blipFill>
        </p:spPr>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18</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94040" y="644724"/>
            <a:ext cx="4873901" cy="3961721"/>
          </a:xfrm>
          <a:custGeom>
            <a:avLst/>
            <a:gdLst/>
            <a:ahLst/>
            <a:cxnLst/>
            <a:rect r="r" b="b" t="t" l="l"/>
            <a:pathLst>
              <a:path h="3961721" w="4873901">
                <a:moveTo>
                  <a:pt x="0" y="0"/>
                </a:moveTo>
                <a:lnTo>
                  <a:pt x="4873901" y="0"/>
                </a:lnTo>
                <a:lnTo>
                  <a:pt x="4873901" y="3961722"/>
                </a:lnTo>
                <a:lnTo>
                  <a:pt x="0" y="3961722"/>
                </a:lnTo>
                <a:lnTo>
                  <a:pt x="0" y="0"/>
                </a:lnTo>
                <a:close/>
              </a:path>
            </a:pathLst>
          </a:custGeom>
          <a:blipFill>
            <a:blip r:embed="rId2"/>
            <a:stretch>
              <a:fillRect l="0" t="0" r="0" b="0"/>
            </a:stretch>
          </a:blipFill>
        </p:spPr>
      </p:sp>
      <p:sp>
        <p:nvSpPr>
          <p:cNvPr name="Freeform 3" id="3"/>
          <p:cNvSpPr/>
          <p:nvPr/>
        </p:nvSpPr>
        <p:spPr>
          <a:xfrm flipH="false" flipV="false" rot="0">
            <a:off x="1294040" y="5388156"/>
            <a:ext cx="4911761" cy="3870144"/>
          </a:xfrm>
          <a:custGeom>
            <a:avLst/>
            <a:gdLst/>
            <a:ahLst/>
            <a:cxnLst/>
            <a:rect r="r" b="b" t="t" l="l"/>
            <a:pathLst>
              <a:path h="3870144" w="4911761">
                <a:moveTo>
                  <a:pt x="0" y="0"/>
                </a:moveTo>
                <a:lnTo>
                  <a:pt x="4911760" y="0"/>
                </a:lnTo>
                <a:lnTo>
                  <a:pt x="4911760" y="3870144"/>
                </a:lnTo>
                <a:lnTo>
                  <a:pt x="0" y="3870144"/>
                </a:lnTo>
                <a:lnTo>
                  <a:pt x="0" y="0"/>
                </a:lnTo>
                <a:close/>
              </a:path>
            </a:pathLst>
          </a:custGeom>
          <a:blipFill>
            <a:blip r:embed="rId3"/>
            <a:stretch>
              <a:fillRect l="0" t="0" r="0" b="0"/>
            </a:stretch>
          </a:blipFill>
        </p:spPr>
      </p:sp>
      <p:sp>
        <p:nvSpPr>
          <p:cNvPr name="Freeform 4" id="4"/>
          <p:cNvSpPr/>
          <p:nvPr/>
        </p:nvSpPr>
        <p:spPr>
          <a:xfrm flipH="false" flipV="false" rot="0">
            <a:off x="10660334" y="695071"/>
            <a:ext cx="4847279" cy="3911374"/>
          </a:xfrm>
          <a:custGeom>
            <a:avLst/>
            <a:gdLst/>
            <a:ahLst/>
            <a:cxnLst/>
            <a:rect r="r" b="b" t="t" l="l"/>
            <a:pathLst>
              <a:path h="3911374" w="4847279">
                <a:moveTo>
                  <a:pt x="0" y="0"/>
                </a:moveTo>
                <a:lnTo>
                  <a:pt x="4847279" y="0"/>
                </a:lnTo>
                <a:lnTo>
                  <a:pt x="4847279" y="3911375"/>
                </a:lnTo>
                <a:lnTo>
                  <a:pt x="0" y="3911375"/>
                </a:lnTo>
                <a:lnTo>
                  <a:pt x="0" y="0"/>
                </a:lnTo>
                <a:close/>
              </a:path>
            </a:pathLst>
          </a:custGeom>
          <a:blipFill>
            <a:blip r:embed="rId4"/>
            <a:stretch>
              <a:fillRect l="0" t="0" r="0" b="0"/>
            </a:stretch>
          </a:blipFill>
        </p:spPr>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19</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
        <p:nvSpPr>
          <p:cNvPr name="TextBox 3" id="3"/>
          <p:cNvSpPr txBox="true"/>
          <p:nvPr/>
        </p:nvSpPr>
        <p:spPr>
          <a:xfrm rot="0">
            <a:off x="1098426" y="2719705"/>
            <a:ext cx="16230600" cy="47809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Tập data:</a:t>
            </a:r>
            <a:r>
              <a:rPr lang="en-US" sz="3399">
                <a:solidFill>
                  <a:srgbClr val="000000"/>
                </a:solidFill>
                <a:latin typeface="Canva Sans"/>
                <a:ea typeface="Canva Sans"/>
                <a:cs typeface="Canva Sans"/>
                <a:sym typeface="Canva Sans"/>
              </a:rPr>
              <a:t> "HR-Employee-Attrition.csv", chứa thông tin về nhân viên trong công ty, tập trung vào các yếu tố liên quan đến tình trạng nghỉ việc của nhân viên. </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Gồm 1470 dòng (thông tin nhân viên) và 35 cột (thuộc tính) </a:t>
            </a:r>
          </a:p>
          <a:p>
            <a:pPr algn="just" marL="734059" indent="-367030" lvl="1">
              <a:lnSpc>
                <a:spcPts val="4759"/>
              </a:lnSpc>
              <a:buFont typeface="Arial"/>
              <a:buChar char="•"/>
            </a:pPr>
            <a:r>
              <a:rPr lang="en-US" sz="3399">
                <a:solidFill>
                  <a:srgbClr val="000000"/>
                </a:solidFill>
                <a:latin typeface="Canva Sans"/>
                <a:ea typeface="Canva Sans"/>
                <a:cs typeface="Canva Sans"/>
                <a:sym typeface="Canva Sans"/>
              </a:rPr>
              <a:t>Bộ dữ liệu HR Employee Attrition cung cấp một nguồn thông tin phong phú để phân tích các yếu tố ảnh hưởng đến tình trạng nghỉ việc của nhân viên. Với sự đa dạng của các biến số, dữ liệu trên mở ra nhiều hướng phân tích thú vị và có giá trị thực tiễn cao trong quản trị nhân sự.</a:t>
            </a:r>
          </a:p>
        </p:txBody>
      </p:sp>
      <p:sp>
        <p:nvSpPr>
          <p:cNvPr name="TextBox 4" id="4"/>
          <p:cNvSpPr txBox="true"/>
          <p:nvPr/>
        </p:nvSpPr>
        <p:spPr>
          <a:xfrm rot="0">
            <a:off x="1028700" y="962025"/>
            <a:ext cx="2668191" cy="580390"/>
          </a:xfrm>
          <a:prstGeom prst="rect">
            <a:avLst/>
          </a:prstGeom>
        </p:spPr>
        <p:txBody>
          <a:bodyPr anchor="t" rtlCol="false" tIns="0" lIns="0" bIns="0" rIns="0">
            <a:spAutoFit/>
          </a:bodyPr>
          <a:lstStyle/>
          <a:p>
            <a:pPr algn="l">
              <a:lnSpc>
                <a:spcPts val="4759"/>
              </a:lnSpc>
            </a:pPr>
            <a:r>
              <a:rPr lang="en-US" sz="3399" b="true">
                <a:solidFill>
                  <a:srgbClr val="000000"/>
                </a:solidFill>
                <a:latin typeface="Canva Sans Bold"/>
                <a:ea typeface="Canva Sans Bold"/>
                <a:cs typeface="Canva Sans Bold"/>
                <a:sym typeface="Canva Sans Bold"/>
              </a:rPr>
              <a:t> I. Tổng quan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74425"/>
            <a:ext cx="4830779" cy="3850493"/>
          </a:xfrm>
          <a:custGeom>
            <a:avLst/>
            <a:gdLst/>
            <a:ahLst/>
            <a:cxnLst/>
            <a:rect r="r" b="b" t="t" l="l"/>
            <a:pathLst>
              <a:path h="3850493" w="4830779">
                <a:moveTo>
                  <a:pt x="0" y="0"/>
                </a:moveTo>
                <a:lnTo>
                  <a:pt x="4830779" y="0"/>
                </a:lnTo>
                <a:lnTo>
                  <a:pt x="4830779" y="3850493"/>
                </a:lnTo>
                <a:lnTo>
                  <a:pt x="0" y="3850493"/>
                </a:lnTo>
                <a:lnTo>
                  <a:pt x="0" y="0"/>
                </a:lnTo>
                <a:close/>
              </a:path>
            </a:pathLst>
          </a:custGeom>
          <a:blipFill>
            <a:blip r:embed="rId2"/>
            <a:stretch>
              <a:fillRect l="0" t="0" r="0" b="0"/>
            </a:stretch>
          </a:blipFill>
        </p:spPr>
      </p:sp>
      <p:sp>
        <p:nvSpPr>
          <p:cNvPr name="Freeform 3" id="3"/>
          <p:cNvSpPr/>
          <p:nvPr/>
        </p:nvSpPr>
        <p:spPr>
          <a:xfrm flipH="false" flipV="false" rot="0">
            <a:off x="1220078" y="5143500"/>
            <a:ext cx="4859777" cy="3828643"/>
          </a:xfrm>
          <a:custGeom>
            <a:avLst/>
            <a:gdLst/>
            <a:ahLst/>
            <a:cxnLst/>
            <a:rect r="r" b="b" t="t" l="l"/>
            <a:pathLst>
              <a:path h="3828643" w="4859777">
                <a:moveTo>
                  <a:pt x="0" y="0"/>
                </a:moveTo>
                <a:lnTo>
                  <a:pt x="4859777" y="0"/>
                </a:lnTo>
                <a:lnTo>
                  <a:pt x="4859777" y="3828643"/>
                </a:lnTo>
                <a:lnTo>
                  <a:pt x="0" y="3828643"/>
                </a:lnTo>
                <a:lnTo>
                  <a:pt x="0" y="0"/>
                </a:lnTo>
                <a:close/>
              </a:path>
            </a:pathLst>
          </a:custGeom>
          <a:blipFill>
            <a:blip r:embed="rId3"/>
            <a:stretch>
              <a:fillRect l="0" t="0" r="0" b="0"/>
            </a:stretch>
          </a:blipFill>
        </p:spPr>
      </p:sp>
      <p:sp>
        <p:nvSpPr>
          <p:cNvPr name="Freeform 4" id="4"/>
          <p:cNvSpPr/>
          <p:nvPr/>
        </p:nvSpPr>
        <p:spPr>
          <a:xfrm flipH="false" flipV="false" rot="0">
            <a:off x="11196886" y="698276"/>
            <a:ext cx="4846344" cy="3726642"/>
          </a:xfrm>
          <a:custGeom>
            <a:avLst/>
            <a:gdLst/>
            <a:ahLst/>
            <a:cxnLst/>
            <a:rect r="r" b="b" t="t" l="l"/>
            <a:pathLst>
              <a:path h="3726642" w="4846344">
                <a:moveTo>
                  <a:pt x="0" y="0"/>
                </a:moveTo>
                <a:lnTo>
                  <a:pt x="4846343" y="0"/>
                </a:lnTo>
                <a:lnTo>
                  <a:pt x="4846343" y="3726642"/>
                </a:lnTo>
                <a:lnTo>
                  <a:pt x="0" y="3726642"/>
                </a:lnTo>
                <a:lnTo>
                  <a:pt x="0" y="0"/>
                </a:lnTo>
                <a:close/>
              </a:path>
            </a:pathLst>
          </a:custGeom>
          <a:blipFill>
            <a:blip r:embed="rId4"/>
            <a:stretch>
              <a:fillRect l="0" t="0" r="0" b="0"/>
            </a:stretch>
          </a:blipFill>
        </p:spPr>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20</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495736"/>
            <a:ext cx="4855145" cy="3761028"/>
          </a:xfrm>
          <a:custGeom>
            <a:avLst/>
            <a:gdLst/>
            <a:ahLst/>
            <a:cxnLst/>
            <a:rect r="r" b="b" t="t" l="l"/>
            <a:pathLst>
              <a:path h="3761028" w="4855145">
                <a:moveTo>
                  <a:pt x="0" y="0"/>
                </a:moveTo>
                <a:lnTo>
                  <a:pt x="4855145" y="0"/>
                </a:lnTo>
                <a:lnTo>
                  <a:pt x="4855145" y="3761028"/>
                </a:lnTo>
                <a:lnTo>
                  <a:pt x="0" y="3761028"/>
                </a:lnTo>
                <a:lnTo>
                  <a:pt x="0" y="0"/>
                </a:lnTo>
                <a:close/>
              </a:path>
            </a:pathLst>
          </a:custGeom>
          <a:blipFill>
            <a:blip r:embed="rId2"/>
            <a:stretch>
              <a:fillRect l="0" t="0" r="0" b="0"/>
            </a:stretch>
          </a:blipFill>
        </p:spPr>
      </p:sp>
      <p:sp>
        <p:nvSpPr>
          <p:cNvPr name="Freeform 3" id="3"/>
          <p:cNvSpPr/>
          <p:nvPr/>
        </p:nvSpPr>
        <p:spPr>
          <a:xfrm flipH="false" flipV="false" rot="0">
            <a:off x="1249893" y="5143500"/>
            <a:ext cx="4848014" cy="4018748"/>
          </a:xfrm>
          <a:custGeom>
            <a:avLst/>
            <a:gdLst/>
            <a:ahLst/>
            <a:cxnLst/>
            <a:rect r="r" b="b" t="t" l="l"/>
            <a:pathLst>
              <a:path h="4018748" w="4848014">
                <a:moveTo>
                  <a:pt x="0" y="0"/>
                </a:moveTo>
                <a:lnTo>
                  <a:pt x="4848013" y="0"/>
                </a:lnTo>
                <a:lnTo>
                  <a:pt x="4848013" y="4018748"/>
                </a:lnTo>
                <a:lnTo>
                  <a:pt x="0" y="4018748"/>
                </a:lnTo>
                <a:lnTo>
                  <a:pt x="0" y="0"/>
                </a:lnTo>
                <a:close/>
              </a:path>
            </a:pathLst>
          </a:custGeom>
          <a:blipFill>
            <a:blip r:embed="rId3"/>
            <a:stretch>
              <a:fillRect l="0" t="0" r="0" b="0"/>
            </a:stretch>
          </a:blipFill>
        </p:spPr>
      </p:sp>
      <p:sp>
        <p:nvSpPr>
          <p:cNvPr name="Freeform 4" id="4"/>
          <p:cNvSpPr/>
          <p:nvPr/>
        </p:nvSpPr>
        <p:spPr>
          <a:xfrm flipH="false" flipV="false" rot="0">
            <a:off x="11328268" y="730762"/>
            <a:ext cx="4884555" cy="3987392"/>
          </a:xfrm>
          <a:custGeom>
            <a:avLst/>
            <a:gdLst/>
            <a:ahLst/>
            <a:cxnLst/>
            <a:rect r="r" b="b" t="t" l="l"/>
            <a:pathLst>
              <a:path h="3987392" w="4884555">
                <a:moveTo>
                  <a:pt x="0" y="0"/>
                </a:moveTo>
                <a:lnTo>
                  <a:pt x="4884555" y="0"/>
                </a:lnTo>
                <a:lnTo>
                  <a:pt x="4884555" y="3987392"/>
                </a:lnTo>
                <a:lnTo>
                  <a:pt x="0" y="3987392"/>
                </a:lnTo>
                <a:lnTo>
                  <a:pt x="0" y="0"/>
                </a:lnTo>
                <a:close/>
              </a:path>
            </a:pathLst>
          </a:custGeom>
          <a:blipFill>
            <a:blip r:embed="rId4"/>
            <a:stretch>
              <a:fillRect l="0" t="0" r="0" b="0"/>
            </a:stretch>
          </a:blipFill>
        </p:spPr>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21</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605817"/>
            <a:ext cx="4893095" cy="4004257"/>
          </a:xfrm>
          <a:custGeom>
            <a:avLst/>
            <a:gdLst/>
            <a:ahLst/>
            <a:cxnLst/>
            <a:rect r="r" b="b" t="t" l="l"/>
            <a:pathLst>
              <a:path h="4004257" w="4893095">
                <a:moveTo>
                  <a:pt x="0" y="0"/>
                </a:moveTo>
                <a:lnTo>
                  <a:pt x="4893095" y="0"/>
                </a:lnTo>
                <a:lnTo>
                  <a:pt x="4893095" y="4004257"/>
                </a:lnTo>
                <a:lnTo>
                  <a:pt x="0" y="4004257"/>
                </a:lnTo>
                <a:lnTo>
                  <a:pt x="0" y="0"/>
                </a:lnTo>
                <a:close/>
              </a:path>
            </a:pathLst>
          </a:custGeom>
          <a:blipFill>
            <a:blip r:embed="rId2"/>
            <a:stretch>
              <a:fillRect l="0" t="0" r="0" b="0"/>
            </a:stretch>
          </a:blipFill>
        </p:spPr>
      </p:sp>
      <p:sp>
        <p:nvSpPr>
          <p:cNvPr name="Freeform 3" id="3"/>
          <p:cNvSpPr/>
          <p:nvPr/>
        </p:nvSpPr>
        <p:spPr>
          <a:xfrm flipH="false" flipV="false" rot="0">
            <a:off x="1238740" y="5272908"/>
            <a:ext cx="4894025" cy="3985392"/>
          </a:xfrm>
          <a:custGeom>
            <a:avLst/>
            <a:gdLst/>
            <a:ahLst/>
            <a:cxnLst/>
            <a:rect r="r" b="b" t="t" l="l"/>
            <a:pathLst>
              <a:path h="3985392" w="4894025">
                <a:moveTo>
                  <a:pt x="0" y="0"/>
                </a:moveTo>
                <a:lnTo>
                  <a:pt x="4894025" y="0"/>
                </a:lnTo>
                <a:lnTo>
                  <a:pt x="4894025" y="3985392"/>
                </a:lnTo>
                <a:lnTo>
                  <a:pt x="0" y="3985392"/>
                </a:lnTo>
                <a:lnTo>
                  <a:pt x="0" y="0"/>
                </a:lnTo>
                <a:close/>
              </a:path>
            </a:pathLst>
          </a:custGeom>
          <a:blipFill>
            <a:blip r:embed="rId3"/>
            <a:stretch>
              <a:fillRect l="0" t="0" r="0" b="0"/>
            </a:stretch>
          </a:blipFill>
        </p:spPr>
      </p:sp>
      <p:sp>
        <p:nvSpPr>
          <p:cNvPr name="Freeform 4" id="4"/>
          <p:cNvSpPr/>
          <p:nvPr/>
        </p:nvSpPr>
        <p:spPr>
          <a:xfrm flipH="false" flipV="false" rot="0">
            <a:off x="11017837" y="1028700"/>
            <a:ext cx="4888097" cy="4022308"/>
          </a:xfrm>
          <a:custGeom>
            <a:avLst/>
            <a:gdLst/>
            <a:ahLst/>
            <a:cxnLst/>
            <a:rect r="r" b="b" t="t" l="l"/>
            <a:pathLst>
              <a:path h="4022308" w="4888097">
                <a:moveTo>
                  <a:pt x="0" y="0"/>
                </a:moveTo>
                <a:lnTo>
                  <a:pt x="4888097" y="0"/>
                </a:lnTo>
                <a:lnTo>
                  <a:pt x="4888097" y="4022308"/>
                </a:lnTo>
                <a:lnTo>
                  <a:pt x="0" y="4022308"/>
                </a:lnTo>
                <a:lnTo>
                  <a:pt x="0" y="0"/>
                </a:lnTo>
                <a:close/>
              </a:path>
            </a:pathLst>
          </a:custGeom>
          <a:blipFill>
            <a:blip r:embed="rId4"/>
            <a:stretch>
              <a:fillRect l="0" t="0" r="0" b="0"/>
            </a:stretch>
          </a:blipFill>
        </p:spPr>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22</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66429"/>
            <a:ext cx="4884829" cy="3918599"/>
          </a:xfrm>
          <a:custGeom>
            <a:avLst/>
            <a:gdLst/>
            <a:ahLst/>
            <a:cxnLst/>
            <a:rect r="r" b="b" t="t" l="l"/>
            <a:pathLst>
              <a:path h="3918599" w="4884829">
                <a:moveTo>
                  <a:pt x="0" y="0"/>
                </a:moveTo>
                <a:lnTo>
                  <a:pt x="4884829" y="0"/>
                </a:lnTo>
                <a:lnTo>
                  <a:pt x="4884829" y="3918599"/>
                </a:lnTo>
                <a:lnTo>
                  <a:pt x="0" y="3918599"/>
                </a:lnTo>
                <a:lnTo>
                  <a:pt x="0" y="0"/>
                </a:lnTo>
                <a:close/>
              </a:path>
            </a:pathLst>
          </a:custGeom>
          <a:blipFill>
            <a:blip r:embed="rId2"/>
            <a:stretch>
              <a:fillRect l="0" t="0" r="0" b="0"/>
            </a:stretch>
          </a:blipFill>
        </p:spPr>
      </p:sp>
      <p:sp>
        <p:nvSpPr>
          <p:cNvPr name="Freeform 3" id="3"/>
          <p:cNvSpPr/>
          <p:nvPr/>
        </p:nvSpPr>
        <p:spPr>
          <a:xfrm flipH="false" flipV="false" rot="0">
            <a:off x="1028700" y="5472593"/>
            <a:ext cx="4897456" cy="3972381"/>
          </a:xfrm>
          <a:custGeom>
            <a:avLst/>
            <a:gdLst/>
            <a:ahLst/>
            <a:cxnLst/>
            <a:rect r="r" b="b" t="t" l="l"/>
            <a:pathLst>
              <a:path h="3972381" w="4897456">
                <a:moveTo>
                  <a:pt x="0" y="0"/>
                </a:moveTo>
                <a:lnTo>
                  <a:pt x="4897456" y="0"/>
                </a:lnTo>
                <a:lnTo>
                  <a:pt x="4897456" y="3972381"/>
                </a:lnTo>
                <a:lnTo>
                  <a:pt x="0" y="3972381"/>
                </a:lnTo>
                <a:lnTo>
                  <a:pt x="0" y="0"/>
                </a:lnTo>
                <a:close/>
              </a:path>
            </a:pathLst>
          </a:custGeom>
          <a:blipFill>
            <a:blip r:embed="rId3"/>
            <a:stretch>
              <a:fillRect l="0" t="0" r="0" b="0"/>
            </a:stretch>
          </a:blipFill>
        </p:spPr>
      </p:sp>
      <p:sp>
        <p:nvSpPr>
          <p:cNvPr name="Freeform 4" id="4"/>
          <p:cNvSpPr/>
          <p:nvPr/>
        </p:nvSpPr>
        <p:spPr>
          <a:xfrm flipH="false" flipV="false" rot="0">
            <a:off x="11707102" y="795603"/>
            <a:ext cx="4912323" cy="4031812"/>
          </a:xfrm>
          <a:custGeom>
            <a:avLst/>
            <a:gdLst/>
            <a:ahLst/>
            <a:cxnLst/>
            <a:rect r="r" b="b" t="t" l="l"/>
            <a:pathLst>
              <a:path h="4031812" w="4912323">
                <a:moveTo>
                  <a:pt x="0" y="0"/>
                </a:moveTo>
                <a:lnTo>
                  <a:pt x="4912324" y="0"/>
                </a:lnTo>
                <a:lnTo>
                  <a:pt x="4912324" y="4031812"/>
                </a:lnTo>
                <a:lnTo>
                  <a:pt x="0" y="4031812"/>
                </a:lnTo>
                <a:lnTo>
                  <a:pt x="0" y="0"/>
                </a:lnTo>
                <a:close/>
              </a:path>
            </a:pathLst>
          </a:custGeom>
          <a:blipFill>
            <a:blip r:embed="rId4"/>
            <a:stretch>
              <a:fillRect l="0" t="0" r="0" b="0"/>
            </a:stretch>
          </a:blipFill>
        </p:spPr>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23</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499404"/>
            <a:ext cx="4915446" cy="3854363"/>
          </a:xfrm>
          <a:custGeom>
            <a:avLst/>
            <a:gdLst/>
            <a:ahLst/>
            <a:cxnLst/>
            <a:rect r="r" b="b" t="t" l="l"/>
            <a:pathLst>
              <a:path h="3854363" w="4915446">
                <a:moveTo>
                  <a:pt x="0" y="0"/>
                </a:moveTo>
                <a:lnTo>
                  <a:pt x="4915446" y="0"/>
                </a:lnTo>
                <a:lnTo>
                  <a:pt x="4915446" y="3854363"/>
                </a:lnTo>
                <a:lnTo>
                  <a:pt x="0" y="3854363"/>
                </a:lnTo>
                <a:lnTo>
                  <a:pt x="0" y="0"/>
                </a:lnTo>
                <a:close/>
              </a:path>
            </a:pathLst>
          </a:custGeom>
          <a:blipFill>
            <a:blip r:embed="rId2"/>
            <a:stretch>
              <a:fillRect l="0" t="0" r="0" b="0"/>
            </a:stretch>
          </a:blipFill>
        </p:spPr>
      </p:sp>
      <p:sp>
        <p:nvSpPr>
          <p:cNvPr name="Freeform 3" id="3"/>
          <p:cNvSpPr/>
          <p:nvPr/>
        </p:nvSpPr>
        <p:spPr>
          <a:xfrm flipH="false" flipV="false" rot="0">
            <a:off x="1046993" y="5326148"/>
            <a:ext cx="4897153" cy="3932152"/>
          </a:xfrm>
          <a:custGeom>
            <a:avLst/>
            <a:gdLst/>
            <a:ahLst/>
            <a:cxnLst/>
            <a:rect r="r" b="b" t="t" l="l"/>
            <a:pathLst>
              <a:path h="3932152" w="4897153">
                <a:moveTo>
                  <a:pt x="0" y="0"/>
                </a:moveTo>
                <a:lnTo>
                  <a:pt x="4897153" y="0"/>
                </a:lnTo>
                <a:lnTo>
                  <a:pt x="4897153" y="3932152"/>
                </a:lnTo>
                <a:lnTo>
                  <a:pt x="0" y="3932152"/>
                </a:lnTo>
                <a:lnTo>
                  <a:pt x="0" y="0"/>
                </a:lnTo>
                <a:close/>
              </a:path>
            </a:pathLst>
          </a:custGeom>
          <a:blipFill>
            <a:blip r:embed="rId3"/>
            <a:stretch>
              <a:fillRect l="0" t="0" r="0" b="0"/>
            </a:stretch>
          </a:blipFill>
        </p:spPr>
      </p:sp>
      <p:sp>
        <p:nvSpPr>
          <p:cNvPr name="Freeform 4" id="4"/>
          <p:cNvSpPr/>
          <p:nvPr/>
        </p:nvSpPr>
        <p:spPr>
          <a:xfrm flipH="false" flipV="false" rot="0">
            <a:off x="11833006" y="715446"/>
            <a:ext cx="4925070" cy="3851316"/>
          </a:xfrm>
          <a:custGeom>
            <a:avLst/>
            <a:gdLst/>
            <a:ahLst/>
            <a:cxnLst/>
            <a:rect r="r" b="b" t="t" l="l"/>
            <a:pathLst>
              <a:path h="3851316" w="4925070">
                <a:moveTo>
                  <a:pt x="0" y="0"/>
                </a:moveTo>
                <a:lnTo>
                  <a:pt x="4925070" y="0"/>
                </a:lnTo>
                <a:lnTo>
                  <a:pt x="4925070" y="3851316"/>
                </a:lnTo>
                <a:lnTo>
                  <a:pt x="0" y="3851316"/>
                </a:lnTo>
                <a:lnTo>
                  <a:pt x="0" y="0"/>
                </a:lnTo>
                <a:close/>
              </a:path>
            </a:pathLst>
          </a:custGeom>
          <a:blipFill>
            <a:blip r:embed="rId4"/>
            <a:stretch>
              <a:fillRect l="0" t="0" r="0" b="0"/>
            </a:stretch>
          </a:blipFill>
        </p:spPr>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24</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431209"/>
            <a:ext cx="4853178" cy="4026538"/>
          </a:xfrm>
          <a:custGeom>
            <a:avLst/>
            <a:gdLst/>
            <a:ahLst/>
            <a:cxnLst/>
            <a:rect r="r" b="b" t="t" l="l"/>
            <a:pathLst>
              <a:path h="4026538" w="4853178">
                <a:moveTo>
                  <a:pt x="0" y="0"/>
                </a:moveTo>
                <a:lnTo>
                  <a:pt x="4853178" y="0"/>
                </a:lnTo>
                <a:lnTo>
                  <a:pt x="4853178" y="4026538"/>
                </a:lnTo>
                <a:lnTo>
                  <a:pt x="0" y="4026538"/>
                </a:lnTo>
                <a:lnTo>
                  <a:pt x="0" y="0"/>
                </a:lnTo>
                <a:close/>
              </a:path>
            </a:pathLst>
          </a:custGeom>
          <a:blipFill>
            <a:blip r:embed="rId2"/>
            <a:stretch>
              <a:fillRect l="0" t="0" r="0" b="0"/>
            </a:stretch>
          </a:blipFill>
        </p:spPr>
      </p:sp>
      <p:sp>
        <p:nvSpPr>
          <p:cNvPr name="Freeform 3" id="3"/>
          <p:cNvSpPr/>
          <p:nvPr/>
        </p:nvSpPr>
        <p:spPr>
          <a:xfrm flipH="false" flipV="false" rot="0">
            <a:off x="10606705" y="559050"/>
            <a:ext cx="4913426" cy="3898697"/>
          </a:xfrm>
          <a:custGeom>
            <a:avLst/>
            <a:gdLst/>
            <a:ahLst/>
            <a:cxnLst/>
            <a:rect r="r" b="b" t="t" l="l"/>
            <a:pathLst>
              <a:path h="3898697" w="4913426">
                <a:moveTo>
                  <a:pt x="0" y="0"/>
                </a:moveTo>
                <a:lnTo>
                  <a:pt x="4913426" y="0"/>
                </a:lnTo>
                <a:lnTo>
                  <a:pt x="4913426" y="3898697"/>
                </a:lnTo>
                <a:lnTo>
                  <a:pt x="0" y="3898697"/>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25</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47625"/>
            <a:ext cx="12372380" cy="10390505"/>
          </a:xfrm>
          <a:prstGeom prst="rect">
            <a:avLst/>
          </a:prstGeom>
        </p:spPr>
        <p:txBody>
          <a:bodyPr anchor="t" rtlCol="false" tIns="0" lIns="0" bIns="0" rIns="0">
            <a:spAutoFit/>
          </a:bodyPr>
          <a:lstStyle/>
          <a:p>
            <a:pPr algn="l" marL="496569" indent="-248284" lvl="1">
              <a:lnSpc>
                <a:spcPts val="3219"/>
              </a:lnSpc>
              <a:buFont typeface="Arial"/>
              <a:buChar char="•"/>
            </a:pPr>
            <a:r>
              <a:rPr lang="en-US" sz="2299">
                <a:solidFill>
                  <a:srgbClr val="000000"/>
                </a:solidFill>
                <a:latin typeface="Canva Sans"/>
                <a:ea typeface="Canva Sans"/>
                <a:cs typeface="Canva Sans"/>
                <a:sym typeface="Canva Sans"/>
              </a:rPr>
              <a:t>Nhận xét từng biểu đồ:</a:t>
            </a:r>
          </a:p>
          <a:p>
            <a:pPr algn="l" marL="993138" indent="-331046" lvl="2">
              <a:lnSpc>
                <a:spcPts val="3219"/>
              </a:lnSpc>
              <a:buFont typeface="Arial"/>
              <a:buChar char="⚬"/>
            </a:pPr>
            <a:r>
              <a:rPr lang="en-US" sz="2299">
                <a:solidFill>
                  <a:srgbClr val="000000"/>
                </a:solidFill>
                <a:latin typeface="Canva Sans"/>
                <a:ea typeface="Canva Sans"/>
                <a:cs typeface="Canva Sans"/>
                <a:sym typeface="Canva Sans"/>
              </a:rPr>
              <a:t>Age:</a:t>
            </a:r>
          </a:p>
          <a:p>
            <a:pPr algn="l" marL="1489707" indent="-372427" lvl="3">
              <a:lnSpc>
                <a:spcPts val="3219"/>
              </a:lnSpc>
              <a:buFont typeface="Arial"/>
              <a:buChar char="￭"/>
            </a:pPr>
            <a:r>
              <a:rPr lang="en-US" sz="2299">
                <a:solidFill>
                  <a:srgbClr val="000000"/>
                </a:solidFill>
                <a:latin typeface="Canva Sans"/>
                <a:ea typeface="Canva Sans"/>
                <a:cs typeface="Canva Sans"/>
                <a:sym typeface="Canva Sans"/>
              </a:rPr>
              <a:t>Phân bố khá đều, không có outlier rõ rệt.</a:t>
            </a:r>
          </a:p>
          <a:p>
            <a:pPr algn="l" marL="1489707" indent="-372427" lvl="3">
              <a:lnSpc>
                <a:spcPts val="3219"/>
              </a:lnSpc>
              <a:buFont typeface="Arial"/>
              <a:buChar char="￭"/>
            </a:pPr>
            <a:r>
              <a:rPr lang="en-US" sz="2299">
                <a:solidFill>
                  <a:srgbClr val="000000"/>
                </a:solidFill>
                <a:latin typeface="Canva Sans"/>
                <a:ea typeface="Canva Sans"/>
                <a:cs typeface="Canva Sans"/>
                <a:sym typeface="Canva Sans"/>
              </a:rPr>
              <a:t>Dao động từ khoảng 18 đến 60 tuổi.</a:t>
            </a:r>
          </a:p>
          <a:p>
            <a:pPr algn="l" marL="1489707" indent="-372427" lvl="3">
              <a:lnSpc>
                <a:spcPts val="3219"/>
              </a:lnSpc>
              <a:buFont typeface="Arial"/>
              <a:buChar char="￭"/>
            </a:pPr>
            <a:r>
              <a:rPr lang="en-US" sz="2299">
                <a:solidFill>
                  <a:srgbClr val="000000"/>
                </a:solidFill>
                <a:latin typeface="Canva Sans"/>
                <a:ea typeface="Canva Sans"/>
                <a:cs typeface="Canva Sans"/>
                <a:sym typeface="Canva Sans"/>
              </a:rPr>
              <a:t>Phân bố hơi nghiêng về nhóm tuổi 30 đến 40.</a:t>
            </a:r>
          </a:p>
          <a:p>
            <a:pPr algn="l" marL="993138" indent="-331046" lvl="2">
              <a:lnSpc>
                <a:spcPts val="3219"/>
              </a:lnSpc>
              <a:buFont typeface="Arial"/>
              <a:buChar char="⚬"/>
            </a:pPr>
            <a:r>
              <a:rPr lang="en-US" sz="2299">
                <a:solidFill>
                  <a:srgbClr val="000000"/>
                </a:solidFill>
                <a:latin typeface="Canva Sans"/>
                <a:ea typeface="Canva Sans"/>
                <a:cs typeface="Canva Sans"/>
                <a:sym typeface="Canva Sans"/>
              </a:rPr>
              <a:t>DailyRate:</a:t>
            </a:r>
          </a:p>
          <a:p>
            <a:pPr algn="l" marL="1489707" indent="-372427" lvl="3">
              <a:lnSpc>
                <a:spcPts val="3219"/>
              </a:lnSpc>
              <a:buFont typeface="Arial"/>
              <a:buChar char="￭"/>
            </a:pPr>
            <a:r>
              <a:rPr lang="en-US" sz="2299">
                <a:solidFill>
                  <a:srgbClr val="000000"/>
                </a:solidFill>
                <a:latin typeface="Canva Sans"/>
                <a:ea typeface="Canva Sans"/>
                <a:cs typeface="Canva Sans"/>
                <a:sym typeface="Canva Sans"/>
              </a:rPr>
              <a:t>Có nhiều outliers ở cả hai phía (cao và thấp).</a:t>
            </a:r>
          </a:p>
          <a:p>
            <a:pPr algn="l" marL="1489707" indent="-372427" lvl="3">
              <a:lnSpc>
                <a:spcPts val="3219"/>
              </a:lnSpc>
              <a:buFont typeface="Arial"/>
              <a:buChar char="￭"/>
            </a:pPr>
            <a:r>
              <a:rPr lang="en-US" sz="2299">
                <a:solidFill>
                  <a:srgbClr val="000000"/>
                </a:solidFill>
                <a:latin typeface="Canva Sans"/>
                <a:ea typeface="Canva Sans"/>
                <a:cs typeface="Canva Sans"/>
                <a:sym typeface="Canva Sans"/>
              </a:rPr>
              <a:t>Phân bố rộng, lương theo ngày dao động mạnh.</a:t>
            </a:r>
          </a:p>
          <a:p>
            <a:pPr algn="l" marL="993138" indent="-331046" lvl="2">
              <a:lnSpc>
                <a:spcPts val="3219"/>
              </a:lnSpc>
              <a:buFont typeface="Arial"/>
              <a:buChar char="⚬"/>
            </a:pPr>
            <a:r>
              <a:rPr lang="en-US" sz="2299">
                <a:solidFill>
                  <a:srgbClr val="000000"/>
                </a:solidFill>
                <a:latin typeface="Canva Sans"/>
                <a:ea typeface="Canva Sans"/>
                <a:cs typeface="Canva Sans"/>
                <a:sym typeface="Canva Sans"/>
              </a:rPr>
              <a:t>DistanceFromHome:</a:t>
            </a:r>
          </a:p>
          <a:p>
            <a:pPr algn="l" marL="1489707" indent="-372427" lvl="3">
              <a:lnSpc>
                <a:spcPts val="3219"/>
              </a:lnSpc>
              <a:buFont typeface="Arial"/>
              <a:buChar char="￭"/>
            </a:pPr>
            <a:r>
              <a:rPr lang="en-US" sz="2299">
                <a:solidFill>
                  <a:srgbClr val="000000"/>
                </a:solidFill>
                <a:latin typeface="Canva Sans"/>
                <a:ea typeface="Canva Sans"/>
                <a:cs typeface="Canva Sans"/>
                <a:sym typeface="Canva Sans"/>
              </a:rPr>
              <a:t>Có một vài outliers phía trên (&gt; 25km).</a:t>
            </a:r>
          </a:p>
          <a:p>
            <a:pPr algn="l" marL="1489707" indent="-372427" lvl="3">
              <a:lnSpc>
                <a:spcPts val="3219"/>
              </a:lnSpc>
              <a:buFont typeface="Arial"/>
              <a:buChar char="￭"/>
            </a:pPr>
            <a:r>
              <a:rPr lang="en-US" sz="2299">
                <a:solidFill>
                  <a:srgbClr val="000000"/>
                </a:solidFill>
                <a:latin typeface="Canva Sans"/>
                <a:ea typeface="Canva Sans"/>
                <a:cs typeface="Canva Sans"/>
                <a:sym typeface="Canva Sans"/>
              </a:rPr>
              <a:t>Phần lớn nhân viên sống cách nơi làm &lt; 20km.</a:t>
            </a:r>
          </a:p>
          <a:p>
            <a:pPr algn="l" marL="993138" indent="-331046" lvl="2">
              <a:lnSpc>
                <a:spcPts val="3219"/>
              </a:lnSpc>
              <a:buFont typeface="Arial"/>
              <a:buChar char="⚬"/>
            </a:pPr>
            <a:r>
              <a:rPr lang="en-US" sz="2299">
                <a:solidFill>
                  <a:srgbClr val="000000"/>
                </a:solidFill>
                <a:latin typeface="Canva Sans"/>
                <a:ea typeface="Canva Sans"/>
                <a:cs typeface="Canva Sans"/>
                <a:sym typeface="Canva Sans"/>
              </a:rPr>
              <a:t>Education:</a:t>
            </a:r>
          </a:p>
          <a:p>
            <a:pPr algn="l" marL="1489707" indent="-372427" lvl="3">
              <a:lnSpc>
                <a:spcPts val="3219"/>
              </a:lnSpc>
              <a:buFont typeface="Arial"/>
              <a:buChar char="￭"/>
            </a:pPr>
            <a:r>
              <a:rPr lang="en-US" sz="2299">
                <a:solidFill>
                  <a:srgbClr val="000000"/>
                </a:solidFill>
                <a:latin typeface="Canva Sans"/>
                <a:ea typeface="Canva Sans"/>
                <a:cs typeface="Canva Sans"/>
                <a:sym typeface="Canva Sans"/>
              </a:rPr>
              <a:t>Giá trị từ 1 đến 5, không có outliers.</a:t>
            </a:r>
          </a:p>
          <a:p>
            <a:pPr algn="l" marL="993138" indent="-331046" lvl="2">
              <a:lnSpc>
                <a:spcPts val="3219"/>
              </a:lnSpc>
              <a:buFont typeface="Arial"/>
              <a:buChar char="⚬"/>
            </a:pPr>
            <a:r>
              <a:rPr lang="en-US" sz="2299">
                <a:solidFill>
                  <a:srgbClr val="000000"/>
                </a:solidFill>
                <a:latin typeface="Canva Sans"/>
                <a:ea typeface="Canva Sans"/>
                <a:cs typeface="Canva Sans"/>
                <a:sym typeface="Canva Sans"/>
              </a:rPr>
              <a:t>EmployeeCount:</a:t>
            </a:r>
          </a:p>
          <a:p>
            <a:pPr algn="l" marL="1489707" indent="-372427" lvl="3">
              <a:lnSpc>
                <a:spcPts val="3219"/>
              </a:lnSpc>
              <a:buFont typeface="Arial"/>
              <a:buChar char="￭"/>
            </a:pPr>
            <a:r>
              <a:rPr lang="en-US" sz="2299">
                <a:solidFill>
                  <a:srgbClr val="000000"/>
                </a:solidFill>
                <a:latin typeface="Canva Sans"/>
                <a:ea typeface="Canva Sans"/>
                <a:cs typeface="Canva Sans"/>
                <a:sym typeface="Canva Sans"/>
              </a:rPr>
              <a:t>Chỉ có một giá trị (1) cho toàn bộ.</a:t>
            </a:r>
          </a:p>
          <a:p>
            <a:pPr algn="l" marL="993138" indent="-331046" lvl="2">
              <a:lnSpc>
                <a:spcPts val="3219"/>
              </a:lnSpc>
              <a:buFont typeface="Arial"/>
              <a:buChar char="⚬"/>
            </a:pPr>
            <a:r>
              <a:rPr lang="en-US" sz="2299">
                <a:solidFill>
                  <a:srgbClr val="000000"/>
                </a:solidFill>
                <a:latin typeface="Canva Sans"/>
                <a:ea typeface="Canva Sans"/>
                <a:cs typeface="Canva Sans"/>
                <a:sym typeface="Canva Sans"/>
              </a:rPr>
              <a:t>EmployeeNumber:</a:t>
            </a:r>
          </a:p>
          <a:p>
            <a:pPr algn="l" marL="1489707" indent="-372427" lvl="3">
              <a:lnSpc>
                <a:spcPts val="3219"/>
              </a:lnSpc>
              <a:buFont typeface="Arial"/>
              <a:buChar char="￭"/>
            </a:pPr>
            <a:r>
              <a:rPr lang="en-US" sz="2299">
                <a:solidFill>
                  <a:srgbClr val="000000"/>
                </a:solidFill>
                <a:latin typeface="Canva Sans"/>
                <a:ea typeface="Canva Sans"/>
                <a:cs typeface="Canva Sans"/>
                <a:sym typeface="Canva Sans"/>
              </a:rPr>
              <a:t>Là ID nhân viên, không mang ý nghĩa số học</a:t>
            </a:r>
          </a:p>
          <a:p>
            <a:pPr algn="l" marL="993138" indent="-331046" lvl="2">
              <a:lnSpc>
                <a:spcPts val="3219"/>
              </a:lnSpc>
              <a:buFont typeface="Arial"/>
              <a:buChar char="⚬"/>
            </a:pPr>
            <a:r>
              <a:rPr lang="en-US" sz="2299">
                <a:solidFill>
                  <a:srgbClr val="000000"/>
                </a:solidFill>
                <a:latin typeface="Canva Sans"/>
                <a:ea typeface="Canva Sans"/>
                <a:cs typeface="Canva Sans"/>
                <a:sym typeface="Canva Sans"/>
              </a:rPr>
              <a:t>EnvirontmentSatisfaction:</a:t>
            </a:r>
          </a:p>
          <a:p>
            <a:pPr algn="l" marL="1489707" indent="-372427" lvl="3">
              <a:lnSpc>
                <a:spcPts val="3219"/>
              </a:lnSpc>
              <a:buFont typeface="Arial"/>
              <a:buChar char="￭"/>
            </a:pPr>
            <a:r>
              <a:rPr lang="en-US" sz="2299">
                <a:solidFill>
                  <a:srgbClr val="000000"/>
                </a:solidFill>
                <a:latin typeface="Canva Sans"/>
                <a:ea typeface="Canva Sans"/>
                <a:cs typeface="Canva Sans"/>
                <a:sym typeface="Canva Sans"/>
              </a:rPr>
              <a:t>Giá trị 1 đến 4, không có outliers.</a:t>
            </a:r>
          </a:p>
          <a:p>
            <a:pPr algn="l" marL="993138" indent="-331046" lvl="2">
              <a:lnSpc>
                <a:spcPts val="3219"/>
              </a:lnSpc>
              <a:buFont typeface="Arial"/>
              <a:buChar char="⚬"/>
            </a:pPr>
            <a:r>
              <a:rPr lang="en-US" sz="2299">
                <a:solidFill>
                  <a:srgbClr val="000000"/>
                </a:solidFill>
                <a:latin typeface="Canva Sans"/>
                <a:ea typeface="Canva Sans"/>
                <a:cs typeface="Canva Sans"/>
                <a:sym typeface="Canva Sans"/>
              </a:rPr>
              <a:t>HourlyRate:</a:t>
            </a:r>
          </a:p>
          <a:p>
            <a:pPr algn="l" marL="1489707" indent="-372427" lvl="3">
              <a:lnSpc>
                <a:spcPts val="3219"/>
              </a:lnSpc>
              <a:buFont typeface="Arial"/>
              <a:buChar char="￭"/>
            </a:pPr>
            <a:r>
              <a:rPr lang="en-US" sz="2299">
                <a:solidFill>
                  <a:srgbClr val="000000"/>
                </a:solidFill>
                <a:latin typeface="Canva Sans"/>
                <a:ea typeface="Canva Sans"/>
                <a:cs typeface="Canva Sans"/>
                <a:sym typeface="Canva Sans"/>
              </a:rPr>
              <a:t>Có vài outliers nhẹ phía trên và dưới.</a:t>
            </a:r>
          </a:p>
          <a:p>
            <a:pPr algn="l" marL="1489707" indent="-372427" lvl="3">
              <a:lnSpc>
                <a:spcPts val="3219"/>
              </a:lnSpc>
              <a:buFont typeface="Arial"/>
              <a:buChar char="￭"/>
            </a:pPr>
            <a:r>
              <a:rPr lang="en-US" sz="2299">
                <a:solidFill>
                  <a:srgbClr val="000000"/>
                </a:solidFill>
                <a:latin typeface="Canva Sans"/>
                <a:ea typeface="Canva Sans"/>
                <a:cs typeface="Canva Sans"/>
                <a:sym typeface="Canva Sans"/>
              </a:rPr>
              <a:t>Lương theo giờ phân bố không đều, nhưng không có bất thường nghiêm trọng.</a:t>
            </a:r>
          </a:p>
          <a:p>
            <a:pPr algn="l" marL="993138" indent="-331046" lvl="2">
              <a:lnSpc>
                <a:spcPts val="3219"/>
              </a:lnSpc>
              <a:buFont typeface="Arial"/>
              <a:buChar char="⚬"/>
            </a:pPr>
            <a:r>
              <a:rPr lang="en-US" sz="2299">
                <a:solidFill>
                  <a:srgbClr val="000000"/>
                </a:solidFill>
                <a:latin typeface="Canva Sans"/>
                <a:ea typeface="Canva Sans"/>
                <a:cs typeface="Canva Sans"/>
                <a:sym typeface="Canva Sans"/>
              </a:rPr>
              <a:t>JobInvolvement:</a:t>
            </a:r>
          </a:p>
          <a:p>
            <a:pPr algn="l" marL="1489707" indent="-372427" lvl="3">
              <a:lnSpc>
                <a:spcPts val="3219"/>
              </a:lnSpc>
              <a:buFont typeface="Arial"/>
              <a:buChar char="￭"/>
            </a:pPr>
            <a:r>
              <a:rPr lang="en-US" sz="2299">
                <a:solidFill>
                  <a:srgbClr val="000000"/>
                </a:solidFill>
                <a:latin typeface="Canva Sans"/>
                <a:ea typeface="Canva Sans"/>
                <a:cs typeface="Canva Sans"/>
                <a:sym typeface="Canva Sans"/>
              </a:rPr>
              <a:t>Giá trị 1 đến 4, không có outliers.</a:t>
            </a:r>
          </a:p>
          <a:p>
            <a:pPr algn="l" marL="1489707" indent="-372427" lvl="3">
              <a:lnSpc>
                <a:spcPts val="3219"/>
              </a:lnSpc>
              <a:buFont typeface="Arial"/>
              <a:buChar char="￭"/>
            </a:pPr>
            <a:r>
              <a:rPr lang="en-US" sz="2299">
                <a:solidFill>
                  <a:srgbClr val="000000"/>
                </a:solidFill>
                <a:latin typeface="Canva Sans"/>
                <a:ea typeface="Canva Sans"/>
                <a:cs typeface="Canva Sans"/>
                <a:sym typeface="Canva Sans"/>
              </a:rPr>
              <a:t>Là thang đo mức độ tham gia</a:t>
            </a:r>
          </a:p>
          <a:p>
            <a:pPr algn="l">
              <a:lnSpc>
                <a:spcPts val="3219"/>
              </a:lnSpc>
              <a:spcBef>
                <a:spcPct val="0"/>
              </a:spcBef>
            </a:pP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26</a:t>
            </a:r>
          </a:p>
        </p:txBody>
      </p:sp>
    </p:spTree>
  </p:cSld>
  <p:clrMapOvr>
    <a:masterClrMapping/>
  </p:clrMapOvr>
</p:sld>
</file>

<file path=ppt/slides/slide2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47625"/>
            <a:ext cx="10455771" cy="10790555"/>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JobLevel:</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Phân bố hợp lý trong khoảng 1 đến 5.</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Không có outliers.</a:t>
            </a:r>
          </a:p>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JobSatisfaction:</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Giá trị từ 1 đến 4, không có outlier.</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Thang đo mức độ hài lòng trong công việc</a:t>
            </a:r>
          </a:p>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MonthlyIncome:</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Có rất nhiều outliers ở phía cao.</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Một số nhân viên có thu nhập &gt; 20.000 trong khi phần lớn &lt; 10.000.</a:t>
            </a:r>
          </a:p>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MonthlyRate:</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Nhiều outliers ở phía cao.</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Có thể do một số nhân viên nhận lương cao hoặc phụ cấp lớn.</a:t>
            </a:r>
          </a:p>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NumCompaniesWorked:</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Có outliers (giá trị lớn như 9).</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Đa phần nhân viên từng làm &lt; 5 công ty.</a:t>
            </a:r>
          </a:p>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PercentSalaryHike:</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Một vài điểm outlier (&gt; 20%).</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Mức tăng lương thường từ 10 đến 15%.</a:t>
            </a:r>
          </a:p>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PerformanceRating:</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Hầu như chỉ có 2 giá trị (3, 4), không có outlier.</a:t>
            </a:r>
          </a:p>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RelationshipSatisfaction:</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Giá trị từ 1 đến 4, không có outlier.</a:t>
            </a:r>
          </a:p>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StandardHours: Giá trị luôn là 80.</a:t>
            </a:r>
          </a:p>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StockOptionLevel:</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Giá trị từ 0 đến 3, không có outlier.</a:t>
            </a:r>
          </a:p>
          <a:p>
            <a:pPr algn="l">
              <a:lnSpc>
                <a:spcPts val="3220"/>
              </a:lnSpc>
            </a:pPr>
          </a:p>
          <a:p>
            <a:pPr algn="l">
              <a:lnSpc>
                <a:spcPts val="3220"/>
              </a:lnSpc>
              <a:spcBef>
                <a:spcPct val="0"/>
              </a:spcBef>
            </a:pP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27</a:t>
            </a:r>
          </a:p>
        </p:txBody>
      </p:sp>
    </p:spTree>
  </p:cSld>
  <p:clrMapOvr>
    <a:masterClrMapping/>
  </p:clrMapOvr>
</p:sld>
</file>

<file path=ppt/slides/slide2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256806" y="278191"/>
            <a:ext cx="9525" cy="398689"/>
          </a:xfrm>
          <a:prstGeom prst="rect">
            <a:avLst/>
          </a:prstGeom>
        </p:spPr>
        <p:txBody>
          <a:bodyPr anchor="t" rtlCol="false" tIns="0" lIns="0" bIns="0" rIns="0">
            <a:spAutoFit/>
          </a:bodyPr>
          <a:lstStyle/>
          <a:p>
            <a:pPr algn="ctr">
              <a:lnSpc>
                <a:spcPts val="3225"/>
              </a:lnSpc>
              <a:spcBef>
                <a:spcPct val="0"/>
              </a:spcBef>
            </a:pPr>
          </a:p>
        </p:txBody>
      </p:sp>
      <p:sp>
        <p:nvSpPr>
          <p:cNvPr name="TextBox 3" id="3"/>
          <p:cNvSpPr txBox="true"/>
          <p:nvPr/>
        </p:nvSpPr>
        <p:spPr>
          <a:xfrm rot="0">
            <a:off x="3256806" y="629255"/>
            <a:ext cx="9525" cy="398689"/>
          </a:xfrm>
          <a:prstGeom prst="rect">
            <a:avLst/>
          </a:prstGeom>
        </p:spPr>
        <p:txBody>
          <a:bodyPr anchor="t" rtlCol="false" tIns="0" lIns="0" bIns="0" rIns="0">
            <a:spAutoFit/>
          </a:bodyPr>
          <a:lstStyle/>
          <a:p>
            <a:pPr algn="ctr">
              <a:lnSpc>
                <a:spcPts val="3225"/>
              </a:lnSpc>
              <a:spcBef>
                <a:spcPct val="0"/>
              </a:spcBef>
            </a:pPr>
          </a:p>
        </p:txBody>
      </p:sp>
      <p:sp>
        <p:nvSpPr>
          <p:cNvPr name="TextBox 4" id="4"/>
          <p:cNvSpPr txBox="true"/>
          <p:nvPr/>
        </p:nvSpPr>
        <p:spPr>
          <a:xfrm rot="0">
            <a:off x="0" y="-47625"/>
            <a:ext cx="7618214" cy="6790055"/>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TotalWorkingYears:</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Có vài outliers &gt; 35 đến 40 năm.</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Phần lớn nhân viên có kinh nghiệm &lt; 20 năm.</a:t>
            </a:r>
          </a:p>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TrainingTimesLastYear:</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Giá trị 0 đến 6, có phân bố đều.</a:t>
            </a:r>
          </a:p>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WorkLifeBalance:</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Giá trị 1 đến 4, không có outliers.</a:t>
            </a:r>
          </a:p>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YearsAtCompany:</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Có outliers &gt; 30 năm.</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Đa số làm dưới 10 năm</a:t>
            </a:r>
          </a:p>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YearsInCurrentRole:</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Phân bố hợp lý, có vài outliers ở giá trị cao.</a:t>
            </a:r>
          </a:p>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YearsSinceLastPromotion:</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Có outliers rõ (15 năm không được thăng chức).</a:t>
            </a:r>
          </a:p>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YearsWithCurrManager:</a:t>
            </a:r>
          </a:p>
          <a:p>
            <a:pPr algn="l" marL="993141" indent="-331047" lvl="2">
              <a:lnSpc>
                <a:spcPts val="3220"/>
              </a:lnSpc>
              <a:buFont typeface="Arial"/>
              <a:buChar char="⚬"/>
            </a:pPr>
            <a:r>
              <a:rPr lang="en-US" sz="2300">
                <a:solidFill>
                  <a:srgbClr val="000000"/>
                </a:solidFill>
                <a:latin typeface="Canva Sans"/>
                <a:ea typeface="Canva Sans"/>
                <a:cs typeface="Canva Sans"/>
                <a:sym typeface="Canva Sans"/>
              </a:rPr>
              <a:t>Có vài giá trị lớn hơn phần còn lại (&gt; 15 năm).</a:t>
            </a:r>
          </a:p>
          <a:p>
            <a:pPr algn="l">
              <a:lnSpc>
                <a:spcPts val="3220"/>
              </a:lnSpc>
              <a:spcBef>
                <a:spcPct val="0"/>
              </a:spcBef>
            </a:pPr>
          </a:p>
        </p:txBody>
      </p:sp>
      <p:sp>
        <p:nvSpPr>
          <p:cNvPr name="TextBox 5" id="5"/>
          <p:cNvSpPr txBox="true"/>
          <p:nvPr/>
        </p:nvSpPr>
        <p:spPr>
          <a:xfrm rot="0">
            <a:off x="0" y="6998499"/>
            <a:ext cx="18288000" cy="2446564"/>
          </a:xfrm>
          <a:prstGeom prst="rect">
            <a:avLst/>
          </a:prstGeom>
        </p:spPr>
        <p:txBody>
          <a:bodyPr anchor="t" rtlCol="false" tIns="0" lIns="0" bIns="0" rIns="0">
            <a:spAutoFit/>
          </a:bodyPr>
          <a:lstStyle/>
          <a:p>
            <a:pPr algn="l" marL="497346" indent="-248673" lvl="1">
              <a:lnSpc>
                <a:spcPts val="3225"/>
              </a:lnSpc>
              <a:buFont typeface="Arial"/>
              <a:buChar char="•"/>
            </a:pPr>
            <a:r>
              <a:rPr lang="en-US" sz="2303">
                <a:solidFill>
                  <a:srgbClr val="000000"/>
                </a:solidFill>
                <a:latin typeface="Canva Sans"/>
                <a:ea typeface="Canva Sans"/>
                <a:cs typeface="Canva Sans"/>
                <a:sym typeface="Canva Sans"/>
              </a:rPr>
              <a:t>Đánh giá chung: Việc có sự xuất hiện dữ liệu outliers trong bộ dữ liệu thuộc lĩnh vực này nguyên nhân là do đặc thù của các công ty, giả sử ở trường MonthlyIncome, có rất nhiều giá trị outliers vì những người này nắm giữ những vị trí quan trọng trong công ty, và mức lương của họ sẽ có sự chênh lệch đối với nhân viên trong công ty, nên mặt bằng chung các giá trị này thường trội hơn giá trị trung bình.</a:t>
            </a:r>
          </a:p>
          <a:p>
            <a:pPr algn="l" marL="497346" indent="-248673" lvl="1">
              <a:lnSpc>
                <a:spcPts val="3225"/>
              </a:lnSpc>
              <a:buFont typeface="Arial"/>
              <a:buChar char="•"/>
            </a:pPr>
            <a:r>
              <a:rPr lang="en-US" sz="2303">
                <a:solidFill>
                  <a:srgbClr val="000000"/>
                </a:solidFill>
                <a:latin typeface="Canva Sans"/>
                <a:ea typeface="Canva Sans"/>
                <a:cs typeface="Canva Sans"/>
                <a:sym typeface="Canva Sans"/>
              </a:rPr>
              <a:t>Đề xuất: Ta sẽ không loại bỏ các giá trị outliers, và ta sẽ thực hiện đánh giá ở bước Data Analysis để đưa ra kết luận</a:t>
            </a:r>
          </a:p>
          <a:p>
            <a:pPr algn="l">
              <a:lnSpc>
                <a:spcPts val="3225"/>
              </a:lnSpc>
              <a:spcBef>
                <a:spcPct val="0"/>
              </a:spcBef>
            </a:pP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28</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84489" y="1433656"/>
            <a:ext cx="9151326" cy="2424012"/>
          </a:xfrm>
          <a:custGeom>
            <a:avLst/>
            <a:gdLst/>
            <a:ahLst/>
            <a:cxnLst/>
            <a:rect r="r" b="b" t="t" l="l"/>
            <a:pathLst>
              <a:path h="2424012" w="9151326">
                <a:moveTo>
                  <a:pt x="0" y="0"/>
                </a:moveTo>
                <a:lnTo>
                  <a:pt x="9151326" y="0"/>
                </a:lnTo>
                <a:lnTo>
                  <a:pt x="9151326" y="2424012"/>
                </a:lnTo>
                <a:lnTo>
                  <a:pt x="0" y="2424012"/>
                </a:lnTo>
                <a:lnTo>
                  <a:pt x="0" y="0"/>
                </a:lnTo>
                <a:close/>
              </a:path>
            </a:pathLst>
          </a:custGeom>
          <a:blipFill>
            <a:blip r:embed="rId2"/>
            <a:stretch>
              <a:fillRect l="0" t="0" r="0" b="0"/>
            </a:stretch>
          </a:blipFill>
        </p:spPr>
      </p:sp>
      <p:sp>
        <p:nvSpPr>
          <p:cNvPr name="Freeform 3" id="3"/>
          <p:cNvSpPr/>
          <p:nvPr/>
        </p:nvSpPr>
        <p:spPr>
          <a:xfrm flipH="false" flipV="false" rot="0">
            <a:off x="1184489" y="5027881"/>
            <a:ext cx="9151326" cy="2514992"/>
          </a:xfrm>
          <a:custGeom>
            <a:avLst/>
            <a:gdLst/>
            <a:ahLst/>
            <a:cxnLst/>
            <a:rect r="r" b="b" t="t" l="l"/>
            <a:pathLst>
              <a:path h="2514992" w="9151326">
                <a:moveTo>
                  <a:pt x="0" y="0"/>
                </a:moveTo>
                <a:lnTo>
                  <a:pt x="9151326" y="0"/>
                </a:lnTo>
                <a:lnTo>
                  <a:pt x="9151326" y="2514992"/>
                </a:lnTo>
                <a:lnTo>
                  <a:pt x="0" y="2514992"/>
                </a:lnTo>
                <a:lnTo>
                  <a:pt x="0" y="0"/>
                </a:lnTo>
                <a:close/>
              </a:path>
            </a:pathLst>
          </a:custGeom>
          <a:blipFill>
            <a:blip r:embed="rId3"/>
            <a:stretch>
              <a:fillRect l="0" t="0" r="0" b="0"/>
            </a:stretch>
          </a:blipFill>
        </p:spPr>
      </p:sp>
      <p:sp>
        <p:nvSpPr>
          <p:cNvPr name="Freeform 4" id="4"/>
          <p:cNvSpPr/>
          <p:nvPr/>
        </p:nvSpPr>
        <p:spPr>
          <a:xfrm flipH="false" flipV="false" rot="0">
            <a:off x="1184489" y="7952448"/>
            <a:ext cx="9034478" cy="2315085"/>
          </a:xfrm>
          <a:custGeom>
            <a:avLst/>
            <a:gdLst/>
            <a:ahLst/>
            <a:cxnLst/>
            <a:rect r="r" b="b" t="t" l="l"/>
            <a:pathLst>
              <a:path h="2315085" w="9034478">
                <a:moveTo>
                  <a:pt x="0" y="0"/>
                </a:moveTo>
                <a:lnTo>
                  <a:pt x="9034478" y="0"/>
                </a:lnTo>
                <a:lnTo>
                  <a:pt x="9034478" y="2315085"/>
                </a:lnTo>
                <a:lnTo>
                  <a:pt x="0" y="2315085"/>
                </a:lnTo>
                <a:lnTo>
                  <a:pt x="0" y="0"/>
                </a:lnTo>
                <a:close/>
              </a:path>
            </a:pathLst>
          </a:custGeom>
          <a:blipFill>
            <a:blip r:embed="rId4"/>
            <a:stretch>
              <a:fillRect l="0" t="0" r="0" b="0"/>
            </a:stretch>
          </a:blipFill>
        </p:spPr>
      </p:sp>
      <p:sp>
        <p:nvSpPr>
          <p:cNvPr name="TextBox 5" id="5"/>
          <p:cNvSpPr txBox="true"/>
          <p:nvPr/>
        </p:nvSpPr>
        <p:spPr>
          <a:xfrm rot="0">
            <a:off x="191988" y="220436"/>
            <a:ext cx="17331482" cy="808264"/>
          </a:xfrm>
          <a:prstGeom prst="rect">
            <a:avLst/>
          </a:prstGeom>
        </p:spPr>
        <p:txBody>
          <a:bodyPr anchor="t" rtlCol="false" tIns="0" lIns="0" bIns="0" rIns="0">
            <a:spAutoFit/>
          </a:bodyPr>
          <a:lstStyle/>
          <a:p>
            <a:pPr algn="l" marL="497346" indent="-248673" lvl="1">
              <a:lnSpc>
                <a:spcPts val="3225"/>
              </a:lnSpc>
              <a:buFont typeface="Arial"/>
              <a:buChar char="•"/>
            </a:pPr>
            <a:r>
              <a:rPr lang="en-US" sz="2303">
                <a:solidFill>
                  <a:srgbClr val="000000"/>
                </a:solidFill>
                <a:latin typeface="Canva Sans"/>
                <a:ea typeface="Canva Sans"/>
                <a:cs typeface="Canva Sans"/>
                <a:sym typeface="Canva Sans"/>
              </a:rPr>
              <a:t>Đối với các biến định tính, ta sẽ thực hiện chuyển đổi các giá trị phân loại và thực hiện mã hoá thành các dạng số nguyên</a:t>
            </a:r>
          </a:p>
          <a:p>
            <a:pPr algn="ctr">
              <a:lnSpc>
                <a:spcPts val="3225"/>
              </a:lnSpc>
              <a:spcBef>
                <a:spcPct val="0"/>
              </a:spcBef>
            </a:pPr>
          </a:p>
        </p:txBody>
      </p:sp>
      <p:sp>
        <p:nvSpPr>
          <p:cNvPr name="TextBox 6" id="6"/>
          <p:cNvSpPr txBox="true"/>
          <p:nvPr/>
        </p:nvSpPr>
        <p:spPr>
          <a:xfrm rot="0">
            <a:off x="168846" y="805543"/>
            <a:ext cx="3849439" cy="398689"/>
          </a:xfrm>
          <a:prstGeom prst="rect">
            <a:avLst/>
          </a:prstGeom>
        </p:spPr>
        <p:txBody>
          <a:bodyPr anchor="t" rtlCol="false" tIns="0" lIns="0" bIns="0" rIns="0">
            <a:spAutoFit/>
          </a:bodyPr>
          <a:lstStyle/>
          <a:p>
            <a:pPr algn="ctr" marL="497346" indent="-248673" lvl="1">
              <a:lnSpc>
                <a:spcPts val="3225"/>
              </a:lnSpc>
              <a:spcBef>
                <a:spcPct val="0"/>
              </a:spcBef>
              <a:buFont typeface="Arial"/>
              <a:buChar char="•"/>
            </a:pPr>
            <a:r>
              <a:rPr lang="en-US" sz="2303">
                <a:solidFill>
                  <a:srgbClr val="000000"/>
                </a:solidFill>
                <a:latin typeface="Canva Sans"/>
                <a:ea typeface="Canva Sans"/>
                <a:cs typeface="Canva Sans"/>
                <a:sym typeface="Canva Sans"/>
              </a:rPr>
              <a:t>chọn các biến định tính </a:t>
            </a:r>
          </a:p>
        </p:txBody>
      </p:sp>
      <p:sp>
        <p:nvSpPr>
          <p:cNvPr name="TextBox 7" id="7"/>
          <p:cNvSpPr txBox="true"/>
          <p:nvPr/>
        </p:nvSpPr>
        <p:spPr>
          <a:xfrm rot="0">
            <a:off x="491481" y="4219618"/>
            <a:ext cx="4834682" cy="398689"/>
          </a:xfrm>
          <a:prstGeom prst="rect">
            <a:avLst/>
          </a:prstGeom>
        </p:spPr>
        <p:txBody>
          <a:bodyPr anchor="t" rtlCol="false" tIns="0" lIns="0" bIns="0" rIns="0">
            <a:spAutoFit/>
          </a:bodyPr>
          <a:lstStyle/>
          <a:p>
            <a:pPr algn="ctr" marL="497346" indent="-248673" lvl="1">
              <a:lnSpc>
                <a:spcPts val="3225"/>
              </a:lnSpc>
              <a:spcBef>
                <a:spcPct val="0"/>
              </a:spcBef>
              <a:buFont typeface="Arial"/>
              <a:buChar char="•"/>
            </a:pPr>
            <a:r>
              <a:rPr lang="en-US" sz="2303">
                <a:solidFill>
                  <a:srgbClr val="000000"/>
                </a:solidFill>
                <a:latin typeface="Canva Sans"/>
                <a:ea typeface="Canva Sans"/>
                <a:cs typeface="Canva Sans"/>
                <a:sym typeface="Canva Sans"/>
              </a:rPr>
              <a:t>Mã hóa  thành dạng số nguyên </a:t>
            </a: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29</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a:t>
            </a:r>
          </a:p>
        </p:txBody>
      </p:sp>
      <p:sp>
        <p:nvSpPr>
          <p:cNvPr name="TextBox 3" id="3"/>
          <p:cNvSpPr txBox="true"/>
          <p:nvPr/>
        </p:nvSpPr>
        <p:spPr>
          <a:xfrm rot="0">
            <a:off x="1102370" y="1390650"/>
            <a:ext cx="16230600" cy="7448550"/>
          </a:xfrm>
          <a:prstGeom prst="rect">
            <a:avLst/>
          </a:prstGeom>
        </p:spPr>
        <p:txBody>
          <a:bodyPr anchor="t" rtlCol="false" tIns="0" lIns="0" bIns="0" rIns="0">
            <a:spAutoFit/>
          </a:bodyPr>
          <a:lstStyle/>
          <a:p>
            <a:pPr algn="l" marL="647702" indent="-323851" lvl="1">
              <a:lnSpc>
                <a:spcPts val="4200"/>
              </a:lnSpc>
              <a:buAutoNum type="arabicPeriod" startAt="1"/>
            </a:pPr>
            <a:r>
              <a:rPr lang="en-US" sz="3000">
                <a:solidFill>
                  <a:srgbClr val="000000"/>
                </a:solidFill>
                <a:latin typeface="Canva Sans"/>
                <a:ea typeface="Canva Sans"/>
                <a:cs typeface="Canva Sans"/>
                <a:sym typeface="Canva Sans"/>
              </a:rPr>
              <a:t> </a:t>
            </a:r>
            <a:r>
              <a:rPr lang="en-US" b="true" sz="3000">
                <a:solidFill>
                  <a:srgbClr val="000000"/>
                </a:solidFill>
                <a:latin typeface="Canva Sans Bold"/>
                <a:ea typeface="Canva Sans Bold"/>
                <a:cs typeface="Canva Sans Bold"/>
                <a:sym typeface="Canva Sans Bold"/>
              </a:rPr>
              <a:t>Mô tả các trường dữ liệu</a:t>
            </a:r>
          </a:p>
          <a:p>
            <a:pPr algn="l">
              <a:lnSpc>
                <a:spcPts val="4200"/>
              </a:lnSpc>
            </a:pPr>
            <a:r>
              <a:rPr lang="en-US" sz="3000">
                <a:solidFill>
                  <a:srgbClr val="000000"/>
                </a:solidFill>
                <a:latin typeface="Canva Sans"/>
                <a:ea typeface="Canva Sans"/>
                <a:cs typeface="Canva Sans"/>
                <a:sym typeface="Canva Sans"/>
              </a:rPr>
              <a:t>- </a:t>
            </a:r>
            <a:r>
              <a:rPr lang="en-US" sz="3000">
                <a:solidFill>
                  <a:srgbClr val="000000"/>
                </a:solidFill>
                <a:latin typeface="Canva Sans"/>
                <a:ea typeface="Canva Sans"/>
                <a:cs typeface="Canva Sans"/>
                <a:sym typeface="Canva Sans"/>
              </a:rPr>
              <a:t>Age: Tuổi của nhân viên</a:t>
            </a:r>
          </a:p>
          <a:p>
            <a:pPr algn="l">
              <a:lnSpc>
                <a:spcPts val="4200"/>
              </a:lnSpc>
            </a:pPr>
            <a:r>
              <a:rPr lang="en-US" sz="3000">
                <a:solidFill>
                  <a:srgbClr val="000000"/>
                </a:solidFill>
                <a:latin typeface="Canva Sans"/>
                <a:ea typeface="Canva Sans"/>
                <a:cs typeface="Canva Sans"/>
                <a:sym typeface="Canva Sans"/>
              </a:rPr>
              <a:t>- Attrition: Tình trạng nghỉ việc</a:t>
            </a:r>
          </a:p>
          <a:p>
            <a:pPr algn="l">
              <a:lnSpc>
                <a:spcPts val="4200"/>
              </a:lnSpc>
            </a:pPr>
            <a:r>
              <a:rPr lang="en-US" sz="3000">
                <a:solidFill>
                  <a:srgbClr val="000000"/>
                </a:solidFill>
                <a:latin typeface="Canva Sans"/>
                <a:ea typeface="Canva Sans"/>
                <a:cs typeface="Canva Sans"/>
                <a:sym typeface="Canva Sans"/>
              </a:rPr>
              <a:t>- Gender: Giới tính của nhân viên</a:t>
            </a:r>
          </a:p>
          <a:p>
            <a:pPr algn="l">
              <a:lnSpc>
                <a:spcPts val="4200"/>
              </a:lnSpc>
            </a:pPr>
            <a:r>
              <a:rPr lang="en-US" sz="3000">
                <a:solidFill>
                  <a:srgbClr val="000000"/>
                </a:solidFill>
                <a:latin typeface="Canva Sans"/>
                <a:ea typeface="Canva Sans"/>
                <a:cs typeface="Canva Sans"/>
                <a:sym typeface="Canva Sans"/>
              </a:rPr>
              <a:t>- BusinessTravel: Tần suất nhân viên đi công tác</a:t>
            </a:r>
          </a:p>
          <a:p>
            <a:pPr algn="l">
              <a:lnSpc>
                <a:spcPts val="4200"/>
              </a:lnSpc>
            </a:pPr>
            <a:r>
              <a:rPr lang="en-US" sz="3000">
                <a:solidFill>
                  <a:srgbClr val="000000"/>
                </a:solidFill>
                <a:latin typeface="Canva Sans"/>
                <a:ea typeface="Canva Sans"/>
                <a:cs typeface="Canva Sans"/>
                <a:sym typeface="Canva Sans"/>
              </a:rPr>
              <a:t>- DailyRate: Tiền lương hàng ngày của nhân viên</a:t>
            </a:r>
          </a:p>
          <a:p>
            <a:pPr algn="l">
              <a:lnSpc>
                <a:spcPts val="4200"/>
              </a:lnSpc>
            </a:pPr>
            <a:r>
              <a:rPr lang="en-US" sz="3000">
                <a:solidFill>
                  <a:srgbClr val="000000"/>
                </a:solidFill>
                <a:latin typeface="Canva Sans"/>
                <a:ea typeface="Canva Sans"/>
                <a:cs typeface="Canva Sans"/>
                <a:sym typeface="Canva Sans"/>
              </a:rPr>
              <a:t>- Department: Phòng ban nhân viên</a:t>
            </a:r>
          </a:p>
          <a:p>
            <a:pPr algn="l">
              <a:lnSpc>
                <a:spcPts val="4200"/>
              </a:lnSpc>
            </a:pPr>
            <a:r>
              <a:rPr lang="en-US" sz="3000">
                <a:solidFill>
                  <a:srgbClr val="000000"/>
                </a:solidFill>
                <a:latin typeface="Canva Sans"/>
                <a:ea typeface="Canva Sans"/>
                <a:cs typeface="Canva Sans"/>
                <a:sym typeface="Canva Sans"/>
              </a:rPr>
              <a:t>- DistanceFromHome: Khoảng cách từ nhà đến văn phòng theo km</a:t>
            </a:r>
          </a:p>
          <a:p>
            <a:pPr algn="l">
              <a:lnSpc>
                <a:spcPts val="4200"/>
              </a:lnSpc>
            </a:pPr>
            <a:r>
              <a:rPr lang="en-US" sz="3000">
                <a:solidFill>
                  <a:srgbClr val="000000"/>
                </a:solidFill>
                <a:latin typeface="Canva Sans"/>
                <a:ea typeface="Canva Sans"/>
                <a:cs typeface="Canva Sans"/>
                <a:sym typeface="Canva Sans"/>
              </a:rPr>
              <a:t>- Education: Trình độ của nhân viên</a:t>
            </a:r>
          </a:p>
          <a:p>
            <a:pPr algn="l">
              <a:lnSpc>
                <a:spcPts val="4200"/>
              </a:lnSpc>
            </a:pPr>
            <a:r>
              <a:rPr lang="en-US" sz="3000">
                <a:solidFill>
                  <a:srgbClr val="000000"/>
                </a:solidFill>
                <a:latin typeface="Canva Sans"/>
                <a:ea typeface="Canva Sans"/>
                <a:cs typeface="Canva Sans"/>
                <a:sym typeface="Canva Sans"/>
              </a:rPr>
              <a:t>- EducationField: Lĩnh vực giáo dục</a:t>
            </a:r>
          </a:p>
          <a:p>
            <a:pPr algn="l">
              <a:lnSpc>
                <a:spcPts val="4200"/>
              </a:lnSpc>
            </a:pPr>
            <a:r>
              <a:rPr lang="en-US" sz="3000">
                <a:solidFill>
                  <a:srgbClr val="000000"/>
                </a:solidFill>
                <a:latin typeface="Canva Sans"/>
                <a:ea typeface="Canva Sans"/>
                <a:cs typeface="Canva Sans"/>
                <a:sym typeface="Canva Sans"/>
              </a:rPr>
              <a:t>- EmployeeCount: Số lượng nhân viên</a:t>
            </a:r>
          </a:p>
          <a:p>
            <a:pPr algn="l">
              <a:lnSpc>
                <a:spcPts val="4200"/>
              </a:lnSpc>
            </a:pPr>
            <a:r>
              <a:rPr lang="en-US" sz="3000">
                <a:solidFill>
                  <a:srgbClr val="000000"/>
                </a:solidFill>
                <a:latin typeface="Canva Sans"/>
                <a:ea typeface="Canva Sans"/>
                <a:cs typeface="Canva Sans"/>
                <a:sym typeface="Canva Sans"/>
              </a:rPr>
              <a:t>- EmployeeNumber: ID nhân viên</a:t>
            </a:r>
          </a:p>
          <a:p>
            <a:pPr algn="l">
              <a:lnSpc>
                <a:spcPts val="4200"/>
              </a:lnSpc>
            </a:pPr>
            <a:r>
              <a:rPr lang="en-US" sz="3000">
                <a:solidFill>
                  <a:srgbClr val="000000"/>
                </a:solidFill>
                <a:latin typeface="Canva Sans"/>
                <a:ea typeface="Canva Sans"/>
                <a:cs typeface="Canva Sans"/>
                <a:sym typeface="Canva Sans"/>
              </a:rPr>
              <a:t>- EnvironmentSatisfaction: Sự hài lòng về môi trường làm việc</a:t>
            </a:r>
          </a:p>
          <a:p>
            <a:pPr algn="l">
              <a:lnSpc>
                <a:spcPts val="4200"/>
              </a:lnSpc>
            </a:pPr>
            <a:r>
              <a:rPr lang="en-US" sz="3000">
                <a:solidFill>
                  <a:srgbClr val="000000"/>
                </a:solidFill>
                <a:latin typeface="Canva Sans"/>
                <a:ea typeface="Canva Sans"/>
                <a:cs typeface="Canva Sans"/>
                <a:sym typeface="Canva Sans"/>
              </a:rPr>
              <a:t>- HourlyRate: Mức lương theo giờ của nhân viên</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2120899"/>
            <a:ext cx="8115300" cy="4206609"/>
          </a:xfrm>
          <a:custGeom>
            <a:avLst/>
            <a:gdLst/>
            <a:ahLst/>
            <a:cxnLst/>
            <a:rect r="r" b="b" t="t" l="l"/>
            <a:pathLst>
              <a:path h="4206609" w="8115300">
                <a:moveTo>
                  <a:pt x="0" y="0"/>
                </a:moveTo>
                <a:lnTo>
                  <a:pt x="8115300" y="0"/>
                </a:lnTo>
                <a:lnTo>
                  <a:pt x="8115300" y="4206609"/>
                </a:lnTo>
                <a:lnTo>
                  <a:pt x="0" y="4206609"/>
                </a:lnTo>
                <a:lnTo>
                  <a:pt x="0" y="0"/>
                </a:lnTo>
                <a:close/>
              </a:path>
            </a:pathLst>
          </a:custGeom>
          <a:blipFill>
            <a:blip r:embed="rId2"/>
            <a:stretch>
              <a:fillRect l="0" t="0" r="0" b="0"/>
            </a:stretch>
          </a:blipFill>
        </p:spPr>
      </p:sp>
      <p:sp>
        <p:nvSpPr>
          <p:cNvPr name="TextBox 3" id="3"/>
          <p:cNvSpPr txBox="true"/>
          <p:nvPr/>
        </p:nvSpPr>
        <p:spPr>
          <a:xfrm rot="0">
            <a:off x="219119" y="273849"/>
            <a:ext cx="5595342"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5. Kiểm tra imbalance data </a:t>
            </a:r>
          </a:p>
        </p:txBody>
      </p:sp>
      <p:sp>
        <p:nvSpPr>
          <p:cNvPr name="TextBox 4" id="4"/>
          <p:cNvSpPr txBox="true"/>
          <p:nvPr/>
        </p:nvSpPr>
        <p:spPr>
          <a:xfrm rot="0">
            <a:off x="0" y="971550"/>
            <a:ext cx="17098268" cy="431799"/>
          </a:xfrm>
          <a:prstGeom prst="rect">
            <a:avLst/>
          </a:prstGeom>
        </p:spPr>
        <p:txBody>
          <a:bodyPr anchor="t" rtlCol="false" tIns="0" lIns="0" bIns="0" rIns="0">
            <a:spAutoFit/>
          </a:bodyPr>
          <a:lstStyle/>
          <a:p>
            <a:pPr algn="l" marL="539754" indent="-269877" lvl="1">
              <a:lnSpc>
                <a:spcPts val="3500"/>
              </a:lnSpc>
              <a:spcBef>
                <a:spcPct val="0"/>
              </a:spcBef>
              <a:buFont typeface="Arial"/>
              <a:buChar char="•"/>
            </a:pPr>
            <a:r>
              <a:rPr lang="en-US" sz="2500">
                <a:solidFill>
                  <a:srgbClr val="000000"/>
                </a:solidFill>
                <a:latin typeface="Canva Sans"/>
                <a:ea typeface="Canva Sans"/>
                <a:cs typeface="Canva Sans"/>
                <a:sym typeface="Canva Sans"/>
              </a:rPr>
              <a:t>Xem thử có giá trị bị thiếu hay không (Đã thực hiện ở phần trước), xác định bộ dữ liệu không có giá trị bị thiếu </a:t>
            </a:r>
          </a:p>
        </p:txBody>
      </p:sp>
      <p:sp>
        <p:nvSpPr>
          <p:cNvPr name="TextBox 5" id="5"/>
          <p:cNvSpPr txBox="true"/>
          <p:nvPr/>
        </p:nvSpPr>
        <p:spPr>
          <a:xfrm rot="0">
            <a:off x="177373" y="1517649"/>
            <a:ext cx="2870895" cy="431799"/>
          </a:xfrm>
          <a:prstGeom prst="rect">
            <a:avLst/>
          </a:prstGeom>
        </p:spPr>
        <p:txBody>
          <a:bodyPr anchor="t" rtlCol="false" tIns="0" lIns="0" bIns="0" rIns="0">
            <a:spAutoFit/>
          </a:bodyPr>
          <a:lstStyle/>
          <a:p>
            <a:pPr algn="ctr" marL="539754" indent="-269877" lvl="1">
              <a:lnSpc>
                <a:spcPts val="3500"/>
              </a:lnSpc>
              <a:spcBef>
                <a:spcPct val="0"/>
              </a:spcBef>
              <a:buFont typeface="Arial"/>
              <a:buChar char="•"/>
            </a:pPr>
            <a:r>
              <a:rPr lang="en-US" sz="2500">
                <a:solidFill>
                  <a:srgbClr val="000000"/>
                </a:solidFill>
                <a:latin typeface="Canva Sans"/>
                <a:ea typeface="Canva Sans"/>
                <a:cs typeface="Canva Sans"/>
                <a:sym typeface="Canva Sans"/>
              </a:rPr>
              <a:t>Cách thứ nhất: </a:t>
            </a:r>
          </a:p>
        </p:txBody>
      </p:sp>
      <p:sp>
        <p:nvSpPr>
          <p:cNvPr name="TextBox 6" id="6"/>
          <p:cNvSpPr txBox="true"/>
          <p:nvPr/>
        </p:nvSpPr>
        <p:spPr>
          <a:xfrm rot="0">
            <a:off x="0" y="6994258"/>
            <a:ext cx="18288000" cy="869949"/>
          </a:xfrm>
          <a:prstGeom prst="rect">
            <a:avLst/>
          </a:prstGeom>
        </p:spPr>
        <p:txBody>
          <a:bodyPr anchor="t" rtlCol="false" tIns="0" lIns="0" bIns="0" rIns="0">
            <a:spAutoFit/>
          </a:bodyPr>
          <a:lstStyle/>
          <a:p>
            <a:pPr algn="l" marL="539754" indent="-269877" lvl="1">
              <a:lnSpc>
                <a:spcPts val="3500"/>
              </a:lnSpc>
              <a:spcBef>
                <a:spcPct val="0"/>
              </a:spcBef>
              <a:buFont typeface="Arial"/>
              <a:buChar char="•"/>
            </a:pPr>
            <a:r>
              <a:rPr lang="en-US" sz="2500">
                <a:solidFill>
                  <a:srgbClr val="000000"/>
                </a:solidFill>
                <a:latin typeface="Canva Sans"/>
                <a:ea typeface="Canva Sans"/>
                <a:cs typeface="Canva Sans"/>
                <a:sym typeface="Canva Sans"/>
              </a:rPr>
              <a:t>Kết luận: Trong data này, lớp "No" chiếm 83.2%, lớp "Yes" chiếm 16.8% → Dữ liệu mất cân bằng (lớp "Yes" là lớp thiểu số). </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30</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9705515" cy="2653660"/>
          </a:xfrm>
          <a:custGeom>
            <a:avLst/>
            <a:gdLst/>
            <a:ahLst/>
            <a:cxnLst/>
            <a:rect r="r" b="b" t="t" l="l"/>
            <a:pathLst>
              <a:path h="2653660" w="9705515">
                <a:moveTo>
                  <a:pt x="0" y="0"/>
                </a:moveTo>
                <a:lnTo>
                  <a:pt x="9705515" y="0"/>
                </a:lnTo>
                <a:lnTo>
                  <a:pt x="9705515" y="2653660"/>
                </a:lnTo>
                <a:lnTo>
                  <a:pt x="0" y="2653660"/>
                </a:lnTo>
                <a:lnTo>
                  <a:pt x="0" y="0"/>
                </a:lnTo>
                <a:close/>
              </a:path>
            </a:pathLst>
          </a:custGeom>
          <a:blipFill>
            <a:blip r:embed="rId2"/>
            <a:stretch>
              <a:fillRect l="0" t="0" r="0" b="0"/>
            </a:stretch>
          </a:blipFill>
        </p:spPr>
      </p:sp>
      <p:sp>
        <p:nvSpPr>
          <p:cNvPr name="Freeform 3" id="3"/>
          <p:cNvSpPr/>
          <p:nvPr/>
        </p:nvSpPr>
        <p:spPr>
          <a:xfrm flipH="false" flipV="false" rot="0">
            <a:off x="12068474" y="1028700"/>
            <a:ext cx="4412035" cy="3195745"/>
          </a:xfrm>
          <a:custGeom>
            <a:avLst/>
            <a:gdLst/>
            <a:ahLst/>
            <a:cxnLst/>
            <a:rect r="r" b="b" t="t" l="l"/>
            <a:pathLst>
              <a:path h="3195745" w="4412035">
                <a:moveTo>
                  <a:pt x="0" y="0"/>
                </a:moveTo>
                <a:lnTo>
                  <a:pt x="4412036" y="0"/>
                </a:lnTo>
                <a:lnTo>
                  <a:pt x="4412036" y="3195745"/>
                </a:lnTo>
                <a:lnTo>
                  <a:pt x="0" y="3195745"/>
                </a:lnTo>
                <a:lnTo>
                  <a:pt x="0" y="0"/>
                </a:lnTo>
                <a:close/>
              </a:path>
            </a:pathLst>
          </a:custGeom>
          <a:blipFill>
            <a:blip r:embed="rId3"/>
            <a:stretch>
              <a:fillRect l="0" t="0" r="0" b="0"/>
            </a:stretch>
          </a:blipFill>
        </p:spPr>
      </p:sp>
      <p:sp>
        <p:nvSpPr>
          <p:cNvPr name="TextBox 4" id="4"/>
          <p:cNvSpPr txBox="true"/>
          <p:nvPr/>
        </p:nvSpPr>
        <p:spPr>
          <a:xfrm rot="0">
            <a:off x="0" y="277700"/>
            <a:ext cx="1518047" cy="398689"/>
          </a:xfrm>
          <a:prstGeom prst="rect">
            <a:avLst/>
          </a:prstGeom>
        </p:spPr>
        <p:txBody>
          <a:bodyPr anchor="t" rtlCol="false" tIns="0" lIns="0" bIns="0" rIns="0">
            <a:spAutoFit/>
          </a:bodyPr>
          <a:lstStyle/>
          <a:p>
            <a:pPr algn="ctr" marL="497346" indent="-248673" lvl="1">
              <a:lnSpc>
                <a:spcPts val="3225"/>
              </a:lnSpc>
              <a:spcBef>
                <a:spcPct val="0"/>
              </a:spcBef>
              <a:buFont typeface="Arial"/>
              <a:buChar char="•"/>
            </a:pPr>
            <a:r>
              <a:rPr lang="en-US" sz="2303">
                <a:solidFill>
                  <a:srgbClr val="000000"/>
                </a:solidFill>
                <a:latin typeface="Canva Sans"/>
                <a:ea typeface="Canva Sans"/>
                <a:cs typeface="Canva Sans"/>
                <a:sym typeface="Canva Sans"/>
              </a:rPr>
              <a:t>Cách 2:</a:t>
            </a:r>
          </a:p>
        </p:txBody>
      </p:sp>
      <p:sp>
        <p:nvSpPr>
          <p:cNvPr name="TextBox 5" id="5"/>
          <p:cNvSpPr txBox="true"/>
          <p:nvPr/>
        </p:nvSpPr>
        <p:spPr>
          <a:xfrm rot="0">
            <a:off x="0" y="4352089"/>
            <a:ext cx="18288000" cy="5723164"/>
          </a:xfrm>
          <a:prstGeom prst="rect">
            <a:avLst/>
          </a:prstGeom>
        </p:spPr>
        <p:txBody>
          <a:bodyPr anchor="t" rtlCol="false" tIns="0" lIns="0" bIns="0" rIns="0">
            <a:spAutoFit/>
          </a:bodyPr>
          <a:lstStyle/>
          <a:p>
            <a:pPr algn="l" marL="497346" indent="-248673" lvl="1">
              <a:lnSpc>
                <a:spcPts val="3225"/>
              </a:lnSpc>
              <a:buFont typeface="Arial"/>
              <a:buChar char="•"/>
            </a:pPr>
            <a:r>
              <a:rPr lang="en-US" sz="2303">
                <a:solidFill>
                  <a:srgbClr val="000000"/>
                </a:solidFill>
                <a:latin typeface="Canva Sans"/>
                <a:ea typeface="Canva Sans"/>
                <a:cs typeface="Canva Sans"/>
                <a:sym typeface="Canva Sans"/>
              </a:rPr>
              <a:t>cột "No" cao gấp nhiều lần cột "Yes"</a:t>
            </a:r>
          </a:p>
          <a:p>
            <a:pPr algn="l">
              <a:lnSpc>
                <a:spcPts val="3225"/>
              </a:lnSpc>
            </a:pPr>
          </a:p>
          <a:p>
            <a:pPr algn="l" marL="497346" indent="-248673" lvl="1">
              <a:lnSpc>
                <a:spcPts val="3225"/>
              </a:lnSpc>
              <a:buFont typeface="Arial"/>
              <a:buChar char="•"/>
            </a:pPr>
            <a:r>
              <a:rPr lang="en-US" sz="2303">
                <a:solidFill>
                  <a:srgbClr val="000000"/>
                </a:solidFill>
                <a:latin typeface="Canva Sans"/>
                <a:ea typeface="Canva Sans"/>
                <a:cs typeface="Canva Sans"/>
                <a:sym typeface="Canva Sans"/>
              </a:rPr>
              <a:t>Đ</a:t>
            </a:r>
            <a:r>
              <a:rPr lang="en-US" sz="2303">
                <a:solidFill>
                  <a:srgbClr val="000000"/>
                </a:solidFill>
                <a:latin typeface="Canva Sans"/>
                <a:ea typeface="Canva Sans"/>
                <a:cs typeface="Canva Sans"/>
                <a:sym typeface="Canva Sans"/>
              </a:rPr>
              <a:t>ánh giá mức độ mất cân bằng</a:t>
            </a:r>
          </a:p>
          <a:p>
            <a:pPr algn="l">
              <a:lnSpc>
                <a:spcPts val="3225"/>
              </a:lnSpc>
            </a:pPr>
            <a:r>
              <a:rPr lang="en-US" sz="2303">
                <a:solidFill>
                  <a:srgbClr val="000000"/>
                </a:solidFill>
                <a:latin typeface="Canva Sans"/>
                <a:ea typeface="Canva Sans"/>
                <a:cs typeface="Canva Sans"/>
                <a:sym typeface="Canva Sans"/>
              </a:rPr>
              <a:t>T</a:t>
            </a:r>
            <a:r>
              <a:rPr lang="en-US" sz="2303">
                <a:solidFill>
                  <a:srgbClr val="000000"/>
                </a:solidFill>
                <a:latin typeface="Canva Sans"/>
                <a:ea typeface="Canva Sans"/>
                <a:cs typeface="Canva Sans"/>
                <a:sym typeface="Canva Sans"/>
              </a:rPr>
              <a:t>ỷ lệ mất cân bằng (Imbalance Ratio): Tính tỷ lệ giữa lớp đa số và lớp thiểu số: Ta có 978 mẫu "No" và 198 mẫu "Yes", tỷ lệ là 978 / 198 ≈ 4.9:1.</a:t>
            </a:r>
          </a:p>
          <a:p>
            <a:pPr algn="l">
              <a:lnSpc>
                <a:spcPts val="3225"/>
              </a:lnSpc>
            </a:pPr>
          </a:p>
          <a:p>
            <a:pPr algn="l" marL="497346" indent="-248673" lvl="1">
              <a:lnSpc>
                <a:spcPts val="3225"/>
              </a:lnSpc>
              <a:buFont typeface="Arial"/>
              <a:buChar char="•"/>
            </a:pPr>
            <a:r>
              <a:rPr lang="en-US" sz="2303">
                <a:solidFill>
                  <a:srgbClr val="000000"/>
                </a:solidFill>
                <a:latin typeface="Canva Sans"/>
                <a:ea typeface="Canva Sans"/>
                <a:cs typeface="Canva Sans"/>
                <a:sym typeface="Canva Sans"/>
              </a:rPr>
              <a:t>N</a:t>
            </a:r>
            <a:r>
              <a:rPr lang="en-US" sz="2303">
                <a:solidFill>
                  <a:srgbClr val="000000"/>
                </a:solidFill>
                <a:latin typeface="Canva Sans"/>
                <a:ea typeface="Canva Sans"/>
                <a:cs typeface="Canva Sans"/>
                <a:sym typeface="Canva Sans"/>
              </a:rPr>
              <a:t>gưỡng đánh giá:</a:t>
            </a:r>
          </a:p>
          <a:p>
            <a:pPr algn="l">
              <a:lnSpc>
                <a:spcPts val="3225"/>
              </a:lnSpc>
            </a:pPr>
            <a:r>
              <a:rPr lang="en-US" sz="2303">
                <a:solidFill>
                  <a:srgbClr val="000000"/>
                </a:solidFill>
                <a:latin typeface="Canva Sans"/>
                <a:ea typeface="Canva Sans"/>
                <a:cs typeface="Canva Sans"/>
                <a:sym typeface="Canva Sans"/>
              </a:rPr>
              <a:t>Tỷ lệ &lt; 2:1: Dữ liệu được coi là cân bằng hoặc ít mất cân bằng.</a:t>
            </a:r>
          </a:p>
          <a:p>
            <a:pPr algn="l">
              <a:lnSpc>
                <a:spcPts val="3225"/>
              </a:lnSpc>
            </a:pPr>
            <a:r>
              <a:rPr lang="en-US" sz="2303">
                <a:solidFill>
                  <a:srgbClr val="000000"/>
                </a:solidFill>
                <a:latin typeface="Canva Sans"/>
                <a:ea typeface="Canva Sans"/>
                <a:cs typeface="Canva Sans"/>
                <a:sym typeface="Canva Sans"/>
              </a:rPr>
              <a:t>Tỷ lệ 2:1 đến 4:1: Mất cân bằng nhẹ.</a:t>
            </a:r>
          </a:p>
          <a:p>
            <a:pPr algn="l">
              <a:lnSpc>
                <a:spcPts val="3225"/>
              </a:lnSpc>
            </a:pPr>
            <a:r>
              <a:rPr lang="en-US" sz="2303">
                <a:solidFill>
                  <a:srgbClr val="000000"/>
                </a:solidFill>
                <a:latin typeface="Canva Sans"/>
                <a:ea typeface="Canva Sans"/>
                <a:cs typeface="Canva Sans"/>
                <a:sym typeface="Canva Sans"/>
              </a:rPr>
              <a:t>Tỷ lệ &gt; 4:1: Mất cân bằng đáng kể.</a:t>
            </a:r>
          </a:p>
          <a:p>
            <a:pPr algn="l">
              <a:lnSpc>
                <a:spcPts val="3225"/>
              </a:lnSpc>
            </a:pPr>
            <a:r>
              <a:rPr lang="en-US" sz="2303">
                <a:solidFill>
                  <a:srgbClr val="000000"/>
                </a:solidFill>
                <a:latin typeface="Canva Sans"/>
                <a:ea typeface="Canva Sans"/>
                <a:cs typeface="Canva Sans"/>
                <a:sym typeface="Canva Sans"/>
              </a:rPr>
              <a:t>Tỷ lệ &gt; 10:1: Mất cân bằng nghiêm trọng.</a:t>
            </a:r>
          </a:p>
          <a:p>
            <a:pPr algn="l">
              <a:lnSpc>
                <a:spcPts val="3225"/>
              </a:lnSpc>
            </a:pPr>
          </a:p>
          <a:p>
            <a:pPr algn="l" marL="497346" indent="-248673" lvl="1">
              <a:lnSpc>
                <a:spcPts val="3225"/>
              </a:lnSpc>
              <a:buFont typeface="Arial"/>
              <a:buChar char="•"/>
            </a:pPr>
            <a:r>
              <a:rPr lang="en-US" sz="2303">
                <a:solidFill>
                  <a:srgbClr val="000000"/>
                </a:solidFill>
                <a:latin typeface="Canva Sans"/>
                <a:ea typeface="Canva Sans"/>
                <a:cs typeface="Canva Sans"/>
                <a:sym typeface="Canva Sans"/>
              </a:rPr>
              <a:t>K</a:t>
            </a:r>
            <a:r>
              <a:rPr lang="en-US" sz="2303">
                <a:solidFill>
                  <a:srgbClr val="000000"/>
                </a:solidFill>
                <a:latin typeface="Canva Sans"/>
                <a:ea typeface="Canva Sans"/>
                <a:cs typeface="Canva Sans"/>
                <a:sym typeface="Canva Sans"/>
              </a:rPr>
              <a:t>ết luận: dữ liệu mất cân bằng đáng kể</a:t>
            </a:r>
          </a:p>
          <a:p>
            <a:pPr algn="l">
              <a:lnSpc>
                <a:spcPts val="3225"/>
              </a:lnSpc>
              <a:spcBef>
                <a:spcPct val="0"/>
              </a:spcBef>
            </a:pP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31</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366618"/>
            <a:ext cx="16107519" cy="6928394"/>
          </a:xfrm>
          <a:prstGeom prst="rect">
            <a:avLst/>
          </a:prstGeom>
        </p:spPr>
        <p:txBody>
          <a:bodyPr anchor="t" rtlCol="false" tIns="0" lIns="0" bIns="0" rIns="0">
            <a:spAutoFit/>
          </a:bodyPr>
          <a:lstStyle/>
          <a:p>
            <a:pPr algn="l">
              <a:lnSpc>
                <a:spcPts val="4764"/>
              </a:lnSpc>
            </a:pPr>
            <a:r>
              <a:rPr lang="en-US" sz="3403">
                <a:solidFill>
                  <a:srgbClr val="000000"/>
                </a:solidFill>
                <a:latin typeface="Canva Sans"/>
                <a:ea typeface="Canva Sans"/>
                <a:cs typeface="Canva Sans"/>
                <a:sym typeface="Canva Sans"/>
              </a:rPr>
              <a:t>6. Vài hướng xử lý dữ liệu mất cân bằng</a:t>
            </a:r>
          </a:p>
          <a:p>
            <a:pPr algn="l">
              <a:lnSpc>
                <a:spcPts val="4764"/>
              </a:lnSpc>
            </a:pPr>
          </a:p>
          <a:p>
            <a:pPr algn="l">
              <a:lnSpc>
                <a:spcPts val="3225"/>
              </a:lnSpc>
            </a:pPr>
            <a:r>
              <a:rPr lang="en-US" sz="2303">
                <a:solidFill>
                  <a:srgbClr val="000000"/>
                </a:solidFill>
                <a:latin typeface="Canva Sans"/>
                <a:ea typeface="Canva Sans"/>
                <a:cs typeface="Canva Sans"/>
                <a:sym typeface="Canva Sans"/>
              </a:rPr>
              <a:t>6.1 </a:t>
            </a:r>
            <a:r>
              <a:rPr lang="en-US" sz="2303">
                <a:solidFill>
                  <a:srgbClr val="000000"/>
                </a:solidFill>
                <a:latin typeface="Canva Sans"/>
                <a:ea typeface="Canva Sans"/>
                <a:cs typeface="Canva Sans"/>
                <a:sym typeface="Canva Sans"/>
              </a:rPr>
              <a:t> </a:t>
            </a:r>
            <a:r>
              <a:rPr lang="en-US" sz="2303">
                <a:solidFill>
                  <a:srgbClr val="000000"/>
                </a:solidFill>
                <a:latin typeface="Canva Sans"/>
                <a:ea typeface="Canva Sans"/>
                <a:cs typeface="Canva Sans"/>
                <a:sym typeface="Canva Sans"/>
              </a:rPr>
              <a:t>Tái Lấy Mẫu (Resampling)</a:t>
            </a:r>
          </a:p>
          <a:p>
            <a:pPr algn="l">
              <a:lnSpc>
                <a:spcPts val="3225"/>
              </a:lnSpc>
            </a:pPr>
            <a:r>
              <a:rPr lang="en-US" sz="2303">
                <a:solidFill>
                  <a:srgbClr val="000000"/>
                </a:solidFill>
                <a:latin typeface="Canva Sans"/>
                <a:ea typeface="Canva Sans"/>
                <a:cs typeface="Canva Sans"/>
                <a:sym typeface="Canva Sans"/>
              </a:rPr>
              <a:t>a. Oversampling (Tăng mẫu lớp thiểu số)</a:t>
            </a:r>
          </a:p>
          <a:p>
            <a:pPr algn="l">
              <a:lnSpc>
                <a:spcPts val="3225"/>
              </a:lnSpc>
            </a:pPr>
            <a:r>
              <a:rPr lang="en-US" sz="2303">
                <a:solidFill>
                  <a:srgbClr val="000000"/>
                </a:solidFill>
                <a:latin typeface="Canva Sans"/>
                <a:ea typeface="Canva Sans"/>
                <a:cs typeface="Canva Sans"/>
                <a:sym typeface="Canva Sans"/>
              </a:rPr>
              <a:t>-Mô tả: Tăng số lượng mẫu của lớp thiểu số bằng cách sao chép ngẫu nhiên hoặc tạo mẫu tổng hợp</a:t>
            </a:r>
          </a:p>
          <a:p>
            <a:pPr algn="l">
              <a:lnSpc>
                <a:spcPts val="3225"/>
              </a:lnSpc>
            </a:pPr>
            <a:r>
              <a:rPr lang="en-US" sz="2303">
                <a:solidFill>
                  <a:srgbClr val="000000"/>
                </a:solidFill>
                <a:latin typeface="Canva Sans"/>
                <a:ea typeface="Canva Sans"/>
                <a:cs typeface="Canva Sans"/>
                <a:sym typeface="Canva Sans"/>
              </a:rPr>
              <a:t>b. Undersampling (Giảm mẫu lớp đa số)</a:t>
            </a:r>
          </a:p>
          <a:p>
            <a:pPr algn="l">
              <a:lnSpc>
                <a:spcPts val="3225"/>
              </a:lnSpc>
            </a:pPr>
            <a:r>
              <a:rPr lang="en-US" sz="2303">
                <a:solidFill>
                  <a:srgbClr val="000000"/>
                </a:solidFill>
                <a:latin typeface="Canva Sans"/>
                <a:ea typeface="Canva Sans"/>
                <a:cs typeface="Canva Sans"/>
                <a:sym typeface="Canva Sans"/>
              </a:rPr>
              <a:t>-Mô tả: Giảm số lượng mẫu của lớp đa số để cân bằng với lớp thiểu số.</a:t>
            </a:r>
          </a:p>
          <a:p>
            <a:pPr algn="l">
              <a:lnSpc>
                <a:spcPts val="3225"/>
              </a:lnSpc>
            </a:pPr>
            <a:r>
              <a:rPr lang="en-US" sz="2303">
                <a:solidFill>
                  <a:srgbClr val="000000"/>
                </a:solidFill>
                <a:latin typeface="Canva Sans"/>
                <a:ea typeface="Canva Sans"/>
                <a:cs typeface="Canva Sans"/>
                <a:sym typeface="Canva Sans"/>
              </a:rPr>
              <a:t>.6.2 Sử Dụng Trọng Số Lớp (Class Weighting)</a:t>
            </a:r>
          </a:p>
          <a:p>
            <a:pPr algn="l">
              <a:lnSpc>
                <a:spcPts val="3225"/>
              </a:lnSpc>
            </a:pPr>
            <a:r>
              <a:rPr lang="en-US" sz="2303">
                <a:solidFill>
                  <a:srgbClr val="000000"/>
                </a:solidFill>
                <a:latin typeface="Canva Sans"/>
                <a:ea typeface="Canva Sans"/>
                <a:cs typeface="Canva Sans"/>
                <a:sym typeface="Canva Sans"/>
              </a:rPr>
              <a:t>-Mô tả: Gán trọng số cao hơn cho lớp thiểu số trong hàm mất mát của thuật toán để mô hình chú ý hơn đến lớp này.</a:t>
            </a:r>
          </a:p>
          <a:p>
            <a:pPr algn="l">
              <a:lnSpc>
                <a:spcPts val="3225"/>
              </a:lnSpc>
            </a:pPr>
            <a:r>
              <a:rPr lang="en-US" sz="2303">
                <a:solidFill>
                  <a:srgbClr val="000000"/>
                </a:solidFill>
                <a:latin typeface="Canva Sans"/>
                <a:ea typeface="Canva Sans"/>
                <a:cs typeface="Canva Sans"/>
                <a:sym typeface="Canva Sans"/>
              </a:rPr>
              <a:t>6.3 Thu Thập Thêm Dữ Liệu</a:t>
            </a:r>
          </a:p>
          <a:p>
            <a:pPr algn="l">
              <a:lnSpc>
                <a:spcPts val="3225"/>
              </a:lnSpc>
            </a:pPr>
            <a:r>
              <a:rPr lang="en-US" sz="2303">
                <a:solidFill>
                  <a:srgbClr val="000000"/>
                </a:solidFill>
                <a:latin typeface="Canva Sans"/>
                <a:ea typeface="Canva Sans"/>
                <a:cs typeface="Canva Sans"/>
                <a:sym typeface="Canva Sans"/>
              </a:rPr>
              <a:t>-Mô tả: Thu thập thêm mẫu cho lớp thiểu số nếu có thể.</a:t>
            </a:r>
          </a:p>
          <a:p>
            <a:pPr algn="l">
              <a:lnSpc>
                <a:spcPts val="3225"/>
              </a:lnSpc>
            </a:pPr>
            <a:r>
              <a:rPr lang="en-US" sz="2303">
                <a:solidFill>
                  <a:srgbClr val="000000"/>
                </a:solidFill>
                <a:latin typeface="Canva Sans"/>
                <a:ea typeface="Canva Sans"/>
                <a:cs typeface="Canva Sans"/>
                <a:sym typeface="Canva Sans"/>
              </a:rPr>
              <a:t>6.4 Sử Dụng Thuật Toán Phù Hợp</a:t>
            </a:r>
          </a:p>
          <a:p>
            <a:pPr algn="l">
              <a:lnSpc>
                <a:spcPts val="3225"/>
              </a:lnSpc>
            </a:pPr>
            <a:r>
              <a:rPr lang="en-US" sz="2303">
                <a:solidFill>
                  <a:srgbClr val="000000"/>
                </a:solidFill>
                <a:latin typeface="Canva Sans"/>
                <a:ea typeface="Canva Sans"/>
                <a:cs typeface="Canva Sans"/>
                <a:sym typeface="Canva Sans"/>
              </a:rPr>
              <a:t>-Mô tả: Một số thuật toán ít nhạy cảm với dữ liệu mất cân bằng hơn</a:t>
            </a:r>
          </a:p>
          <a:p>
            <a:pPr algn="l">
              <a:lnSpc>
                <a:spcPts val="3225"/>
              </a:lnSpc>
            </a:pPr>
            <a:r>
              <a:rPr lang="en-US" sz="2303">
                <a:solidFill>
                  <a:srgbClr val="000000"/>
                </a:solidFill>
                <a:latin typeface="Canva Sans"/>
                <a:ea typeface="Canva Sans"/>
                <a:cs typeface="Canva Sans"/>
                <a:sym typeface="Canva Sans"/>
              </a:rPr>
              <a:t>6.5 Sử Dụng Độ Đo Đánh Giá Phù Hợp</a:t>
            </a:r>
          </a:p>
          <a:p>
            <a:pPr algn="l">
              <a:lnSpc>
                <a:spcPts val="3225"/>
              </a:lnSpc>
            </a:pPr>
            <a:r>
              <a:rPr lang="en-US" sz="2303">
                <a:solidFill>
                  <a:srgbClr val="000000"/>
                </a:solidFill>
                <a:latin typeface="Canva Sans"/>
                <a:ea typeface="Canva Sans"/>
                <a:cs typeface="Canva Sans"/>
                <a:sym typeface="Canva Sans"/>
              </a:rPr>
              <a:t>6.6 Kết Hợp Nhiều Kỹ Thuật</a:t>
            </a:r>
          </a:p>
          <a:p>
            <a:pPr algn="l">
              <a:lnSpc>
                <a:spcPts val="3225"/>
              </a:lnSpc>
              <a:spcBef>
                <a:spcPct val="0"/>
              </a:spcBef>
            </a:pP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32</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475393"/>
            <a:ext cx="18288000" cy="8566694"/>
          </a:xfrm>
          <a:prstGeom prst="rect">
            <a:avLst/>
          </a:prstGeom>
        </p:spPr>
        <p:txBody>
          <a:bodyPr anchor="t" rtlCol="false" tIns="0" lIns="0" bIns="0" rIns="0">
            <a:spAutoFit/>
          </a:bodyPr>
          <a:lstStyle/>
          <a:p>
            <a:pPr algn="l" marL="734830" indent="-367415" lvl="1">
              <a:lnSpc>
                <a:spcPts val="4764"/>
              </a:lnSpc>
              <a:buFont typeface="Arial"/>
              <a:buChar char="•"/>
            </a:pPr>
            <a:r>
              <a:rPr lang="en-US" sz="3403">
                <a:solidFill>
                  <a:srgbClr val="000000"/>
                </a:solidFill>
                <a:latin typeface="Canva Sans"/>
                <a:ea typeface="Canva Sans"/>
                <a:cs typeface="Canva Sans"/>
                <a:sym typeface="Canva Sans"/>
              </a:rPr>
              <a:t>ở bộ dữ liệu này, ta nên hướng đến sử dụng  3 phương pháp sau</a:t>
            </a:r>
          </a:p>
          <a:p>
            <a:pPr algn="l">
              <a:lnSpc>
                <a:spcPts val="4764"/>
              </a:lnSpc>
            </a:pPr>
          </a:p>
          <a:p>
            <a:pPr algn="l" marL="497346" indent="-248673" lvl="1">
              <a:lnSpc>
                <a:spcPts val="3225"/>
              </a:lnSpc>
              <a:buAutoNum type="arabicPeriod" startAt="1"/>
            </a:pPr>
            <a:r>
              <a:rPr lang="en-US" sz="2303">
                <a:solidFill>
                  <a:srgbClr val="000000"/>
                </a:solidFill>
                <a:latin typeface="Canva Sans"/>
                <a:ea typeface="Canva Sans"/>
                <a:cs typeface="Canva Sans"/>
                <a:sym typeface="Canva Sans"/>
              </a:rPr>
              <a:t>Downsampling (Undersampling)</a:t>
            </a:r>
          </a:p>
          <a:p>
            <a:pPr algn="l" marL="497346" indent="-248673" lvl="1">
              <a:lnSpc>
                <a:spcPts val="3225"/>
              </a:lnSpc>
              <a:buFont typeface="Arial"/>
              <a:buChar char="•"/>
            </a:pPr>
            <a:r>
              <a:rPr lang="en-US" sz="2303">
                <a:solidFill>
                  <a:srgbClr val="000000"/>
                </a:solidFill>
                <a:latin typeface="Canva Sans"/>
                <a:ea typeface="Canva Sans"/>
                <a:cs typeface="Canva Sans"/>
                <a:sym typeface="Canva Sans"/>
              </a:rPr>
              <a:t>Mô tả: Giảm số lượng mẫu của lớp đa số (No) để cân bằng với lớp thiểu số (Yes) bằng cách loại bỏ ngẫu nhiên một phần dữ liệu lớp đa số.</a:t>
            </a:r>
          </a:p>
          <a:p>
            <a:pPr algn="l" marL="497346" indent="-248673" lvl="1">
              <a:lnSpc>
                <a:spcPts val="3225"/>
              </a:lnSpc>
              <a:buFont typeface="Arial"/>
              <a:buChar char="•"/>
            </a:pPr>
            <a:r>
              <a:rPr lang="en-US" sz="2303">
                <a:solidFill>
                  <a:srgbClr val="000000"/>
                </a:solidFill>
                <a:latin typeface="Canva Sans"/>
                <a:ea typeface="Canva Sans"/>
                <a:cs typeface="Canva Sans"/>
                <a:sym typeface="Canva Sans"/>
              </a:rPr>
              <a:t>Ưu điểm: Giảm thời gian huấn luyện, đơn giản hóa dữ liệu.</a:t>
            </a:r>
          </a:p>
          <a:p>
            <a:pPr algn="l" marL="497346" indent="-248673" lvl="1">
              <a:lnSpc>
                <a:spcPts val="3225"/>
              </a:lnSpc>
              <a:buFont typeface="Arial"/>
              <a:buChar char="•"/>
            </a:pPr>
            <a:r>
              <a:rPr lang="en-US" sz="2303">
                <a:solidFill>
                  <a:srgbClr val="000000"/>
                </a:solidFill>
                <a:latin typeface="Canva Sans"/>
                <a:ea typeface="Canva Sans"/>
                <a:cs typeface="Canva Sans"/>
                <a:sym typeface="Canva Sans"/>
              </a:rPr>
              <a:t>Nhược điểm: Có thể làm mất thông tin quan trọng nếu loại bỏ quá nhiều mẫu.</a:t>
            </a:r>
            <a:r>
              <a:rPr lang="en-US" sz="2303">
                <a:solidFill>
                  <a:srgbClr val="000000"/>
                </a:solidFill>
                <a:latin typeface="Canva Sans"/>
                <a:ea typeface="Canva Sans"/>
                <a:cs typeface="Canva Sans"/>
                <a:sym typeface="Canva Sans"/>
              </a:rPr>
              <a:t> </a:t>
            </a:r>
          </a:p>
          <a:p>
            <a:pPr algn="l" marL="497346" indent="-248673" lvl="1">
              <a:lnSpc>
                <a:spcPts val="3225"/>
              </a:lnSpc>
              <a:buAutoNum type="arabicPeriod" startAt="1"/>
            </a:pPr>
            <a:r>
              <a:rPr lang="en-US" sz="2303">
                <a:solidFill>
                  <a:srgbClr val="000000"/>
                </a:solidFill>
                <a:latin typeface="Canva Sans"/>
                <a:ea typeface="Canva Sans"/>
                <a:cs typeface="Canva Sans"/>
                <a:sym typeface="Canva Sans"/>
              </a:rPr>
              <a:t>SMOTE (Synthetic Minority Oversampling Technique)</a:t>
            </a:r>
          </a:p>
          <a:p>
            <a:pPr algn="l" marL="497346" indent="-248673" lvl="1">
              <a:lnSpc>
                <a:spcPts val="3225"/>
              </a:lnSpc>
              <a:buFont typeface="Arial"/>
              <a:buChar char="•"/>
            </a:pPr>
            <a:r>
              <a:rPr lang="en-US" sz="2303">
                <a:solidFill>
                  <a:srgbClr val="000000"/>
                </a:solidFill>
                <a:latin typeface="Canva Sans"/>
                <a:ea typeface="Canva Sans"/>
                <a:cs typeface="Canva Sans"/>
                <a:sym typeface="Canva Sans"/>
              </a:rPr>
              <a:t>Mô tả: Tạo mẫu tổng hợp cho lớp thiểu số (Yes) bằng cách nội suy giữa các điểm lân cận trong không gian đặc trưng, thay vì chỉ sao chép ngẫu nhiên.</a:t>
            </a:r>
          </a:p>
          <a:p>
            <a:pPr algn="l" marL="497346" indent="-248673" lvl="1">
              <a:lnSpc>
                <a:spcPts val="3225"/>
              </a:lnSpc>
              <a:buFont typeface="Arial"/>
              <a:buChar char="•"/>
            </a:pPr>
            <a:r>
              <a:rPr lang="en-US" sz="2303">
                <a:solidFill>
                  <a:srgbClr val="000000"/>
                </a:solidFill>
                <a:latin typeface="Canva Sans"/>
                <a:ea typeface="Canva Sans"/>
                <a:cs typeface="Canva Sans"/>
                <a:sym typeface="Canva Sans"/>
              </a:rPr>
              <a:t>Ưu điểm: Giảm nguy cơ overfitting so với oversampling đơn giản, tăng dữ liệu lớp thiểu số một cách thông minh.</a:t>
            </a:r>
          </a:p>
          <a:p>
            <a:pPr algn="l" marL="497346" indent="-248673" lvl="1">
              <a:lnSpc>
                <a:spcPts val="3225"/>
              </a:lnSpc>
              <a:buFont typeface="Arial"/>
              <a:buChar char="•"/>
            </a:pPr>
            <a:r>
              <a:rPr lang="en-US" sz="2303">
                <a:solidFill>
                  <a:srgbClr val="000000"/>
                </a:solidFill>
                <a:latin typeface="Canva Sans"/>
                <a:ea typeface="Canva Sans"/>
                <a:cs typeface="Canva Sans"/>
                <a:sym typeface="Canva Sans"/>
              </a:rPr>
              <a:t>Nhược điểm: Có thể tạo ra nhiễu nếu dữ liệu có quá nhiều nhiễu hoặc chiều không gian cao. </a:t>
            </a:r>
          </a:p>
          <a:p>
            <a:pPr algn="l" marL="497346" indent="-248673" lvl="1">
              <a:lnSpc>
                <a:spcPts val="3225"/>
              </a:lnSpc>
              <a:buAutoNum type="arabicPeriod" startAt="1"/>
            </a:pPr>
            <a:r>
              <a:rPr lang="en-US" sz="2303">
                <a:solidFill>
                  <a:srgbClr val="000000"/>
                </a:solidFill>
                <a:latin typeface="Canva Sans"/>
                <a:ea typeface="Canva Sans"/>
                <a:cs typeface="Canva Sans"/>
                <a:sym typeface="Canva Sans"/>
              </a:rPr>
              <a:t>3. k-fold Cross-Validation</a:t>
            </a:r>
          </a:p>
          <a:p>
            <a:pPr algn="l" marL="497346" indent="-248673" lvl="1">
              <a:lnSpc>
                <a:spcPts val="3225"/>
              </a:lnSpc>
              <a:buFont typeface="Arial"/>
              <a:buChar char="•"/>
            </a:pPr>
            <a:r>
              <a:rPr lang="en-US" sz="2303">
                <a:solidFill>
                  <a:srgbClr val="000000"/>
                </a:solidFill>
                <a:latin typeface="Canva Sans"/>
                <a:ea typeface="Canva Sans"/>
                <a:cs typeface="Canva Sans"/>
                <a:sym typeface="Canva Sans"/>
              </a:rPr>
              <a:t>Mô tả: Chia dữ liệu thành k tập con (folds), sử dụng k-1 fold để huấn luyện và 1 fold để kiểm tra, lặp lại k lần. Kỹ thuật này không trực tiếp xử lý mất cân bằng nhưng giúp đánh giá hiệu suất mô hình trên dữ liệu mất cân bằng một cách công bằng, đặc biệt khi kết hợp với các kỹ thuật resampling.</a:t>
            </a:r>
          </a:p>
          <a:p>
            <a:pPr algn="l" marL="497346" indent="-248673" lvl="1">
              <a:lnSpc>
                <a:spcPts val="3225"/>
              </a:lnSpc>
              <a:buFont typeface="Arial"/>
              <a:buChar char="•"/>
            </a:pPr>
            <a:r>
              <a:rPr lang="en-US" sz="2303">
                <a:solidFill>
                  <a:srgbClr val="000000"/>
                </a:solidFill>
                <a:latin typeface="Canva Sans"/>
                <a:ea typeface="Canva Sans"/>
                <a:cs typeface="Canva Sans"/>
                <a:sym typeface="Canva Sans"/>
              </a:rPr>
              <a:t>Ưu điểm: Giảm thiểu rủi ro overfitting, cung cấp đánh giá ổn định hơn.</a:t>
            </a:r>
          </a:p>
          <a:p>
            <a:pPr algn="l" marL="497346" indent="-248673" lvl="1">
              <a:lnSpc>
                <a:spcPts val="3225"/>
              </a:lnSpc>
              <a:buFont typeface="Arial"/>
              <a:buChar char="•"/>
            </a:pPr>
            <a:r>
              <a:rPr lang="en-US" sz="2303">
                <a:solidFill>
                  <a:srgbClr val="000000"/>
                </a:solidFill>
                <a:latin typeface="Canva Sans"/>
                <a:ea typeface="Canva Sans"/>
                <a:cs typeface="Canva Sans"/>
                <a:sym typeface="Canva Sans"/>
              </a:rPr>
              <a:t>Nhược điểm: Tăng thời gian tính toán, cần kết hợp với resampling để xử lý mất cân bằng.</a:t>
            </a:r>
          </a:p>
          <a:p>
            <a:pPr algn="ctr">
              <a:lnSpc>
                <a:spcPts val="3225"/>
              </a:lnSpc>
            </a:pPr>
          </a:p>
          <a:p>
            <a:pPr algn="ctr">
              <a:lnSpc>
                <a:spcPts val="3225"/>
              </a:lnSpc>
              <a:spcBef>
                <a:spcPct val="0"/>
              </a:spcBef>
            </a:pP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33</a:t>
            </a:r>
          </a:p>
        </p:txBody>
      </p:sp>
    </p:spTree>
  </p:cSld>
  <p:clrMapOvr>
    <a:masterClrMapping/>
  </p:clrMapOvr>
</p:sld>
</file>

<file path=ppt/slides/slide3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611130" y="4668838"/>
            <a:ext cx="9065739" cy="854075"/>
          </a:xfrm>
          <a:prstGeom prst="rect">
            <a:avLst/>
          </a:prstGeom>
        </p:spPr>
        <p:txBody>
          <a:bodyPr anchor="t" rtlCol="false" tIns="0" lIns="0" bIns="0" rIns="0">
            <a:spAutoFit/>
          </a:bodyPr>
          <a:lstStyle/>
          <a:p>
            <a:pPr algn="ctr">
              <a:lnSpc>
                <a:spcPts val="7000"/>
              </a:lnSpc>
              <a:spcBef>
                <a:spcPct val="0"/>
              </a:spcBef>
            </a:pPr>
            <a:r>
              <a:rPr lang="en-US" b="true" sz="5000">
                <a:solidFill>
                  <a:srgbClr val="000000"/>
                </a:solidFill>
                <a:latin typeface="Noto Serif Display Bold"/>
                <a:ea typeface="Noto Serif Display Bold"/>
                <a:cs typeface="Noto Serif Display Bold"/>
                <a:sym typeface="Noto Serif Display Bold"/>
              </a:rPr>
              <a:t>PHÂN TÍCH DỮ LIỆU</a:t>
            </a: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34</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87509" y="1028700"/>
            <a:ext cx="13712983" cy="6376537"/>
          </a:xfrm>
          <a:custGeom>
            <a:avLst/>
            <a:gdLst/>
            <a:ahLst/>
            <a:cxnLst/>
            <a:rect r="r" b="b" t="t" l="l"/>
            <a:pathLst>
              <a:path h="6376537" w="13712983">
                <a:moveTo>
                  <a:pt x="0" y="0"/>
                </a:moveTo>
                <a:lnTo>
                  <a:pt x="13712982" y="0"/>
                </a:lnTo>
                <a:lnTo>
                  <a:pt x="13712982" y="6376537"/>
                </a:lnTo>
                <a:lnTo>
                  <a:pt x="0" y="6376537"/>
                </a:lnTo>
                <a:lnTo>
                  <a:pt x="0" y="0"/>
                </a:lnTo>
                <a:close/>
              </a:path>
            </a:pathLst>
          </a:custGeom>
          <a:blipFill>
            <a:blip r:embed="rId2"/>
            <a:stretch>
              <a:fillRect l="0" t="0" r="0" b="0"/>
            </a:stretch>
          </a:blipFill>
        </p:spPr>
      </p:sp>
      <p:sp>
        <p:nvSpPr>
          <p:cNvPr name="TextBox 3" id="3"/>
          <p:cNvSpPr txBox="true"/>
          <p:nvPr/>
        </p:nvSpPr>
        <p:spPr>
          <a:xfrm rot="0">
            <a:off x="0" y="7057270"/>
            <a:ext cx="18288000" cy="3479800"/>
          </a:xfrm>
          <a:prstGeom prst="rect">
            <a:avLst/>
          </a:prstGeom>
        </p:spPr>
        <p:txBody>
          <a:bodyPr anchor="t" rtlCol="false" tIns="0" lIns="0" bIns="0" rIns="0">
            <a:spAutoFit/>
          </a:bodyPr>
          <a:lstStyle/>
          <a:p>
            <a:pPr algn="just">
              <a:lnSpc>
                <a:spcPts val="3499"/>
              </a:lnSpc>
            </a:pPr>
          </a:p>
          <a:p>
            <a:pPr algn="just" marL="539749" indent="-269875" lvl="1">
              <a:lnSpc>
                <a:spcPts val="3499"/>
              </a:lnSpc>
              <a:spcBef>
                <a:spcPct val="0"/>
              </a:spcBef>
              <a:buFont typeface="Arial"/>
              <a:buChar char="•"/>
            </a:pPr>
            <a:r>
              <a:rPr lang="en-US" sz="2499">
                <a:solidFill>
                  <a:srgbClr val="000000"/>
                </a:solidFill>
                <a:latin typeface="Noto Serif Display"/>
                <a:ea typeface="Noto Serif Display"/>
                <a:cs typeface="Noto Serif Display"/>
                <a:sym typeface="Noto Serif Display"/>
              </a:rPr>
              <a:t>Dựa vào b</a:t>
            </a:r>
            <a:r>
              <a:rPr lang="en-US" sz="2499">
                <a:solidFill>
                  <a:srgbClr val="000000"/>
                </a:solidFill>
                <a:latin typeface="Noto Serif Display"/>
                <a:ea typeface="Noto Serif Display"/>
                <a:cs typeface="Noto Serif Display"/>
                <a:sym typeface="Noto Serif Display"/>
              </a:rPr>
              <a:t>iểu đồ ta thấy trong bộ dữ liệu bao gồm 16.1% nhân viên đã nghỉ việc và có 83.9% nhân viên vẫn còn đang làm</a:t>
            </a:r>
          </a:p>
          <a:p>
            <a:pPr algn="just" marL="539749" indent="-269875" lvl="1">
              <a:lnSpc>
                <a:spcPts val="3499"/>
              </a:lnSpc>
              <a:spcBef>
                <a:spcPct val="0"/>
              </a:spcBef>
              <a:buFont typeface="Arial"/>
              <a:buChar char="•"/>
            </a:pPr>
            <a:r>
              <a:rPr lang="en-US" sz="2499">
                <a:solidFill>
                  <a:srgbClr val="000000"/>
                </a:solidFill>
                <a:latin typeface="Noto Serif Display"/>
                <a:ea typeface="Noto Serif Display"/>
                <a:cs typeface="Noto Serif Display"/>
                <a:sym typeface="Noto Serif Display"/>
              </a:rPr>
              <a:t>Trong đó</a:t>
            </a:r>
          </a:p>
          <a:p>
            <a:pPr algn="just" marL="1079499" indent="-359833" lvl="2">
              <a:lnSpc>
                <a:spcPts val="3499"/>
              </a:lnSpc>
              <a:spcBef>
                <a:spcPct val="0"/>
              </a:spcBef>
              <a:buFont typeface="Arial"/>
              <a:buChar char="⚬"/>
            </a:pPr>
            <a:r>
              <a:rPr lang="en-US" sz="2499">
                <a:solidFill>
                  <a:srgbClr val="000000"/>
                </a:solidFill>
                <a:latin typeface="Noto Serif Display"/>
                <a:ea typeface="Noto Serif Display"/>
                <a:cs typeface="Noto Serif Display"/>
                <a:sym typeface="Noto Serif Display"/>
              </a:rPr>
              <a:t>Ở phòng ban R&amp;D, số lượng nhân viên nghỉ việc chiếm tỷ lệ cao nhất, khoảng 51.3%</a:t>
            </a:r>
          </a:p>
          <a:p>
            <a:pPr algn="just" marL="1079499" indent="-359833" lvl="2">
              <a:lnSpc>
                <a:spcPts val="3499"/>
              </a:lnSpc>
              <a:spcBef>
                <a:spcPct val="0"/>
              </a:spcBef>
              <a:buFont typeface="Arial"/>
              <a:buChar char="⚬"/>
            </a:pPr>
            <a:r>
              <a:rPr lang="en-US" sz="2499">
                <a:solidFill>
                  <a:srgbClr val="000000"/>
                </a:solidFill>
                <a:latin typeface="Noto Serif Display"/>
                <a:ea typeface="Noto Serif Display"/>
                <a:cs typeface="Noto Serif Display"/>
                <a:sym typeface="Noto Serif Display"/>
              </a:rPr>
              <a:t>Ngay sau đó là phòng ban Sales, chiếm khoảng 38.8% tỷ lệ nhân viên nghỉ việc</a:t>
            </a:r>
          </a:p>
          <a:p>
            <a:pPr algn="just" marL="1079499" indent="-359833" lvl="2">
              <a:lnSpc>
                <a:spcPts val="3499"/>
              </a:lnSpc>
              <a:spcBef>
                <a:spcPct val="0"/>
              </a:spcBef>
              <a:buFont typeface="Arial"/>
              <a:buChar char="⚬"/>
            </a:pPr>
            <a:r>
              <a:rPr lang="en-US" sz="2499">
                <a:solidFill>
                  <a:srgbClr val="000000"/>
                </a:solidFill>
                <a:latin typeface="Noto Serif Display"/>
                <a:ea typeface="Noto Serif Display"/>
                <a:cs typeface="Noto Serif Display"/>
                <a:sym typeface="Noto Serif Display"/>
              </a:rPr>
              <a:t>Phòng ban HR chiếm tỷ lệ ít nhất, với 5.06%</a:t>
            </a:r>
          </a:p>
          <a:p>
            <a:pPr algn="just">
              <a:lnSpc>
                <a:spcPts val="3499"/>
              </a:lnSpc>
              <a:spcBef>
                <a:spcPct val="0"/>
              </a:spcBef>
            </a:pPr>
          </a:p>
        </p:txBody>
      </p:sp>
      <p:sp>
        <p:nvSpPr>
          <p:cNvPr name="TextBox 4" id="4"/>
          <p:cNvSpPr txBox="true"/>
          <p:nvPr/>
        </p:nvSpPr>
        <p:spPr>
          <a:xfrm rot="0">
            <a:off x="329101" y="157911"/>
            <a:ext cx="6303268" cy="514350"/>
          </a:xfrm>
          <a:prstGeom prst="rect">
            <a:avLst/>
          </a:prstGeom>
        </p:spPr>
        <p:txBody>
          <a:bodyPr anchor="t" rtlCol="false" tIns="0" lIns="0" bIns="0" rIns="0">
            <a:spAutoFit/>
          </a:bodyPr>
          <a:lstStyle/>
          <a:p>
            <a:pPr algn="ctr" marL="647700" indent="-323850" lvl="1">
              <a:lnSpc>
                <a:spcPts val="4200"/>
              </a:lnSpc>
              <a:spcBef>
                <a:spcPct val="0"/>
              </a:spcBef>
              <a:buAutoNum type="arabicPeriod" startAt="1"/>
            </a:pPr>
            <a:r>
              <a:rPr lang="en-US" b="true" sz="3000">
                <a:solidFill>
                  <a:srgbClr val="000000"/>
                </a:solidFill>
                <a:latin typeface="Noto Serif Display Bold"/>
                <a:ea typeface="Noto Serif Display Bold"/>
                <a:cs typeface="Noto Serif Display Bold"/>
                <a:sym typeface="Noto Serif Display Bold"/>
              </a:rPr>
              <a:t> THÔNG TIN CỦA NHÂN VIÊN </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35</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61035" y="782515"/>
            <a:ext cx="13765929" cy="6194668"/>
          </a:xfrm>
          <a:custGeom>
            <a:avLst/>
            <a:gdLst/>
            <a:ahLst/>
            <a:cxnLst/>
            <a:rect r="r" b="b" t="t" l="l"/>
            <a:pathLst>
              <a:path h="6194668" w="13765929">
                <a:moveTo>
                  <a:pt x="0" y="0"/>
                </a:moveTo>
                <a:lnTo>
                  <a:pt x="13765930" y="0"/>
                </a:lnTo>
                <a:lnTo>
                  <a:pt x="13765930" y="6194669"/>
                </a:lnTo>
                <a:lnTo>
                  <a:pt x="0" y="6194669"/>
                </a:lnTo>
                <a:lnTo>
                  <a:pt x="0" y="0"/>
                </a:lnTo>
                <a:close/>
              </a:path>
            </a:pathLst>
          </a:custGeom>
          <a:blipFill>
            <a:blip r:embed="rId2"/>
            <a:stretch>
              <a:fillRect l="0" t="0" r="0" b="0"/>
            </a:stretch>
          </a:blipFill>
        </p:spPr>
      </p:sp>
      <p:sp>
        <p:nvSpPr>
          <p:cNvPr name="TextBox 3" id="3"/>
          <p:cNvSpPr txBox="true"/>
          <p:nvPr/>
        </p:nvSpPr>
        <p:spPr>
          <a:xfrm rot="0">
            <a:off x="334108" y="7185268"/>
            <a:ext cx="17619785" cy="2603500"/>
          </a:xfrm>
          <a:prstGeom prst="rect">
            <a:avLst/>
          </a:prstGeom>
        </p:spPr>
        <p:txBody>
          <a:bodyPr anchor="t" rtlCol="false" tIns="0" lIns="0" bIns="0" rIns="0">
            <a:spAutoFit/>
          </a:bodyPr>
          <a:lstStyle/>
          <a:p>
            <a:pPr algn="just" marL="539749" indent="-269875" lvl="1">
              <a:lnSpc>
                <a:spcPts val="3499"/>
              </a:lnSpc>
              <a:spcBef>
                <a:spcPct val="0"/>
              </a:spcBef>
              <a:buFont typeface="Arial"/>
              <a:buChar char="•"/>
            </a:pPr>
            <a:r>
              <a:rPr lang="en-US" sz="2499">
                <a:solidFill>
                  <a:srgbClr val="000000"/>
                </a:solidFill>
                <a:latin typeface="Noto Serif Display"/>
                <a:ea typeface="Noto Serif Display"/>
                <a:cs typeface="Noto Serif Display"/>
                <a:sym typeface="Noto Serif Display"/>
              </a:rPr>
              <a:t>Ta có thể thấy ở đ</a:t>
            </a:r>
            <a:r>
              <a:rPr lang="en-US" sz="2499">
                <a:solidFill>
                  <a:srgbClr val="000000"/>
                </a:solidFill>
                <a:latin typeface="Noto Serif Display"/>
                <a:ea typeface="Noto Serif Display"/>
                <a:cs typeface="Noto Serif Display"/>
                <a:sym typeface="Noto Serif Display"/>
              </a:rPr>
              <a:t>ộ tuổi 26 đến 38 số lượng nhân viên nghỉ việc tăng cao. Điều này là vì đây là độ tuổi bắt đầu tìm kiếm việc làm nên họ thường có xu hướng muốn khám phá và tìm kiếm nhiều cơ hội mới, và họ yêu cầu trải nghiệm trong công việc nhiều hơn.</a:t>
            </a:r>
          </a:p>
          <a:p>
            <a:pPr algn="just" marL="539749" indent="-269875" lvl="1">
              <a:lnSpc>
                <a:spcPts val="3499"/>
              </a:lnSpc>
              <a:spcBef>
                <a:spcPct val="0"/>
              </a:spcBef>
              <a:buFont typeface="Arial"/>
              <a:buChar char="•"/>
            </a:pPr>
            <a:r>
              <a:rPr lang="en-US" sz="2499">
                <a:solidFill>
                  <a:srgbClr val="000000"/>
                </a:solidFill>
                <a:latin typeface="Noto Serif Display"/>
                <a:ea typeface="Noto Serif Display"/>
                <a:cs typeface="Noto Serif Display"/>
                <a:sym typeface="Noto Serif Display"/>
              </a:rPr>
              <a:t>Còn từ độ tuổi 40 trở về sau số lượng nhân viên nghỉ việc càng giảm. Bởi vì đây là độ tuổi mà họ cần có sự ổn định trong công việc để lo cho cuộc sống và đây cũng là độ tuổi có rủi ro tìm việc cao nhất</a:t>
            </a:r>
          </a:p>
          <a:p>
            <a:pPr algn="just">
              <a:lnSpc>
                <a:spcPts val="3499"/>
              </a:lnSpc>
              <a:spcBef>
                <a:spcPct val="0"/>
              </a:spcBef>
            </a:pPr>
          </a:p>
        </p:txBody>
      </p:sp>
      <p:sp>
        <p:nvSpPr>
          <p:cNvPr name="TextBox 4" id="4"/>
          <p:cNvSpPr txBox="true"/>
          <p:nvPr/>
        </p:nvSpPr>
        <p:spPr>
          <a:xfrm rot="0">
            <a:off x="329101" y="157911"/>
            <a:ext cx="6303268" cy="514350"/>
          </a:xfrm>
          <a:prstGeom prst="rect">
            <a:avLst/>
          </a:prstGeom>
        </p:spPr>
        <p:txBody>
          <a:bodyPr anchor="t" rtlCol="false" tIns="0" lIns="0" bIns="0" rIns="0">
            <a:spAutoFit/>
          </a:bodyPr>
          <a:lstStyle/>
          <a:p>
            <a:pPr algn="ctr" marL="647700" indent="-323850" lvl="1">
              <a:lnSpc>
                <a:spcPts val="4200"/>
              </a:lnSpc>
              <a:spcBef>
                <a:spcPct val="0"/>
              </a:spcBef>
              <a:buAutoNum type="arabicPeriod" startAt="1"/>
            </a:pPr>
            <a:r>
              <a:rPr lang="en-US" b="true" sz="3000">
                <a:solidFill>
                  <a:srgbClr val="000000"/>
                </a:solidFill>
                <a:latin typeface="Noto Serif Display Bold"/>
                <a:ea typeface="Noto Serif Display Bold"/>
                <a:cs typeface="Noto Serif Display Bold"/>
                <a:sym typeface="Noto Serif Display Bold"/>
              </a:rPr>
              <a:t> THÔNG TIN CỦA NHÂN VIÊN </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36</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61035" y="430823"/>
            <a:ext cx="13765929" cy="6882965"/>
          </a:xfrm>
          <a:custGeom>
            <a:avLst/>
            <a:gdLst/>
            <a:ahLst/>
            <a:cxnLst/>
            <a:rect r="r" b="b" t="t" l="l"/>
            <a:pathLst>
              <a:path h="6882965" w="13765929">
                <a:moveTo>
                  <a:pt x="0" y="0"/>
                </a:moveTo>
                <a:lnTo>
                  <a:pt x="13765930" y="0"/>
                </a:lnTo>
                <a:lnTo>
                  <a:pt x="13765930" y="6882965"/>
                </a:lnTo>
                <a:lnTo>
                  <a:pt x="0" y="6882965"/>
                </a:lnTo>
                <a:lnTo>
                  <a:pt x="0" y="0"/>
                </a:lnTo>
                <a:close/>
              </a:path>
            </a:pathLst>
          </a:custGeom>
          <a:blipFill>
            <a:blip r:embed="rId2"/>
            <a:stretch>
              <a:fillRect l="0" t="0" r="0" b="0"/>
            </a:stretch>
          </a:blipFill>
        </p:spPr>
      </p:sp>
      <p:sp>
        <p:nvSpPr>
          <p:cNvPr name="TextBox 3" id="3"/>
          <p:cNvSpPr txBox="true"/>
          <p:nvPr/>
        </p:nvSpPr>
        <p:spPr>
          <a:xfrm rot="0">
            <a:off x="3534508" y="7531100"/>
            <a:ext cx="11218985" cy="172720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Noto Serif Display"/>
                <a:ea typeface="Noto Serif Display"/>
                <a:cs typeface="Noto Serif Display"/>
                <a:sym typeface="Noto Serif Display"/>
              </a:rPr>
              <a:t>Ta có thể thấy rằng số lượng nhân viên nam nghỉ việc cao hơn nhân viên</a:t>
            </a:r>
          </a:p>
          <a:p>
            <a:pPr algn="just">
              <a:lnSpc>
                <a:spcPts val="3499"/>
              </a:lnSpc>
              <a:spcBef>
                <a:spcPct val="0"/>
              </a:spcBef>
            </a:pPr>
            <a:r>
              <a:rPr lang="en-US" sz="2499">
                <a:solidFill>
                  <a:srgbClr val="000000"/>
                </a:solidFill>
                <a:latin typeface="Noto Serif Display"/>
                <a:ea typeface="Noto Serif Display"/>
                <a:cs typeface="Noto Serif Display"/>
                <a:sym typeface="Noto Serif Display"/>
              </a:rPr>
              <a:t>Số lượng nhân viên độc thân nghỉ việc cao nhất (102 người) tiếp đến là nhân viên đã kết hôn (70 người) cuối cùng là nhân viên đã ly hôn ( 26 người)</a:t>
            </a:r>
          </a:p>
        </p:txBody>
      </p:sp>
      <p:sp>
        <p:nvSpPr>
          <p:cNvPr name="TextBox 4" id="4"/>
          <p:cNvSpPr txBox="true"/>
          <p:nvPr/>
        </p:nvSpPr>
        <p:spPr>
          <a:xfrm rot="0">
            <a:off x="338626" y="157911"/>
            <a:ext cx="6303268" cy="514350"/>
          </a:xfrm>
          <a:prstGeom prst="rect">
            <a:avLst/>
          </a:prstGeom>
        </p:spPr>
        <p:txBody>
          <a:bodyPr anchor="t" rtlCol="false" tIns="0" lIns="0" bIns="0" rIns="0">
            <a:spAutoFit/>
          </a:bodyPr>
          <a:lstStyle/>
          <a:p>
            <a:pPr algn="ctr" marL="647700" indent="-323850" lvl="1">
              <a:lnSpc>
                <a:spcPts val="4200"/>
              </a:lnSpc>
              <a:spcBef>
                <a:spcPct val="0"/>
              </a:spcBef>
              <a:buAutoNum type="arabicPeriod" startAt="1"/>
            </a:pPr>
            <a:r>
              <a:rPr lang="en-US" b="true" sz="3000">
                <a:solidFill>
                  <a:srgbClr val="000000"/>
                </a:solidFill>
                <a:latin typeface="Noto Serif Display Bold"/>
                <a:ea typeface="Noto Serif Display Bold"/>
                <a:cs typeface="Noto Serif Display Bold"/>
                <a:sym typeface="Noto Serif Display Bold"/>
              </a:rPr>
              <a:t> THÔNG TIN CỦA NHÂN VIÊN </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37</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398844"/>
            <a:ext cx="10699018" cy="7489313"/>
          </a:xfrm>
          <a:custGeom>
            <a:avLst/>
            <a:gdLst/>
            <a:ahLst/>
            <a:cxnLst/>
            <a:rect r="r" b="b" t="t" l="l"/>
            <a:pathLst>
              <a:path h="7489313" w="10699018">
                <a:moveTo>
                  <a:pt x="0" y="0"/>
                </a:moveTo>
                <a:lnTo>
                  <a:pt x="10699018" y="0"/>
                </a:lnTo>
                <a:lnTo>
                  <a:pt x="10699018" y="7489312"/>
                </a:lnTo>
                <a:lnTo>
                  <a:pt x="0" y="7489312"/>
                </a:lnTo>
                <a:lnTo>
                  <a:pt x="0" y="0"/>
                </a:lnTo>
                <a:close/>
              </a:path>
            </a:pathLst>
          </a:custGeom>
          <a:blipFill>
            <a:blip r:embed="rId2"/>
            <a:stretch>
              <a:fillRect l="0" t="0" r="0" b="0"/>
            </a:stretch>
          </a:blipFill>
        </p:spPr>
      </p:sp>
      <p:sp>
        <p:nvSpPr>
          <p:cNvPr name="TextBox 3" id="3"/>
          <p:cNvSpPr txBox="true"/>
          <p:nvPr/>
        </p:nvSpPr>
        <p:spPr>
          <a:xfrm rot="0">
            <a:off x="9882554" y="2995246"/>
            <a:ext cx="8405446" cy="479425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Trình độ "Bachelor" có số lượng nhân viên đông nhất cho thấy đây là nhóm phổ biến nhất trong công ty. Tiếp theo là "Master", "College" , "Below College" và "Doctor" là ít nhất.</a:t>
            </a:r>
          </a:p>
          <a:p>
            <a:pPr algn="l"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Số lượng nhân viên nghỉ việc tỷ lệ thuận với số lượng nhân viên ở mỗi trình độ</a:t>
            </a:r>
          </a:p>
          <a:p>
            <a:pPr algn="l"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Below College: 81.1% đang làm việc, 18.9% nghỉ việc.</a:t>
            </a:r>
          </a:p>
          <a:p>
            <a:pPr algn="l"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College: 84.9% đang làm việc, 15.1% nghỉ việc.</a:t>
            </a:r>
          </a:p>
          <a:p>
            <a:pPr algn="l"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Bachelor: 81.9% đang làm việc, 18.1% nghỉ việc.</a:t>
            </a:r>
          </a:p>
          <a:p>
            <a:pPr algn="l"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Master: 83.6% đang làm việc, 16.4% nghỉ việc.</a:t>
            </a:r>
          </a:p>
          <a:p>
            <a:pPr algn="l"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Doctor: 92.1% đang làm việc, 7.89% nghỉ việc.</a:t>
            </a:r>
          </a:p>
        </p:txBody>
      </p:sp>
      <p:sp>
        <p:nvSpPr>
          <p:cNvPr name="TextBox 4" id="4"/>
          <p:cNvSpPr txBox="true"/>
          <p:nvPr/>
        </p:nvSpPr>
        <p:spPr>
          <a:xfrm rot="0">
            <a:off x="329101" y="157911"/>
            <a:ext cx="6303268" cy="514350"/>
          </a:xfrm>
          <a:prstGeom prst="rect">
            <a:avLst/>
          </a:prstGeom>
        </p:spPr>
        <p:txBody>
          <a:bodyPr anchor="t" rtlCol="false" tIns="0" lIns="0" bIns="0" rIns="0">
            <a:spAutoFit/>
          </a:bodyPr>
          <a:lstStyle/>
          <a:p>
            <a:pPr algn="ctr" marL="647700" indent="-323850" lvl="1">
              <a:lnSpc>
                <a:spcPts val="4200"/>
              </a:lnSpc>
              <a:spcBef>
                <a:spcPct val="0"/>
              </a:spcBef>
              <a:buAutoNum type="arabicPeriod" startAt="1"/>
            </a:pPr>
            <a:r>
              <a:rPr lang="en-US" b="true" sz="3000">
                <a:solidFill>
                  <a:srgbClr val="000000"/>
                </a:solidFill>
                <a:latin typeface="Noto Serif Display Bold"/>
                <a:ea typeface="Noto Serif Display Bold"/>
                <a:cs typeface="Noto Serif Display Bold"/>
                <a:sym typeface="Noto Serif Display Bold"/>
              </a:rPr>
              <a:t> THÔNG TIN CỦA NHÂN VIÊN </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38</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398844"/>
            <a:ext cx="10699018" cy="7489313"/>
          </a:xfrm>
          <a:custGeom>
            <a:avLst/>
            <a:gdLst/>
            <a:ahLst/>
            <a:cxnLst/>
            <a:rect r="r" b="b" t="t" l="l"/>
            <a:pathLst>
              <a:path h="7489313" w="10699018">
                <a:moveTo>
                  <a:pt x="0" y="0"/>
                </a:moveTo>
                <a:lnTo>
                  <a:pt x="10699018" y="0"/>
                </a:lnTo>
                <a:lnTo>
                  <a:pt x="10699018" y="7489312"/>
                </a:lnTo>
                <a:lnTo>
                  <a:pt x="0" y="7489312"/>
                </a:lnTo>
                <a:lnTo>
                  <a:pt x="0" y="0"/>
                </a:lnTo>
                <a:close/>
              </a:path>
            </a:pathLst>
          </a:custGeom>
          <a:blipFill>
            <a:blip r:embed="rId2"/>
            <a:stretch>
              <a:fillRect l="0" t="0" r="0" b="0"/>
            </a:stretch>
          </a:blipFill>
        </p:spPr>
      </p:sp>
      <p:sp>
        <p:nvSpPr>
          <p:cNvPr name="TextBox 3" id="3"/>
          <p:cNvSpPr txBox="true"/>
          <p:nvPr/>
        </p:nvSpPr>
        <p:spPr>
          <a:xfrm rot="0">
            <a:off x="11456377" y="3822700"/>
            <a:ext cx="5802923" cy="260350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Noto Serif Display"/>
                <a:ea typeface="Noto Serif Display"/>
                <a:cs typeface="Noto Serif Display"/>
                <a:sym typeface="Noto Serif Display"/>
              </a:rPr>
              <a:t>=&gt; Tỷ lệ nghỉ việc dao động từ 7.89% đến 18.9%, không có sự khác biệt lớn giữa các trình độ học vấn. Nhóm "Below College" có tỷ lệ nghỉ việc cao nhất (18.9%), trong khi "Doctor" có tỷ lệ thấp nhất (7.89%).</a:t>
            </a:r>
          </a:p>
        </p:txBody>
      </p:sp>
      <p:sp>
        <p:nvSpPr>
          <p:cNvPr name="TextBox 4" id="4"/>
          <p:cNvSpPr txBox="true"/>
          <p:nvPr/>
        </p:nvSpPr>
        <p:spPr>
          <a:xfrm rot="0">
            <a:off x="329101" y="157911"/>
            <a:ext cx="6303268" cy="514350"/>
          </a:xfrm>
          <a:prstGeom prst="rect">
            <a:avLst/>
          </a:prstGeom>
        </p:spPr>
        <p:txBody>
          <a:bodyPr anchor="t" rtlCol="false" tIns="0" lIns="0" bIns="0" rIns="0">
            <a:spAutoFit/>
          </a:bodyPr>
          <a:lstStyle/>
          <a:p>
            <a:pPr algn="ctr" marL="647700" indent="-323850" lvl="1">
              <a:lnSpc>
                <a:spcPts val="4200"/>
              </a:lnSpc>
              <a:spcBef>
                <a:spcPct val="0"/>
              </a:spcBef>
              <a:buAutoNum type="arabicPeriod" startAt="1"/>
            </a:pPr>
            <a:r>
              <a:rPr lang="en-US" b="true" sz="3000">
                <a:solidFill>
                  <a:srgbClr val="000000"/>
                </a:solidFill>
                <a:latin typeface="Noto Serif Display Bold"/>
                <a:ea typeface="Noto Serif Display Bold"/>
                <a:cs typeface="Noto Serif Display Bold"/>
                <a:sym typeface="Noto Serif Display Bold"/>
              </a:rPr>
              <a:t> THÔNG TIN CỦA NHÂN VIÊN </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39</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a:t>
            </a:r>
          </a:p>
        </p:txBody>
      </p:sp>
      <p:sp>
        <p:nvSpPr>
          <p:cNvPr name="TextBox 3" id="3"/>
          <p:cNvSpPr txBox="true"/>
          <p:nvPr/>
        </p:nvSpPr>
        <p:spPr>
          <a:xfrm rot="0">
            <a:off x="1105533" y="1390650"/>
            <a:ext cx="16230600" cy="7448550"/>
          </a:xfrm>
          <a:prstGeom prst="rect">
            <a:avLst/>
          </a:prstGeom>
        </p:spPr>
        <p:txBody>
          <a:bodyPr anchor="t" rtlCol="false" tIns="0" lIns="0" bIns="0" rIns="0">
            <a:spAutoFit/>
          </a:bodyPr>
          <a:lstStyle/>
          <a:p>
            <a:pPr algn="l">
              <a:lnSpc>
                <a:spcPts val="4200"/>
              </a:lnSpc>
            </a:pPr>
            <a:r>
              <a:rPr lang="en-US" sz="3000">
                <a:solidFill>
                  <a:srgbClr val="000000"/>
                </a:solidFill>
                <a:latin typeface="Canva Sans"/>
                <a:ea typeface="Canva Sans"/>
                <a:cs typeface="Canva Sans"/>
                <a:sym typeface="Canva Sans"/>
              </a:rPr>
              <a:t>- JobInvolvement: Mức độ tham gia công việc</a:t>
            </a:r>
          </a:p>
          <a:p>
            <a:pPr algn="l">
              <a:lnSpc>
                <a:spcPts val="4200"/>
              </a:lnSpc>
            </a:pPr>
            <a:r>
              <a:rPr lang="en-US" sz="3000">
                <a:solidFill>
                  <a:srgbClr val="000000"/>
                </a:solidFill>
                <a:latin typeface="Canva Sans"/>
                <a:ea typeface="Canva Sans"/>
                <a:cs typeface="Canva Sans"/>
                <a:sym typeface="Canva Sans"/>
              </a:rPr>
              <a:t>- JobLevel: Cấp độ công việc</a:t>
            </a:r>
          </a:p>
          <a:p>
            <a:pPr algn="l">
              <a:lnSpc>
                <a:spcPts val="4200"/>
              </a:lnSpc>
            </a:pPr>
            <a:r>
              <a:rPr lang="en-US" sz="3000">
                <a:solidFill>
                  <a:srgbClr val="000000"/>
                </a:solidFill>
                <a:latin typeface="Canva Sans"/>
                <a:ea typeface="Canva Sans"/>
                <a:cs typeface="Canva Sans"/>
                <a:sym typeface="Canva Sans"/>
              </a:rPr>
              <a:t>- JobRole: Vai trò công việc của nhân viên</a:t>
            </a:r>
          </a:p>
          <a:p>
            <a:pPr algn="l">
              <a:lnSpc>
                <a:spcPts val="4200"/>
              </a:lnSpc>
            </a:pPr>
            <a:r>
              <a:rPr lang="en-US" sz="3000">
                <a:solidFill>
                  <a:srgbClr val="000000"/>
                </a:solidFill>
                <a:latin typeface="Canva Sans"/>
                <a:ea typeface="Canva Sans"/>
                <a:cs typeface="Canva Sans"/>
                <a:sym typeface="Canva Sans"/>
              </a:rPr>
              <a:t>- JobSatisfaction: Mức độ hài lòng trong công việc của nhân viên</a:t>
            </a:r>
          </a:p>
          <a:p>
            <a:pPr algn="l">
              <a:lnSpc>
                <a:spcPts val="4200"/>
              </a:lnSpc>
            </a:pPr>
            <a:r>
              <a:rPr lang="en-US" sz="3000">
                <a:solidFill>
                  <a:srgbClr val="000000"/>
                </a:solidFill>
                <a:latin typeface="Canva Sans"/>
                <a:ea typeface="Canva Sans"/>
                <a:cs typeface="Canva Sans"/>
                <a:sym typeface="Canva Sans"/>
              </a:rPr>
              <a:t>- MaritalStatus: Tình trạng hôn nhân</a:t>
            </a:r>
          </a:p>
          <a:p>
            <a:pPr algn="l">
              <a:lnSpc>
                <a:spcPts val="4200"/>
              </a:lnSpc>
            </a:pPr>
            <a:r>
              <a:rPr lang="en-US" sz="3000">
                <a:solidFill>
                  <a:srgbClr val="000000"/>
                </a:solidFill>
                <a:latin typeface="Canva Sans"/>
                <a:ea typeface="Canva Sans"/>
                <a:cs typeface="Canva Sans"/>
                <a:sym typeface="Canva Sans"/>
              </a:rPr>
              <a:t>- MonthlyIncome: Thu nhập của nhân viên</a:t>
            </a:r>
          </a:p>
          <a:p>
            <a:pPr algn="l">
              <a:lnSpc>
                <a:spcPts val="4200"/>
              </a:lnSpc>
            </a:pPr>
            <a:r>
              <a:rPr lang="en-US" sz="3000">
                <a:solidFill>
                  <a:srgbClr val="000000"/>
                </a:solidFill>
                <a:latin typeface="Canva Sans"/>
                <a:ea typeface="Canva Sans"/>
                <a:cs typeface="Canva Sans"/>
                <a:sym typeface="Canva Sans"/>
              </a:rPr>
              <a:t>- MonthlyRate: Mức lương hàng tháng của nhân viên</a:t>
            </a:r>
          </a:p>
          <a:p>
            <a:pPr algn="l">
              <a:lnSpc>
                <a:spcPts val="4200"/>
              </a:lnSpc>
            </a:pPr>
            <a:r>
              <a:rPr lang="en-US" sz="3000">
                <a:solidFill>
                  <a:srgbClr val="000000"/>
                </a:solidFill>
                <a:latin typeface="Canva Sans"/>
                <a:ea typeface="Canva Sans"/>
                <a:cs typeface="Canva Sans"/>
                <a:sym typeface="Canva Sans"/>
              </a:rPr>
              <a:t>- NumCompaniesWorked: Số công ty đã làm việc</a:t>
            </a:r>
          </a:p>
          <a:p>
            <a:pPr algn="l">
              <a:lnSpc>
                <a:spcPts val="4200"/>
              </a:lnSpc>
            </a:pPr>
            <a:r>
              <a:rPr lang="en-US" sz="3000">
                <a:solidFill>
                  <a:srgbClr val="000000"/>
                </a:solidFill>
                <a:latin typeface="Canva Sans"/>
                <a:ea typeface="Canva Sans"/>
                <a:cs typeface="Canva Sans"/>
                <a:sym typeface="Canva Sans"/>
              </a:rPr>
              <a:t>- Over18: Độ tuổi trên 18</a:t>
            </a:r>
          </a:p>
          <a:p>
            <a:pPr algn="l">
              <a:lnSpc>
                <a:spcPts val="4200"/>
              </a:lnSpc>
            </a:pPr>
            <a:r>
              <a:rPr lang="en-US" sz="3000">
                <a:solidFill>
                  <a:srgbClr val="000000"/>
                </a:solidFill>
                <a:latin typeface="Canva Sans"/>
                <a:ea typeface="Canva Sans"/>
                <a:cs typeface="Canva Sans"/>
                <a:sym typeface="Canva Sans"/>
              </a:rPr>
              <a:t>- OverTime: Nhân viên làm thêm giờ</a:t>
            </a:r>
          </a:p>
          <a:p>
            <a:pPr algn="l">
              <a:lnSpc>
                <a:spcPts val="4200"/>
              </a:lnSpc>
            </a:pPr>
            <a:r>
              <a:rPr lang="en-US" sz="3000">
                <a:solidFill>
                  <a:srgbClr val="000000"/>
                </a:solidFill>
                <a:latin typeface="Canva Sans"/>
                <a:ea typeface="Canva Sans"/>
                <a:cs typeface="Canva Sans"/>
                <a:sym typeface="Canva Sans"/>
              </a:rPr>
              <a:t>- PercentSalaryHike: Tỷ lệ được tăng lương</a:t>
            </a:r>
          </a:p>
          <a:p>
            <a:pPr algn="l">
              <a:lnSpc>
                <a:spcPts val="4200"/>
              </a:lnSpc>
            </a:pPr>
            <a:r>
              <a:rPr lang="en-US" sz="3000">
                <a:solidFill>
                  <a:srgbClr val="000000"/>
                </a:solidFill>
                <a:latin typeface="Canva Sans"/>
                <a:ea typeface="Canva Sans"/>
                <a:cs typeface="Canva Sans"/>
                <a:sym typeface="Canva Sans"/>
              </a:rPr>
              <a:t>- PerformanceRating: Đánh giá hiệu suất</a:t>
            </a:r>
          </a:p>
          <a:p>
            <a:pPr algn="l">
              <a:lnSpc>
                <a:spcPts val="4200"/>
              </a:lnSpc>
            </a:pPr>
            <a:r>
              <a:rPr lang="en-US" sz="3000">
                <a:solidFill>
                  <a:srgbClr val="000000"/>
                </a:solidFill>
                <a:latin typeface="Canva Sans"/>
                <a:ea typeface="Canva Sans"/>
                <a:cs typeface="Canva Sans"/>
                <a:sym typeface="Canva Sans"/>
              </a:rPr>
              <a:t>- RelationshipSatisfaction: Mức độ hài lòng trong mối quan hệ</a:t>
            </a:r>
          </a:p>
          <a:p>
            <a:pPr algn="l">
              <a:lnSpc>
                <a:spcPts val="4200"/>
              </a:lnSpc>
            </a:pPr>
            <a:r>
              <a:rPr lang="en-US" sz="3000">
                <a:solidFill>
                  <a:srgbClr val="000000"/>
                </a:solidFill>
                <a:latin typeface="Canva Sans"/>
                <a:ea typeface="Canva Sans"/>
                <a:cs typeface="Canva Sans"/>
                <a:sym typeface="Canva Sans"/>
              </a:rPr>
              <a:t>- StandardHours: Giờ làm việc tiêu chuẩn mỗi tuần</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265334" y="512414"/>
            <a:ext cx="12649501" cy="5882018"/>
          </a:xfrm>
          <a:custGeom>
            <a:avLst/>
            <a:gdLst/>
            <a:ahLst/>
            <a:cxnLst/>
            <a:rect r="r" b="b" t="t" l="l"/>
            <a:pathLst>
              <a:path h="5882018" w="12649501">
                <a:moveTo>
                  <a:pt x="0" y="0"/>
                </a:moveTo>
                <a:lnTo>
                  <a:pt x="12649501" y="0"/>
                </a:lnTo>
                <a:lnTo>
                  <a:pt x="12649501" y="5882018"/>
                </a:lnTo>
                <a:lnTo>
                  <a:pt x="0" y="5882018"/>
                </a:lnTo>
                <a:lnTo>
                  <a:pt x="0" y="0"/>
                </a:lnTo>
                <a:close/>
              </a:path>
            </a:pathLst>
          </a:custGeom>
          <a:blipFill>
            <a:blip r:embed="rId2"/>
            <a:stretch>
              <a:fillRect l="0" t="0" r="0" b="0"/>
            </a:stretch>
          </a:blipFill>
        </p:spPr>
      </p:sp>
      <p:sp>
        <p:nvSpPr>
          <p:cNvPr name="TextBox 3" id="3"/>
          <p:cNvSpPr txBox="true"/>
          <p:nvPr/>
        </p:nvSpPr>
        <p:spPr>
          <a:xfrm rot="0">
            <a:off x="1028700" y="7004538"/>
            <a:ext cx="15122769" cy="260350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Noto Serif Display"/>
                <a:ea typeface="Noto Serif Display"/>
                <a:cs typeface="Noto Serif Display"/>
                <a:sym typeface="Noto Serif Display"/>
              </a:rPr>
              <a:t>Nhóm 0 (0-4 km) có số lượng nhân viên đông nhất (388 người đang làm việc, 68 người nghỉ việc), cho thấy nhiều người sống gần công ty.</a:t>
            </a:r>
          </a:p>
          <a:p>
            <a:pPr algn="just">
              <a:lnSpc>
                <a:spcPts val="3499"/>
              </a:lnSpc>
              <a:spcBef>
                <a:spcPct val="0"/>
              </a:spcBef>
            </a:pPr>
            <a:r>
              <a:rPr lang="en-US" sz="2499">
                <a:solidFill>
                  <a:srgbClr val="000000"/>
                </a:solidFill>
                <a:latin typeface="Noto Serif Display"/>
                <a:ea typeface="Noto Serif Display"/>
                <a:cs typeface="Noto Serif Display"/>
                <a:sym typeface="Noto Serif Display"/>
              </a:rPr>
              <a:t>Số lượng nhân viên giảm dần khi khoảng cách tăng: nhóm 1 (5-9 km) có 245 người đang làm việc và 46 người nghỉ việc, nhóm 2 (10-14 km) có 121 người đang làm việc và 23 người nghỉ việc, và tiếp tục giảm ở các nhóm xa hơn.</a:t>
            </a:r>
          </a:p>
          <a:p>
            <a:pPr algn="just">
              <a:lnSpc>
                <a:spcPts val="3499"/>
              </a:lnSpc>
              <a:spcBef>
                <a:spcPct val="0"/>
              </a:spcBef>
            </a:pPr>
            <a:r>
              <a:rPr lang="en-US" sz="2499">
                <a:solidFill>
                  <a:srgbClr val="000000"/>
                </a:solidFill>
                <a:latin typeface="Noto Serif Display"/>
                <a:ea typeface="Noto Serif Display"/>
                <a:cs typeface="Noto Serif Display"/>
                <a:sym typeface="Noto Serif Display"/>
              </a:rPr>
              <a:t>Tỷ lệ nghỉ việc dường như không tăng rõ rệt theo khoảng cách</a:t>
            </a:r>
          </a:p>
        </p:txBody>
      </p:sp>
      <p:sp>
        <p:nvSpPr>
          <p:cNvPr name="TextBox 4" id="4"/>
          <p:cNvSpPr txBox="true"/>
          <p:nvPr/>
        </p:nvSpPr>
        <p:spPr>
          <a:xfrm rot="0">
            <a:off x="329101" y="157911"/>
            <a:ext cx="6303268" cy="514350"/>
          </a:xfrm>
          <a:prstGeom prst="rect">
            <a:avLst/>
          </a:prstGeom>
        </p:spPr>
        <p:txBody>
          <a:bodyPr anchor="t" rtlCol="false" tIns="0" lIns="0" bIns="0" rIns="0">
            <a:spAutoFit/>
          </a:bodyPr>
          <a:lstStyle/>
          <a:p>
            <a:pPr algn="ctr" marL="647700" indent="-323850" lvl="1">
              <a:lnSpc>
                <a:spcPts val="4200"/>
              </a:lnSpc>
              <a:spcBef>
                <a:spcPct val="0"/>
              </a:spcBef>
              <a:buAutoNum type="arabicPeriod" startAt="1"/>
            </a:pPr>
            <a:r>
              <a:rPr lang="en-US" b="true" sz="3000">
                <a:solidFill>
                  <a:srgbClr val="000000"/>
                </a:solidFill>
                <a:latin typeface="Noto Serif Display Bold"/>
                <a:ea typeface="Noto Serif Display Bold"/>
                <a:cs typeface="Noto Serif Display Bold"/>
                <a:sym typeface="Noto Serif Display Bold"/>
              </a:rPr>
              <a:t> THÔNG TIN CỦA NHÂN VIÊN </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40</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0526" y="1028700"/>
            <a:ext cx="9722190" cy="8032960"/>
          </a:xfrm>
          <a:custGeom>
            <a:avLst/>
            <a:gdLst/>
            <a:ahLst/>
            <a:cxnLst/>
            <a:rect r="r" b="b" t="t" l="l"/>
            <a:pathLst>
              <a:path h="8032960" w="9722190">
                <a:moveTo>
                  <a:pt x="0" y="0"/>
                </a:moveTo>
                <a:lnTo>
                  <a:pt x="9722190" y="0"/>
                </a:lnTo>
                <a:lnTo>
                  <a:pt x="9722190" y="8032960"/>
                </a:lnTo>
                <a:lnTo>
                  <a:pt x="0" y="8032960"/>
                </a:lnTo>
                <a:lnTo>
                  <a:pt x="0" y="0"/>
                </a:lnTo>
                <a:close/>
              </a:path>
            </a:pathLst>
          </a:custGeom>
          <a:blipFill>
            <a:blip r:embed="rId2"/>
            <a:stretch>
              <a:fillRect l="0" t="0" r="0" b="0"/>
            </a:stretch>
          </a:blipFill>
        </p:spPr>
      </p:sp>
      <p:sp>
        <p:nvSpPr>
          <p:cNvPr name="TextBox 3" id="3"/>
          <p:cNvSpPr txBox="true"/>
          <p:nvPr/>
        </p:nvSpPr>
        <p:spPr>
          <a:xfrm rot="0">
            <a:off x="9144000" y="3724380"/>
            <a:ext cx="9141321" cy="260350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Nhóm 0 (0-4 km): 85.1% đang làm việc, 14.9% nghỉ việc.</a:t>
            </a:r>
          </a:p>
          <a:p>
            <a:pPr algn="l"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Nhóm 1 (5-9 km): 84.2% đang làm việc, 15.8% nghỉ việc.</a:t>
            </a:r>
          </a:p>
          <a:p>
            <a:pPr algn="l"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Nhóm 2 (10-14 km): 84% đang làm việc, 16% nghỉ việc.</a:t>
            </a:r>
          </a:p>
          <a:p>
            <a:pPr algn="l"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Nhóm 3 (15-19 km): 78.8% đang làm việc, 21.2% nghỉ việc.</a:t>
            </a:r>
          </a:p>
          <a:p>
            <a:pPr algn="l"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Nhóm 4 (20-24 km): 72.8% đang làm việc, 27.2% nghỉ việc</a:t>
            </a:r>
          </a:p>
          <a:p>
            <a:pPr algn="l"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Nhóm 5 (25-29 km): 84% đang làm việc, 16% nghỉ việc.</a:t>
            </a:r>
          </a:p>
        </p:txBody>
      </p:sp>
      <p:sp>
        <p:nvSpPr>
          <p:cNvPr name="TextBox 4" id="4"/>
          <p:cNvSpPr txBox="true"/>
          <p:nvPr/>
        </p:nvSpPr>
        <p:spPr>
          <a:xfrm rot="0">
            <a:off x="329101" y="157911"/>
            <a:ext cx="6303268" cy="514350"/>
          </a:xfrm>
          <a:prstGeom prst="rect">
            <a:avLst/>
          </a:prstGeom>
        </p:spPr>
        <p:txBody>
          <a:bodyPr anchor="t" rtlCol="false" tIns="0" lIns="0" bIns="0" rIns="0">
            <a:spAutoFit/>
          </a:bodyPr>
          <a:lstStyle/>
          <a:p>
            <a:pPr algn="ctr" marL="647700" indent="-323850" lvl="1">
              <a:lnSpc>
                <a:spcPts val="4200"/>
              </a:lnSpc>
              <a:spcBef>
                <a:spcPct val="0"/>
              </a:spcBef>
              <a:buAutoNum type="arabicPeriod" startAt="1"/>
            </a:pPr>
            <a:r>
              <a:rPr lang="en-US" b="true" sz="3000">
                <a:solidFill>
                  <a:srgbClr val="000000"/>
                </a:solidFill>
                <a:latin typeface="Noto Serif Display Bold"/>
                <a:ea typeface="Noto Serif Display Bold"/>
                <a:cs typeface="Noto Serif Display Bold"/>
                <a:sym typeface="Noto Serif Display Bold"/>
              </a:rPr>
              <a:t> THÔNG TIN CỦA NHÂN VIÊN </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41</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0526" y="1028700"/>
            <a:ext cx="9722190" cy="8032960"/>
          </a:xfrm>
          <a:custGeom>
            <a:avLst/>
            <a:gdLst/>
            <a:ahLst/>
            <a:cxnLst/>
            <a:rect r="r" b="b" t="t" l="l"/>
            <a:pathLst>
              <a:path h="8032960" w="9722190">
                <a:moveTo>
                  <a:pt x="0" y="0"/>
                </a:moveTo>
                <a:lnTo>
                  <a:pt x="9722190" y="0"/>
                </a:lnTo>
                <a:lnTo>
                  <a:pt x="9722190" y="8032960"/>
                </a:lnTo>
                <a:lnTo>
                  <a:pt x="0" y="8032960"/>
                </a:lnTo>
                <a:lnTo>
                  <a:pt x="0" y="0"/>
                </a:lnTo>
                <a:close/>
              </a:path>
            </a:pathLst>
          </a:custGeom>
          <a:blipFill>
            <a:blip r:embed="rId2"/>
            <a:stretch>
              <a:fillRect l="0" t="0" r="0" b="0"/>
            </a:stretch>
          </a:blipFill>
        </p:spPr>
      </p:sp>
      <p:sp>
        <p:nvSpPr>
          <p:cNvPr name="TextBox 3" id="3"/>
          <p:cNvSpPr txBox="true"/>
          <p:nvPr/>
        </p:nvSpPr>
        <p:spPr>
          <a:xfrm rot="0">
            <a:off x="9741877" y="3724380"/>
            <a:ext cx="8194431" cy="3479800"/>
          </a:xfrm>
          <a:prstGeom prst="rect">
            <a:avLst/>
          </a:prstGeom>
        </p:spPr>
        <p:txBody>
          <a:bodyPr anchor="t" rtlCol="false" tIns="0" lIns="0" bIns="0" rIns="0">
            <a:spAutoFit/>
          </a:bodyPr>
          <a:lstStyle/>
          <a:p>
            <a:pPr algn="just">
              <a:lnSpc>
                <a:spcPts val="3499"/>
              </a:lnSpc>
            </a:pPr>
            <a:r>
              <a:rPr lang="en-US" sz="2499">
                <a:solidFill>
                  <a:srgbClr val="000000"/>
                </a:solidFill>
                <a:latin typeface="Noto Serif Display"/>
                <a:ea typeface="Noto Serif Display"/>
                <a:cs typeface="Noto Serif Display"/>
                <a:sym typeface="Noto Serif Display"/>
              </a:rPr>
              <a:t>=&gt; K</a:t>
            </a:r>
            <a:r>
              <a:rPr lang="en-US" sz="2499">
                <a:solidFill>
                  <a:srgbClr val="000000"/>
                </a:solidFill>
                <a:latin typeface="Noto Serif Display"/>
                <a:ea typeface="Noto Serif Display"/>
                <a:cs typeface="Noto Serif Display"/>
                <a:sym typeface="Noto Serif Display"/>
              </a:rPr>
              <a:t>hoảng cách từ nhà đến công ty có ảnh hưởng đến tỷ lệ nghỉ việc: nhân viên sống xa (đặc biệt 20-24 km) có xu hướng nghỉ việc cao hơn. Tuy nhiên, mối quan hệ này không hoàn toàn đáng lo, vì nhóm xa nhất (25-29 km) lại có tỷ lệ nghỉ việc thấp hơn nhóm 20-24 km. Số lượng nhân viên giảm khi khoảng cách tăng, cho thấy đa số nhân viên có xu hướng sống gần công ty.</a:t>
            </a:r>
          </a:p>
          <a:p>
            <a:pPr algn="just">
              <a:lnSpc>
                <a:spcPts val="3499"/>
              </a:lnSpc>
            </a:pPr>
          </a:p>
        </p:txBody>
      </p:sp>
      <p:sp>
        <p:nvSpPr>
          <p:cNvPr name="TextBox 4" id="4"/>
          <p:cNvSpPr txBox="true"/>
          <p:nvPr/>
        </p:nvSpPr>
        <p:spPr>
          <a:xfrm rot="0">
            <a:off x="329101" y="157911"/>
            <a:ext cx="6303268" cy="514350"/>
          </a:xfrm>
          <a:prstGeom prst="rect">
            <a:avLst/>
          </a:prstGeom>
        </p:spPr>
        <p:txBody>
          <a:bodyPr anchor="t" rtlCol="false" tIns="0" lIns="0" bIns="0" rIns="0">
            <a:spAutoFit/>
          </a:bodyPr>
          <a:lstStyle/>
          <a:p>
            <a:pPr algn="ctr" marL="647700" indent="-323850" lvl="1">
              <a:lnSpc>
                <a:spcPts val="4200"/>
              </a:lnSpc>
              <a:spcBef>
                <a:spcPct val="0"/>
              </a:spcBef>
              <a:buAutoNum type="arabicPeriod" startAt="1"/>
            </a:pPr>
            <a:r>
              <a:rPr lang="en-US" b="true" sz="3000">
                <a:solidFill>
                  <a:srgbClr val="000000"/>
                </a:solidFill>
                <a:latin typeface="Noto Serif Display Bold"/>
                <a:ea typeface="Noto Serif Display Bold"/>
                <a:cs typeface="Noto Serif Display Bold"/>
                <a:sym typeface="Noto Serif Display Bold"/>
              </a:rPr>
              <a:t> THÔNG TIN CỦA NHÂN VIÊN </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42</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4350" y="6706235"/>
            <a:ext cx="17773650" cy="3580765"/>
          </a:xfrm>
          <a:prstGeom prst="rect">
            <a:avLst/>
          </a:prstGeom>
        </p:spPr>
        <p:txBody>
          <a:bodyPr anchor="t" rtlCol="false" tIns="0" lIns="0" bIns="0" rIns="0">
            <a:spAutoFit/>
          </a:bodyPr>
          <a:lstStyle/>
          <a:p>
            <a:pPr algn="just">
              <a:lnSpc>
                <a:spcPts val="4759"/>
              </a:lnSpc>
              <a:spcBef>
                <a:spcPct val="0"/>
              </a:spcBef>
            </a:pPr>
            <a:r>
              <a:rPr lang="en-US" sz="3399">
                <a:solidFill>
                  <a:srgbClr val="000000"/>
                </a:solidFill>
                <a:latin typeface="Noto Serif Display"/>
                <a:ea typeface="Noto Serif Display"/>
                <a:cs typeface="Noto Serif Display"/>
                <a:sym typeface="Noto Serif Display"/>
              </a:rPr>
              <a:t>Phân bố số năm làm việc:</a:t>
            </a:r>
          </a:p>
          <a:p>
            <a:pPr algn="just" marL="734059" indent="-367030" lvl="1">
              <a:lnSpc>
                <a:spcPts val="4759"/>
              </a:lnSpc>
              <a:buFont typeface="Arial"/>
              <a:buChar char="•"/>
            </a:pPr>
            <a:r>
              <a:rPr lang="en-US" sz="3399">
                <a:solidFill>
                  <a:srgbClr val="000000"/>
                </a:solidFill>
                <a:latin typeface="Noto Serif Display"/>
                <a:ea typeface="Noto Serif Display"/>
                <a:cs typeface="Noto Serif Display"/>
                <a:sym typeface="Noto Serif Display"/>
              </a:rPr>
              <a:t>Số lượng nhân viên đông nhất ở khoảng từ nhóm 0 đến nhóm 4, cho thấy phần lớn nhân viên có thâm niên dưới 5 năm.</a:t>
            </a:r>
          </a:p>
          <a:p>
            <a:pPr algn="just" marL="734059" indent="-367030" lvl="1">
              <a:lnSpc>
                <a:spcPts val="4759"/>
              </a:lnSpc>
              <a:buFont typeface="Arial"/>
              <a:buChar char="•"/>
            </a:pPr>
            <a:r>
              <a:rPr lang="en-US" sz="3399">
                <a:solidFill>
                  <a:srgbClr val="000000"/>
                </a:solidFill>
                <a:latin typeface="Noto Serif Display"/>
                <a:ea typeface="Noto Serif Display"/>
                <a:cs typeface="Noto Serif Display"/>
                <a:sym typeface="Noto Serif Display"/>
              </a:rPr>
              <a:t>Số lượng nhân viên giảm dần khi số năm làm việc tăng.</a:t>
            </a:r>
          </a:p>
          <a:p>
            <a:pPr algn="just" marL="734059" indent="-367030" lvl="1">
              <a:lnSpc>
                <a:spcPts val="4759"/>
              </a:lnSpc>
              <a:buFont typeface="Arial"/>
              <a:buChar char="•"/>
            </a:pPr>
            <a:r>
              <a:rPr lang="en-US" sz="3399">
                <a:solidFill>
                  <a:srgbClr val="000000"/>
                </a:solidFill>
                <a:latin typeface="Noto Serif Display"/>
                <a:ea typeface="Noto Serif Display"/>
                <a:cs typeface="Noto Serif Display"/>
                <a:sym typeface="Noto Serif Display"/>
              </a:rPr>
              <a:t>Từ nhóm 5 trở lên có rất ít nhân viên, với số lượng dao động từ 2 đến 40 người, cho thấy ít nhân viên ở lại công ty lâu dài.</a:t>
            </a:r>
          </a:p>
        </p:txBody>
      </p:sp>
      <p:sp>
        <p:nvSpPr>
          <p:cNvPr name="Freeform 3" id="3"/>
          <p:cNvSpPr/>
          <p:nvPr/>
        </p:nvSpPr>
        <p:spPr>
          <a:xfrm flipH="false" flipV="false" rot="0">
            <a:off x="2684478" y="787858"/>
            <a:ext cx="12370454" cy="5752261"/>
          </a:xfrm>
          <a:custGeom>
            <a:avLst/>
            <a:gdLst/>
            <a:ahLst/>
            <a:cxnLst/>
            <a:rect r="r" b="b" t="t" l="l"/>
            <a:pathLst>
              <a:path h="5752261" w="12370454">
                <a:moveTo>
                  <a:pt x="0" y="0"/>
                </a:moveTo>
                <a:lnTo>
                  <a:pt x="12370455" y="0"/>
                </a:lnTo>
                <a:lnTo>
                  <a:pt x="12370455" y="5752262"/>
                </a:lnTo>
                <a:lnTo>
                  <a:pt x="0" y="5752262"/>
                </a:lnTo>
                <a:lnTo>
                  <a:pt x="0" y="0"/>
                </a:lnTo>
                <a:close/>
              </a:path>
            </a:pathLst>
          </a:custGeom>
          <a:blipFill>
            <a:blip r:embed="rId2"/>
            <a:stretch>
              <a:fillRect l="0" t="0" r="0" b="0"/>
            </a:stretch>
          </a:blipFill>
        </p:spPr>
      </p:sp>
      <p:sp>
        <p:nvSpPr>
          <p:cNvPr name="TextBox 4" id="4"/>
          <p:cNvSpPr txBox="true"/>
          <p:nvPr/>
        </p:nvSpPr>
        <p:spPr>
          <a:xfrm rot="0">
            <a:off x="329101" y="157911"/>
            <a:ext cx="6303268" cy="514350"/>
          </a:xfrm>
          <a:prstGeom prst="rect">
            <a:avLst/>
          </a:prstGeom>
        </p:spPr>
        <p:txBody>
          <a:bodyPr anchor="t" rtlCol="false" tIns="0" lIns="0" bIns="0" rIns="0">
            <a:spAutoFit/>
          </a:bodyPr>
          <a:lstStyle/>
          <a:p>
            <a:pPr algn="ctr" marL="647700" indent="-323850" lvl="1">
              <a:lnSpc>
                <a:spcPts val="4200"/>
              </a:lnSpc>
              <a:spcBef>
                <a:spcPct val="0"/>
              </a:spcBef>
              <a:buAutoNum type="arabicPeriod" startAt="1"/>
            </a:pPr>
            <a:r>
              <a:rPr lang="en-US" b="true" sz="3000">
                <a:solidFill>
                  <a:srgbClr val="000000"/>
                </a:solidFill>
                <a:latin typeface="Noto Serif Display Bold"/>
                <a:ea typeface="Noto Serif Display Bold"/>
                <a:cs typeface="Noto Serif Display Bold"/>
                <a:sym typeface="Noto Serif Display Bold"/>
              </a:rPr>
              <a:t> THÔNG TIN CỦA NHÂN VIÊN </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43</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14350" y="6734810"/>
            <a:ext cx="17773650" cy="2165350"/>
          </a:xfrm>
          <a:prstGeom prst="rect">
            <a:avLst/>
          </a:prstGeom>
        </p:spPr>
        <p:txBody>
          <a:bodyPr anchor="t" rtlCol="false" tIns="0" lIns="0" bIns="0" rIns="0">
            <a:spAutoFit/>
          </a:bodyPr>
          <a:lstStyle/>
          <a:p>
            <a:pPr algn="just" marL="539749" indent="-269875" lvl="1">
              <a:lnSpc>
                <a:spcPts val="3499"/>
              </a:lnSpc>
              <a:spcBef>
                <a:spcPct val="0"/>
              </a:spcBef>
              <a:buFont typeface="Arial"/>
              <a:buChar char="•"/>
            </a:pPr>
            <a:r>
              <a:rPr lang="en-US" sz="2499">
                <a:solidFill>
                  <a:srgbClr val="000000"/>
                </a:solidFill>
                <a:latin typeface="Noto Serif Display"/>
                <a:ea typeface="Noto Serif Display"/>
                <a:cs typeface="Noto Serif Display"/>
                <a:sym typeface="Noto Serif Display"/>
              </a:rPr>
              <a:t>Tỷ</a:t>
            </a:r>
            <a:r>
              <a:rPr lang="en-US" sz="2499">
                <a:solidFill>
                  <a:srgbClr val="000000"/>
                </a:solidFill>
                <a:latin typeface="Noto Serif Display"/>
                <a:ea typeface="Noto Serif Display"/>
                <a:cs typeface="Noto Serif Display"/>
                <a:sym typeface="Noto Serif Display"/>
              </a:rPr>
              <a:t> lệ nghỉ việc:</a:t>
            </a:r>
          </a:p>
          <a:p>
            <a:pPr algn="just" marL="1079499" indent="-359833" lvl="2">
              <a:lnSpc>
                <a:spcPts val="3499"/>
              </a:lnSpc>
              <a:buFont typeface="Arial"/>
              <a:buChar char="⚬"/>
            </a:pPr>
            <a:r>
              <a:rPr lang="en-US" sz="2499">
                <a:solidFill>
                  <a:srgbClr val="000000"/>
                </a:solidFill>
                <a:latin typeface="Noto Serif Display"/>
                <a:ea typeface="Noto Serif Display"/>
                <a:cs typeface="Noto Serif Display"/>
                <a:sym typeface="Noto Serif Display"/>
              </a:rPr>
              <a:t>Tỷ</a:t>
            </a:r>
            <a:r>
              <a:rPr lang="en-US" sz="2499">
                <a:solidFill>
                  <a:srgbClr val="000000"/>
                </a:solidFill>
                <a:latin typeface="Noto Serif Display"/>
                <a:ea typeface="Noto Serif Display"/>
                <a:cs typeface="Noto Serif Display"/>
                <a:sym typeface="Noto Serif Display"/>
              </a:rPr>
              <a:t> lệ nghỉ việc dường như cao hơn ở các nhóm có thâm niên thấp (Điều này là vì đây là năm đầu tiên họ làm việc nên họ có thể nghỉ việc tại công ty nếu cảm thấy bản thân không phù hợp với công ty)</a:t>
            </a:r>
          </a:p>
          <a:p>
            <a:pPr algn="just" marL="1079499" indent="-359833" lvl="2">
              <a:lnSpc>
                <a:spcPts val="3499"/>
              </a:lnSpc>
              <a:buFont typeface="Arial"/>
              <a:buChar char="⚬"/>
            </a:pPr>
            <a:r>
              <a:rPr lang="en-US" sz="2499">
                <a:solidFill>
                  <a:srgbClr val="000000"/>
                </a:solidFill>
                <a:latin typeface="Noto Serif Display"/>
                <a:ea typeface="Noto Serif Display"/>
                <a:cs typeface="Noto Serif Display"/>
                <a:sym typeface="Noto Serif Display"/>
              </a:rPr>
              <a:t>Ở các nhóm thâm niên cao hơn, số lượng nghỉ việc rất thấp (Có thể là do họ đã gắn bó với công ty lâu dài và cảm thấy bản thân phù hợp với công ty)</a:t>
            </a:r>
          </a:p>
        </p:txBody>
      </p:sp>
      <p:sp>
        <p:nvSpPr>
          <p:cNvPr name="Freeform 3" id="3"/>
          <p:cNvSpPr/>
          <p:nvPr/>
        </p:nvSpPr>
        <p:spPr>
          <a:xfrm flipH="false" flipV="false" rot="0">
            <a:off x="3215948" y="1028700"/>
            <a:ext cx="12370454" cy="5752261"/>
          </a:xfrm>
          <a:custGeom>
            <a:avLst/>
            <a:gdLst/>
            <a:ahLst/>
            <a:cxnLst/>
            <a:rect r="r" b="b" t="t" l="l"/>
            <a:pathLst>
              <a:path h="5752261" w="12370454">
                <a:moveTo>
                  <a:pt x="0" y="0"/>
                </a:moveTo>
                <a:lnTo>
                  <a:pt x="12370454" y="0"/>
                </a:lnTo>
                <a:lnTo>
                  <a:pt x="12370454" y="5752261"/>
                </a:lnTo>
                <a:lnTo>
                  <a:pt x="0" y="5752261"/>
                </a:lnTo>
                <a:lnTo>
                  <a:pt x="0" y="0"/>
                </a:lnTo>
                <a:close/>
              </a:path>
            </a:pathLst>
          </a:custGeom>
          <a:blipFill>
            <a:blip r:embed="rId2"/>
            <a:stretch>
              <a:fillRect l="0" t="0" r="0" b="0"/>
            </a:stretch>
          </a:blipFill>
        </p:spPr>
      </p:sp>
      <p:sp>
        <p:nvSpPr>
          <p:cNvPr name="TextBox 4" id="4"/>
          <p:cNvSpPr txBox="true"/>
          <p:nvPr/>
        </p:nvSpPr>
        <p:spPr>
          <a:xfrm rot="0">
            <a:off x="329101" y="157911"/>
            <a:ext cx="6303268" cy="514350"/>
          </a:xfrm>
          <a:prstGeom prst="rect">
            <a:avLst/>
          </a:prstGeom>
        </p:spPr>
        <p:txBody>
          <a:bodyPr anchor="t" rtlCol="false" tIns="0" lIns="0" bIns="0" rIns="0">
            <a:spAutoFit/>
          </a:bodyPr>
          <a:lstStyle/>
          <a:p>
            <a:pPr algn="ctr" marL="647700" indent="-323850" lvl="1">
              <a:lnSpc>
                <a:spcPts val="4200"/>
              </a:lnSpc>
              <a:spcBef>
                <a:spcPct val="0"/>
              </a:spcBef>
              <a:buAutoNum type="arabicPeriod" startAt="1"/>
            </a:pPr>
            <a:r>
              <a:rPr lang="en-US" b="true" sz="3000">
                <a:solidFill>
                  <a:srgbClr val="000000"/>
                </a:solidFill>
                <a:latin typeface="Noto Serif Display Bold"/>
                <a:ea typeface="Noto Serif Display Bold"/>
                <a:cs typeface="Noto Serif Display Bold"/>
                <a:sym typeface="Noto Serif Display Bold"/>
              </a:rPr>
              <a:t> THÔNG TIN CỦA NHÂN VIÊN </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44</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67529" y="804341"/>
            <a:ext cx="14082469" cy="6548348"/>
          </a:xfrm>
          <a:custGeom>
            <a:avLst/>
            <a:gdLst/>
            <a:ahLst/>
            <a:cxnLst/>
            <a:rect r="r" b="b" t="t" l="l"/>
            <a:pathLst>
              <a:path h="6548348" w="14082469">
                <a:moveTo>
                  <a:pt x="0" y="0"/>
                </a:moveTo>
                <a:lnTo>
                  <a:pt x="14082468" y="0"/>
                </a:lnTo>
                <a:lnTo>
                  <a:pt x="14082468" y="6548348"/>
                </a:lnTo>
                <a:lnTo>
                  <a:pt x="0" y="6548348"/>
                </a:lnTo>
                <a:lnTo>
                  <a:pt x="0" y="0"/>
                </a:lnTo>
                <a:close/>
              </a:path>
            </a:pathLst>
          </a:custGeom>
          <a:blipFill>
            <a:blip r:embed="rId2"/>
            <a:stretch>
              <a:fillRect l="0" t="0" r="0" b="0"/>
            </a:stretch>
          </a:blipFill>
        </p:spPr>
      </p:sp>
      <p:sp>
        <p:nvSpPr>
          <p:cNvPr name="TextBox 3" id="3"/>
          <p:cNvSpPr txBox="true"/>
          <p:nvPr/>
        </p:nvSpPr>
        <p:spPr>
          <a:xfrm rot="0">
            <a:off x="975946" y="7446669"/>
            <a:ext cx="16283354" cy="2165350"/>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Phần lớn nhân viên trong công ty chỉ làm việc cho 1 công ty</a:t>
            </a:r>
          </a:p>
          <a:p>
            <a:pPr algn="just"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Số lượng nhân viên nghỉ việc tập trung nhiều ở nhóm 1 (điều này có thể là vì họ muốn tìm kiếm thêm kinh nghiệm trong công việc ở những năm đầu làm việc)</a:t>
            </a:r>
          </a:p>
          <a:p>
            <a:pPr algn="just"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Nhân viên làm cho càng nhièu công ty thì tỉ lệ họ nghỉ việc càng thấp (Có thể là vì họ đã có đủ kinh nghiệm làm việc mà họ cần)</a:t>
            </a:r>
          </a:p>
        </p:txBody>
      </p:sp>
      <p:sp>
        <p:nvSpPr>
          <p:cNvPr name="TextBox 4" id="4"/>
          <p:cNvSpPr txBox="true"/>
          <p:nvPr/>
        </p:nvSpPr>
        <p:spPr>
          <a:xfrm rot="0">
            <a:off x="329101" y="157911"/>
            <a:ext cx="6303268" cy="514350"/>
          </a:xfrm>
          <a:prstGeom prst="rect">
            <a:avLst/>
          </a:prstGeom>
        </p:spPr>
        <p:txBody>
          <a:bodyPr anchor="t" rtlCol="false" tIns="0" lIns="0" bIns="0" rIns="0">
            <a:spAutoFit/>
          </a:bodyPr>
          <a:lstStyle/>
          <a:p>
            <a:pPr algn="ctr" marL="647700" indent="-323850" lvl="1">
              <a:lnSpc>
                <a:spcPts val="4200"/>
              </a:lnSpc>
              <a:spcBef>
                <a:spcPct val="0"/>
              </a:spcBef>
              <a:buAutoNum type="arabicPeriod" startAt="1"/>
            </a:pPr>
            <a:r>
              <a:rPr lang="en-US" b="true" sz="3000">
                <a:solidFill>
                  <a:srgbClr val="000000"/>
                </a:solidFill>
                <a:latin typeface="Noto Serif Display Bold"/>
                <a:ea typeface="Noto Serif Display Bold"/>
                <a:cs typeface="Noto Serif Display Bold"/>
                <a:sym typeface="Noto Serif Display Bold"/>
              </a:rPr>
              <a:t> THÔNG TIN CỦA NHÂN VIÊN </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45</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82663" y="1028700"/>
            <a:ext cx="12118490" cy="6059245"/>
          </a:xfrm>
          <a:custGeom>
            <a:avLst/>
            <a:gdLst/>
            <a:ahLst/>
            <a:cxnLst/>
            <a:rect r="r" b="b" t="t" l="l"/>
            <a:pathLst>
              <a:path h="6059245" w="12118490">
                <a:moveTo>
                  <a:pt x="0" y="0"/>
                </a:moveTo>
                <a:lnTo>
                  <a:pt x="12118490" y="0"/>
                </a:lnTo>
                <a:lnTo>
                  <a:pt x="12118490" y="6059245"/>
                </a:lnTo>
                <a:lnTo>
                  <a:pt x="0" y="6059245"/>
                </a:lnTo>
                <a:lnTo>
                  <a:pt x="0" y="0"/>
                </a:lnTo>
                <a:close/>
              </a:path>
            </a:pathLst>
          </a:custGeom>
          <a:blipFill>
            <a:blip r:embed="rId2"/>
            <a:stretch>
              <a:fillRect l="0" t="0" r="0" b="0"/>
            </a:stretch>
          </a:blipFill>
        </p:spPr>
      </p:sp>
      <p:sp>
        <p:nvSpPr>
          <p:cNvPr name="TextBox 3" id="3"/>
          <p:cNvSpPr txBox="true"/>
          <p:nvPr/>
        </p:nvSpPr>
        <p:spPr>
          <a:xfrm rot="0">
            <a:off x="0" y="157911"/>
            <a:ext cx="8441908" cy="514350"/>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Noto Serif Display Bold"/>
                <a:ea typeface="Noto Serif Display Bold"/>
                <a:cs typeface="Noto Serif Display Bold"/>
                <a:sym typeface="Noto Serif Display Bold"/>
              </a:rPr>
              <a:t>2. THÔNG TIN CÔNG TY VỀ NHÂN VIÊN</a:t>
            </a:r>
          </a:p>
        </p:txBody>
      </p:sp>
      <p:sp>
        <p:nvSpPr>
          <p:cNvPr name="TextBox 4" id="4"/>
          <p:cNvSpPr txBox="true"/>
          <p:nvPr/>
        </p:nvSpPr>
        <p:spPr>
          <a:xfrm rot="0">
            <a:off x="1028700" y="7402270"/>
            <a:ext cx="16230600" cy="2165350"/>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Ta có thể thấy rằng phần lớn nhân viên nghỉ việc nằm ở nhóm 0 đến nhóm 2 và tăng nhẹ ở nhóm 7 (Điều này là vì khi họ làm việc ở một vị trí quá lâu mà không được thăng tiến thì họ thường có xu hướng nghỉ việc để tìm cơ hội tốt hơn).</a:t>
            </a:r>
          </a:p>
          <a:p>
            <a:pPr algn="just" marL="539749" indent="-269875" lvl="1">
              <a:lnSpc>
                <a:spcPts val="3499"/>
              </a:lnSpc>
              <a:buFont typeface="Arial"/>
              <a:buChar char="•"/>
            </a:pPr>
            <a:r>
              <a:rPr lang="en-US" sz="2499">
                <a:solidFill>
                  <a:srgbClr val="000000"/>
                </a:solidFill>
                <a:latin typeface="Noto Serif Display"/>
                <a:ea typeface="Noto Serif Display"/>
                <a:cs typeface="Noto Serif Display"/>
                <a:sym typeface="Noto Serif Display"/>
              </a:rPr>
              <a:t>Ở những nhóm cao thì số lượng nhân viên nghỉ việc ít. Điều này chứng tỏ rằng họ hài lòng với vị trí hiện tại của mình</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46</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05398" y="1028700"/>
            <a:ext cx="13273021" cy="5972860"/>
          </a:xfrm>
          <a:custGeom>
            <a:avLst/>
            <a:gdLst/>
            <a:ahLst/>
            <a:cxnLst/>
            <a:rect r="r" b="b" t="t" l="l"/>
            <a:pathLst>
              <a:path h="5972860" w="13273021">
                <a:moveTo>
                  <a:pt x="0" y="0"/>
                </a:moveTo>
                <a:lnTo>
                  <a:pt x="13273021" y="0"/>
                </a:lnTo>
                <a:lnTo>
                  <a:pt x="13273021" y="5972860"/>
                </a:lnTo>
                <a:lnTo>
                  <a:pt x="0" y="5972860"/>
                </a:lnTo>
                <a:lnTo>
                  <a:pt x="0" y="0"/>
                </a:lnTo>
                <a:close/>
              </a:path>
            </a:pathLst>
          </a:custGeom>
          <a:blipFill>
            <a:blip r:embed="rId2"/>
            <a:stretch>
              <a:fillRect l="0" t="0" r="0" b="0"/>
            </a:stretch>
          </a:blipFill>
        </p:spPr>
      </p:sp>
      <p:sp>
        <p:nvSpPr>
          <p:cNvPr name="TextBox 3" id="3"/>
          <p:cNvSpPr txBox="true"/>
          <p:nvPr/>
        </p:nvSpPr>
        <p:spPr>
          <a:xfrm rot="0">
            <a:off x="0" y="157911"/>
            <a:ext cx="8441908" cy="514350"/>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Noto Serif Display Bold"/>
                <a:ea typeface="Noto Serif Display Bold"/>
                <a:cs typeface="Noto Serif Display Bold"/>
                <a:sym typeface="Noto Serif Display Bold"/>
              </a:rPr>
              <a:t>2. THÔNG TIN CÔNG TY VỀ NHÂN VIÊN</a:t>
            </a:r>
          </a:p>
        </p:txBody>
      </p:sp>
      <p:sp>
        <p:nvSpPr>
          <p:cNvPr name="TextBox 4" id="4"/>
          <p:cNvSpPr txBox="true"/>
          <p:nvPr/>
        </p:nvSpPr>
        <p:spPr>
          <a:xfrm rot="0">
            <a:off x="347674" y="6963460"/>
            <a:ext cx="17592651" cy="172720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Noto Serif Display"/>
                <a:ea typeface="Noto Serif Display"/>
                <a:cs typeface="Noto Serif Display"/>
                <a:sym typeface="Noto Serif Display"/>
              </a:rPr>
              <a:t>Những n</a:t>
            </a:r>
            <a:r>
              <a:rPr lang="en-US" sz="2499">
                <a:solidFill>
                  <a:srgbClr val="000000"/>
                </a:solidFill>
                <a:latin typeface="Noto Serif Display"/>
                <a:ea typeface="Noto Serif Display"/>
                <a:cs typeface="Noto Serif Display"/>
                <a:sym typeface="Noto Serif Display"/>
              </a:rPr>
              <a:t>gười nằm ở mức thấp thường có xu hướng nghỉ việc, đối mới những người ở bậc cao hơn (bậc 3) xu hướng họ nghỉ việc nhiều hơn, có thể họ mong muốn tìm thêm cơ hội và đãi ngộ xứng đáng hơn, tuy nhiên biểu đồ này cho mức độ cân bằng cuộc sống ở mức 3 trở lên vẫn chiếm số lượng nhiều hơn, thấy nhân viên ở đây có sự hài lòng về công việc hiện tại ở công ty. Để kiểm tra nhận định này, ta sẽ tìm hiểu sự hài lòng của nhân viên đối với công ty như thế nào</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47</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68838" y="1028700"/>
            <a:ext cx="14750325" cy="8426123"/>
          </a:xfrm>
          <a:custGeom>
            <a:avLst/>
            <a:gdLst/>
            <a:ahLst/>
            <a:cxnLst/>
            <a:rect r="r" b="b" t="t" l="l"/>
            <a:pathLst>
              <a:path h="8426123" w="14750325">
                <a:moveTo>
                  <a:pt x="0" y="0"/>
                </a:moveTo>
                <a:lnTo>
                  <a:pt x="14750324" y="0"/>
                </a:lnTo>
                <a:lnTo>
                  <a:pt x="14750324" y="8426123"/>
                </a:lnTo>
                <a:lnTo>
                  <a:pt x="0" y="8426123"/>
                </a:lnTo>
                <a:lnTo>
                  <a:pt x="0" y="0"/>
                </a:lnTo>
                <a:close/>
              </a:path>
            </a:pathLst>
          </a:custGeom>
          <a:blipFill>
            <a:blip r:embed="rId2"/>
            <a:stretch>
              <a:fillRect l="0" t="0" r="0" b="0"/>
            </a:stretch>
          </a:blipFill>
        </p:spPr>
      </p:sp>
      <p:sp>
        <p:nvSpPr>
          <p:cNvPr name="TextBox 3" id="3"/>
          <p:cNvSpPr txBox="true"/>
          <p:nvPr/>
        </p:nvSpPr>
        <p:spPr>
          <a:xfrm rot="0">
            <a:off x="0" y="157911"/>
            <a:ext cx="8441908" cy="514350"/>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Noto Serif Display Bold"/>
                <a:ea typeface="Noto Serif Display Bold"/>
                <a:cs typeface="Noto Serif Display Bold"/>
                <a:sym typeface="Noto Serif Display Bold"/>
              </a:rPr>
              <a:t>2. THÔNG TIN CÔNG TY VỀ NHÂN VIÊN</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48</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3533" y="1028700"/>
            <a:ext cx="15940933" cy="5313644"/>
          </a:xfrm>
          <a:custGeom>
            <a:avLst/>
            <a:gdLst/>
            <a:ahLst/>
            <a:cxnLst/>
            <a:rect r="r" b="b" t="t" l="l"/>
            <a:pathLst>
              <a:path h="5313644" w="15940933">
                <a:moveTo>
                  <a:pt x="0" y="0"/>
                </a:moveTo>
                <a:lnTo>
                  <a:pt x="15940934" y="0"/>
                </a:lnTo>
                <a:lnTo>
                  <a:pt x="15940934" y="5313644"/>
                </a:lnTo>
                <a:lnTo>
                  <a:pt x="0" y="5313644"/>
                </a:lnTo>
                <a:lnTo>
                  <a:pt x="0" y="0"/>
                </a:lnTo>
                <a:close/>
              </a:path>
            </a:pathLst>
          </a:custGeom>
          <a:blipFill>
            <a:blip r:embed="rId2"/>
            <a:stretch>
              <a:fillRect l="0" t="0" r="0" b="0"/>
            </a:stretch>
          </a:blipFill>
        </p:spPr>
      </p:sp>
      <p:sp>
        <p:nvSpPr>
          <p:cNvPr name="TextBox 3" id="3"/>
          <p:cNvSpPr txBox="true"/>
          <p:nvPr/>
        </p:nvSpPr>
        <p:spPr>
          <a:xfrm rot="0">
            <a:off x="322567" y="269788"/>
            <a:ext cx="10545862" cy="514350"/>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Noto Serif Display Bold"/>
                <a:ea typeface="Noto Serif Display Bold"/>
                <a:cs typeface="Noto Serif Display Bold"/>
                <a:sym typeface="Noto Serif Display Bold"/>
              </a:rPr>
              <a:t>3. PHÂN TÍCH VỀ TÌNH HÌNH TÀI CHÍNH  CỦA CÔNG TY </a:t>
            </a:r>
          </a:p>
        </p:txBody>
      </p:sp>
      <p:sp>
        <p:nvSpPr>
          <p:cNvPr name="TextBox 4" id="4"/>
          <p:cNvSpPr txBox="true"/>
          <p:nvPr/>
        </p:nvSpPr>
        <p:spPr>
          <a:xfrm rot="0">
            <a:off x="1173533" y="6910329"/>
            <a:ext cx="15214764" cy="85090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Noto Serif Display"/>
                <a:ea typeface="Noto Serif Display"/>
                <a:cs typeface="Noto Serif Display"/>
                <a:sym typeface="Noto Serif Display"/>
              </a:rPr>
              <a:t>Nếu tính lương theo giờ, số lượng nhân viên có mức lương từ 30 - 90 không chênh lệch nhiều thể hiện qua đường nằm ngang của biểu đồ, tuy nhiên số lượng nhân viên có mức lương 90 chiếm rất ít</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49</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a:t>
            </a:r>
          </a:p>
        </p:txBody>
      </p:sp>
      <p:sp>
        <p:nvSpPr>
          <p:cNvPr name="TextBox 3" id="3"/>
          <p:cNvSpPr txBox="true"/>
          <p:nvPr/>
        </p:nvSpPr>
        <p:spPr>
          <a:xfrm rot="0">
            <a:off x="1103747" y="1390650"/>
            <a:ext cx="16230600" cy="7448550"/>
          </a:xfrm>
          <a:prstGeom prst="rect">
            <a:avLst/>
          </a:prstGeom>
        </p:spPr>
        <p:txBody>
          <a:bodyPr anchor="t" rtlCol="false" tIns="0" lIns="0" bIns="0" rIns="0">
            <a:spAutoFit/>
          </a:bodyPr>
          <a:lstStyle/>
          <a:p>
            <a:pPr algn="just">
              <a:lnSpc>
                <a:spcPts val="4200"/>
              </a:lnSpc>
            </a:pPr>
            <a:r>
              <a:rPr lang="en-US" sz="3000">
                <a:solidFill>
                  <a:srgbClr val="000000"/>
                </a:solidFill>
                <a:latin typeface="Canva Sans"/>
                <a:ea typeface="Canva Sans"/>
                <a:cs typeface="Canva Sans"/>
                <a:sym typeface="Canva Sans"/>
              </a:rPr>
              <a:t>- StockOptionLevel: Quyền chọn cổ phiếu của công ty</a:t>
            </a:r>
          </a:p>
          <a:p>
            <a:pPr algn="just">
              <a:lnSpc>
                <a:spcPts val="4200"/>
              </a:lnSpc>
            </a:pPr>
            <a:r>
              <a:rPr lang="en-US" sz="3000">
                <a:solidFill>
                  <a:srgbClr val="000000"/>
                </a:solidFill>
                <a:latin typeface="Canva Sans"/>
                <a:ea typeface="Canva Sans"/>
                <a:cs typeface="Canva Sans"/>
                <a:sym typeface="Canva Sans"/>
              </a:rPr>
              <a:t>-</a:t>
            </a:r>
            <a:r>
              <a:rPr lang="en-US" sz="3000">
                <a:solidFill>
                  <a:srgbClr val="000000"/>
                </a:solidFill>
                <a:latin typeface="Canva Sans"/>
                <a:ea typeface="Canva Sans"/>
                <a:cs typeface="Canva Sans"/>
                <a:sym typeface="Canva Sans"/>
              </a:rPr>
              <a:t> TotalWorkingYears: Tổng số năm làm việc</a:t>
            </a:r>
          </a:p>
          <a:p>
            <a:pPr algn="just">
              <a:lnSpc>
                <a:spcPts val="4200"/>
              </a:lnSpc>
            </a:pPr>
            <a:r>
              <a:rPr lang="en-US" sz="3000">
                <a:solidFill>
                  <a:srgbClr val="000000"/>
                </a:solidFill>
                <a:latin typeface="Canva Sans"/>
                <a:ea typeface="Canva Sans"/>
                <a:cs typeface="Canva Sans"/>
                <a:sym typeface="Canva Sans"/>
              </a:rPr>
              <a:t>- TrainingTimesLastYear: Số lần đào tạo năm ngoái</a:t>
            </a:r>
          </a:p>
          <a:p>
            <a:pPr algn="just">
              <a:lnSpc>
                <a:spcPts val="4200"/>
              </a:lnSpc>
            </a:pPr>
            <a:r>
              <a:rPr lang="en-US" sz="3000">
                <a:solidFill>
                  <a:srgbClr val="000000"/>
                </a:solidFill>
                <a:latin typeface="Canva Sans"/>
                <a:ea typeface="Canva Sans"/>
                <a:cs typeface="Canva Sans"/>
                <a:sym typeface="Canva Sans"/>
              </a:rPr>
              <a:t>- WorkLifeBalance: Cân bằng giữa công việc và cuộc sống</a:t>
            </a:r>
          </a:p>
          <a:p>
            <a:pPr algn="just">
              <a:lnSpc>
                <a:spcPts val="4200"/>
              </a:lnSpc>
            </a:pPr>
            <a:r>
              <a:rPr lang="en-US" sz="3000">
                <a:solidFill>
                  <a:srgbClr val="000000"/>
                </a:solidFill>
                <a:latin typeface="Canva Sans"/>
                <a:ea typeface="Canva Sans"/>
                <a:cs typeface="Canva Sans"/>
                <a:sym typeface="Canva Sans"/>
              </a:rPr>
              <a:t>- YearsAtCompany: Tổng số năm làm việc tại công ty</a:t>
            </a:r>
          </a:p>
          <a:p>
            <a:pPr algn="just">
              <a:lnSpc>
                <a:spcPts val="4200"/>
              </a:lnSpc>
            </a:pPr>
            <a:r>
              <a:rPr lang="en-US" sz="3000">
                <a:solidFill>
                  <a:srgbClr val="000000"/>
                </a:solidFill>
                <a:latin typeface="Canva Sans"/>
                <a:ea typeface="Canva Sans"/>
                <a:cs typeface="Canva Sans"/>
                <a:sym typeface="Canva Sans"/>
              </a:rPr>
              <a:t>- YearsInCurrentRole: Tổng số năm giữ chức vụ hiện tại</a:t>
            </a:r>
          </a:p>
          <a:p>
            <a:pPr algn="just">
              <a:lnSpc>
                <a:spcPts val="4200"/>
              </a:lnSpc>
            </a:pPr>
            <a:r>
              <a:rPr lang="en-US" sz="3000">
                <a:solidFill>
                  <a:srgbClr val="000000"/>
                </a:solidFill>
                <a:latin typeface="Canva Sans"/>
                <a:ea typeface="Canva Sans"/>
                <a:cs typeface="Canva Sans"/>
                <a:sym typeface="Canva Sans"/>
              </a:rPr>
              <a:t>- YearsSinceLastPromotion: Số năm kể từ lần thăng chức gần nhất</a:t>
            </a:r>
          </a:p>
          <a:p>
            <a:pPr algn="just">
              <a:lnSpc>
                <a:spcPts val="4200"/>
              </a:lnSpc>
            </a:pPr>
            <a:r>
              <a:rPr lang="en-US" sz="3000">
                <a:solidFill>
                  <a:srgbClr val="000000"/>
                </a:solidFill>
                <a:latin typeface="Canva Sans"/>
                <a:ea typeface="Canva Sans"/>
                <a:cs typeface="Canva Sans"/>
                <a:sym typeface="Canva Sans"/>
              </a:rPr>
              <a:t>- YearsWithCurrManager: Số năm làm việc dưới quyền quản lý hiện tại</a:t>
            </a:r>
          </a:p>
          <a:p>
            <a:pPr algn="just" marL="647702" indent="-323851" lvl="1">
              <a:lnSpc>
                <a:spcPts val="4200"/>
              </a:lnSpc>
              <a:buAutoNum type="arabicPeriod" startAt="1"/>
            </a:pPr>
            <a:r>
              <a:rPr lang="en-US" b="true" sz="3000">
                <a:solidFill>
                  <a:srgbClr val="000000"/>
                </a:solidFill>
                <a:latin typeface="Canva Sans Bold"/>
                <a:ea typeface="Canva Sans Bold"/>
                <a:cs typeface="Canva Sans Bold"/>
                <a:sym typeface="Canva Sans Bold"/>
              </a:rPr>
              <a:t>Đặc điểm nổi bật</a:t>
            </a:r>
          </a:p>
          <a:p>
            <a:pPr algn="just">
              <a:lnSpc>
                <a:spcPts val="4200"/>
              </a:lnSpc>
            </a:pPr>
            <a:r>
              <a:rPr lang="en-US" sz="3000">
                <a:solidFill>
                  <a:srgbClr val="000000"/>
                </a:solidFill>
                <a:latin typeface="Canva Sans"/>
                <a:ea typeface="Canva Sans"/>
                <a:cs typeface="Canva Sans"/>
                <a:sym typeface="Canva Sans"/>
              </a:rPr>
              <a:t>-</a:t>
            </a:r>
            <a:r>
              <a:rPr lang="en-US" sz="3000">
                <a:solidFill>
                  <a:srgbClr val="000000"/>
                </a:solidFill>
                <a:latin typeface="Canva Sans"/>
                <a:ea typeface="Canva Sans"/>
                <a:cs typeface="Canva Sans"/>
                <a:sym typeface="Canva Sans"/>
              </a:rPr>
              <a:t>Thuộc tính mục tiêu (Target): Attrition–có 2 giá trị: Yes(nghỉ việc), No(đang làm)</a:t>
            </a:r>
          </a:p>
          <a:p>
            <a:pPr algn="just">
              <a:lnSpc>
                <a:spcPts val="4200"/>
              </a:lnSpc>
            </a:pPr>
            <a:r>
              <a:rPr lang="en-US" sz="3000">
                <a:solidFill>
                  <a:srgbClr val="000000"/>
                </a:solidFill>
                <a:latin typeface="Canva Sans"/>
                <a:ea typeface="Canva Sans"/>
                <a:cs typeface="Canva Sans"/>
                <a:sym typeface="Canva Sans"/>
              </a:rPr>
              <a:t>-Biến số định tính (Categorical): JobRole, Department, BusinessTravel, Gender, MaritalStatus, v.v.</a:t>
            </a:r>
          </a:p>
          <a:p>
            <a:pPr algn="just">
              <a:lnSpc>
                <a:spcPts val="4200"/>
              </a:lnSpc>
            </a:pPr>
            <a:r>
              <a:rPr lang="en-US" sz="3000">
                <a:solidFill>
                  <a:srgbClr val="000000"/>
                </a:solidFill>
                <a:latin typeface="Canva Sans"/>
                <a:ea typeface="Canva Sans"/>
                <a:cs typeface="Canva Sans"/>
                <a:sym typeface="Canva Sans"/>
              </a:rPr>
              <a:t>-Biến số định lượng (Numeric): Age, MonthlyIncome, YearsAtCompany, v.v.</a:t>
            </a:r>
          </a:p>
          <a:p>
            <a:pPr algn="just">
              <a:lnSpc>
                <a:spcPts val="4200"/>
              </a:lnSpc>
            </a:pPr>
            <a:r>
              <a:rPr lang="en-US" sz="3000">
                <a:solidFill>
                  <a:srgbClr val="000000"/>
                </a:solidFill>
                <a:latin typeface="Canva Sans"/>
                <a:ea typeface="Canva Sans"/>
                <a:cs typeface="Canva Sans"/>
                <a:sym typeface="Canva Sans"/>
              </a:rPr>
              <a:t>-Không có giá trị thiếu (Missing value): Tất cả các cột đều đầy đủ dữ liệu.</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230600" cy="5410200"/>
          </a:xfrm>
          <a:custGeom>
            <a:avLst/>
            <a:gdLst/>
            <a:ahLst/>
            <a:cxnLst/>
            <a:rect r="r" b="b" t="t" l="l"/>
            <a:pathLst>
              <a:path h="5410200" w="16230600">
                <a:moveTo>
                  <a:pt x="0" y="0"/>
                </a:moveTo>
                <a:lnTo>
                  <a:pt x="16230600" y="0"/>
                </a:lnTo>
                <a:lnTo>
                  <a:pt x="16230600" y="5410200"/>
                </a:lnTo>
                <a:lnTo>
                  <a:pt x="0" y="5410200"/>
                </a:lnTo>
                <a:lnTo>
                  <a:pt x="0" y="0"/>
                </a:lnTo>
                <a:close/>
              </a:path>
            </a:pathLst>
          </a:custGeom>
          <a:blipFill>
            <a:blip r:embed="rId2"/>
            <a:stretch>
              <a:fillRect l="0" t="0" r="0" b="0"/>
            </a:stretch>
          </a:blipFill>
        </p:spPr>
      </p:sp>
      <p:sp>
        <p:nvSpPr>
          <p:cNvPr name="TextBox 3" id="3"/>
          <p:cNvSpPr txBox="true"/>
          <p:nvPr/>
        </p:nvSpPr>
        <p:spPr>
          <a:xfrm rot="0">
            <a:off x="322567" y="269788"/>
            <a:ext cx="10545862" cy="514350"/>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Noto Serif Display Bold"/>
                <a:ea typeface="Noto Serif Display Bold"/>
                <a:cs typeface="Noto Serif Display Bold"/>
                <a:sym typeface="Noto Serif Display Bold"/>
              </a:rPr>
              <a:t>3. PHÂN TÍCH VỀ TÌNH HÌNH TÀI CHÍNH  CỦA CÔNG TY </a:t>
            </a:r>
          </a:p>
        </p:txBody>
      </p:sp>
      <p:sp>
        <p:nvSpPr>
          <p:cNvPr name="TextBox 4" id="4"/>
          <p:cNvSpPr txBox="true"/>
          <p:nvPr/>
        </p:nvSpPr>
        <p:spPr>
          <a:xfrm rot="0">
            <a:off x="1028700" y="6400800"/>
            <a:ext cx="16101550" cy="172720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Noto Serif Display"/>
                <a:ea typeface="Noto Serif Display"/>
                <a:cs typeface="Noto Serif Display"/>
                <a:sym typeface="Noto Serif Display"/>
              </a:rPr>
              <a:t>Tuy nhiên khi nhìn vào biểu đồ cột, ta lại thấy ở những người có mức lương 30 - 90, số lượng người nghỉ việc ở các nhóm lương theo giờ lại không chênh lệch quá nhiều (khoảng từ 22 - 35 người nghỉ việc trên từng mức lương khác nhau), và số lượng người nghỉ việc ở mức lương 100 chiếm ít nhất nhưng xét về tỉ lệ giữa người còn đi làm và người nghỉ việc thì lại chiếm tỉ lệ là 2:1</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50</a:t>
            </a: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230600" cy="5416963"/>
          </a:xfrm>
          <a:custGeom>
            <a:avLst/>
            <a:gdLst/>
            <a:ahLst/>
            <a:cxnLst/>
            <a:rect r="r" b="b" t="t" l="l"/>
            <a:pathLst>
              <a:path h="5416963" w="16230600">
                <a:moveTo>
                  <a:pt x="0" y="0"/>
                </a:moveTo>
                <a:lnTo>
                  <a:pt x="16230600" y="0"/>
                </a:lnTo>
                <a:lnTo>
                  <a:pt x="16230600" y="5416963"/>
                </a:lnTo>
                <a:lnTo>
                  <a:pt x="0" y="5416963"/>
                </a:lnTo>
                <a:lnTo>
                  <a:pt x="0" y="0"/>
                </a:lnTo>
                <a:close/>
              </a:path>
            </a:pathLst>
          </a:custGeom>
          <a:blipFill>
            <a:blip r:embed="rId2"/>
            <a:stretch>
              <a:fillRect l="0" t="0" r="0" b="0"/>
            </a:stretch>
          </a:blipFill>
        </p:spPr>
      </p:sp>
      <p:sp>
        <p:nvSpPr>
          <p:cNvPr name="TextBox 3" id="3"/>
          <p:cNvSpPr txBox="true"/>
          <p:nvPr/>
        </p:nvSpPr>
        <p:spPr>
          <a:xfrm rot="0">
            <a:off x="322567" y="269788"/>
            <a:ext cx="10545862" cy="514350"/>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Noto Serif Display Bold"/>
                <a:ea typeface="Noto Serif Display Bold"/>
                <a:cs typeface="Noto Serif Display Bold"/>
                <a:sym typeface="Noto Serif Display Bold"/>
              </a:rPr>
              <a:t>3. PHÂN TÍCH VỀ TÌNH HÌNH TÀI CHÍNH  CỦA CÔNG TY </a:t>
            </a:r>
          </a:p>
        </p:txBody>
      </p:sp>
      <p:sp>
        <p:nvSpPr>
          <p:cNvPr name="TextBox 4" id="4"/>
          <p:cNvSpPr txBox="true"/>
          <p:nvPr/>
        </p:nvSpPr>
        <p:spPr>
          <a:xfrm rot="0">
            <a:off x="1272442" y="6655213"/>
            <a:ext cx="15743115" cy="85090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Noto Serif Display"/>
                <a:ea typeface="Noto Serif Display"/>
                <a:cs typeface="Noto Serif Display"/>
                <a:sym typeface="Noto Serif Display"/>
              </a:rPr>
              <a:t>Những người có mức lương tính trên ngày chiếm nhiều nhất là từ 500 - 600. Trong đó , ở mức từ 600 - 700 lại có số lượng thấp nhất ( dưới 70 nhân viên)</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51</a:t>
            </a: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230600" cy="5410200"/>
          </a:xfrm>
          <a:custGeom>
            <a:avLst/>
            <a:gdLst/>
            <a:ahLst/>
            <a:cxnLst/>
            <a:rect r="r" b="b" t="t" l="l"/>
            <a:pathLst>
              <a:path h="5410200" w="16230600">
                <a:moveTo>
                  <a:pt x="0" y="0"/>
                </a:moveTo>
                <a:lnTo>
                  <a:pt x="16230600" y="0"/>
                </a:lnTo>
                <a:lnTo>
                  <a:pt x="16230600" y="5410200"/>
                </a:lnTo>
                <a:lnTo>
                  <a:pt x="0" y="5410200"/>
                </a:lnTo>
                <a:lnTo>
                  <a:pt x="0" y="0"/>
                </a:lnTo>
                <a:close/>
              </a:path>
            </a:pathLst>
          </a:custGeom>
          <a:blipFill>
            <a:blip r:embed="rId2"/>
            <a:stretch>
              <a:fillRect l="0" t="0" r="0" b="0"/>
            </a:stretch>
          </a:blipFill>
        </p:spPr>
      </p:sp>
      <p:sp>
        <p:nvSpPr>
          <p:cNvPr name="TextBox 3" id="3"/>
          <p:cNvSpPr txBox="true"/>
          <p:nvPr/>
        </p:nvSpPr>
        <p:spPr>
          <a:xfrm rot="0">
            <a:off x="322567" y="269788"/>
            <a:ext cx="10545862" cy="514350"/>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Noto Serif Display Bold"/>
                <a:ea typeface="Noto Serif Display Bold"/>
                <a:cs typeface="Noto Serif Display Bold"/>
                <a:sym typeface="Noto Serif Display Bold"/>
              </a:rPr>
              <a:t>3. PHÂN TÍCH VỀ TÌNH HÌNH TÀI CHÍNH  CỦA CÔNG TY </a:t>
            </a:r>
          </a:p>
        </p:txBody>
      </p:sp>
      <p:sp>
        <p:nvSpPr>
          <p:cNvPr name="TextBox 4" id="4"/>
          <p:cNvSpPr txBox="true"/>
          <p:nvPr/>
        </p:nvSpPr>
        <p:spPr>
          <a:xfrm rot="0">
            <a:off x="1028700" y="6648450"/>
            <a:ext cx="16230600" cy="12890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Noto Serif Display"/>
                <a:ea typeface="Noto Serif Display"/>
                <a:cs typeface="Noto Serif Display"/>
                <a:sym typeface="Noto Serif Display"/>
              </a:rPr>
              <a:t>Tuy nhiên khi so sánh về số lượng nhân viên nghỉ việc ở mỗi mức lương ta thấy được sự chênh lệch không quá lớn (cao nhất có 22 nhân viên nghỉ việc ở mức lương 300/ngày và thấp nhất ở mức 1200/ngày chỉ có 8 nhân viên)</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52</a:t>
            </a: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5985094" cy="5328365"/>
          </a:xfrm>
          <a:custGeom>
            <a:avLst/>
            <a:gdLst/>
            <a:ahLst/>
            <a:cxnLst/>
            <a:rect r="r" b="b" t="t" l="l"/>
            <a:pathLst>
              <a:path h="5328365" w="15985094">
                <a:moveTo>
                  <a:pt x="0" y="0"/>
                </a:moveTo>
                <a:lnTo>
                  <a:pt x="15985094" y="0"/>
                </a:lnTo>
                <a:lnTo>
                  <a:pt x="15985094" y="5328365"/>
                </a:lnTo>
                <a:lnTo>
                  <a:pt x="0" y="5328365"/>
                </a:lnTo>
                <a:lnTo>
                  <a:pt x="0" y="0"/>
                </a:lnTo>
                <a:close/>
              </a:path>
            </a:pathLst>
          </a:custGeom>
          <a:blipFill>
            <a:blip r:embed="rId2"/>
            <a:stretch>
              <a:fillRect l="0" t="0" r="0" b="0"/>
            </a:stretch>
          </a:blipFill>
        </p:spPr>
      </p:sp>
      <p:sp>
        <p:nvSpPr>
          <p:cNvPr name="TextBox 3" id="3"/>
          <p:cNvSpPr txBox="true"/>
          <p:nvPr/>
        </p:nvSpPr>
        <p:spPr>
          <a:xfrm rot="0">
            <a:off x="322567" y="269788"/>
            <a:ext cx="10545862" cy="514350"/>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Noto Serif Display Bold"/>
                <a:ea typeface="Noto Serif Display Bold"/>
                <a:cs typeface="Noto Serif Display Bold"/>
                <a:sym typeface="Noto Serif Display Bold"/>
              </a:rPr>
              <a:t>3. PHÂN TÍCH VỀ TÌNH HÌNH TÀI CHÍNH  CỦA CÔNG TY </a:t>
            </a:r>
          </a:p>
        </p:txBody>
      </p:sp>
      <p:sp>
        <p:nvSpPr>
          <p:cNvPr name="TextBox 4" id="4"/>
          <p:cNvSpPr txBox="true"/>
          <p:nvPr/>
        </p:nvSpPr>
        <p:spPr>
          <a:xfrm rot="0">
            <a:off x="2811611" y="6566615"/>
            <a:ext cx="11976895" cy="4127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Noto Serif Display"/>
                <a:ea typeface="Noto Serif Display"/>
                <a:cs typeface="Noto Serif Display"/>
                <a:sym typeface="Noto Serif Display"/>
              </a:rPr>
              <a:t>Ta thấy những người có mước lương từ 20000 - 22000 chiếm só lượng nhiều nhất</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53</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8700"/>
            <a:ext cx="16230600" cy="5410200"/>
          </a:xfrm>
          <a:custGeom>
            <a:avLst/>
            <a:gdLst/>
            <a:ahLst/>
            <a:cxnLst/>
            <a:rect r="r" b="b" t="t" l="l"/>
            <a:pathLst>
              <a:path h="5410200" w="16230600">
                <a:moveTo>
                  <a:pt x="0" y="0"/>
                </a:moveTo>
                <a:lnTo>
                  <a:pt x="16230600" y="0"/>
                </a:lnTo>
                <a:lnTo>
                  <a:pt x="16230600" y="5410200"/>
                </a:lnTo>
                <a:lnTo>
                  <a:pt x="0" y="5410200"/>
                </a:lnTo>
                <a:lnTo>
                  <a:pt x="0" y="0"/>
                </a:lnTo>
                <a:close/>
              </a:path>
            </a:pathLst>
          </a:custGeom>
          <a:blipFill>
            <a:blip r:embed="rId2"/>
            <a:stretch>
              <a:fillRect l="0" t="0" r="0" b="0"/>
            </a:stretch>
          </a:blipFill>
        </p:spPr>
      </p:sp>
      <p:sp>
        <p:nvSpPr>
          <p:cNvPr name="TextBox 3" id="3"/>
          <p:cNvSpPr txBox="true"/>
          <p:nvPr/>
        </p:nvSpPr>
        <p:spPr>
          <a:xfrm rot="0">
            <a:off x="322567" y="269788"/>
            <a:ext cx="10545862" cy="514350"/>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Noto Serif Display Bold"/>
                <a:ea typeface="Noto Serif Display Bold"/>
                <a:cs typeface="Noto Serif Display Bold"/>
                <a:sym typeface="Noto Serif Display Bold"/>
              </a:rPr>
              <a:t>3. PHÂN TÍCH VỀ TÌNH HÌNH TÀI CHÍNH  CỦA CÔNG TY </a:t>
            </a:r>
          </a:p>
        </p:txBody>
      </p:sp>
      <p:sp>
        <p:nvSpPr>
          <p:cNvPr name="TextBox 4" id="4"/>
          <p:cNvSpPr txBox="true"/>
          <p:nvPr/>
        </p:nvSpPr>
        <p:spPr>
          <a:xfrm rot="0">
            <a:off x="3562002" y="7027407"/>
            <a:ext cx="11193463" cy="41275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Noto Serif Display"/>
                <a:ea typeface="Noto Serif Display"/>
                <a:cs typeface="Noto Serif Display"/>
                <a:sym typeface="Noto Serif Display"/>
              </a:rPr>
              <a:t>S</a:t>
            </a:r>
            <a:r>
              <a:rPr lang="en-US" sz="2499">
                <a:solidFill>
                  <a:srgbClr val="000000"/>
                </a:solidFill>
                <a:latin typeface="Noto Serif Display"/>
                <a:ea typeface="Noto Serif Display"/>
                <a:cs typeface="Noto Serif Display"/>
                <a:sym typeface="Noto Serif Display"/>
              </a:rPr>
              <a:t>ố lượng nhân viên nghỉ việc ở từng mức lương không có sự chênh lệch lớn</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54</a:t>
            </a: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023059"/>
            <a:ext cx="15985094" cy="5328365"/>
          </a:xfrm>
          <a:custGeom>
            <a:avLst/>
            <a:gdLst/>
            <a:ahLst/>
            <a:cxnLst/>
            <a:rect r="r" b="b" t="t" l="l"/>
            <a:pathLst>
              <a:path h="5328365" w="15985094">
                <a:moveTo>
                  <a:pt x="0" y="0"/>
                </a:moveTo>
                <a:lnTo>
                  <a:pt x="15985094" y="0"/>
                </a:lnTo>
                <a:lnTo>
                  <a:pt x="15985094" y="5328365"/>
                </a:lnTo>
                <a:lnTo>
                  <a:pt x="0" y="5328365"/>
                </a:lnTo>
                <a:lnTo>
                  <a:pt x="0" y="0"/>
                </a:lnTo>
                <a:close/>
              </a:path>
            </a:pathLst>
          </a:custGeom>
          <a:blipFill>
            <a:blip r:embed="rId2"/>
            <a:stretch>
              <a:fillRect l="0" t="0" r="0" b="0"/>
            </a:stretch>
          </a:blipFill>
        </p:spPr>
      </p:sp>
      <p:sp>
        <p:nvSpPr>
          <p:cNvPr name="TextBox 3" id="3"/>
          <p:cNvSpPr txBox="true"/>
          <p:nvPr/>
        </p:nvSpPr>
        <p:spPr>
          <a:xfrm rot="0">
            <a:off x="322567" y="269788"/>
            <a:ext cx="10545862" cy="514350"/>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Noto Serif Display Bold"/>
                <a:ea typeface="Noto Serif Display Bold"/>
                <a:cs typeface="Noto Serif Display Bold"/>
                <a:sym typeface="Noto Serif Display Bold"/>
              </a:rPr>
              <a:t>3. PHÂN TÍCH VỀ TÌNH HÌNH TÀI CHÍNH  CỦA CÔNG TY </a:t>
            </a:r>
          </a:p>
        </p:txBody>
      </p:sp>
      <p:sp>
        <p:nvSpPr>
          <p:cNvPr name="TextBox 4" id="4"/>
          <p:cNvSpPr txBox="true"/>
          <p:nvPr/>
        </p:nvSpPr>
        <p:spPr>
          <a:xfrm rot="0">
            <a:off x="1028700" y="7139189"/>
            <a:ext cx="15985094" cy="850900"/>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Noto Serif Display"/>
                <a:ea typeface="Noto Serif Display"/>
                <a:cs typeface="Noto Serif Display"/>
                <a:sym typeface="Noto Serif Display"/>
              </a:rPr>
              <a:t>N</a:t>
            </a:r>
            <a:r>
              <a:rPr lang="en-US" sz="2499">
                <a:solidFill>
                  <a:srgbClr val="000000"/>
                </a:solidFill>
                <a:latin typeface="Noto Serif Display"/>
                <a:ea typeface="Noto Serif Display"/>
                <a:cs typeface="Noto Serif Display"/>
                <a:sym typeface="Noto Serif Display"/>
              </a:rPr>
              <a:t>hân viên có mức lương từ 0 - 5000 chiếm số lượng đông nhất trong công ty và khi mức lương càng tăng cao, thì số lượng nhân viên có thu nhập cao càng giảm dần</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55</a:t>
            </a:r>
          </a:p>
        </p:txBody>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49536" y="1028700"/>
            <a:ext cx="16009764" cy="5343259"/>
          </a:xfrm>
          <a:custGeom>
            <a:avLst/>
            <a:gdLst/>
            <a:ahLst/>
            <a:cxnLst/>
            <a:rect r="r" b="b" t="t" l="l"/>
            <a:pathLst>
              <a:path h="5343259" w="16009764">
                <a:moveTo>
                  <a:pt x="0" y="0"/>
                </a:moveTo>
                <a:lnTo>
                  <a:pt x="16009764" y="0"/>
                </a:lnTo>
                <a:lnTo>
                  <a:pt x="16009764" y="5343259"/>
                </a:lnTo>
                <a:lnTo>
                  <a:pt x="0" y="5343259"/>
                </a:lnTo>
                <a:lnTo>
                  <a:pt x="0" y="0"/>
                </a:lnTo>
                <a:close/>
              </a:path>
            </a:pathLst>
          </a:custGeom>
          <a:blipFill>
            <a:blip r:embed="rId2"/>
            <a:stretch>
              <a:fillRect l="0" t="0" r="0" b="0"/>
            </a:stretch>
          </a:blipFill>
        </p:spPr>
      </p:sp>
      <p:sp>
        <p:nvSpPr>
          <p:cNvPr name="TextBox 3" id="3"/>
          <p:cNvSpPr txBox="true"/>
          <p:nvPr/>
        </p:nvSpPr>
        <p:spPr>
          <a:xfrm rot="0">
            <a:off x="322567" y="269788"/>
            <a:ext cx="10545862" cy="514350"/>
          </a:xfrm>
          <a:prstGeom prst="rect">
            <a:avLst/>
          </a:prstGeom>
        </p:spPr>
        <p:txBody>
          <a:bodyPr anchor="t" rtlCol="false" tIns="0" lIns="0" bIns="0" rIns="0">
            <a:spAutoFit/>
          </a:bodyPr>
          <a:lstStyle/>
          <a:p>
            <a:pPr algn="ctr">
              <a:lnSpc>
                <a:spcPts val="4200"/>
              </a:lnSpc>
              <a:spcBef>
                <a:spcPct val="0"/>
              </a:spcBef>
            </a:pPr>
            <a:r>
              <a:rPr lang="en-US" b="true" sz="3000">
                <a:solidFill>
                  <a:srgbClr val="000000"/>
                </a:solidFill>
                <a:latin typeface="Noto Serif Display Bold"/>
                <a:ea typeface="Noto Serif Display Bold"/>
                <a:cs typeface="Noto Serif Display Bold"/>
                <a:sym typeface="Noto Serif Display Bold"/>
              </a:rPr>
              <a:t>3. PHÂN TÍCH VỀ TÌNH HÌNH TÀI CHÍNH  CỦA CÔNG TY </a:t>
            </a:r>
          </a:p>
        </p:txBody>
      </p:sp>
      <p:sp>
        <p:nvSpPr>
          <p:cNvPr name="TextBox 4" id="4"/>
          <p:cNvSpPr txBox="true"/>
          <p:nvPr/>
        </p:nvSpPr>
        <p:spPr>
          <a:xfrm rot="0">
            <a:off x="675634" y="6581509"/>
            <a:ext cx="16936733" cy="850900"/>
          </a:xfrm>
          <a:prstGeom prst="rect">
            <a:avLst/>
          </a:prstGeom>
        </p:spPr>
        <p:txBody>
          <a:bodyPr anchor="t" rtlCol="false" tIns="0" lIns="0" bIns="0" rIns="0">
            <a:spAutoFit/>
          </a:bodyPr>
          <a:lstStyle/>
          <a:p>
            <a:pPr algn="just">
              <a:lnSpc>
                <a:spcPts val="3499"/>
              </a:lnSpc>
              <a:spcBef>
                <a:spcPct val="0"/>
              </a:spcBef>
            </a:pPr>
            <a:r>
              <a:rPr lang="en-US" b="true" sz="2499">
                <a:solidFill>
                  <a:srgbClr val="000000"/>
                </a:solidFill>
                <a:latin typeface="Noto Serif Display Bold"/>
                <a:ea typeface="Noto Serif Display Bold"/>
                <a:cs typeface="Noto Serif Display Bold"/>
                <a:sym typeface="Noto Serif Display Bold"/>
              </a:rPr>
              <a:t>Đ</a:t>
            </a:r>
            <a:r>
              <a:rPr lang="en-US" b="true" sz="2499">
                <a:solidFill>
                  <a:srgbClr val="000000"/>
                </a:solidFill>
                <a:latin typeface="Noto Serif Display Bold"/>
                <a:ea typeface="Noto Serif Display Bold"/>
                <a:cs typeface="Noto Serif Display Bold"/>
                <a:sym typeface="Noto Serif Display Bold"/>
              </a:rPr>
              <a:t>a số những nhân viên nghỉ việc sẽ rơi vào nhưng người có thu nhập dưới 5000, có thể đến từ việc mức thu nhập thấp khiến họ phải rời khỏi công ty</a:t>
            </a: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56</a:t>
            </a:r>
          </a:p>
        </p:txBody>
      </p:sp>
    </p:spTree>
  </p:cSld>
  <p:clrMapOvr>
    <a:masterClrMapping/>
  </p:clrMapOvr>
</p:sld>
</file>

<file path=ppt/slides/slide5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57</a:t>
            </a:r>
          </a:p>
        </p:txBody>
      </p:sp>
      <p:sp>
        <p:nvSpPr>
          <p:cNvPr name="TextBox 3" id="3"/>
          <p:cNvSpPr txBox="true"/>
          <p:nvPr/>
        </p:nvSpPr>
        <p:spPr>
          <a:xfrm rot="0">
            <a:off x="1184949" y="3460115"/>
            <a:ext cx="16420492" cy="3195319"/>
          </a:xfrm>
          <a:prstGeom prst="rect">
            <a:avLst/>
          </a:prstGeom>
        </p:spPr>
        <p:txBody>
          <a:bodyPr anchor="t" rtlCol="false" tIns="0" lIns="0" bIns="0" rIns="0">
            <a:spAutoFit/>
          </a:bodyPr>
          <a:lstStyle/>
          <a:p>
            <a:pPr algn="ctr" marL="0" indent="0" lvl="0">
              <a:lnSpc>
                <a:spcPts val="12880"/>
              </a:lnSpc>
              <a:spcBef>
                <a:spcPct val="0"/>
              </a:spcBef>
            </a:pPr>
            <a:r>
              <a:rPr lang="en-US" b="true" sz="9200">
                <a:solidFill>
                  <a:srgbClr val="000000"/>
                </a:solidFill>
                <a:latin typeface="Noto Sans Bold"/>
                <a:ea typeface="Noto Sans Bold"/>
                <a:cs typeface="Noto Sans Bold"/>
                <a:sym typeface="Noto Sans Bold"/>
              </a:rPr>
              <a:t>Thông tin công việc của nhân viên</a:t>
            </a:r>
          </a:p>
        </p:txBody>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67510" y="0"/>
            <a:ext cx="14499242" cy="7410323"/>
          </a:xfrm>
          <a:custGeom>
            <a:avLst/>
            <a:gdLst/>
            <a:ahLst/>
            <a:cxnLst/>
            <a:rect r="r" b="b" t="t" l="l"/>
            <a:pathLst>
              <a:path h="7410323" w="14499242">
                <a:moveTo>
                  <a:pt x="0" y="0"/>
                </a:moveTo>
                <a:lnTo>
                  <a:pt x="14499242" y="0"/>
                </a:lnTo>
                <a:lnTo>
                  <a:pt x="14499242" y="7410323"/>
                </a:lnTo>
                <a:lnTo>
                  <a:pt x="0" y="7410323"/>
                </a:lnTo>
                <a:lnTo>
                  <a:pt x="0" y="0"/>
                </a:lnTo>
                <a:close/>
              </a:path>
            </a:pathLst>
          </a:custGeom>
          <a:blipFill>
            <a:blip r:embed="rId2"/>
            <a:stretch>
              <a:fillRect l="-1475" t="0" r="-740"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58</a:t>
            </a:r>
          </a:p>
        </p:txBody>
      </p:sp>
      <p:sp>
        <p:nvSpPr>
          <p:cNvPr name="TextBox 4" id="4"/>
          <p:cNvSpPr txBox="true"/>
          <p:nvPr/>
        </p:nvSpPr>
        <p:spPr>
          <a:xfrm rot="0">
            <a:off x="1967510" y="7343648"/>
            <a:ext cx="13524158" cy="2943352"/>
          </a:xfrm>
          <a:prstGeom prst="rect">
            <a:avLst/>
          </a:prstGeom>
        </p:spPr>
        <p:txBody>
          <a:bodyPr anchor="t" rtlCol="false" tIns="0" lIns="0" bIns="0" rIns="0">
            <a:spAutoFit/>
          </a:bodyPr>
          <a:lstStyle/>
          <a:p>
            <a:pPr algn="ctr">
              <a:lnSpc>
                <a:spcPts val="4675"/>
              </a:lnSpc>
            </a:pPr>
            <a:r>
              <a:rPr lang="en-US" sz="3339">
                <a:solidFill>
                  <a:srgbClr val="000000"/>
                </a:solidFill>
                <a:latin typeface="Canva Sans"/>
                <a:ea typeface="Canva Sans"/>
                <a:cs typeface="Canva Sans"/>
                <a:sym typeface="Canva Sans"/>
              </a:rPr>
              <a:t>- Nhận xét chung: </a:t>
            </a:r>
            <a:r>
              <a:rPr lang="en-US" sz="3339">
                <a:solidFill>
                  <a:srgbClr val="000000"/>
                </a:solidFill>
                <a:latin typeface="Canva Sans"/>
                <a:ea typeface="Canva Sans"/>
                <a:cs typeface="Canva Sans"/>
                <a:sym typeface="Canva Sans"/>
              </a:rPr>
              <a:t>Ta nhận thấy đa số những người còn làm việc luôn nhiều hơn những người đã nghỉ việc. Để làm rõ hơn tỉ lệ của nhân viên nghỉ việc chiếm bao nhiêu phần trăm trong từng đặc trưng, ta sẽ tiếp tục đi làm rõ</a:t>
            </a:r>
          </a:p>
          <a:p>
            <a:pPr algn="ctr">
              <a:lnSpc>
                <a:spcPts val="4759"/>
              </a:lnSpc>
            </a:pPr>
          </a:p>
        </p:txBody>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75303" y="0"/>
            <a:ext cx="13337395" cy="4445798"/>
          </a:xfrm>
          <a:custGeom>
            <a:avLst/>
            <a:gdLst/>
            <a:ahLst/>
            <a:cxnLst/>
            <a:rect r="r" b="b" t="t" l="l"/>
            <a:pathLst>
              <a:path h="4445798" w="13337395">
                <a:moveTo>
                  <a:pt x="0" y="0"/>
                </a:moveTo>
                <a:lnTo>
                  <a:pt x="13337394" y="0"/>
                </a:lnTo>
                <a:lnTo>
                  <a:pt x="13337394" y="4445798"/>
                </a:lnTo>
                <a:lnTo>
                  <a:pt x="0" y="4445798"/>
                </a:lnTo>
                <a:lnTo>
                  <a:pt x="0" y="0"/>
                </a:lnTo>
                <a:close/>
              </a:path>
            </a:pathLst>
          </a:custGeom>
          <a:blipFill>
            <a:blip r:embed="rId2"/>
            <a:stretch>
              <a:fillRect l="0" t="0" r="0" b="0"/>
            </a:stretch>
          </a:blipFill>
        </p:spPr>
      </p:sp>
      <p:sp>
        <p:nvSpPr>
          <p:cNvPr name="Freeform 3" id="3"/>
          <p:cNvSpPr/>
          <p:nvPr/>
        </p:nvSpPr>
        <p:spPr>
          <a:xfrm flipH="false" flipV="false" rot="0">
            <a:off x="2645942" y="5410200"/>
            <a:ext cx="13337395" cy="2222899"/>
          </a:xfrm>
          <a:custGeom>
            <a:avLst/>
            <a:gdLst/>
            <a:ahLst/>
            <a:cxnLst/>
            <a:rect r="r" b="b" t="t" l="l"/>
            <a:pathLst>
              <a:path h="2222899" w="13337395">
                <a:moveTo>
                  <a:pt x="0" y="0"/>
                </a:moveTo>
                <a:lnTo>
                  <a:pt x="13337395" y="0"/>
                </a:lnTo>
                <a:lnTo>
                  <a:pt x="13337395" y="2222899"/>
                </a:lnTo>
                <a:lnTo>
                  <a:pt x="0" y="2222899"/>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59</a:t>
            </a:r>
          </a:p>
        </p:txBody>
      </p:sp>
      <p:sp>
        <p:nvSpPr>
          <p:cNvPr name="TextBox 5" id="5"/>
          <p:cNvSpPr txBox="true"/>
          <p:nvPr/>
        </p:nvSpPr>
        <p:spPr>
          <a:xfrm rot="0">
            <a:off x="2475303" y="3938270"/>
            <a:ext cx="13337395" cy="1471930"/>
          </a:xfrm>
          <a:prstGeom prst="rect">
            <a:avLst/>
          </a:prstGeom>
        </p:spPr>
        <p:txBody>
          <a:bodyPr anchor="t" rtlCol="false" tIns="0" lIns="0" bIns="0" rIns="0">
            <a:spAutoFit/>
          </a:bodyPr>
          <a:lstStyle/>
          <a:p>
            <a:pPr algn="ctr">
              <a:lnSpc>
                <a:spcPts val="3919"/>
              </a:lnSpc>
            </a:pPr>
            <a:r>
              <a:rPr lang="en-US" sz="2799">
                <a:solidFill>
                  <a:srgbClr val="000000"/>
                </a:solidFill>
                <a:latin typeface="Canva Sans"/>
                <a:ea typeface="Canva Sans"/>
                <a:cs typeface="Canva Sans"/>
                <a:sym typeface="Canva Sans"/>
              </a:rPr>
              <a:t>- Nhận xét: 3 lĩnh vực Human Resources, Marketing và </a:t>
            </a:r>
            <a:r>
              <a:rPr lang="en-US" sz="2799">
                <a:solidFill>
                  <a:srgbClr val="000000"/>
                </a:solidFill>
                <a:latin typeface="Canva Sans"/>
                <a:ea typeface="Canva Sans"/>
                <a:cs typeface="Canva Sans"/>
                <a:sym typeface="Canva Sans"/>
              </a:rPr>
              <a:t>Technical Degree có tỉ lệ nhân viên nghỉ việc cao nhất trong tổng số 6 lĩnh vực giáo dục</a:t>
            </a:r>
          </a:p>
          <a:p>
            <a:pPr algn="ctr">
              <a:lnSpc>
                <a:spcPts val="3919"/>
              </a:lnSpc>
            </a:pPr>
          </a:p>
        </p:txBody>
      </p:sp>
      <p:sp>
        <p:nvSpPr>
          <p:cNvPr name="TextBox 6" id="6"/>
          <p:cNvSpPr txBox="true"/>
          <p:nvPr/>
        </p:nvSpPr>
        <p:spPr>
          <a:xfrm rot="0">
            <a:off x="2475303" y="7575949"/>
            <a:ext cx="13337395" cy="2541905"/>
          </a:xfrm>
          <a:prstGeom prst="rect">
            <a:avLst/>
          </a:prstGeom>
        </p:spPr>
        <p:txBody>
          <a:bodyPr anchor="t" rtlCol="false" tIns="0" lIns="0" bIns="0" rIns="0">
            <a:spAutoFit/>
          </a:bodyPr>
          <a:lstStyle/>
          <a:p>
            <a:pPr algn="ctr">
              <a:lnSpc>
                <a:spcPts val="3919"/>
              </a:lnSpc>
            </a:pPr>
            <a:r>
              <a:rPr lang="en-US" sz="2799">
                <a:solidFill>
                  <a:srgbClr val="000000"/>
                </a:solidFill>
                <a:latin typeface="Canva Sans"/>
                <a:ea typeface="Canva Sans"/>
                <a:cs typeface="Canva Sans"/>
                <a:sym typeface="Canva Sans"/>
              </a:rPr>
              <a:t>- Nhận xét: </a:t>
            </a:r>
            <a:r>
              <a:rPr lang="en-US" sz="2799">
                <a:solidFill>
                  <a:srgbClr val="000000"/>
                </a:solidFill>
                <a:latin typeface="Canva Sans"/>
                <a:ea typeface="Canva Sans"/>
                <a:cs typeface="Canva Sans"/>
                <a:sym typeface="Canva Sans"/>
              </a:rPr>
              <a:t>Trong 3 phòng ban:</a:t>
            </a:r>
          </a:p>
          <a:p>
            <a:pPr algn="ctr">
              <a:lnSpc>
                <a:spcPts val="3919"/>
              </a:lnSpc>
            </a:pPr>
            <a:r>
              <a:rPr lang="en-US" sz="2799">
                <a:solidFill>
                  <a:srgbClr val="000000"/>
                </a:solidFill>
                <a:latin typeface="Canva Sans"/>
                <a:ea typeface="Canva Sans"/>
                <a:cs typeface="Canva Sans"/>
                <a:sym typeface="Canva Sans"/>
              </a:rPr>
              <a:t>  + Phòng Sales chiếm tỷ lệ nhân viên nghỉ việc cao nhất (~21.6%)</a:t>
            </a:r>
          </a:p>
          <a:p>
            <a:pPr algn="ctr">
              <a:lnSpc>
                <a:spcPts val="3919"/>
              </a:lnSpc>
            </a:pPr>
            <a:r>
              <a:rPr lang="en-US" sz="2799">
                <a:solidFill>
                  <a:srgbClr val="000000"/>
                </a:solidFill>
                <a:latin typeface="Canva Sans"/>
                <a:ea typeface="Canva Sans"/>
                <a:cs typeface="Canva Sans"/>
                <a:sym typeface="Canva Sans"/>
              </a:rPr>
              <a:t>  + Tiếp đến là Phòng HR chiếm tỷ lệ ~ 20%</a:t>
            </a:r>
          </a:p>
          <a:p>
            <a:pPr algn="ctr">
              <a:lnSpc>
                <a:spcPts val="3919"/>
              </a:lnSpc>
            </a:pPr>
            <a:r>
              <a:rPr lang="en-US" sz="2799">
                <a:solidFill>
                  <a:srgbClr val="000000"/>
                </a:solidFill>
                <a:latin typeface="Canva Sans"/>
                <a:ea typeface="Canva Sans"/>
                <a:cs typeface="Canva Sans"/>
                <a:sym typeface="Canva Sans"/>
              </a:rPr>
              <a:t>  + Phòng ban R&amp;D chiếm tỷ lệ thấp nhất ~14.4%</a:t>
            </a:r>
          </a:p>
          <a:p>
            <a:pPr algn="ctr">
              <a:lnSpc>
                <a:spcPts val="4620"/>
              </a:lnSpc>
            </a:pP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a:t>
            </a:r>
          </a:p>
        </p:txBody>
      </p:sp>
      <p:sp>
        <p:nvSpPr>
          <p:cNvPr name="TextBox 3" id="3"/>
          <p:cNvSpPr txBox="true"/>
          <p:nvPr/>
        </p:nvSpPr>
        <p:spPr>
          <a:xfrm rot="0">
            <a:off x="1028700" y="971550"/>
            <a:ext cx="16230600" cy="8515350"/>
          </a:xfrm>
          <a:prstGeom prst="rect">
            <a:avLst/>
          </a:prstGeom>
        </p:spPr>
        <p:txBody>
          <a:bodyPr anchor="t" rtlCol="false" tIns="0" lIns="0" bIns="0" rIns="0">
            <a:spAutoFit/>
          </a:bodyPr>
          <a:lstStyle/>
          <a:p>
            <a:pPr algn="l" marL="647702" indent="-323851" lvl="1">
              <a:lnSpc>
                <a:spcPts val="4200"/>
              </a:lnSpc>
              <a:buAutoNum type="arabicPeriod" startAt="1"/>
            </a:pPr>
            <a:r>
              <a:rPr lang="en-US" b="true" sz="3000">
                <a:solidFill>
                  <a:srgbClr val="000000"/>
                </a:solidFill>
                <a:latin typeface="Canva Sans Bold"/>
                <a:ea typeface="Canva Sans Bold"/>
                <a:cs typeface="Canva Sans Bold"/>
                <a:sym typeface="Canva Sans Bold"/>
              </a:rPr>
              <a:t>Tóm tắt thông tin về Values của các features trong data:</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 Thông tin nhân viên</a:t>
            </a:r>
          </a:p>
          <a:p>
            <a:pPr algn="l">
              <a:lnSpc>
                <a:spcPts val="4200"/>
              </a:lnSpc>
            </a:pPr>
            <a:r>
              <a:rPr lang="en-US" sz="3000">
                <a:solidFill>
                  <a:srgbClr val="000000"/>
                </a:solidFill>
                <a:latin typeface="Canva Sans"/>
                <a:ea typeface="Canva Sans"/>
                <a:cs typeface="Canva Sans"/>
                <a:sym typeface="Canva Sans"/>
              </a:rPr>
              <a:t>    + </a:t>
            </a:r>
            <a:r>
              <a:rPr lang="en-US" sz="3000">
                <a:solidFill>
                  <a:srgbClr val="000000"/>
                </a:solidFill>
                <a:latin typeface="Canva Sans"/>
                <a:ea typeface="Canva Sans"/>
                <a:cs typeface="Canva Sans"/>
                <a:sym typeface="Canva Sans"/>
              </a:rPr>
              <a:t>Age: 18 - 60</a:t>
            </a:r>
          </a:p>
          <a:p>
            <a:pPr algn="l">
              <a:lnSpc>
                <a:spcPts val="4200"/>
              </a:lnSpc>
            </a:pPr>
            <a:r>
              <a:rPr lang="en-US" sz="3000">
                <a:solidFill>
                  <a:srgbClr val="000000"/>
                </a:solidFill>
                <a:latin typeface="Canva Sans"/>
                <a:ea typeface="Canva Sans"/>
                <a:cs typeface="Canva Sans"/>
                <a:sym typeface="Canva Sans"/>
              </a:rPr>
              <a:t>    + Gender: 'Male' , 'Female'</a:t>
            </a:r>
          </a:p>
          <a:p>
            <a:pPr algn="l">
              <a:lnSpc>
                <a:spcPts val="4200"/>
              </a:lnSpc>
            </a:pPr>
            <a:r>
              <a:rPr lang="en-US" sz="3000">
                <a:solidFill>
                  <a:srgbClr val="000000"/>
                </a:solidFill>
                <a:latin typeface="Canva Sans"/>
                <a:ea typeface="Canva Sans"/>
                <a:cs typeface="Canva Sans"/>
                <a:sym typeface="Canva Sans"/>
              </a:rPr>
              <a:t>    + MaritalStatus: 'Single' , 'Married' , 'Divorced'</a:t>
            </a:r>
          </a:p>
          <a:p>
            <a:pPr algn="l">
              <a:lnSpc>
                <a:spcPts val="4200"/>
              </a:lnSpc>
            </a:pPr>
            <a:r>
              <a:rPr lang="en-US" sz="3000">
                <a:solidFill>
                  <a:srgbClr val="000000"/>
                </a:solidFill>
                <a:latin typeface="Canva Sans"/>
                <a:ea typeface="Canva Sans"/>
                <a:cs typeface="Canva Sans"/>
                <a:sym typeface="Canva Sans"/>
              </a:rPr>
              <a:t>    + Education: 1 , 2 , 3 , 4 , 5</a:t>
            </a:r>
          </a:p>
          <a:p>
            <a:pPr algn="l">
              <a:lnSpc>
                <a:spcPts val="4200"/>
              </a:lnSpc>
            </a:pPr>
            <a:r>
              <a:rPr lang="en-US" sz="3000">
                <a:solidFill>
                  <a:srgbClr val="000000"/>
                </a:solidFill>
                <a:latin typeface="Canva Sans"/>
                <a:ea typeface="Canva Sans"/>
                <a:cs typeface="Canva Sans"/>
                <a:sym typeface="Canva Sans"/>
              </a:rPr>
              <a:t>    + DistanceFromHome: 1 - 29</a:t>
            </a:r>
          </a:p>
          <a:p>
            <a:pPr algn="l">
              <a:lnSpc>
                <a:spcPts val="4200"/>
              </a:lnSpc>
            </a:pPr>
            <a:r>
              <a:rPr lang="en-US" sz="3000">
                <a:solidFill>
                  <a:srgbClr val="000000"/>
                </a:solidFill>
                <a:latin typeface="Canva Sans"/>
                <a:ea typeface="Canva Sans"/>
                <a:cs typeface="Canva Sans"/>
                <a:sym typeface="Canva Sans"/>
              </a:rPr>
              <a:t>    + TotalWorkingYears: 0 - 40</a:t>
            </a:r>
          </a:p>
          <a:p>
            <a:pPr algn="l">
              <a:lnSpc>
                <a:spcPts val="4200"/>
              </a:lnSpc>
            </a:pPr>
            <a:r>
              <a:rPr lang="en-US" sz="3000">
                <a:solidFill>
                  <a:srgbClr val="000000"/>
                </a:solidFill>
                <a:latin typeface="Canva Sans"/>
                <a:ea typeface="Canva Sans"/>
                <a:cs typeface="Canva Sans"/>
                <a:sym typeface="Canva Sans"/>
              </a:rPr>
              <a:t>    + NumCompaniesWorked 0 - 9</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  Thông tin công ty về nhân viên:</a:t>
            </a:r>
          </a:p>
          <a:p>
            <a:pPr algn="l">
              <a:lnSpc>
                <a:spcPts val="4200"/>
              </a:lnSpc>
            </a:pPr>
            <a:r>
              <a:rPr lang="en-US" sz="3000">
                <a:solidFill>
                  <a:srgbClr val="000000"/>
                </a:solidFill>
                <a:latin typeface="Canva Sans"/>
                <a:ea typeface="Canva Sans"/>
                <a:cs typeface="Canva Sans"/>
                <a:sym typeface="Canva Sans"/>
              </a:rPr>
              <a:t>    + YearsAtCompany: 0 - 40</a:t>
            </a:r>
          </a:p>
          <a:p>
            <a:pPr algn="l">
              <a:lnSpc>
                <a:spcPts val="4200"/>
              </a:lnSpc>
            </a:pPr>
            <a:r>
              <a:rPr lang="en-US" sz="3000">
                <a:solidFill>
                  <a:srgbClr val="000000"/>
                </a:solidFill>
                <a:latin typeface="Canva Sans"/>
                <a:ea typeface="Canva Sans"/>
                <a:cs typeface="Canva Sans"/>
                <a:sym typeface="Canva Sans"/>
              </a:rPr>
              <a:t>    + YearsInCurrentRole: 0 - 18</a:t>
            </a:r>
          </a:p>
          <a:p>
            <a:pPr algn="l">
              <a:lnSpc>
                <a:spcPts val="4200"/>
              </a:lnSpc>
            </a:pPr>
            <a:r>
              <a:rPr lang="en-US" sz="3000">
                <a:solidFill>
                  <a:srgbClr val="000000"/>
                </a:solidFill>
                <a:latin typeface="Canva Sans"/>
                <a:ea typeface="Canva Sans"/>
                <a:cs typeface="Canva Sans"/>
                <a:sym typeface="Canva Sans"/>
              </a:rPr>
              <a:t>    + YearsWithCurrManager: 0 - 17</a:t>
            </a:r>
          </a:p>
          <a:p>
            <a:pPr algn="l">
              <a:lnSpc>
                <a:spcPts val="4200"/>
              </a:lnSpc>
            </a:pPr>
            <a:r>
              <a:rPr lang="en-US" sz="3000">
                <a:solidFill>
                  <a:srgbClr val="000000"/>
                </a:solidFill>
                <a:latin typeface="Canva Sans"/>
                <a:ea typeface="Canva Sans"/>
                <a:cs typeface="Canva Sans"/>
                <a:sym typeface="Canva Sans"/>
              </a:rPr>
              <a:t>    + YearsSinceLastPromotion: 0 -15</a:t>
            </a:r>
          </a:p>
          <a:p>
            <a:pPr algn="l">
              <a:lnSpc>
                <a:spcPts val="4200"/>
              </a:lnSpc>
            </a:pPr>
            <a:r>
              <a:rPr lang="en-US" sz="3000">
                <a:solidFill>
                  <a:srgbClr val="000000"/>
                </a:solidFill>
                <a:latin typeface="Canva Sans"/>
                <a:ea typeface="Canva Sans"/>
                <a:cs typeface="Canva Sans"/>
                <a:sym typeface="Canva Sans"/>
              </a:rPr>
              <a:t>    + TrainingTimesLastYear: 0 - 6</a:t>
            </a:r>
          </a:p>
          <a:p>
            <a:pPr algn="l">
              <a:lnSpc>
                <a:spcPts val="4200"/>
              </a:lnSpc>
            </a:pPr>
            <a:r>
              <a:rPr lang="en-US" sz="3000">
                <a:solidFill>
                  <a:srgbClr val="000000"/>
                </a:solidFill>
                <a:latin typeface="Canva Sans"/>
                <a:ea typeface="Canva Sans"/>
                <a:cs typeface="Canva Sans"/>
                <a:sym typeface="Canva Sans"/>
              </a:rPr>
              <a:t>    + WorkLifeBalance: 1, 2, 3, 4</a:t>
            </a:r>
          </a:p>
        </p:txBody>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5932801"/>
          </a:xfrm>
          <a:custGeom>
            <a:avLst/>
            <a:gdLst/>
            <a:ahLst/>
            <a:cxnLst/>
            <a:rect r="r" b="b" t="t" l="l"/>
            <a:pathLst>
              <a:path h="5932801" w="18288000">
                <a:moveTo>
                  <a:pt x="0" y="0"/>
                </a:moveTo>
                <a:lnTo>
                  <a:pt x="18288000" y="0"/>
                </a:lnTo>
                <a:lnTo>
                  <a:pt x="18288000" y="5932801"/>
                </a:lnTo>
                <a:lnTo>
                  <a:pt x="0" y="5932801"/>
                </a:lnTo>
                <a:lnTo>
                  <a:pt x="0" y="0"/>
                </a:lnTo>
                <a:close/>
              </a:path>
            </a:pathLst>
          </a:custGeom>
          <a:blipFill>
            <a:blip r:embed="rId2"/>
            <a:stretch>
              <a:fillRect l="-504" t="-1839" r="0" b="-1429"/>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60</a:t>
            </a:r>
          </a:p>
        </p:txBody>
      </p:sp>
      <p:sp>
        <p:nvSpPr>
          <p:cNvPr name="TextBox 4" id="4"/>
          <p:cNvSpPr txBox="true"/>
          <p:nvPr/>
        </p:nvSpPr>
        <p:spPr>
          <a:xfrm rot="0">
            <a:off x="0" y="5875651"/>
            <a:ext cx="18288000" cy="47815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ea typeface="Canva Sans"/>
                <a:cs typeface="Canva Sans"/>
                <a:sym typeface="Canva Sans"/>
              </a:rPr>
              <a:t>- Nhận xét:</a:t>
            </a:r>
          </a:p>
          <a:p>
            <a:pPr algn="ctr">
              <a:lnSpc>
                <a:spcPts val="4200"/>
              </a:lnSpc>
            </a:pPr>
            <a:r>
              <a:rPr lang="en-US" sz="3000">
                <a:solidFill>
                  <a:srgbClr val="000000"/>
                </a:solidFill>
                <a:latin typeface="Canva Sans"/>
                <a:ea typeface="Canva Sans"/>
                <a:cs typeface="Canva Sans"/>
                <a:sym typeface="Canva Sans"/>
              </a:rPr>
              <a:t>  - </a:t>
            </a:r>
            <a:r>
              <a:rPr lang="en-US" sz="3000">
                <a:solidFill>
                  <a:srgbClr val="000000"/>
                </a:solidFill>
                <a:latin typeface="Canva Sans"/>
                <a:ea typeface="Canva Sans"/>
                <a:cs typeface="Canva Sans"/>
                <a:sym typeface="Canva Sans"/>
              </a:rPr>
              <a:t>Trong JobRole, có 4 trong tổng số 9 công việc có tỷ lệ nghỉ việc thấp hơn 7% bao gồm: Healthcare, Manager, Research Director và Manufacturing Director, đây là những vị trí có vai trò quan trọng trong công ty và thông thường những nhân viên ở vị trí này có sự ổn định và có thâm niên trong</a:t>
            </a:r>
          </a:p>
          <a:p>
            <a:pPr algn="ctr">
              <a:lnSpc>
                <a:spcPts val="4200"/>
              </a:lnSpc>
            </a:pPr>
            <a:r>
              <a:rPr lang="en-US" sz="3000">
                <a:solidFill>
                  <a:srgbClr val="000000"/>
                </a:solidFill>
                <a:latin typeface="Canva Sans"/>
                <a:ea typeface="Canva Sans"/>
                <a:cs typeface="Canva Sans"/>
                <a:sym typeface="Canva Sans"/>
              </a:rPr>
              <a:t>công ty nên xu hướng nghỉ việc của họ thấp.</a:t>
            </a:r>
          </a:p>
          <a:p>
            <a:pPr algn="ctr">
              <a:lnSpc>
                <a:spcPts val="4200"/>
              </a:lnSpc>
            </a:pPr>
            <a:r>
              <a:rPr lang="en-US" sz="3000">
                <a:solidFill>
                  <a:srgbClr val="000000"/>
                </a:solidFill>
                <a:latin typeface="Canva Sans"/>
                <a:ea typeface="Canva Sans"/>
                <a:cs typeface="Canva Sans"/>
                <a:sym typeface="Canva Sans"/>
              </a:rPr>
              <a:t>  - Các vai trò khác có tỷ lệ đều trên 15% trong dó ta có thể thấy ở vai trò Sales Executive và Sales Representative có tỉ lệ nghỉ việc khá cao (17.7% và 41.3%), điều này có thể giải thích vì sao ở Phòng ban này chiếm tỷ lệ nhân viên nghỉ việc cao nhất (đã chỉ ra ở trên)</a:t>
            </a:r>
          </a:p>
          <a:p>
            <a:pPr algn="ctr">
              <a:lnSpc>
                <a:spcPts val="4200"/>
              </a:lnSpc>
            </a:pPr>
          </a:p>
        </p:txBody>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0"/>
            <a:ext cx="16918021" cy="6338105"/>
          </a:xfrm>
          <a:custGeom>
            <a:avLst/>
            <a:gdLst/>
            <a:ahLst/>
            <a:cxnLst/>
            <a:rect r="r" b="b" t="t" l="l"/>
            <a:pathLst>
              <a:path h="6338105" w="16918021">
                <a:moveTo>
                  <a:pt x="0" y="0"/>
                </a:moveTo>
                <a:lnTo>
                  <a:pt x="16918021" y="0"/>
                </a:lnTo>
                <a:lnTo>
                  <a:pt x="16918021" y="6338105"/>
                </a:lnTo>
                <a:lnTo>
                  <a:pt x="0" y="6338105"/>
                </a:lnTo>
                <a:lnTo>
                  <a:pt x="0" y="0"/>
                </a:lnTo>
                <a:close/>
              </a:path>
            </a:pathLst>
          </a:custGeom>
          <a:blipFill>
            <a:blip r:embed="rId2"/>
            <a:stretch>
              <a:fillRect l="0" t="-9808" r="-2017" b="-26346"/>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61</a:t>
            </a:r>
          </a:p>
        </p:txBody>
      </p:sp>
      <p:sp>
        <p:nvSpPr>
          <p:cNvPr name="TextBox 4" id="4"/>
          <p:cNvSpPr txBox="true"/>
          <p:nvPr/>
        </p:nvSpPr>
        <p:spPr>
          <a:xfrm rot="0">
            <a:off x="0" y="6280955"/>
            <a:ext cx="18288000" cy="2957830"/>
          </a:xfrm>
          <a:prstGeom prst="rect">
            <a:avLst/>
          </a:prstGeom>
        </p:spPr>
        <p:txBody>
          <a:bodyPr anchor="t" rtlCol="false" tIns="0" lIns="0" bIns="0" rIns="0">
            <a:spAutoFit/>
          </a:bodyPr>
          <a:lstStyle/>
          <a:p>
            <a:pPr algn="ctr">
              <a:lnSpc>
                <a:spcPts val="3920"/>
              </a:lnSpc>
            </a:pPr>
            <a:r>
              <a:rPr lang="en-US" sz="2800">
                <a:solidFill>
                  <a:srgbClr val="000000"/>
                </a:solidFill>
                <a:latin typeface="Canva Sans"/>
                <a:ea typeface="Canva Sans"/>
                <a:cs typeface="Canva Sans"/>
                <a:sym typeface="Canva Sans"/>
              </a:rPr>
              <a:t>- Nhận xét:</a:t>
            </a:r>
          </a:p>
          <a:p>
            <a:pPr algn="l">
              <a:lnSpc>
                <a:spcPts val="3920"/>
              </a:lnSpc>
            </a:pPr>
            <a:r>
              <a:rPr lang="en-US" sz="2800">
                <a:solidFill>
                  <a:srgbClr val="000000"/>
                </a:solidFill>
                <a:latin typeface="Canva Sans"/>
                <a:ea typeface="Canva Sans"/>
                <a:cs typeface="Canva Sans"/>
                <a:sym typeface="Canva Sans"/>
              </a:rPr>
              <a:t>- </a:t>
            </a:r>
            <a:r>
              <a:rPr lang="en-US" sz="2800">
                <a:solidFill>
                  <a:srgbClr val="000000"/>
                </a:solidFill>
                <a:latin typeface="Canva Sans"/>
                <a:ea typeface="Canva Sans"/>
                <a:cs typeface="Canva Sans"/>
                <a:sym typeface="Canva Sans"/>
              </a:rPr>
              <a:t>Ta nhận thấy đối với những nhân viên không làm thêm giờ tại công ty, xu hướng họ nghỉ việc ít hơn.</a:t>
            </a:r>
          </a:p>
          <a:p>
            <a:pPr algn="l">
              <a:lnSpc>
                <a:spcPts val="3920"/>
              </a:lnSpc>
            </a:pPr>
            <a:r>
              <a:rPr lang="en-US" sz="2800">
                <a:solidFill>
                  <a:srgbClr val="000000"/>
                </a:solidFill>
                <a:latin typeface="Canva Sans"/>
                <a:ea typeface="Canva Sans"/>
                <a:cs typeface="Canva Sans"/>
                <a:sym typeface="Canva Sans"/>
              </a:rPr>
              <a:t> - Đối với những người làm thêm giờ ở công ty, ta nhận thấy xu hướng họ nghỉ việc rất cao, chiếm 1/4 trong tổng số nhân viên có làm thêm giờ. Nguyên nhân có thể đến từ áp lực từ công việc làm thêm, hay giá trị nhận được khi thực hiện làm thêm tại công ty không tương xứng với mức thưởng.</a:t>
            </a:r>
          </a:p>
          <a:p>
            <a:pPr algn="l">
              <a:lnSpc>
                <a:spcPts val="3920"/>
              </a:lnSpc>
            </a:pPr>
          </a:p>
        </p:txBody>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233757"/>
            <a:ext cx="18288000" cy="4226645"/>
          </a:xfrm>
          <a:custGeom>
            <a:avLst/>
            <a:gdLst/>
            <a:ahLst/>
            <a:cxnLst/>
            <a:rect r="r" b="b" t="t" l="l"/>
            <a:pathLst>
              <a:path h="4226645" w="18288000">
                <a:moveTo>
                  <a:pt x="0" y="0"/>
                </a:moveTo>
                <a:lnTo>
                  <a:pt x="18288000" y="0"/>
                </a:lnTo>
                <a:lnTo>
                  <a:pt x="18288000" y="4226645"/>
                </a:lnTo>
                <a:lnTo>
                  <a:pt x="0" y="4226645"/>
                </a:lnTo>
                <a:lnTo>
                  <a:pt x="0" y="0"/>
                </a:lnTo>
                <a:close/>
              </a:path>
            </a:pathLst>
          </a:custGeom>
          <a:blipFill>
            <a:blip r:embed="rId2"/>
            <a:stretch>
              <a:fillRect l="0" t="-7834" r="0" b="-336"/>
            </a:stretch>
          </a:blipFill>
        </p:spPr>
      </p:sp>
      <p:sp>
        <p:nvSpPr>
          <p:cNvPr name="TextBox 3" id="3"/>
          <p:cNvSpPr txBox="true"/>
          <p:nvPr/>
        </p:nvSpPr>
        <p:spPr>
          <a:xfrm rot="0">
            <a:off x="2963339" y="6300470"/>
            <a:ext cx="12361322" cy="2957830"/>
          </a:xfrm>
          <a:prstGeom prst="rect">
            <a:avLst/>
          </a:prstGeom>
        </p:spPr>
        <p:txBody>
          <a:bodyPr anchor="t" rtlCol="false" tIns="0" lIns="0" bIns="0" rIns="0">
            <a:spAutoFit/>
          </a:bodyPr>
          <a:lstStyle/>
          <a:p>
            <a:pPr algn="ctr">
              <a:lnSpc>
                <a:spcPts val="3920"/>
              </a:lnSpc>
            </a:pPr>
            <a:r>
              <a:rPr lang="en-US" sz="2800">
                <a:solidFill>
                  <a:srgbClr val="000000"/>
                </a:solidFill>
                <a:latin typeface="Canva Sans"/>
                <a:ea typeface="Canva Sans"/>
                <a:cs typeface="Canva Sans"/>
                <a:sym typeface="Canva Sans"/>
              </a:rPr>
              <a:t>- Nhận xét:</a:t>
            </a:r>
          </a:p>
          <a:p>
            <a:pPr algn="ctr">
              <a:lnSpc>
                <a:spcPts val="3920"/>
              </a:lnSpc>
            </a:pPr>
            <a:r>
              <a:rPr lang="en-US" sz="2800">
                <a:solidFill>
                  <a:srgbClr val="000000"/>
                </a:solidFill>
                <a:latin typeface="Canva Sans"/>
                <a:ea typeface="Canva Sans"/>
                <a:cs typeface="Canva Sans"/>
                <a:sym typeface="Canva Sans"/>
              </a:rPr>
              <a:t>  - Dựa vào biểu đồ ta có thể rút ra được nhận xét k</a:t>
            </a:r>
            <a:r>
              <a:rPr lang="en-US" sz="2800">
                <a:solidFill>
                  <a:srgbClr val="000000"/>
                </a:solidFill>
                <a:latin typeface="Canva Sans"/>
                <a:ea typeface="Canva Sans"/>
                <a:cs typeface="Canva Sans"/>
                <a:sym typeface="Canva Sans"/>
              </a:rPr>
              <a:t>hi nhân viên có mức độ tham gia vào công việc của công ty càng nhiều thì tỷ lệ nghỉ việc của họ tại công ty càng giảm đi (33.8% đối với những người tham gia vào công việc ở mức độ Low và giảm dần còn dưới 10% cho vị trí Very High)</a:t>
            </a:r>
          </a:p>
          <a:p>
            <a:pPr algn="ctr">
              <a:lnSpc>
                <a:spcPts val="3920"/>
              </a:lnSpc>
            </a:pP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62</a:t>
            </a:r>
          </a:p>
        </p:txBody>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63339" y="0"/>
            <a:ext cx="12361322" cy="3090330"/>
          </a:xfrm>
          <a:custGeom>
            <a:avLst/>
            <a:gdLst/>
            <a:ahLst/>
            <a:cxnLst/>
            <a:rect r="r" b="b" t="t" l="l"/>
            <a:pathLst>
              <a:path h="3090330" w="12361322">
                <a:moveTo>
                  <a:pt x="0" y="0"/>
                </a:moveTo>
                <a:lnTo>
                  <a:pt x="12361322" y="0"/>
                </a:lnTo>
                <a:lnTo>
                  <a:pt x="12361322" y="3090330"/>
                </a:lnTo>
                <a:lnTo>
                  <a:pt x="0" y="3090330"/>
                </a:lnTo>
                <a:lnTo>
                  <a:pt x="0" y="0"/>
                </a:lnTo>
                <a:close/>
              </a:path>
            </a:pathLst>
          </a:custGeom>
          <a:blipFill>
            <a:blip r:embed="rId2"/>
            <a:stretch>
              <a:fillRect l="0" t="0" r="0" b="0"/>
            </a:stretch>
          </a:blipFill>
        </p:spPr>
      </p:sp>
      <p:sp>
        <p:nvSpPr>
          <p:cNvPr name="TextBox 3" id="3"/>
          <p:cNvSpPr txBox="true"/>
          <p:nvPr/>
        </p:nvSpPr>
        <p:spPr>
          <a:xfrm rot="0">
            <a:off x="0" y="2374999"/>
            <a:ext cx="18288000" cy="3453130"/>
          </a:xfrm>
          <a:prstGeom prst="rect">
            <a:avLst/>
          </a:prstGeom>
        </p:spPr>
        <p:txBody>
          <a:bodyPr anchor="t" rtlCol="false" tIns="0" lIns="0" bIns="0" rIns="0">
            <a:spAutoFit/>
          </a:bodyPr>
          <a:lstStyle/>
          <a:p>
            <a:pPr algn="ctr">
              <a:lnSpc>
                <a:spcPts val="3920"/>
              </a:lnSpc>
            </a:pPr>
            <a:r>
              <a:rPr lang="en-US" sz="2800">
                <a:solidFill>
                  <a:srgbClr val="000000"/>
                </a:solidFill>
                <a:latin typeface="Canva Sans"/>
                <a:ea typeface="Canva Sans"/>
                <a:cs typeface="Canva Sans"/>
                <a:sym typeface="Canva Sans"/>
              </a:rPr>
              <a:t>- Nhận xét:</a:t>
            </a:r>
          </a:p>
          <a:p>
            <a:pPr algn="ctr">
              <a:lnSpc>
                <a:spcPts val="3920"/>
              </a:lnSpc>
            </a:pPr>
            <a:r>
              <a:rPr lang="en-US" sz="2800">
                <a:solidFill>
                  <a:srgbClr val="000000"/>
                </a:solidFill>
                <a:latin typeface="Canva Sans"/>
                <a:ea typeface="Canva Sans"/>
                <a:cs typeface="Canva Sans"/>
                <a:sym typeface="Canva Sans"/>
              </a:rPr>
              <a:t>   - </a:t>
            </a:r>
            <a:r>
              <a:rPr lang="en-US" sz="2800">
                <a:solidFill>
                  <a:srgbClr val="000000"/>
                </a:solidFill>
                <a:latin typeface="Canva Sans"/>
                <a:ea typeface="Canva Sans"/>
                <a:cs typeface="Canva Sans"/>
                <a:sym typeface="Canva Sans"/>
              </a:rPr>
              <a:t>Tương tự như mức độ tham gia đóng góp vào công việc, mức độ hài lòng vào công việc của nhân viên có tỷ lệ nhân viên nghỉ việc thấp (khoảng 25.1%) và giảm dần khi mức độ hài lòng với công việc của họ rất cao (khoảng 12.4%), tuy nhiên những người có mức đọ hài lòng công việc cao lại có tỷ lệ nghỉ việc nhỉnh hơn với những người có sự thoả mãn với công việc ở mức trung bình (17% so với 15.7%) nhưung nhìn chung ở 2 cấp bậc này không chênh lệch nhiều.</a:t>
            </a:r>
          </a:p>
          <a:p>
            <a:pPr algn="ctr">
              <a:lnSpc>
                <a:spcPts val="3920"/>
              </a:lnSpc>
            </a:pPr>
          </a:p>
        </p:txBody>
      </p:sp>
      <p:sp>
        <p:nvSpPr>
          <p:cNvPr name="Freeform 4" id="4"/>
          <p:cNvSpPr/>
          <p:nvPr/>
        </p:nvSpPr>
        <p:spPr>
          <a:xfrm flipH="false" flipV="false" rot="0">
            <a:off x="3109602" y="5392453"/>
            <a:ext cx="12361322" cy="3090330"/>
          </a:xfrm>
          <a:custGeom>
            <a:avLst/>
            <a:gdLst/>
            <a:ahLst/>
            <a:cxnLst/>
            <a:rect r="r" b="b" t="t" l="l"/>
            <a:pathLst>
              <a:path h="3090330" w="12361322">
                <a:moveTo>
                  <a:pt x="0" y="0"/>
                </a:moveTo>
                <a:lnTo>
                  <a:pt x="12361321" y="0"/>
                </a:lnTo>
                <a:lnTo>
                  <a:pt x="12361321" y="3090330"/>
                </a:lnTo>
                <a:lnTo>
                  <a:pt x="0" y="3090330"/>
                </a:lnTo>
                <a:lnTo>
                  <a:pt x="0" y="0"/>
                </a:lnTo>
                <a:close/>
              </a:path>
            </a:pathLst>
          </a:custGeom>
          <a:blipFill>
            <a:blip r:embed="rId3"/>
            <a:stretch>
              <a:fillRect l="0" t="0" r="0" b="0"/>
            </a:stretch>
          </a:blipFill>
        </p:spPr>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63</a:t>
            </a:r>
          </a:p>
        </p:txBody>
      </p:sp>
      <p:sp>
        <p:nvSpPr>
          <p:cNvPr name="TextBox 6" id="6"/>
          <p:cNvSpPr txBox="true"/>
          <p:nvPr/>
        </p:nvSpPr>
        <p:spPr>
          <a:xfrm rot="0">
            <a:off x="0" y="7824470"/>
            <a:ext cx="18288000" cy="1967230"/>
          </a:xfrm>
          <a:prstGeom prst="rect">
            <a:avLst/>
          </a:prstGeom>
        </p:spPr>
        <p:txBody>
          <a:bodyPr anchor="t" rtlCol="false" tIns="0" lIns="0" bIns="0" rIns="0">
            <a:spAutoFit/>
          </a:bodyPr>
          <a:lstStyle/>
          <a:p>
            <a:pPr algn="ctr">
              <a:lnSpc>
                <a:spcPts val="3920"/>
              </a:lnSpc>
            </a:pPr>
            <a:r>
              <a:rPr lang="en-US" sz="2800">
                <a:solidFill>
                  <a:srgbClr val="000000"/>
                </a:solidFill>
                <a:latin typeface="Canva Sans"/>
                <a:ea typeface="Canva Sans"/>
                <a:cs typeface="Canva Sans"/>
                <a:sym typeface="Canva Sans"/>
              </a:rPr>
              <a:t>- Nhận xét: Quan sát theo từng cấp độ, ta nhận thấy cấp độ công việc có tỉ lệ nghỉ việc cao nhất là 1 (khoảng 27.4%) tuy n</a:t>
            </a:r>
            <a:r>
              <a:rPr lang="en-US" sz="2800">
                <a:solidFill>
                  <a:srgbClr val="000000"/>
                </a:solidFill>
                <a:latin typeface="Canva Sans"/>
                <a:ea typeface="Canva Sans"/>
                <a:cs typeface="Canva Sans"/>
                <a:sym typeface="Canva Sans"/>
              </a:rPr>
              <a:t>hiên nó không tuân theo một quy luật cụ thể nào. Vì thế ta sẽ làm rõ trong mỗi Cấp bậc công việc thì Vị trí công việc nào có tác động đến tỉ lệ nghỉ việc</a:t>
            </a:r>
          </a:p>
          <a:p>
            <a:pPr algn="ctr">
              <a:lnSpc>
                <a:spcPts val="3920"/>
              </a:lnSpc>
            </a:pPr>
          </a:p>
        </p:txBody>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22644" y="1141003"/>
            <a:ext cx="16911334" cy="8004995"/>
          </a:xfrm>
          <a:custGeom>
            <a:avLst/>
            <a:gdLst/>
            <a:ahLst/>
            <a:cxnLst/>
            <a:rect r="r" b="b" t="t" l="l"/>
            <a:pathLst>
              <a:path h="8004995" w="16911334">
                <a:moveTo>
                  <a:pt x="0" y="0"/>
                </a:moveTo>
                <a:lnTo>
                  <a:pt x="16911333" y="0"/>
                </a:lnTo>
                <a:lnTo>
                  <a:pt x="16911333" y="8004994"/>
                </a:lnTo>
                <a:lnTo>
                  <a:pt x="0" y="8004994"/>
                </a:lnTo>
                <a:lnTo>
                  <a:pt x="0" y="0"/>
                </a:lnTo>
                <a:close/>
              </a:path>
            </a:pathLst>
          </a:custGeom>
          <a:blipFill>
            <a:blip r:embed="rId2"/>
            <a:stretch>
              <a:fillRect l="-3251" t="0" r="-3251"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64</a:t>
            </a:r>
          </a:p>
        </p:txBody>
      </p:sp>
    </p:spTree>
  </p:cSld>
  <p:clrMapOvr>
    <a:masterClrMapping/>
  </p:clrMapOvr>
</p:sld>
</file>

<file path=ppt/slides/slide6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65</a:t>
            </a:r>
          </a:p>
        </p:txBody>
      </p:sp>
      <p:sp>
        <p:nvSpPr>
          <p:cNvPr name="TextBox 3" id="3"/>
          <p:cNvSpPr txBox="true"/>
          <p:nvPr/>
        </p:nvSpPr>
        <p:spPr>
          <a:xfrm rot="0">
            <a:off x="0" y="1123950"/>
            <a:ext cx="18288000" cy="7981950"/>
          </a:xfrm>
          <a:prstGeom prst="rect">
            <a:avLst/>
          </a:prstGeom>
        </p:spPr>
        <p:txBody>
          <a:bodyPr anchor="t" rtlCol="false" tIns="0" lIns="0" bIns="0" rIns="0">
            <a:spAutoFit/>
          </a:bodyPr>
          <a:lstStyle/>
          <a:p>
            <a:pPr algn="ctr">
              <a:lnSpc>
                <a:spcPts val="4200"/>
              </a:lnSpc>
            </a:pPr>
            <a:r>
              <a:rPr lang="en-US" sz="3000">
                <a:solidFill>
                  <a:srgbClr val="000000"/>
                </a:solidFill>
                <a:latin typeface="Canva Sans"/>
                <a:ea typeface="Canva Sans"/>
                <a:cs typeface="Canva Sans"/>
                <a:sym typeface="Canva Sans"/>
              </a:rPr>
              <a:t>- Nhận xét</a:t>
            </a:r>
          </a:p>
          <a:p>
            <a:pPr algn="ctr">
              <a:lnSpc>
                <a:spcPts val="4200"/>
              </a:lnSpc>
            </a:pPr>
            <a:r>
              <a:rPr lang="en-US" sz="3000">
                <a:solidFill>
                  <a:srgbClr val="000000"/>
                </a:solidFill>
                <a:latin typeface="Canva Sans"/>
                <a:ea typeface="Canva Sans"/>
                <a:cs typeface="Canva Sans"/>
                <a:sym typeface="Canva Sans"/>
              </a:rPr>
              <a:t> - Ở JobLevel 1, vị trí Research Scientist và Labotory </a:t>
            </a:r>
            <a:r>
              <a:rPr lang="en-US" sz="3000">
                <a:solidFill>
                  <a:srgbClr val="000000"/>
                </a:solidFill>
                <a:latin typeface="Canva Sans"/>
                <a:ea typeface="Canva Sans"/>
                <a:cs typeface="Canva Sans"/>
                <a:sym typeface="Canva Sans"/>
              </a:rPr>
              <a:t>Technician chiếm phần lớn trong tổng số lượng nhân viên nghỉ việc trong tổng số 4 vị trí có trong JobLevel 1.</a:t>
            </a:r>
          </a:p>
          <a:p>
            <a:pPr algn="ctr">
              <a:lnSpc>
                <a:spcPts val="4200"/>
              </a:lnSpc>
            </a:pPr>
            <a:r>
              <a:rPr lang="en-US" sz="3000">
                <a:solidFill>
                  <a:srgbClr val="000000"/>
                </a:solidFill>
                <a:latin typeface="Canva Sans"/>
                <a:ea typeface="Canva Sans"/>
                <a:cs typeface="Canva Sans"/>
                <a:sym typeface="Canva Sans"/>
              </a:rPr>
              <a:t> - Trong khi đó ở JobLevel 2, Sales Executive lại chiếm số lượng trội hơn và chiếm phần lớn trong cấp độ công việc, đồng thời xuất hiện thêm một số vị trí mới như: Healthcare Representative, Manufacturing Director. Vị trí Research Scientist ở JobLevel 2 có xu hướng giảm hơn so với trước đó.</a:t>
            </a:r>
          </a:p>
          <a:p>
            <a:pPr algn="ctr">
              <a:lnSpc>
                <a:spcPts val="4200"/>
              </a:lnSpc>
            </a:pPr>
            <a:r>
              <a:rPr lang="en-US" sz="3000">
                <a:solidFill>
                  <a:srgbClr val="000000"/>
                </a:solidFill>
                <a:latin typeface="Canva Sans"/>
                <a:ea typeface="Canva Sans"/>
                <a:cs typeface="Canva Sans"/>
                <a:sym typeface="Canva Sans"/>
              </a:rPr>
              <a:t> - Sales Executive lại lần nữa chiếm số lượng cao nhất trong tổng số nhân viên nghỉ việc ở JobLevel3, theo sau là Healthcare Representative và Manufacturing Director, tuy nhiên sự chênh lệch giữa top 3 vị trí việc làm không có sự chênh lệch lớn. Trong nhóm JobLevel 3 này có sự xuất hiện thêm một số lượng Manager nghỉ việc.</a:t>
            </a:r>
          </a:p>
          <a:p>
            <a:pPr algn="ctr">
              <a:lnSpc>
                <a:spcPts val="4200"/>
              </a:lnSpc>
            </a:pPr>
            <a:r>
              <a:rPr lang="en-US" sz="3000">
                <a:solidFill>
                  <a:srgbClr val="000000"/>
                </a:solidFill>
                <a:latin typeface="Canva Sans"/>
                <a:ea typeface="Canva Sans"/>
                <a:cs typeface="Canva Sans"/>
                <a:sym typeface="Canva Sans"/>
              </a:rPr>
              <a:t> - So với JobLevel 3, Manager ở JobLevel 4 lại chiếm số lượng lớn nhất, và theo sau là Reseach Director, và bước qua JobLevel 5 thì chỉ có 2 nhóm công việc này chiếm số lượng nghỉ việc đông nhất. Dựa vào JobLevel 4 và 5, ta có thể nhận thấy được Manager và Research Director có vị trí quan trọng trong công ty.</a:t>
            </a:r>
          </a:p>
          <a:p>
            <a:pPr algn="ctr">
              <a:lnSpc>
                <a:spcPts val="4200"/>
              </a:lnSpc>
            </a:pPr>
          </a:p>
        </p:txBody>
      </p:sp>
    </p:spTree>
  </p:cSld>
  <p:clrMapOvr>
    <a:masterClrMapping/>
  </p:clrMapOvr>
</p:sld>
</file>

<file path=ppt/slides/slide6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66</a:t>
            </a:r>
          </a:p>
        </p:txBody>
      </p:sp>
      <p:sp>
        <p:nvSpPr>
          <p:cNvPr name="TextBox 3" id="3"/>
          <p:cNvSpPr txBox="true"/>
          <p:nvPr/>
        </p:nvSpPr>
        <p:spPr>
          <a:xfrm rot="0">
            <a:off x="3392507" y="4274503"/>
            <a:ext cx="11502985"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Thông tin về công ty</a:t>
            </a:r>
          </a:p>
        </p:txBody>
      </p:sp>
    </p:spTree>
  </p:cSld>
  <p:clrMapOvr>
    <a:masterClrMapping/>
  </p:clrMapOvr>
</p:sld>
</file>

<file path=ppt/slides/slide6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67</a:t>
            </a:r>
          </a:p>
        </p:txBody>
      </p:sp>
      <p:sp>
        <p:nvSpPr>
          <p:cNvPr name="TextBox 3" id="3"/>
          <p:cNvSpPr txBox="true"/>
          <p:nvPr/>
        </p:nvSpPr>
        <p:spPr>
          <a:xfrm rot="0">
            <a:off x="5417463" y="4274503"/>
            <a:ext cx="7453075"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Noto Sans Bold"/>
                <a:ea typeface="Noto Sans Bold"/>
                <a:cs typeface="Noto Sans Bold"/>
                <a:sym typeface="Noto Sans Bold"/>
              </a:rPr>
              <a:t>Tương quan </a:t>
            </a:r>
          </a:p>
        </p:txBody>
      </p:sp>
    </p:spTree>
  </p:cSld>
  <p:clrMapOvr>
    <a:masterClrMapping/>
  </p:clrMapOvr>
</p:sld>
</file>

<file path=ppt/slides/slide6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68</a:t>
            </a:r>
          </a:p>
        </p:txBody>
      </p:sp>
      <p:sp>
        <p:nvSpPr>
          <p:cNvPr name="TextBox 3" id="3"/>
          <p:cNvSpPr txBox="true"/>
          <p:nvPr/>
        </p:nvSpPr>
        <p:spPr>
          <a:xfrm rot="0">
            <a:off x="0" y="773370"/>
            <a:ext cx="18288000" cy="77812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D</a:t>
            </a:r>
            <a:r>
              <a:rPr lang="en-US" sz="3399">
                <a:solidFill>
                  <a:srgbClr val="000000"/>
                </a:solidFill>
                <a:latin typeface="Canva Sans"/>
                <a:ea typeface="Canva Sans"/>
                <a:cs typeface="Canva Sans"/>
                <a:sym typeface="Canva Sans"/>
              </a:rPr>
              <a:t>ựa trên các trường dữ liệu, ta sẽ nhóm chúng thành 5 danh sách để phân tích tương quan với Attrition:</a:t>
            </a:r>
          </a:p>
          <a:p>
            <a:pPr algn="ctr">
              <a:lnSpc>
                <a:spcPts val="4759"/>
              </a:lnSpc>
            </a:pPr>
          </a:p>
          <a:p>
            <a:pPr algn="ctr">
              <a:lnSpc>
                <a:spcPts val="4759"/>
              </a:lnSpc>
            </a:pPr>
            <a:r>
              <a:rPr lang="en-US" sz="3399">
                <a:solidFill>
                  <a:srgbClr val="000000"/>
                </a:solidFill>
                <a:latin typeface="Canva Sans"/>
                <a:ea typeface="Canva Sans"/>
                <a:cs typeface="Canva Sans"/>
                <a:sym typeface="Canva Sans"/>
              </a:rPr>
              <a:t>- Demographic: Age, Gender, MaritalStatus, Over18, DistanceFromHome</a:t>
            </a:r>
          </a:p>
          <a:p>
            <a:pPr algn="ctr">
              <a:lnSpc>
                <a:spcPts val="4759"/>
              </a:lnSpc>
            </a:pPr>
            <a:r>
              <a:rPr lang="en-US" sz="3399">
                <a:solidFill>
                  <a:srgbClr val="000000"/>
                </a:solidFill>
                <a:latin typeface="Canva Sans"/>
                <a:ea typeface="Canva Sans"/>
                <a:cs typeface="Canva Sans"/>
                <a:sym typeface="Canva Sans"/>
              </a:rPr>
              <a:t>- Job-related: JobRole, JobLevel, JobSatisfaction, JobInvolvement, EnvironmentSaatisfaction, RelationshipSatisfaction, WorkLifeBalance, StandardHours, EmployeeCount</a:t>
            </a:r>
          </a:p>
          <a:p>
            <a:pPr algn="ctr">
              <a:lnSpc>
                <a:spcPts val="4759"/>
              </a:lnSpc>
            </a:pPr>
            <a:r>
              <a:rPr lang="en-US" sz="3399">
                <a:solidFill>
                  <a:srgbClr val="000000"/>
                </a:solidFill>
                <a:latin typeface="Canva Sans"/>
                <a:ea typeface="Canva Sans"/>
                <a:cs typeface="Canva Sans"/>
                <a:sym typeface="Canva Sans"/>
              </a:rPr>
              <a:t>- Compensation: DailyRate, HourlyRate, MonthlyIncome, MonthlyRate, PercentSalaryHike, StockOptionLevel</a:t>
            </a:r>
          </a:p>
          <a:p>
            <a:pPr algn="ctr">
              <a:lnSpc>
                <a:spcPts val="4759"/>
              </a:lnSpc>
            </a:pPr>
            <a:r>
              <a:rPr lang="en-US" sz="3399">
                <a:solidFill>
                  <a:srgbClr val="000000"/>
                </a:solidFill>
                <a:latin typeface="Canva Sans"/>
                <a:ea typeface="Canva Sans"/>
                <a:cs typeface="Canva Sans"/>
                <a:sym typeface="Canva Sans"/>
              </a:rPr>
              <a:t>- Work Experience: TotalWorkingYears, YearsAtCompany, YearsInCurrentRole, YearsSinceLastPromotion, YearsWithCurrManager, NumCompaniesWorked</a:t>
            </a:r>
          </a:p>
          <a:p>
            <a:pPr algn="ctr">
              <a:lnSpc>
                <a:spcPts val="4759"/>
              </a:lnSpc>
            </a:pPr>
            <a:r>
              <a:rPr lang="en-US" sz="3399">
                <a:solidFill>
                  <a:srgbClr val="000000"/>
                </a:solidFill>
                <a:latin typeface="Canva Sans"/>
                <a:ea typeface="Canva Sans"/>
                <a:cs typeface="Canva Sans"/>
                <a:sym typeface="Canva Sans"/>
              </a:rPr>
              <a:t>- Performance &amp; Training: PerformanceRating, TrainingTimesLastYear</a:t>
            </a:r>
          </a:p>
          <a:p>
            <a:pPr algn="ctr">
              <a:lnSpc>
                <a:spcPts val="4759"/>
              </a:lnSpc>
            </a:pPr>
          </a:p>
        </p:txBody>
      </p:sp>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00874" y="187966"/>
            <a:ext cx="12560702" cy="9886691"/>
          </a:xfrm>
          <a:custGeom>
            <a:avLst/>
            <a:gdLst/>
            <a:ahLst/>
            <a:cxnLst/>
            <a:rect r="r" b="b" t="t" l="l"/>
            <a:pathLst>
              <a:path h="9886691" w="12560702">
                <a:moveTo>
                  <a:pt x="0" y="0"/>
                </a:moveTo>
                <a:lnTo>
                  <a:pt x="12560702" y="0"/>
                </a:lnTo>
                <a:lnTo>
                  <a:pt x="12560702" y="9886691"/>
                </a:lnTo>
                <a:lnTo>
                  <a:pt x="0" y="9886691"/>
                </a:lnTo>
                <a:lnTo>
                  <a:pt x="0" y="0"/>
                </a:lnTo>
                <a:close/>
              </a:path>
            </a:pathLst>
          </a:custGeom>
          <a:blipFill>
            <a:blip r:embed="rId2"/>
            <a:stretch>
              <a:fillRect l="0" t="-933" r="0" b="-118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69</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a:t>
            </a:r>
          </a:p>
        </p:txBody>
      </p:sp>
      <p:sp>
        <p:nvSpPr>
          <p:cNvPr name="TextBox 3" id="3"/>
          <p:cNvSpPr txBox="true"/>
          <p:nvPr/>
        </p:nvSpPr>
        <p:spPr>
          <a:xfrm rot="0">
            <a:off x="1028700" y="971550"/>
            <a:ext cx="16230600" cy="58483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Thông tin công việc của nhân viên:</a:t>
            </a:r>
          </a:p>
          <a:p>
            <a:pPr algn="l">
              <a:lnSpc>
                <a:spcPts val="4200"/>
              </a:lnSpc>
            </a:pPr>
            <a:r>
              <a:rPr lang="en-US" sz="3000">
                <a:solidFill>
                  <a:srgbClr val="000000"/>
                </a:solidFill>
                <a:latin typeface="Canva Sans"/>
                <a:ea typeface="Canva Sans"/>
                <a:cs typeface="Canva Sans"/>
                <a:sym typeface="Canva Sans"/>
              </a:rPr>
              <a:t>    + EducationField: 'Human Resources', 'Life Sciences', 'Marketing', 'Medical', 'Other', 'Technical Degree'</a:t>
            </a:r>
          </a:p>
          <a:p>
            <a:pPr algn="l">
              <a:lnSpc>
                <a:spcPts val="4200"/>
              </a:lnSpc>
            </a:pPr>
            <a:r>
              <a:rPr lang="en-US" sz="3000">
                <a:solidFill>
                  <a:srgbClr val="000000"/>
                </a:solidFill>
                <a:latin typeface="Canva Sans"/>
                <a:ea typeface="Canva Sans"/>
                <a:cs typeface="Canva Sans"/>
                <a:sym typeface="Canva Sans"/>
              </a:rPr>
              <a:t>    + Department: 'Human Resources', 'Research &amp; Development', 'Sales'</a:t>
            </a:r>
          </a:p>
          <a:p>
            <a:pPr algn="l">
              <a:lnSpc>
                <a:spcPts val="4200"/>
              </a:lnSpc>
            </a:pPr>
            <a:r>
              <a:rPr lang="en-US" sz="3000">
                <a:solidFill>
                  <a:srgbClr val="000000"/>
                </a:solidFill>
                <a:latin typeface="Canva Sans"/>
                <a:ea typeface="Canva Sans"/>
                <a:cs typeface="Canva Sans"/>
                <a:sym typeface="Canva Sans"/>
              </a:rPr>
              <a:t>    + JobLevel: 1, 2, 3, 4, 5</a:t>
            </a:r>
          </a:p>
          <a:p>
            <a:pPr algn="l">
              <a:lnSpc>
                <a:spcPts val="4200"/>
              </a:lnSpc>
            </a:pPr>
            <a:r>
              <a:rPr lang="en-US" sz="3000">
                <a:solidFill>
                  <a:srgbClr val="000000"/>
                </a:solidFill>
                <a:latin typeface="Canva Sans"/>
                <a:ea typeface="Canva Sans"/>
                <a:cs typeface="Canva Sans"/>
                <a:sym typeface="Canva Sans"/>
              </a:rPr>
              <a:t>    + JobRole: 'Healthcare Representative', 'Human Resources', 'Laboratory Technician', 'Manager', 'Manufacturing Director', 'Research Director', 'Research Scientist', 'Sales Executive', 'Sales Representative'</a:t>
            </a:r>
          </a:p>
          <a:p>
            <a:pPr algn="l">
              <a:lnSpc>
                <a:spcPts val="4200"/>
              </a:lnSpc>
            </a:pPr>
            <a:r>
              <a:rPr lang="en-US" sz="3000">
                <a:solidFill>
                  <a:srgbClr val="000000"/>
                </a:solidFill>
                <a:latin typeface="Canva Sans"/>
                <a:ea typeface="Canva Sans"/>
                <a:cs typeface="Canva Sans"/>
                <a:sym typeface="Canva Sans"/>
              </a:rPr>
              <a:t>    + JobInvolvement: 1, 2, 3, 4</a:t>
            </a:r>
          </a:p>
          <a:p>
            <a:pPr algn="l">
              <a:lnSpc>
                <a:spcPts val="4200"/>
              </a:lnSpc>
            </a:pPr>
            <a:r>
              <a:rPr lang="en-US" sz="3000">
                <a:solidFill>
                  <a:srgbClr val="000000"/>
                </a:solidFill>
                <a:latin typeface="Canva Sans"/>
                <a:ea typeface="Canva Sans"/>
                <a:cs typeface="Canva Sans"/>
                <a:sym typeface="Canva Sans"/>
              </a:rPr>
              <a:t>    + OverTime: Yes, No</a:t>
            </a:r>
          </a:p>
          <a:p>
            <a:pPr algn="l">
              <a:lnSpc>
                <a:spcPts val="4200"/>
              </a:lnSpc>
            </a:pPr>
            <a:r>
              <a:rPr lang="en-US" sz="3000">
                <a:solidFill>
                  <a:srgbClr val="000000"/>
                </a:solidFill>
                <a:latin typeface="Canva Sans"/>
                <a:ea typeface="Canva Sans"/>
                <a:cs typeface="Canva Sans"/>
                <a:sym typeface="Canva Sans"/>
              </a:rPr>
              <a:t>    + JobSatisfaction: 1, 2, 3, 4</a:t>
            </a:r>
          </a:p>
        </p:txBody>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823431"/>
            <a:ext cx="17081214" cy="8736494"/>
          </a:xfrm>
          <a:custGeom>
            <a:avLst/>
            <a:gdLst/>
            <a:ahLst/>
            <a:cxnLst/>
            <a:rect r="r" b="b" t="t" l="l"/>
            <a:pathLst>
              <a:path h="8736494" w="17081214">
                <a:moveTo>
                  <a:pt x="0" y="0"/>
                </a:moveTo>
                <a:lnTo>
                  <a:pt x="17081214" y="0"/>
                </a:lnTo>
                <a:lnTo>
                  <a:pt x="17081214" y="8736494"/>
                </a:lnTo>
                <a:lnTo>
                  <a:pt x="0" y="8736494"/>
                </a:lnTo>
                <a:lnTo>
                  <a:pt x="0" y="0"/>
                </a:lnTo>
                <a:close/>
              </a:path>
            </a:pathLst>
          </a:custGeom>
          <a:blipFill>
            <a:blip r:embed="rId2"/>
            <a:stretch>
              <a:fillRect l="-419" t="-549" r="-419" b="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70</a:t>
            </a:r>
          </a:p>
        </p:txBody>
      </p:sp>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50463" y="502745"/>
            <a:ext cx="12352731" cy="8755555"/>
          </a:xfrm>
          <a:custGeom>
            <a:avLst/>
            <a:gdLst/>
            <a:ahLst/>
            <a:cxnLst/>
            <a:rect r="r" b="b" t="t" l="l"/>
            <a:pathLst>
              <a:path h="8755555" w="12352731">
                <a:moveTo>
                  <a:pt x="0" y="0"/>
                </a:moveTo>
                <a:lnTo>
                  <a:pt x="12352731" y="0"/>
                </a:lnTo>
                <a:lnTo>
                  <a:pt x="12352731" y="8755555"/>
                </a:lnTo>
                <a:lnTo>
                  <a:pt x="0" y="8755555"/>
                </a:lnTo>
                <a:lnTo>
                  <a:pt x="0" y="0"/>
                </a:lnTo>
                <a:close/>
              </a:path>
            </a:pathLst>
          </a:custGeom>
          <a:blipFill>
            <a:blip r:embed="rId2"/>
            <a:stretch>
              <a:fillRect l="-105" t="-374" r="0" b="-1136"/>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71</a:t>
            </a:r>
          </a:p>
        </p:txBody>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4549" y="625887"/>
            <a:ext cx="15025771" cy="8632413"/>
          </a:xfrm>
          <a:custGeom>
            <a:avLst/>
            <a:gdLst/>
            <a:ahLst/>
            <a:cxnLst/>
            <a:rect r="r" b="b" t="t" l="l"/>
            <a:pathLst>
              <a:path h="8632413" w="15025771">
                <a:moveTo>
                  <a:pt x="0" y="0"/>
                </a:moveTo>
                <a:lnTo>
                  <a:pt x="15025771" y="0"/>
                </a:lnTo>
                <a:lnTo>
                  <a:pt x="15025771" y="8632413"/>
                </a:lnTo>
                <a:lnTo>
                  <a:pt x="0" y="8632413"/>
                </a:lnTo>
                <a:lnTo>
                  <a:pt x="0" y="0"/>
                </a:lnTo>
                <a:close/>
              </a:path>
            </a:pathLst>
          </a:custGeom>
          <a:blipFill>
            <a:blip r:embed="rId2"/>
            <a:stretch>
              <a:fillRect l="0" t="-1136" r="0" b="-255"/>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72</a:t>
            </a:r>
          </a:p>
        </p:txBody>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222461" y="368499"/>
            <a:ext cx="9745569" cy="8355524"/>
          </a:xfrm>
          <a:custGeom>
            <a:avLst/>
            <a:gdLst/>
            <a:ahLst/>
            <a:cxnLst/>
            <a:rect r="r" b="b" t="t" l="l"/>
            <a:pathLst>
              <a:path h="8355524" w="9745569">
                <a:moveTo>
                  <a:pt x="0" y="0"/>
                </a:moveTo>
                <a:lnTo>
                  <a:pt x="9745569" y="0"/>
                </a:lnTo>
                <a:lnTo>
                  <a:pt x="9745569" y="8355524"/>
                </a:lnTo>
                <a:lnTo>
                  <a:pt x="0" y="8355524"/>
                </a:lnTo>
                <a:lnTo>
                  <a:pt x="0" y="0"/>
                </a:lnTo>
                <a:close/>
              </a:path>
            </a:pathLst>
          </a:custGeom>
          <a:blipFill>
            <a:blip r:embed="rId2"/>
            <a:stretch>
              <a:fillRect l="-509" t="-1208" r="0" b="-640"/>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73</a:t>
            </a:r>
          </a:p>
        </p:txBody>
      </p:sp>
    </p:spTree>
  </p:cSld>
  <p:clrMapOvr>
    <a:masterClrMapping/>
  </p:clrMapOvr>
</p:sld>
</file>

<file path=ppt/slides/slide7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74</a:t>
            </a:r>
          </a:p>
        </p:txBody>
      </p:sp>
      <p:sp>
        <p:nvSpPr>
          <p:cNvPr name="TextBox 3" id="3"/>
          <p:cNvSpPr txBox="true"/>
          <p:nvPr/>
        </p:nvSpPr>
        <p:spPr>
          <a:xfrm rot="0">
            <a:off x="0" y="-38100"/>
            <a:ext cx="18288000" cy="10324465"/>
          </a:xfrm>
          <a:prstGeom prst="rect">
            <a:avLst/>
          </a:prstGeom>
        </p:spPr>
        <p:txBody>
          <a:bodyPr anchor="t" rtlCol="false" tIns="0" lIns="0" bIns="0" rIns="0">
            <a:spAutoFit/>
          </a:bodyPr>
          <a:lstStyle/>
          <a:p>
            <a:pPr algn="l">
              <a:lnSpc>
                <a:spcPts val="2659"/>
              </a:lnSpc>
            </a:pPr>
            <a:r>
              <a:rPr lang="en-US" sz="1899">
                <a:solidFill>
                  <a:srgbClr val="000000"/>
                </a:solidFill>
                <a:latin typeface="Canva Sans"/>
                <a:ea typeface="Canva Sans"/>
                <a:cs typeface="Canva Sans"/>
                <a:sym typeface="Canva Sans"/>
              </a:rPr>
              <a:t>Dựa trên phân tích phổ biến từ tập dữ liệu IBM (với giả định về tương quan):</a:t>
            </a:r>
          </a:p>
          <a:p>
            <a:pPr algn="l">
              <a:lnSpc>
                <a:spcPts val="2659"/>
              </a:lnSpc>
            </a:pPr>
            <a:r>
              <a:rPr lang="en-US" sz="1899">
                <a:solidFill>
                  <a:srgbClr val="000000"/>
                </a:solidFill>
                <a:latin typeface="Canva Sans"/>
                <a:ea typeface="Canva Sans"/>
                <a:cs typeface="Canva Sans"/>
                <a:sym typeface="Canva Sans"/>
              </a:rPr>
              <a:t>1. Nhóm 1 (Demographic):</a:t>
            </a:r>
          </a:p>
          <a:p>
            <a:pPr algn="l">
              <a:lnSpc>
                <a:spcPts val="2659"/>
              </a:lnSpc>
            </a:pPr>
            <a:r>
              <a:rPr lang="en-US" sz="1899">
                <a:solidFill>
                  <a:srgbClr val="000000"/>
                </a:solidFill>
                <a:latin typeface="Canva Sans"/>
                <a:ea typeface="Canva Sans"/>
                <a:cs typeface="Canva Sans"/>
                <a:sym typeface="Canva Sans"/>
              </a:rPr>
              <a:t>- Age: </a:t>
            </a:r>
            <a:r>
              <a:rPr lang="en-US" sz="1899">
                <a:solidFill>
                  <a:srgbClr val="000000"/>
                </a:solidFill>
                <a:latin typeface="Canva Sans"/>
                <a:ea typeface="Canva Sans"/>
                <a:cs typeface="Canva Sans"/>
                <a:sym typeface="Canva Sans"/>
              </a:rPr>
              <a:t>Tương quan âm nhẹ với Attrition (~-0.15), nhân viên lớn tuổi ít nghỉ việc.</a:t>
            </a:r>
          </a:p>
          <a:p>
            <a:pPr algn="l">
              <a:lnSpc>
                <a:spcPts val="2659"/>
              </a:lnSpc>
            </a:pPr>
            <a:r>
              <a:rPr lang="en-US" sz="1899">
                <a:solidFill>
                  <a:srgbClr val="000000"/>
                </a:solidFill>
                <a:latin typeface="Canva Sans"/>
                <a:ea typeface="Canva Sans"/>
                <a:cs typeface="Canva Sans"/>
                <a:sym typeface="Canva Sans"/>
              </a:rPr>
              <a:t>- DistanceFromHome: Tương quan dương nhẹ (~0.1), khoảng cách xa có thể tăng nguy cơ nghỉ việc.</a:t>
            </a:r>
          </a:p>
          <a:p>
            <a:pPr algn="l">
              <a:lnSpc>
                <a:spcPts val="2659"/>
              </a:lnSpc>
            </a:pPr>
            <a:r>
              <a:rPr lang="en-US" sz="1899">
                <a:solidFill>
                  <a:srgbClr val="000000"/>
                </a:solidFill>
                <a:latin typeface="Canva Sans"/>
                <a:ea typeface="Canva Sans"/>
                <a:cs typeface="Canva Sans"/>
                <a:sym typeface="Canva Sans"/>
              </a:rPr>
              <a:t>- Gender, MaritalStatus, Over18: Tương quan rất thấp (&lt;0.1).</a:t>
            </a:r>
          </a:p>
          <a:p>
            <a:pPr algn="l">
              <a:lnSpc>
                <a:spcPts val="2659"/>
              </a:lnSpc>
            </a:pPr>
            <a:r>
              <a:rPr lang="en-US" sz="1899">
                <a:solidFill>
                  <a:srgbClr val="000000"/>
                </a:solidFill>
                <a:latin typeface="Canva Sans"/>
                <a:ea typeface="Canva Sans"/>
                <a:cs typeface="Canva Sans"/>
                <a:sym typeface="Canva Sans"/>
              </a:rPr>
              <a:t>Nhận xét: Không có cột nào cần loại bỏ do tương quan thấp với nhau.</a:t>
            </a:r>
          </a:p>
          <a:p>
            <a:pPr algn="l">
              <a:lnSpc>
                <a:spcPts val="2659"/>
              </a:lnSpc>
            </a:pPr>
            <a:r>
              <a:rPr lang="en-US" sz="1899">
                <a:solidFill>
                  <a:srgbClr val="000000"/>
                </a:solidFill>
                <a:latin typeface="Canva Sans"/>
                <a:ea typeface="Canva Sans"/>
                <a:cs typeface="Canva Sans"/>
                <a:sym typeface="Canva Sans"/>
              </a:rPr>
              <a:t>2. Nhóm 2 (Job-related):</a:t>
            </a:r>
          </a:p>
          <a:p>
            <a:pPr algn="l">
              <a:lnSpc>
                <a:spcPts val="2659"/>
              </a:lnSpc>
            </a:pPr>
            <a:r>
              <a:rPr lang="en-US" sz="1899">
                <a:solidFill>
                  <a:srgbClr val="000000"/>
                </a:solidFill>
                <a:latin typeface="Canva Sans"/>
                <a:ea typeface="Canva Sans"/>
                <a:cs typeface="Canva Sans"/>
                <a:sym typeface="Canva Sans"/>
              </a:rPr>
              <a:t>- JobLevel: Tương quan âm vừa phải (~-0.2), cấp cao ít nghỉ hơn.</a:t>
            </a:r>
          </a:p>
          <a:p>
            <a:pPr algn="l">
              <a:lnSpc>
                <a:spcPts val="2659"/>
              </a:lnSpc>
            </a:pPr>
            <a:r>
              <a:rPr lang="en-US" sz="1899">
                <a:solidFill>
                  <a:srgbClr val="000000"/>
                </a:solidFill>
                <a:latin typeface="Canva Sans"/>
                <a:ea typeface="Canva Sans"/>
                <a:cs typeface="Canva Sans"/>
                <a:sym typeface="Canva Sans"/>
              </a:rPr>
              <a:t>- JobSatisfaction, EnvironmentSatisfaction: Tương quan âm nhẹ (~-0.1).</a:t>
            </a:r>
          </a:p>
          <a:p>
            <a:pPr algn="l">
              <a:lnSpc>
                <a:spcPts val="2659"/>
              </a:lnSpc>
            </a:pPr>
            <a:r>
              <a:rPr lang="en-US" sz="1899">
                <a:solidFill>
                  <a:srgbClr val="000000"/>
                </a:solidFill>
                <a:latin typeface="Canva Sans"/>
                <a:ea typeface="Canva Sans"/>
                <a:cs typeface="Canva Sans"/>
                <a:sym typeface="Canva Sans"/>
              </a:rPr>
              <a:t>- EmployeeCount, StandardHours: Thường không có tương quan đáng kể với Attrition.</a:t>
            </a:r>
          </a:p>
          <a:p>
            <a:pPr algn="l">
              <a:lnSpc>
                <a:spcPts val="2659"/>
              </a:lnSpc>
            </a:pPr>
            <a:r>
              <a:rPr lang="en-US" sz="1899">
                <a:solidFill>
                  <a:srgbClr val="000000"/>
                </a:solidFill>
                <a:latin typeface="Canva Sans"/>
                <a:ea typeface="Canva Sans"/>
                <a:cs typeface="Canva Sans"/>
                <a:sym typeface="Canva Sans"/>
              </a:rPr>
              <a:t>Nhận xét: Không có cột nào tương quan cao, giữ nguyên.</a:t>
            </a:r>
          </a:p>
          <a:p>
            <a:pPr algn="l">
              <a:lnSpc>
                <a:spcPts val="2659"/>
              </a:lnSpc>
            </a:pPr>
            <a:r>
              <a:rPr lang="en-US" sz="1899">
                <a:solidFill>
                  <a:srgbClr val="000000"/>
                </a:solidFill>
                <a:latin typeface="Canva Sans"/>
                <a:ea typeface="Canva Sans"/>
                <a:cs typeface="Canva Sans"/>
                <a:sym typeface="Canva Sans"/>
              </a:rPr>
              <a:t>3. Nhóm 3 (Compensation):</a:t>
            </a:r>
          </a:p>
          <a:p>
            <a:pPr algn="l">
              <a:lnSpc>
                <a:spcPts val="2659"/>
              </a:lnSpc>
            </a:pPr>
            <a:r>
              <a:rPr lang="en-US" sz="1899">
                <a:solidFill>
                  <a:srgbClr val="000000"/>
                </a:solidFill>
                <a:latin typeface="Canva Sans"/>
                <a:ea typeface="Canva Sans"/>
                <a:cs typeface="Canva Sans"/>
                <a:sym typeface="Canva Sans"/>
              </a:rPr>
              <a:t>- MonthlyIncome: Tương quan âm (~-0.16), lương cao giảm nghỉ việc.</a:t>
            </a:r>
          </a:p>
          <a:p>
            <a:pPr algn="l">
              <a:lnSpc>
                <a:spcPts val="2659"/>
              </a:lnSpc>
            </a:pPr>
            <a:r>
              <a:rPr lang="en-US" sz="1899">
                <a:solidFill>
                  <a:srgbClr val="000000"/>
                </a:solidFill>
                <a:latin typeface="Canva Sans"/>
                <a:ea typeface="Canva Sans"/>
                <a:cs typeface="Canva Sans"/>
                <a:sym typeface="Canva Sans"/>
              </a:rPr>
              <a:t>- DailyRate, HourlyRate, MonthlyRate: Tương quan thấp với Attrition và với nhau (&lt;0.3).</a:t>
            </a:r>
          </a:p>
          <a:p>
            <a:pPr algn="l">
              <a:lnSpc>
                <a:spcPts val="2659"/>
              </a:lnSpc>
            </a:pPr>
            <a:r>
              <a:rPr lang="en-US" sz="1899">
                <a:solidFill>
                  <a:srgbClr val="000000"/>
                </a:solidFill>
                <a:latin typeface="Canva Sans"/>
                <a:ea typeface="Canva Sans"/>
                <a:cs typeface="Canva Sans"/>
                <a:sym typeface="Canva Sans"/>
              </a:rPr>
              <a:t>- PercentSalaryHike, StockOptionLevel: Tương quan nhẹ (~-0.1).</a:t>
            </a:r>
          </a:p>
          <a:p>
            <a:pPr algn="l">
              <a:lnSpc>
                <a:spcPts val="2659"/>
              </a:lnSpc>
            </a:pPr>
            <a:r>
              <a:rPr lang="en-US" sz="1899">
                <a:solidFill>
                  <a:srgbClr val="000000"/>
                </a:solidFill>
                <a:latin typeface="Canva Sans"/>
                <a:ea typeface="Canva Sans"/>
                <a:cs typeface="Canva Sans"/>
                <a:sym typeface="Canva Sans"/>
              </a:rPr>
              <a:t>Nhận xét: DailyRate, HourlyRate, và MonthlyRate có thể loại bỏ vì tương quan với MonthlyIncome (do chúng phản ánh thu nhập) và ít đóng góp trực tiếp cho Attrition.</a:t>
            </a:r>
          </a:p>
          <a:p>
            <a:pPr algn="l">
              <a:lnSpc>
                <a:spcPts val="2659"/>
              </a:lnSpc>
            </a:pPr>
            <a:r>
              <a:rPr lang="en-US" sz="1899">
                <a:solidFill>
                  <a:srgbClr val="000000"/>
                </a:solidFill>
                <a:latin typeface="Canva Sans"/>
                <a:ea typeface="Canva Sans"/>
                <a:cs typeface="Canva Sans"/>
                <a:sym typeface="Canva Sans"/>
              </a:rPr>
              <a:t>4. Nhóm 4 (Work Experience):</a:t>
            </a:r>
          </a:p>
          <a:p>
            <a:pPr algn="l">
              <a:lnSpc>
                <a:spcPts val="2659"/>
              </a:lnSpc>
            </a:pPr>
            <a:r>
              <a:rPr lang="en-US" sz="1899">
                <a:solidFill>
                  <a:srgbClr val="000000"/>
                </a:solidFill>
                <a:latin typeface="Canva Sans"/>
                <a:ea typeface="Canva Sans"/>
                <a:cs typeface="Canva Sans"/>
                <a:sym typeface="Canva Sans"/>
              </a:rPr>
              <a:t>- TotalWorkingYears, YearsAtCompany: Tương quan âm mạnh (~-0.3, -0.4).</a:t>
            </a:r>
          </a:p>
          <a:p>
            <a:pPr algn="l">
              <a:lnSpc>
                <a:spcPts val="2659"/>
              </a:lnSpc>
            </a:pPr>
            <a:r>
              <a:rPr lang="en-US" sz="1899">
                <a:solidFill>
                  <a:srgbClr val="000000"/>
                </a:solidFill>
                <a:latin typeface="Canva Sans"/>
                <a:ea typeface="Canva Sans"/>
                <a:cs typeface="Canva Sans"/>
                <a:sym typeface="Canva Sans"/>
              </a:rPr>
              <a:t>- YearsInCurrentRole, YearsSinceLastPromotion, YearsWithCurrManager: Tương quan tương tự (~-0.2).</a:t>
            </a:r>
          </a:p>
          <a:p>
            <a:pPr algn="l">
              <a:lnSpc>
                <a:spcPts val="2659"/>
              </a:lnSpc>
            </a:pPr>
            <a:r>
              <a:rPr lang="en-US" sz="1899">
                <a:solidFill>
                  <a:srgbClr val="000000"/>
                </a:solidFill>
                <a:latin typeface="Canva Sans"/>
                <a:ea typeface="Canva Sans"/>
                <a:cs typeface="Canva Sans"/>
                <a:sym typeface="Canva Sans"/>
              </a:rPr>
              <a:t>- NumCompaniesWorked: Tương quan dương nhẹ (~0.05).</a:t>
            </a:r>
          </a:p>
          <a:p>
            <a:pPr algn="l">
              <a:lnSpc>
                <a:spcPts val="2659"/>
              </a:lnSpc>
            </a:pPr>
            <a:r>
              <a:rPr lang="en-US" sz="1899">
                <a:solidFill>
                  <a:srgbClr val="000000"/>
                </a:solidFill>
                <a:latin typeface="Canva Sans"/>
                <a:ea typeface="Canva Sans"/>
                <a:cs typeface="Canva Sans"/>
                <a:sym typeface="Canva Sans"/>
              </a:rPr>
              <a:t>Nhận xét: YearsInCurrentRole, YearsSinceLastPromotion, và YearsWithCurrManager có thể loại bỏ vì tương quan cao với YearsAtCompany (thường &gt;0.7), gây đa cộng tuyến.</a:t>
            </a:r>
          </a:p>
          <a:p>
            <a:pPr algn="l">
              <a:lnSpc>
                <a:spcPts val="2659"/>
              </a:lnSpc>
            </a:pPr>
            <a:r>
              <a:rPr lang="en-US" sz="1899">
                <a:solidFill>
                  <a:srgbClr val="000000"/>
                </a:solidFill>
                <a:latin typeface="Canva Sans"/>
                <a:ea typeface="Canva Sans"/>
                <a:cs typeface="Canva Sans"/>
                <a:sym typeface="Canva Sans"/>
              </a:rPr>
              <a:t>5. Nhóm 5 (Performance &amp; Training):</a:t>
            </a:r>
          </a:p>
          <a:p>
            <a:pPr algn="l">
              <a:lnSpc>
                <a:spcPts val="2659"/>
              </a:lnSpc>
            </a:pPr>
            <a:r>
              <a:rPr lang="en-US" sz="1899">
                <a:solidFill>
                  <a:srgbClr val="000000"/>
                </a:solidFill>
                <a:latin typeface="Canva Sans"/>
                <a:ea typeface="Canva Sans"/>
                <a:cs typeface="Canva Sans"/>
                <a:sym typeface="Canva Sans"/>
              </a:rPr>
              <a:t>- PerformanceRating: Tương quan thấp (&lt;0.1).</a:t>
            </a:r>
          </a:p>
          <a:p>
            <a:pPr algn="l">
              <a:lnSpc>
                <a:spcPts val="2659"/>
              </a:lnSpc>
            </a:pPr>
            <a:r>
              <a:rPr lang="en-US" sz="1899">
                <a:solidFill>
                  <a:srgbClr val="000000"/>
                </a:solidFill>
                <a:latin typeface="Canva Sans"/>
                <a:ea typeface="Canva Sans"/>
                <a:cs typeface="Canva Sans"/>
                <a:sym typeface="Canva Sans"/>
              </a:rPr>
              <a:t>- TrainingTimesLastYear: Tương quan rất thấp.</a:t>
            </a:r>
          </a:p>
          <a:p>
            <a:pPr algn="l">
              <a:lnSpc>
                <a:spcPts val="2659"/>
              </a:lnSpc>
            </a:pPr>
            <a:r>
              <a:rPr lang="en-US" sz="1899">
                <a:solidFill>
                  <a:srgbClr val="000000"/>
                </a:solidFill>
                <a:latin typeface="Canva Sans"/>
                <a:ea typeface="Canva Sans"/>
                <a:cs typeface="Canva Sans"/>
                <a:sym typeface="Canva Sans"/>
              </a:rPr>
              <a:t>Nhận xét: Không có cột nào cần loại bỏ.</a:t>
            </a:r>
          </a:p>
          <a:p>
            <a:pPr algn="l">
              <a:lnSpc>
                <a:spcPts val="2659"/>
              </a:lnSpc>
            </a:pPr>
            <a:r>
              <a:rPr lang="en-US" sz="1899">
                <a:solidFill>
                  <a:srgbClr val="000000"/>
                </a:solidFill>
                <a:latin typeface="Canva Sans"/>
                <a:ea typeface="Canva Sans"/>
                <a:cs typeface="Canva Sans"/>
                <a:sym typeface="Canva Sans"/>
              </a:rPr>
              <a:t>6. Cột đề xuất loại bỏ:</a:t>
            </a:r>
          </a:p>
          <a:p>
            <a:pPr algn="l">
              <a:lnSpc>
                <a:spcPts val="2659"/>
              </a:lnSpc>
            </a:pPr>
            <a:r>
              <a:rPr lang="en-US" sz="1899">
                <a:solidFill>
                  <a:srgbClr val="000000"/>
                </a:solidFill>
                <a:latin typeface="Canva Sans"/>
                <a:ea typeface="Canva Sans"/>
                <a:cs typeface="Canva Sans"/>
                <a:sym typeface="Canva Sans"/>
              </a:rPr>
              <a:t>- DailyRate, HourlyRate, MonthlyRate (tương quan với MonthlyIncome).</a:t>
            </a:r>
          </a:p>
          <a:p>
            <a:pPr algn="l">
              <a:lnSpc>
                <a:spcPts val="2659"/>
              </a:lnSpc>
            </a:pPr>
            <a:r>
              <a:rPr lang="en-US" sz="1899">
                <a:solidFill>
                  <a:srgbClr val="000000"/>
                </a:solidFill>
                <a:latin typeface="Canva Sans"/>
                <a:ea typeface="Canva Sans"/>
                <a:cs typeface="Canva Sans"/>
                <a:sym typeface="Canva Sans"/>
              </a:rPr>
              <a:t>- YearsInCurrentRole, YearsSinceLastPromotion, YearsWithCurrManager (tương quan cao với YearsAtCompany).</a:t>
            </a:r>
          </a:p>
          <a:p>
            <a:pPr algn="l">
              <a:lnSpc>
                <a:spcPts val="2659"/>
              </a:lnSpc>
            </a:pPr>
          </a:p>
        </p:txBody>
      </p:sp>
    </p:spTree>
  </p:cSld>
  <p:clrMapOvr>
    <a:masterClrMapping/>
  </p:clrMapOvr>
</p:sld>
</file>

<file path=ppt/slides/slide7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581696" y="663044"/>
            <a:ext cx="10612689" cy="9396041"/>
          </a:xfrm>
          <a:custGeom>
            <a:avLst/>
            <a:gdLst/>
            <a:ahLst/>
            <a:cxnLst/>
            <a:rect r="r" b="b" t="t" l="l"/>
            <a:pathLst>
              <a:path h="9396041" w="10612689">
                <a:moveTo>
                  <a:pt x="0" y="0"/>
                </a:moveTo>
                <a:lnTo>
                  <a:pt x="10612689" y="0"/>
                </a:lnTo>
                <a:lnTo>
                  <a:pt x="10612689" y="9396040"/>
                </a:lnTo>
                <a:lnTo>
                  <a:pt x="0" y="9396040"/>
                </a:lnTo>
                <a:lnTo>
                  <a:pt x="0" y="0"/>
                </a:lnTo>
                <a:close/>
              </a:path>
            </a:pathLst>
          </a:custGeom>
          <a:blipFill>
            <a:blip r:embed="rId2"/>
            <a:stretch>
              <a:fillRect l="0" t="-198" r="-295" b="-6428"/>
            </a:stretch>
          </a:blipFill>
        </p:spPr>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75</a:t>
            </a:r>
          </a:p>
        </p:txBody>
      </p:sp>
    </p:spTree>
  </p:cSld>
  <p:clrMapOvr>
    <a:masterClrMapping/>
  </p:clrMapOvr>
</p:sld>
</file>

<file path=ppt/slides/slide7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76</a:t>
            </a:r>
          </a:p>
        </p:txBody>
      </p:sp>
      <p:sp>
        <p:nvSpPr>
          <p:cNvPr name="TextBox 3" id="3"/>
          <p:cNvSpPr txBox="true"/>
          <p:nvPr/>
        </p:nvSpPr>
        <p:spPr>
          <a:xfrm rot="0">
            <a:off x="0" y="3140710"/>
            <a:ext cx="18288000" cy="3948430"/>
          </a:xfrm>
          <a:prstGeom prst="rect">
            <a:avLst/>
          </a:prstGeom>
        </p:spPr>
        <p:txBody>
          <a:bodyPr anchor="t" rtlCol="false" tIns="0" lIns="0" bIns="0" rIns="0">
            <a:spAutoFit/>
          </a:bodyPr>
          <a:lstStyle/>
          <a:p>
            <a:pPr algn="ctr">
              <a:lnSpc>
                <a:spcPts val="3919"/>
              </a:lnSpc>
            </a:pPr>
            <a:r>
              <a:rPr lang="en-US" sz="2799">
                <a:solidFill>
                  <a:srgbClr val="000000"/>
                </a:solidFill>
                <a:latin typeface="Canva Sans"/>
                <a:ea typeface="Canva Sans"/>
                <a:cs typeface="Canva Sans"/>
                <a:sym typeface="Canva Sans"/>
              </a:rPr>
              <a:t>Nhận xét từ biểu đồ tổng thể</a:t>
            </a:r>
          </a:p>
          <a:p>
            <a:pPr algn="ctr">
              <a:lnSpc>
                <a:spcPts val="3919"/>
              </a:lnSpc>
            </a:pPr>
            <a:r>
              <a:rPr lang="en-US" sz="2799">
                <a:solidFill>
                  <a:srgbClr val="000000"/>
                </a:solidFill>
                <a:latin typeface="Canva Sans"/>
                <a:ea typeface="Canva Sans"/>
                <a:cs typeface="Canva Sans"/>
                <a:sym typeface="Canva Sans"/>
              </a:rPr>
              <a:t>- </a:t>
            </a:r>
            <a:r>
              <a:rPr lang="en-US" sz="2799">
                <a:solidFill>
                  <a:srgbClr val="000000"/>
                </a:solidFill>
                <a:latin typeface="Canva Sans"/>
                <a:ea typeface="Canva Sans"/>
                <a:cs typeface="Canva Sans"/>
                <a:sym typeface="Canva Sans"/>
              </a:rPr>
              <a:t>Tương quan mạnh với Attrition: YearsAtCompany, TotalWorkingYears, và MonthlyIncome có mối quan hệ âm rõ rệt, là yếu tố quan trọng ảnh hưởng đến nghỉ việc.</a:t>
            </a:r>
          </a:p>
          <a:p>
            <a:pPr algn="ctr">
              <a:lnSpc>
                <a:spcPts val="3919"/>
              </a:lnSpc>
            </a:pPr>
            <a:r>
              <a:rPr lang="en-US" sz="2799">
                <a:solidFill>
                  <a:srgbClr val="000000"/>
                </a:solidFill>
                <a:latin typeface="Canva Sans"/>
                <a:ea typeface="Canva Sans"/>
                <a:cs typeface="Canva Sans"/>
                <a:sym typeface="Canva Sans"/>
              </a:rPr>
              <a:t>- Tương quan giữa các cột: Sau khi loại bỏ các cột dư thừa, ma trận tương quan cho thấy ít đa cộng tuyến hơn, giúp mô hình học máy tránh bị sai lệch.</a:t>
            </a:r>
          </a:p>
          <a:p>
            <a:pPr algn="ctr">
              <a:lnSpc>
                <a:spcPts val="3919"/>
              </a:lnSpc>
            </a:pPr>
            <a:r>
              <a:rPr lang="en-US" sz="2799">
                <a:solidFill>
                  <a:srgbClr val="000000"/>
                </a:solidFill>
                <a:latin typeface="Canva Sans"/>
                <a:ea typeface="Canva Sans"/>
                <a:cs typeface="Canva Sans"/>
                <a:sym typeface="Canva Sans"/>
              </a:rPr>
              <a:t>- Điểm cần chú ý: Các cột như JobSatisfaction và DistanceFromHome có thể cần phân tích thêm để hiểu rõ tác động.</a:t>
            </a:r>
          </a:p>
          <a:p>
            <a:pPr algn="ctr">
              <a:lnSpc>
                <a:spcPts val="3919"/>
              </a:lnSpc>
            </a:pP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8</a:t>
            </a:r>
          </a:p>
        </p:txBody>
      </p:sp>
      <p:sp>
        <p:nvSpPr>
          <p:cNvPr name="TextBox 3" id="3"/>
          <p:cNvSpPr txBox="true"/>
          <p:nvPr/>
        </p:nvSpPr>
        <p:spPr>
          <a:xfrm rot="0">
            <a:off x="1028700" y="971550"/>
            <a:ext cx="11991826" cy="63817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Thông tin về công</a:t>
            </a:r>
            <a:r>
              <a:rPr lang="en-US" sz="3000">
                <a:solidFill>
                  <a:srgbClr val="000000"/>
                </a:solidFill>
                <a:latin typeface="Canva Sans"/>
                <a:ea typeface="Canva Sans"/>
                <a:cs typeface="Canva Sans"/>
                <a:sym typeface="Canva Sans"/>
              </a:rPr>
              <a:t> ty:</a:t>
            </a:r>
          </a:p>
          <a:p>
            <a:pPr algn="l">
              <a:lnSpc>
                <a:spcPts val="4200"/>
              </a:lnSpc>
            </a:pPr>
            <a:r>
              <a:rPr lang="en-US" sz="3000">
                <a:solidFill>
                  <a:srgbClr val="000000"/>
                </a:solidFill>
                <a:latin typeface="Canva Sans"/>
                <a:ea typeface="Canva Sans"/>
                <a:cs typeface="Canva Sans"/>
                <a:sym typeface="Canva Sans"/>
              </a:rPr>
              <a:t>  + PercentSalaryHike: 11 - 25</a:t>
            </a:r>
          </a:p>
          <a:p>
            <a:pPr algn="l">
              <a:lnSpc>
                <a:spcPts val="4200"/>
              </a:lnSpc>
            </a:pPr>
            <a:r>
              <a:rPr lang="en-US" sz="3000">
                <a:solidFill>
                  <a:srgbClr val="000000"/>
                </a:solidFill>
                <a:latin typeface="Canva Sans"/>
                <a:ea typeface="Canva Sans"/>
                <a:cs typeface="Canva Sans"/>
                <a:sym typeface="Canva Sans"/>
              </a:rPr>
              <a:t>  + StockOptionLevel: 0, 1, 2, 3</a:t>
            </a:r>
          </a:p>
          <a:p>
            <a:pPr algn="l">
              <a:lnSpc>
                <a:spcPts val="4200"/>
              </a:lnSpc>
            </a:pPr>
            <a:r>
              <a:rPr lang="en-US" sz="3000">
                <a:solidFill>
                  <a:srgbClr val="000000"/>
                </a:solidFill>
                <a:latin typeface="Canva Sans"/>
                <a:ea typeface="Canva Sans"/>
                <a:cs typeface="Canva Sans"/>
                <a:sym typeface="Canva Sans"/>
              </a:rPr>
              <a:t>  + BusinessTravel: 'Non-Travel', 'Travel_Frequently', 'Travel_Rarely'</a:t>
            </a:r>
          </a:p>
          <a:p>
            <a:pPr algn="l">
              <a:lnSpc>
                <a:spcPts val="4200"/>
              </a:lnSpc>
            </a:pPr>
            <a:r>
              <a:rPr lang="en-US" sz="3000">
                <a:solidFill>
                  <a:srgbClr val="000000"/>
                </a:solidFill>
                <a:latin typeface="Canva Sans"/>
                <a:ea typeface="Canva Sans"/>
                <a:cs typeface="Canva Sans"/>
                <a:sym typeface="Canva Sans"/>
              </a:rPr>
              <a:t>  + PerformanceRating: 3, 4</a:t>
            </a:r>
          </a:p>
          <a:p>
            <a:pPr algn="l">
              <a:lnSpc>
                <a:spcPts val="4200"/>
              </a:lnSpc>
            </a:pPr>
            <a:r>
              <a:rPr lang="en-US" sz="3000">
                <a:solidFill>
                  <a:srgbClr val="000000"/>
                </a:solidFill>
                <a:latin typeface="Canva Sans"/>
                <a:ea typeface="Canva Sans"/>
                <a:cs typeface="Canva Sans"/>
                <a:sym typeface="Canva Sans"/>
              </a:rPr>
              <a:t>  + EnvironmentSatisfaction: 1, 2, 3, 4</a:t>
            </a:r>
          </a:p>
          <a:p>
            <a:pPr algn="l">
              <a:lnSpc>
                <a:spcPts val="4200"/>
              </a:lnSpc>
            </a:pPr>
            <a:r>
              <a:rPr lang="en-US" sz="3000">
                <a:solidFill>
                  <a:srgbClr val="000000"/>
                </a:solidFill>
                <a:latin typeface="Canva Sans"/>
                <a:ea typeface="Canva Sans"/>
                <a:cs typeface="Canva Sans"/>
                <a:sym typeface="Canva Sans"/>
              </a:rPr>
              <a:t>  + RelationshipSatisfaction: 1, 2, 3, 4</a:t>
            </a:r>
          </a:p>
          <a:p>
            <a:pPr algn="l" marL="647702" indent="-323851" lvl="1">
              <a:lnSpc>
                <a:spcPts val="4200"/>
              </a:lnSpc>
              <a:buFont typeface="Arial"/>
              <a:buChar char="•"/>
            </a:pPr>
            <a:r>
              <a:rPr lang="en-US" sz="3000">
                <a:solidFill>
                  <a:srgbClr val="000000"/>
                </a:solidFill>
                <a:latin typeface="Canva Sans"/>
                <a:ea typeface="Canva Sans"/>
                <a:cs typeface="Canva Sans"/>
                <a:sym typeface="Canva Sans"/>
              </a:rPr>
              <a:t>Thông tin về lương thưởng:</a:t>
            </a:r>
          </a:p>
          <a:p>
            <a:pPr algn="l">
              <a:lnSpc>
                <a:spcPts val="4200"/>
              </a:lnSpc>
            </a:pPr>
            <a:r>
              <a:rPr lang="en-US" sz="3000">
                <a:solidFill>
                  <a:srgbClr val="000000"/>
                </a:solidFill>
                <a:latin typeface="Canva Sans"/>
                <a:ea typeface="Canva Sans"/>
                <a:cs typeface="Canva Sans"/>
                <a:sym typeface="Canva Sans"/>
              </a:rPr>
              <a:t> + MonthlyIncome: 1k - 20k</a:t>
            </a:r>
          </a:p>
          <a:p>
            <a:pPr algn="l">
              <a:lnSpc>
                <a:spcPts val="4200"/>
              </a:lnSpc>
            </a:pPr>
            <a:r>
              <a:rPr lang="en-US" sz="3000">
                <a:solidFill>
                  <a:srgbClr val="000000"/>
                </a:solidFill>
                <a:latin typeface="Canva Sans"/>
                <a:ea typeface="Canva Sans"/>
                <a:cs typeface="Canva Sans"/>
                <a:sym typeface="Canva Sans"/>
              </a:rPr>
              <a:t> + HourlyRate: 30 - 100</a:t>
            </a:r>
          </a:p>
          <a:p>
            <a:pPr algn="l">
              <a:lnSpc>
                <a:spcPts val="4200"/>
              </a:lnSpc>
            </a:pPr>
            <a:r>
              <a:rPr lang="en-US" sz="3000">
                <a:solidFill>
                  <a:srgbClr val="000000"/>
                </a:solidFill>
                <a:latin typeface="Canva Sans"/>
                <a:ea typeface="Canva Sans"/>
                <a:cs typeface="Canva Sans"/>
                <a:sym typeface="Canva Sans"/>
              </a:rPr>
              <a:t> + DailyRate: 100 - 1500</a:t>
            </a:r>
          </a:p>
          <a:p>
            <a:pPr algn="l">
              <a:lnSpc>
                <a:spcPts val="4200"/>
              </a:lnSpc>
            </a:pPr>
            <a:r>
              <a:rPr lang="en-US" sz="3000">
                <a:solidFill>
                  <a:srgbClr val="000000"/>
                </a:solidFill>
                <a:latin typeface="Canva Sans"/>
                <a:ea typeface="Canva Sans"/>
                <a:cs typeface="Canva Sans"/>
                <a:sym typeface="Canva Sans"/>
              </a:rPr>
              <a:t> + MonthlyRate: 2000 - 27000</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92792" y="2088156"/>
            <a:ext cx="11301259" cy="4845415"/>
          </a:xfrm>
          <a:custGeom>
            <a:avLst/>
            <a:gdLst/>
            <a:ahLst/>
            <a:cxnLst/>
            <a:rect r="r" b="b" t="t" l="l"/>
            <a:pathLst>
              <a:path h="4845415" w="11301259">
                <a:moveTo>
                  <a:pt x="0" y="0"/>
                </a:moveTo>
                <a:lnTo>
                  <a:pt x="11301259" y="0"/>
                </a:lnTo>
                <a:lnTo>
                  <a:pt x="11301259" y="4845415"/>
                </a:lnTo>
                <a:lnTo>
                  <a:pt x="0" y="4845415"/>
                </a:lnTo>
                <a:lnTo>
                  <a:pt x="0" y="0"/>
                </a:lnTo>
                <a:close/>
              </a:path>
            </a:pathLst>
          </a:custGeom>
          <a:blipFill>
            <a:blip r:embed="rId2"/>
            <a:stretch>
              <a:fillRect l="0" t="0" r="0" b="0"/>
            </a:stretch>
          </a:blipFill>
        </p:spPr>
      </p:sp>
      <p:sp>
        <p:nvSpPr>
          <p:cNvPr name="TextBox 3" id="3"/>
          <p:cNvSpPr txBox="true"/>
          <p:nvPr/>
        </p:nvSpPr>
        <p:spPr>
          <a:xfrm rot="0">
            <a:off x="292792" y="164353"/>
            <a:ext cx="2921050" cy="580390"/>
          </a:xfrm>
          <a:prstGeom prst="rect">
            <a:avLst/>
          </a:prstGeom>
        </p:spPr>
        <p:txBody>
          <a:bodyPr anchor="t" rtlCol="false" tIns="0" lIns="0" bIns="0" rIns="0">
            <a:spAutoFit/>
          </a:bodyPr>
          <a:lstStyle/>
          <a:p>
            <a:pPr algn="l">
              <a:lnSpc>
                <a:spcPts val="4759"/>
              </a:lnSpc>
              <a:spcBef>
                <a:spcPct val="0"/>
              </a:spcBef>
            </a:pPr>
            <a:r>
              <a:rPr lang="en-US" sz="3399">
                <a:solidFill>
                  <a:srgbClr val="000000"/>
                </a:solidFill>
                <a:latin typeface="Canva Sans"/>
                <a:ea typeface="Canva Sans"/>
                <a:cs typeface="Canva Sans"/>
                <a:sym typeface="Canva Sans"/>
              </a:rPr>
              <a:t>II. Xử lí dữ liệu</a:t>
            </a:r>
          </a:p>
        </p:txBody>
      </p:sp>
      <p:sp>
        <p:nvSpPr>
          <p:cNvPr name="TextBox 4" id="4"/>
          <p:cNvSpPr txBox="true"/>
          <p:nvPr/>
        </p:nvSpPr>
        <p:spPr>
          <a:xfrm rot="0">
            <a:off x="0" y="705167"/>
            <a:ext cx="5266879" cy="580390"/>
          </a:xfrm>
          <a:prstGeom prst="rect">
            <a:avLst/>
          </a:prstGeom>
        </p:spPr>
        <p:txBody>
          <a:bodyPr anchor="t" rtlCol="false" tIns="0" lIns="0" bIns="0" rIns="0">
            <a:spAutoFit/>
          </a:bodyPr>
          <a:lstStyle/>
          <a:p>
            <a:pPr algn="l" marL="734059" indent="-367030" lvl="1">
              <a:lnSpc>
                <a:spcPts val="4759"/>
              </a:lnSpc>
              <a:spcBef>
                <a:spcPct val="0"/>
              </a:spcBef>
              <a:buAutoNum type="arabicPeriod" startAt="1"/>
            </a:pPr>
            <a:r>
              <a:rPr lang="en-US" sz="3399">
                <a:solidFill>
                  <a:srgbClr val="000000"/>
                </a:solidFill>
                <a:latin typeface="Canva Sans"/>
                <a:ea typeface="Canva Sans"/>
                <a:cs typeface="Canva Sans"/>
                <a:sym typeface="Canva Sans"/>
              </a:rPr>
              <a:t>Xử lí dữ liệu trùng lặp </a:t>
            </a:r>
          </a:p>
        </p:txBody>
      </p:sp>
      <p:sp>
        <p:nvSpPr>
          <p:cNvPr name="TextBox 5" id="5"/>
          <p:cNvSpPr txBox="true"/>
          <p:nvPr/>
        </p:nvSpPr>
        <p:spPr>
          <a:xfrm rot="0">
            <a:off x="0" y="1256983"/>
            <a:ext cx="17030888" cy="1091393"/>
          </a:xfrm>
          <a:prstGeom prst="rect">
            <a:avLst/>
          </a:prstGeom>
        </p:spPr>
        <p:txBody>
          <a:bodyPr anchor="t" rtlCol="false" tIns="0" lIns="0" bIns="0" rIns="0">
            <a:spAutoFit/>
          </a:bodyPr>
          <a:lstStyle/>
          <a:p>
            <a:pPr algn="l">
              <a:lnSpc>
                <a:spcPts val="4200"/>
              </a:lnSpc>
            </a:pPr>
            <a:r>
              <a:rPr lang="en-US" sz="3000">
                <a:solidFill>
                  <a:srgbClr val="000000"/>
                </a:solidFill>
                <a:latin typeface="Canva Sans"/>
                <a:ea typeface="Canva Sans"/>
                <a:cs typeface="Canva Sans"/>
                <a:sym typeface="Canva Sans"/>
              </a:rPr>
              <a:t> - Trước khi thực hiện phần xử lí dữ liệu, ta thực hiện phân chia dữ liệu thành 2 tập train-test</a:t>
            </a:r>
          </a:p>
          <a:p>
            <a:pPr algn="l">
              <a:lnSpc>
                <a:spcPts val="4638"/>
              </a:lnSpc>
              <a:spcBef>
                <a:spcPct val="0"/>
              </a:spcBef>
            </a:pP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DAGqAmfwpCE</dc:identifier>
  <dcterms:modified xsi:type="dcterms:W3CDTF">2011-08-01T06:04:30Z</dcterms:modified>
  <cp:revision>1</cp:revision>
  <dc:title>Nội dung đoạn văn bản của bạn</dc:title>
</cp:coreProperties>
</file>