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x="18288000" cy="10287000"/>
  <p:notesSz cx="6858000" cy="9144000"/>
  <p:embeddedFontLst>
    <p:embeddedFont>
      <p:font typeface="Sigmar One" charset="1" panose="00000500000000000000"/>
      <p:regular r:id="rId89"/>
    </p:embeddedFont>
    <p:embeddedFont>
      <p:font typeface="Palatino" charset="1" panose="02030502050505030304"/>
      <p:regular r:id="rId90"/>
    </p:embeddedFont>
    <p:embeddedFont>
      <p:font typeface="DejaVu Serif Bold" charset="1" panose="02060803050605020204"/>
      <p:regular r:id="rId91"/>
    </p:embeddedFont>
    <p:embeddedFont>
      <p:font typeface="Palatino Bold" charset="1" panose="02040702050505030304"/>
      <p:regular r:id="rId92"/>
    </p:embeddedFont>
    <p:embeddedFont>
      <p:font typeface="Canva Sans" charset="1" panose="020B0503030501040103"/>
      <p:regular r:id="rId93"/>
    </p:embeddedFont>
    <p:embeddedFont>
      <p:font typeface="Palatino Bold Italics" charset="1" panose="020407020505050A0204"/>
      <p:regular r:id="rId94"/>
    </p:embeddedFont>
    <p:embeddedFont>
      <p:font typeface="Canva Sans Bold" charset="1" panose="020B0803030501040103"/>
      <p:regular r:id="rId95"/>
    </p:embeddedFont>
    <p:embeddedFont>
      <p:font typeface="Times New Roman" charset="1" panose="02030502070405020303"/>
      <p:regular r:id="rId96"/>
    </p:embeddedFont>
    <p:embeddedFont>
      <p:font typeface="Times New Roman Bold" charset="1" panose="02030802070405020303"/>
      <p:regular r:id="rId9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fonts/font89.fntdata" Type="http://schemas.openxmlformats.org/officeDocument/2006/relationships/font"/><Relationship Id="rId9" Target="slides/slide4.xml" Type="http://schemas.openxmlformats.org/officeDocument/2006/relationships/slide"/><Relationship Id="rId90" Target="fonts/font90.fntdata" Type="http://schemas.openxmlformats.org/officeDocument/2006/relationships/font"/><Relationship Id="rId91" Target="fonts/font91.fntdata" Type="http://schemas.openxmlformats.org/officeDocument/2006/relationships/font"/><Relationship Id="rId92" Target="fonts/font92.fntdata" Type="http://schemas.openxmlformats.org/officeDocument/2006/relationships/font"/><Relationship Id="rId93" Target="fonts/font93.fntdata" Type="http://schemas.openxmlformats.org/officeDocument/2006/relationships/font"/><Relationship Id="rId94" Target="fonts/font94.fntdata" Type="http://schemas.openxmlformats.org/officeDocument/2006/relationships/font"/><Relationship Id="rId95" Target="fonts/font95.fntdata" Type="http://schemas.openxmlformats.org/officeDocument/2006/relationships/font"/><Relationship Id="rId96" Target="fonts/font96.fntdata" Type="http://schemas.openxmlformats.org/officeDocument/2006/relationships/font"/><Relationship Id="rId97" Target="fonts/font97.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0.pn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1.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4.pn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5.pn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7.pn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9.pn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0.pn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1.pn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2.png" Type="http://schemas.openxmlformats.org/officeDocument/2006/relationships/image"/><Relationship Id="rId3" Target="../media/image83.pn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4.png" Type="http://schemas.openxmlformats.org/officeDocument/2006/relationships/image"/><Relationship Id="rId3" Target="../media/image85.pn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6.png" Type="http://schemas.openxmlformats.org/officeDocument/2006/relationships/image"/><Relationship Id="rId3" Target="../media/image8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8.png" Type="http://schemas.openxmlformats.org/officeDocument/2006/relationships/image"/><Relationship Id="rId3" Target="../media/image89.pn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0.png" Type="http://schemas.openxmlformats.org/officeDocument/2006/relationships/image"/><Relationship Id="rId3" Target="../media/image91.pn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2.png" Type="http://schemas.openxmlformats.org/officeDocument/2006/relationships/image"/><Relationship Id="rId3" Target="../media/image93.pn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84075" y="62776"/>
            <a:ext cx="1187546" cy="1178878"/>
          </a:xfrm>
          <a:custGeom>
            <a:avLst/>
            <a:gdLst/>
            <a:ahLst/>
            <a:cxnLst/>
            <a:rect r="r" b="b" t="t" l="l"/>
            <a:pathLst>
              <a:path h="1178878" w="1187546">
                <a:moveTo>
                  <a:pt x="0" y="0"/>
                </a:moveTo>
                <a:lnTo>
                  <a:pt x="1187546" y="0"/>
                </a:lnTo>
                <a:lnTo>
                  <a:pt x="1187546" y="1178878"/>
                </a:lnTo>
                <a:lnTo>
                  <a:pt x="0" y="1178878"/>
                </a:lnTo>
                <a:lnTo>
                  <a:pt x="0" y="0"/>
                </a:lnTo>
                <a:close/>
              </a:path>
            </a:pathLst>
          </a:custGeom>
          <a:blipFill>
            <a:blip r:embed="rId2"/>
            <a:stretch>
              <a:fillRect l="0" t="0" r="0" b="0"/>
            </a:stretch>
          </a:blipFill>
        </p:spPr>
      </p:sp>
      <p:sp>
        <p:nvSpPr>
          <p:cNvPr name="Freeform 3" id="3"/>
          <p:cNvSpPr/>
          <p:nvPr/>
        </p:nvSpPr>
        <p:spPr>
          <a:xfrm flipH="false" flipV="false" rot="0">
            <a:off x="12625929" y="78422"/>
            <a:ext cx="1178878" cy="1178878"/>
          </a:xfrm>
          <a:custGeom>
            <a:avLst/>
            <a:gdLst/>
            <a:ahLst/>
            <a:cxnLst/>
            <a:rect r="r" b="b" t="t" l="l"/>
            <a:pathLst>
              <a:path h="1178878" w="1178878">
                <a:moveTo>
                  <a:pt x="0" y="0"/>
                </a:moveTo>
                <a:lnTo>
                  <a:pt x="1178877" y="0"/>
                </a:lnTo>
                <a:lnTo>
                  <a:pt x="1178877" y="1178877"/>
                </a:lnTo>
                <a:lnTo>
                  <a:pt x="0" y="1178877"/>
                </a:lnTo>
                <a:lnTo>
                  <a:pt x="0" y="0"/>
                </a:lnTo>
                <a:close/>
              </a:path>
            </a:pathLst>
          </a:custGeom>
          <a:blipFill>
            <a:blip r:embed="rId3"/>
            <a:stretch>
              <a:fillRect l="0" t="0" r="0" b="0"/>
            </a:stretch>
          </a:blipFill>
        </p:spPr>
      </p:sp>
      <p:sp>
        <p:nvSpPr>
          <p:cNvPr name="TextBox 4" id="4"/>
          <p:cNvSpPr txBox="true"/>
          <p:nvPr/>
        </p:nvSpPr>
        <p:spPr>
          <a:xfrm rot="0">
            <a:off x="2809375" y="2088833"/>
            <a:ext cx="12878801"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Sigmar One"/>
                <a:ea typeface="Sigmar One"/>
                <a:cs typeface="Sigmar One"/>
                <a:sym typeface="Sigmar One"/>
              </a:rPr>
              <a:t>HR ANALYTICS</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a:t>
            </a:r>
          </a:p>
        </p:txBody>
      </p:sp>
      <p:sp>
        <p:nvSpPr>
          <p:cNvPr name="TextBox 6" id="6"/>
          <p:cNvSpPr txBox="true"/>
          <p:nvPr/>
        </p:nvSpPr>
        <p:spPr>
          <a:xfrm rot="0">
            <a:off x="7637204" y="3941445"/>
            <a:ext cx="3223141" cy="904240"/>
          </a:xfrm>
          <a:prstGeom prst="rect">
            <a:avLst/>
          </a:prstGeom>
        </p:spPr>
        <p:txBody>
          <a:bodyPr anchor="t" rtlCol="false" tIns="0" lIns="0" bIns="0" rIns="0">
            <a:spAutoFit/>
          </a:bodyPr>
          <a:lstStyle/>
          <a:p>
            <a:pPr algn="ctr">
              <a:lnSpc>
                <a:spcPts val="7279"/>
              </a:lnSpc>
            </a:pPr>
            <a:r>
              <a:rPr lang="en-US" sz="5199" b="true">
                <a:solidFill>
                  <a:srgbClr val="000000"/>
                </a:solidFill>
                <a:latin typeface="DejaVu Serif Bold"/>
                <a:ea typeface="DejaVu Serif Bold"/>
                <a:cs typeface="DejaVu Serif Bold"/>
                <a:sym typeface="DejaVu Serif Bold"/>
              </a:rPr>
              <a:t>NHÓM 1</a:t>
            </a:r>
          </a:p>
        </p:txBody>
      </p:sp>
      <p:sp>
        <p:nvSpPr>
          <p:cNvPr name="TextBox 7" id="7"/>
          <p:cNvSpPr txBox="true"/>
          <p:nvPr/>
        </p:nvSpPr>
        <p:spPr>
          <a:xfrm rot="0">
            <a:off x="4099739" y="5010150"/>
            <a:ext cx="10298073" cy="2447290"/>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Nguyễn Quang Nghĩa</a:t>
            </a:r>
          </a:p>
          <a:p>
            <a:pPr algn="ctr">
              <a:lnSpc>
                <a:spcPts val="4759"/>
              </a:lnSpc>
            </a:pPr>
            <a:r>
              <a:rPr lang="en-US" sz="3399">
                <a:solidFill>
                  <a:srgbClr val="000000"/>
                </a:solidFill>
                <a:latin typeface="Palatino"/>
                <a:ea typeface="Palatino"/>
                <a:cs typeface="Palatino"/>
                <a:sym typeface="Palatino"/>
              </a:rPr>
              <a:t>Lê Quang Kiệt</a:t>
            </a:r>
          </a:p>
          <a:p>
            <a:pPr algn="ctr">
              <a:lnSpc>
                <a:spcPts val="4759"/>
              </a:lnSpc>
            </a:pPr>
            <a:r>
              <a:rPr lang="en-US" sz="3399">
                <a:solidFill>
                  <a:srgbClr val="000000"/>
                </a:solidFill>
                <a:latin typeface="Palatino"/>
                <a:ea typeface="Palatino"/>
                <a:cs typeface="Palatino"/>
                <a:sym typeface="Palatino"/>
              </a:rPr>
              <a:t>Võ Quốc Dũng</a:t>
            </a:r>
          </a:p>
          <a:p>
            <a:pPr algn="ctr">
              <a:lnSpc>
                <a:spcPts val="4759"/>
              </a:lnSpc>
            </a:pPr>
            <a:r>
              <a:rPr lang="en-US" sz="3399">
                <a:solidFill>
                  <a:srgbClr val="000000"/>
                </a:solidFill>
                <a:latin typeface="Palatino"/>
                <a:ea typeface="Palatino"/>
                <a:cs typeface="Palatino"/>
                <a:sym typeface="Palatino"/>
              </a:rPr>
              <a:t>Nguyễn Trọng Quý</a:t>
            </a:r>
          </a:p>
        </p:txBody>
      </p:sp>
      <p:sp>
        <p:nvSpPr>
          <p:cNvPr name="TextBox 8" id="8"/>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9" id="9"/>
          <p:cNvSpPr txBox="true"/>
          <p:nvPr/>
        </p:nvSpPr>
        <p:spPr>
          <a:xfrm rot="0">
            <a:off x="6772453" y="676276"/>
            <a:ext cx="4952643" cy="581024"/>
          </a:xfrm>
          <a:prstGeom prst="rect">
            <a:avLst/>
          </a:prstGeom>
        </p:spPr>
        <p:txBody>
          <a:bodyPr anchor="t" rtlCol="false" tIns="0" lIns="0" bIns="0" rIns="0">
            <a:spAutoFit/>
          </a:bodyPr>
          <a:lstStyle/>
          <a:p>
            <a:pPr algn="ctr">
              <a:lnSpc>
                <a:spcPts val="4200"/>
              </a:lnSpc>
            </a:pPr>
            <a:r>
              <a:rPr lang="en-US" sz="3000" b="true">
                <a:solidFill>
                  <a:srgbClr val="000000"/>
                </a:solidFill>
                <a:latin typeface="Palatino Bold"/>
                <a:ea typeface="Palatino Bold"/>
                <a:cs typeface="Palatino Bold"/>
                <a:sym typeface="Palatino Bold"/>
              </a:rPr>
              <a:t>KHOA TOÁN - THỐNG KÊ</a:t>
            </a:r>
          </a:p>
        </p:txBody>
      </p:sp>
      <p:sp>
        <p:nvSpPr>
          <p:cNvPr name="TextBox 10" id="10"/>
          <p:cNvSpPr txBox="true"/>
          <p:nvPr/>
        </p:nvSpPr>
        <p:spPr>
          <a:xfrm rot="0">
            <a:off x="5871621" y="71191"/>
            <a:ext cx="6535232" cy="581025"/>
          </a:xfrm>
          <a:prstGeom prst="rect">
            <a:avLst/>
          </a:prstGeom>
        </p:spPr>
        <p:txBody>
          <a:bodyPr anchor="t" rtlCol="false" tIns="0" lIns="0" bIns="0" rIns="0">
            <a:spAutoFit/>
          </a:bodyPr>
          <a:lstStyle/>
          <a:p>
            <a:pPr algn="ctr">
              <a:lnSpc>
                <a:spcPts val="4200"/>
              </a:lnSpc>
            </a:pPr>
            <a:r>
              <a:rPr lang="en-US" sz="3000" b="true">
                <a:solidFill>
                  <a:srgbClr val="000000"/>
                </a:solidFill>
                <a:latin typeface="Palatino Bold"/>
                <a:ea typeface="Palatino Bold"/>
                <a:cs typeface="Palatino Bold"/>
                <a:sym typeface="Palatino Bold"/>
              </a:rPr>
              <a:t>TRƯỜNG ĐẠI HỌC QUY NHƠN</a:t>
            </a:r>
          </a:p>
        </p:txBody>
      </p:sp>
      <p:sp>
        <p:nvSpPr>
          <p:cNvPr name="TextBox 11" id="11"/>
          <p:cNvSpPr txBox="true"/>
          <p:nvPr/>
        </p:nvSpPr>
        <p:spPr>
          <a:xfrm rot="0">
            <a:off x="4099739" y="8331643"/>
            <a:ext cx="10298073" cy="798196"/>
          </a:xfrm>
          <a:prstGeom prst="rect">
            <a:avLst/>
          </a:prstGeom>
        </p:spPr>
        <p:txBody>
          <a:bodyPr anchor="t" rtlCol="false" tIns="0" lIns="0" bIns="0" rIns="0">
            <a:spAutoFit/>
          </a:bodyPr>
          <a:lstStyle/>
          <a:p>
            <a:pPr algn="ctr">
              <a:lnSpc>
                <a:spcPts val="5879"/>
              </a:lnSpc>
            </a:pPr>
            <a:r>
              <a:rPr lang="en-US" b="true" sz="4199">
                <a:solidFill>
                  <a:srgbClr val="000000"/>
                </a:solidFill>
                <a:latin typeface="Palatino Bold"/>
                <a:ea typeface="Palatino Bold"/>
                <a:cs typeface="Palatino Bold"/>
                <a:sym typeface="Palatino Bold"/>
              </a:rPr>
              <a:t>Mentor: Lê Đ. Việt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813317"/>
            <a:ext cx="15383779" cy="6595795"/>
          </a:xfrm>
          <a:custGeom>
            <a:avLst/>
            <a:gdLst/>
            <a:ahLst/>
            <a:cxnLst/>
            <a:rect r="r" b="b" t="t" l="l"/>
            <a:pathLst>
              <a:path h="6595795" w="15383779">
                <a:moveTo>
                  <a:pt x="0" y="0"/>
                </a:moveTo>
                <a:lnTo>
                  <a:pt x="15383779" y="0"/>
                </a:lnTo>
                <a:lnTo>
                  <a:pt x="15383779" y="6595795"/>
                </a:lnTo>
                <a:lnTo>
                  <a:pt x="0" y="6595795"/>
                </a:lnTo>
                <a:lnTo>
                  <a:pt x="0" y="0"/>
                </a:lnTo>
                <a:close/>
              </a:path>
            </a:pathLst>
          </a:custGeom>
          <a:blipFill>
            <a:blip r:embed="rId2"/>
            <a:stretch>
              <a:fillRect l="0" t="0" r="0" b="0"/>
            </a:stretch>
          </a:blipFill>
        </p:spPr>
      </p:sp>
      <p:sp>
        <p:nvSpPr>
          <p:cNvPr name="TextBox 3" id="3"/>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4" id="4"/>
          <p:cNvSpPr txBox="true"/>
          <p:nvPr/>
        </p:nvSpPr>
        <p:spPr>
          <a:xfrm rot="0">
            <a:off x="0" y="885825"/>
            <a:ext cx="5591870" cy="673100"/>
          </a:xfrm>
          <a:prstGeom prst="rect">
            <a:avLst/>
          </a:prstGeom>
        </p:spPr>
        <p:txBody>
          <a:bodyPr anchor="t" rtlCol="false" tIns="0" lIns="0" bIns="0" rIns="0">
            <a:spAutoFit/>
          </a:bodyPr>
          <a:lstStyle/>
          <a:p>
            <a:pPr algn="l" marL="755651" indent="-377825" lvl="1">
              <a:lnSpc>
                <a:spcPts val="4900"/>
              </a:lnSpc>
              <a:spcBef>
                <a:spcPct val="0"/>
              </a:spcBef>
              <a:buAutoNum type="arabicPeriod" startAt="1"/>
            </a:pPr>
            <a:r>
              <a:rPr lang="en-US" b="true" sz="3500">
                <a:solidFill>
                  <a:srgbClr val="000000"/>
                </a:solidFill>
                <a:latin typeface="Palatino Bold"/>
                <a:ea typeface="Palatino Bold"/>
                <a:cs typeface="Palatino Bold"/>
                <a:sym typeface="Palatino Bold"/>
              </a:rPr>
              <a:t>Xử lí dữ liệu trùng lặp </a:t>
            </a:r>
          </a:p>
        </p:txBody>
      </p:sp>
      <p:sp>
        <p:nvSpPr>
          <p:cNvPr name="TextBox 5" id="5"/>
          <p:cNvSpPr txBox="true"/>
          <p:nvPr/>
        </p:nvSpPr>
        <p:spPr>
          <a:xfrm rot="0">
            <a:off x="1028700" y="1655249"/>
            <a:ext cx="17030888" cy="1158068"/>
          </a:xfrm>
          <a:prstGeom prst="rect">
            <a:avLst/>
          </a:prstGeom>
        </p:spPr>
        <p:txBody>
          <a:bodyPr anchor="t" rtlCol="false" tIns="0" lIns="0" bIns="0" rIns="0">
            <a:spAutoFit/>
          </a:bodyPr>
          <a:lstStyle/>
          <a:p>
            <a:pPr algn="l">
              <a:lnSpc>
                <a:spcPts val="4200"/>
              </a:lnSpc>
            </a:pPr>
            <a:r>
              <a:rPr lang="en-US" sz="3000">
                <a:solidFill>
                  <a:srgbClr val="000000"/>
                </a:solidFill>
                <a:latin typeface="Palatino"/>
                <a:ea typeface="Palatino"/>
                <a:cs typeface="Palatino"/>
                <a:sym typeface="Palatino"/>
              </a:rPr>
              <a:t> - Trước khi thực hiện phần xử lí dữ liệu, ta thực hiện phân chia dữ liệu thành 2 tập </a:t>
            </a:r>
            <a:r>
              <a:rPr lang="en-US" sz="3000" i="true" b="true">
                <a:solidFill>
                  <a:srgbClr val="200B74"/>
                </a:solidFill>
                <a:latin typeface="Palatino Bold Italics"/>
                <a:ea typeface="Palatino Bold Italics"/>
                <a:cs typeface="Palatino Bold Italics"/>
                <a:sym typeface="Palatino Bold Italics"/>
              </a:rPr>
              <a:t>train-test</a:t>
            </a:r>
          </a:p>
          <a:p>
            <a:pPr algn="l">
              <a:lnSpc>
                <a:spcPts val="4638"/>
              </a:lnSpc>
              <a:spcBef>
                <a:spcPct val="0"/>
              </a:spcBef>
            </a:pP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32438" y="2773603"/>
            <a:ext cx="8130367" cy="7215516"/>
          </a:xfrm>
          <a:custGeom>
            <a:avLst/>
            <a:gdLst/>
            <a:ahLst/>
            <a:cxnLst/>
            <a:rect r="r" b="b" t="t" l="l"/>
            <a:pathLst>
              <a:path h="7215516" w="8130367">
                <a:moveTo>
                  <a:pt x="0" y="0"/>
                </a:moveTo>
                <a:lnTo>
                  <a:pt x="8130367" y="0"/>
                </a:lnTo>
                <a:lnTo>
                  <a:pt x="8130367" y="7215516"/>
                </a:lnTo>
                <a:lnTo>
                  <a:pt x="0" y="7215516"/>
                </a:lnTo>
                <a:lnTo>
                  <a:pt x="0" y="0"/>
                </a:lnTo>
                <a:close/>
              </a:path>
            </a:pathLst>
          </a:custGeom>
          <a:blipFill>
            <a:blip r:embed="rId2"/>
            <a:stretch>
              <a:fillRect l="0" t="0" r="0" b="0"/>
            </a:stretch>
          </a:blipFill>
        </p:spPr>
      </p:sp>
      <p:sp>
        <p:nvSpPr>
          <p:cNvPr name="Freeform 3" id="3"/>
          <p:cNvSpPr/>
          <p:nvPr/>
        </p:nvSpPr>
        <p:spPr>
          <a:xfrm flipH="false" flipV="false" rot="0">
            <a:off x="9442491" y="2773603"/>
            <a:ext cx="7816809" cy="7215516"/>
          </a:xfrm>
          <a:custGeom>
            <a:avLst/>
            <a:gdLst/>
            <a:ahLst/>
            <a:cxnLst/>
            <a:rect r="r" b="b" t="t" l="l"/>
            <a:pathLst>
              <a:path h="7215516" w="7816809">
                <a:moveTo>
                  <a:pt x="0" y="0"/>
                </a:moveTo>
                <a:lnTo>
                  <a:pt x="7816809" y="0"/>
                </a:lnTo>
                <a:lnTo>
                  <a:pt x="7816809" y="7215516"/>
                </a:lnTo>
                <a:lnTo>
                  <a:pt x="0" y="7215516"/>
                </a:lnTo>
                <a:lnTo>
                  <a:pt x="0" y="0"/>
                </a:lnTo>
                <a:close/>
              </a:path>
            </a:pathLst>
          </a:custGeom>
          <a:blipFill>
            <a:blip r:embed="rId3"/>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11</a:t>
            </a:r>
          </a:p>
        </p:txBody>
      </p:sp>
      <p:sp>
        <p:nvSpPr>
          <p:cNvPr name="TextBox 5" id="5"/>
          <p:cNvSpPr txBox="true"/>
          <p:nvPr/>
        </p:nvSpPr>
        <p:spPr>
          <a:xfrm rot="0">
            <a:off x="302317"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6" id="6"/>
          <p:cNvSpPr txBox="true"/>
          <p:nvPr/>
        </p:nvSpPr>
        <p:spPr>
          <a:xfrm rot="0">
            <a:off x="1028700" y="1655249"/>
            <a:ext cx="17030888" cy="581025"/>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Palatino"/>
                <a:ea typeface="Palatino"/>
                <a:cs typeface="Palatino"/>
                <a:sym typeface="Palatino"/>
              </a:rPr>
              <a:t>Một số thông tin về dữ liệu bao gồm: Tên các features, Số lượng giá trị Null, Kiểu dữ liệu</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217396"/>
            <a:ext cx="11273753" cy="1907087"/>
          </a:xfrm>
          <a:custGeom>
            <a:avLst/>
            <a:gdLst/>
            <a:ahLst/>
            <a:cxnLst/>
            <a:rect r="r" b="b" t="t" l="l"/>
            <a:pathLst>
              <a:path h="1907087" w="11273753">
                <a:moveTo>
                  <a:pt x="0" y="0"/>
                </a:moveTo>
                <a:lnTo>
                  <a:pt x="11273753" y="0"/>
                </a:lnTo>
                <a:lnTo>
                  <a:pt x="11273753" y="1907088"/>
                </a:lnTo>
                <a:lnTo>
                  <a:pt x="0" y="1907088"/>
                </a:lnTo>
                <a:lnTo>
                  <a:pt x="0" y="0"/>
                </a:lnTo>
                <a:close/>
              </a:path>
            </a:pathLst>
          </a:custGeom>
          <a:blipFill>
            <a:blip r:embed="rId2"/>
            <a:stretch>
              <a:fillRect l="0" t="0" r="-243" b="0"/>
            </a:stretch>
          </a:blipFill>
        </p:spPr>
      </p:sp>
      <p:sp>
        <p:nvSpPr>
          <p:cNvPr name="TextBox 3" id="3"/>
          <p:cNvSpPr txBox="true"/>
          <p:nvPr/>
        </p:nvSpPr>
        <p:spPr>
          <a:xfrm rot="0">
            <a:off x="292792" y="1393996"/>
            <a:ext cx="6920281" cy="581025"/>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Thực hiện xử lí dữ liệu trùng lặp </a:t>
            </a:r>
          </a:p>
        </p:txBody>
      </p:sp>
      <p:sp>
        <p:nvSpPr>
          <p:cNvPr name="TextBox 4" id="4"/>
          <p:cNvSpPr txBox="true"/>
          <p:nvPr/>
        </p:nvSpPr>
        <p:spPr>
          <a:xfrm rot="0">
            <a:off x="0" y="4524534"/>
            <a:ext cx="16818419" cy="1114425"/>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Sau khi kiểm tra các giá trị trùng lặp trong dữ liệu ta có kết quả </a:t>
            </a:r>
            <a:r>
              <a:rPr lang="en-US" b="true" sz="3000" i="true">
                <a:solidFill>
                  <a:srgbClr val="000000"/>
                </a:solidFill>
                <a:latin typeface="Palatino Bold Italics"/>
                <a:ea typeface="Palatino Bold Italics"/>
                <a:cs typeface="Palatino Bold Italics"/>
                <a:sym typeface="Palatino Bold Italics"/>
              </a:rPr>
              <a:t>“ Số lượng dòng trùng lặp có trong data là 0" </a:t>
            </a:r>
          </a:p>
        </p:txBody>
      </p:sp>
      <p:sp>
        <p:nvSpPr>
          <p:cNvPr name="TextBox 5" id="5"/>
          <p:cNvSpPr txBox="true"/>
          <p:nvPr/>
        </p:nvSpPr>
        <p:spPr>
          <a:xfrm rot="0">
            <a:off x="0" y="6039009"/>
            <a:ext cx="9144000" cy="581025"/>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b="true" sz="3000">
                <a:solidFill>
                  <a:srgbClr val="000000"/>
                </a:solidFill>
                <a:latin typeface="Palatino Bold"/>
                <a:ea typeface="Palatino Bold"/>
                <a:cs typeface="Palatino Bold"/>
                <a:sym typeface="Palatino Bold"/>
              </a:rPr>
              <a:t>Kết luận: Dữ liệu không có giá trị trùng lặp </a:t>
            </a: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12</a:t>
            </a:r>
          </a:p>
        </p:txBody>
      </p:sp>
      <p:sp>
        <p:nvSpPr>
          <p:cNvPr name="TextBox 7" id="7"/>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2792" y="1839387"/>
            <a:ext cx="7308213" cy="7418913"/>
          </a:xfrm>
          <a:custGeom>
            <a:avLst/>
            <a:gdLst/>
            <a:ahLst/>
            <a:cxnLst/>
            <a:rect r="r" b="b" t="t" l="l"/>
            <a:pathLst>
              <a:path h="7418913" w="7308213">
                <a:moveTo>
                  <a:pt x="0" y="0"/>
                </a:moveTo>
                <a:lnTo>
                  <a:pt x="7308213" y="0"/>
                </a:lnTo>
                <a:lnTo>
                  <a:pt x="7308213" y="7418913"/>
                </a:lnTo>
                <a:lnTo>
                  <a:pt x="0" y="7418913"/>
                </a:lnTo>
                <a:lnTo>
                  <a:pt x="0" y="0"/>
                </a:lnTo>
                <a:close/>
              </a:path>
            </a:pathLst>
          </a:custGeom>
          <a:blipFill>
            <a:blip r:embed="rId2"/>
            <a:stretch>
              <a:fillRect l="-550" t="0" r="-17397" b="0"/>
            </a:stretch>
          </a:blipFill>
        </p:spPr>
      </p:sp>
      <p:sp>
        <p:nvSpPr>
          <p:cNvPr name="Freeform 3" id="3"/>
          <p:cNvSpPr/>
          <p:nvPr/>
        </p:nvSpPr>
        <p:spPr>
          <a:xfrm flipH="false" flipV="false" rot="0">
            <a:off x="10091310" y="1839387"/>
            <a:ext cx="6459571" cy="7418913"/>
          </a:xfrm>
          <a:custGeom>
            <a:avLst/>
            <a:gdLst/>
            <a:ahLst/>
            <a:cxnLst/>
            <a:rect r="r" b="b" t="t" l="l"/>
            <a:pathLst>
              <a:path h="7418913" w="6459571">
                <a:moveTo>
                  <a:pt x="0" y="0"/>
                </a:moveTo>
                <a:lnTo>
                  <a:pt x="6459571" y="0"/>
                </a:lnTo>
                <a:lnTo>
                  <a:pt x="6459571" y="7418913"/>
                </a:lnTo>
                <a:lnTo>
                  <a:pt x="0" y="7418913"/>
                </a:lnTo>
                <a:lnTo>
                  <a:pt x="0" y="0"/>
                </a:lnTo>
                <a:close/>
              </a:path>
            </a:pathLst>
          </a:custGeom>
          <a:blipFill>
            <a:blip r:embed="rId3"/>
            <a:stretch>
              <a:fillRect l="0" t="0" r="0" b="0"/>
            </a:stretch>
          </a:blipFill>
        </p:spPr>
      </p:sp>
      <p:sp>
        <p:nvSpPr>
          <p:cNvPr name="TextBox 4" id="4"/>
          <p:cNvSpPr txBox="true"/>
          <p:nvPr/>
        </p:nvSpPr>
        <p:spPr>
          <a:xfrm rot="0">
            <a:off x="292792" y="885825"/>
            <a:ext cx="4373959" cy="673100"/>
          </a:xfrm>
          <a:prstGeom prst="rect">
            <a:avLst/>
          </a:prstGeom>
        </p:spPr>
        <p:txBody>
          <a:bodyPr anchor="t" rtlCol="false" tIns="0" lIns="0" bIns="0" rIns="0">
            <a:spAutoFit/>
          </a:bodyPr>
          <a:lstStyle/>
          <a:p>
            <a:pPr algn="l">
              <a:lnSpc>
                <a:spcPts val="4900"/>
              </a:lnSpc>
              <a:spcBef>
                <a:spcPct val="0"/>
              </a:spcBef>
            </a:pPr>
            <a:r>
              <a:rPr lang="en-US" b="true" sz="3500">
                <a:solidFill>
                  <a:srgbClr val="000000"/>
                </a:solidFill>
                <a:latin typeface="Palatino Bold"/>
                <a:ea typeface="Palatino Bold"/>
                <a:cs typeface="Palatino Bold"/>
                <a:sym typeface="Palatino Bold"/>
              </a:rPr>
              <a:t>2. Xử lí dữ liệu trống</a:t>
            </a:r>
          </a:p>
        </p:txBody>
      </p:sp>
      <p:sp>
        <p:nvSpPr>
          <p:cNvPr name="TextBox 5" id="5"/>
          <p:cNvSpPr txBox="true"/>
          <p:nvPr/>
        </p:nvSpPr>
        <p:spPr>
          <a:xfrm rot="0">
            <a:off x="2007233" y="9436100"/>
            <a:ext cx="10706993" cy="58102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Sau khi kiểm tra, kết kuận: </a:t>
            </a:r>
            <a:r>
              <a:rPr lang="en-US" b="true" sz="3000">
                <a:solidFill>
                  <a:srgbClr val="ED1111"/>
                </a:solidFill>
                <a:latin typeface="Palatino Bold"/>
                <a:ea typeface="Palatino Bold"/>
                <a:cs typeface="Palatino Bold"/>
                <a:sym typeface="Palatino Bold"/>
              </a:rPr>
              <a:t>không có</a:t>
            </a:r>
            <a:r>
              <a:rPr lang="en-US" sz="3000">
                <a:solidFill>
                  <a:srgbClr val="000000"/>
                </a:solidFill>
                <a:latin typeface="Palatino"/>
                <a:ea typeface="Palatino"/>
                <a:cs typeface="Palatino"/>
                <a:sym typeface="Palatino"/>
              </a:rPr>
              <a:t> giá trị nào bị bỏ trống</a:t>
            </a: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13</a:t>
            </a:r>
          </a:p>
        </p:txBody>
      </p:sp>
      <p:sp>
        <p:nvSpPr>
          <p:cNvPr name="TextBox 7" id="7"/>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8776" y="2219174"/>
            <a:ext cx="17859224" cy="6340025"/>
          </a:xfrm>
          <a:custGeom>
            <a:avLst/>
            <a:gdLst/>
            <a:ahLst/>
            <a:cxnLst/>
            <a:rect r="r" b="b" t="t" l="l"/>
            <a:pathLst>
              <a:path h="6340025" w="17859224">
                <a:moveTo>
                  <a:pt x="0" y="0"/>
                </a:moveTo>
                <a:lnTo>
                  <a:pt x="17859224" y="0"/>
                </a:lnTo>
                <a:lnTo>
                  <a:pt x="17859224" y="6340025"/>
                </a:lnTo>
                <a:lnTo>
                  <a:pt x="0" y="6340025"/>
                </a:lnTo>
                <a:lnTo>
                  <a:pt x="0" y="0"/>
                </a:lnTo>
                <a:close/>
              </a:path>
            </a:pathLst>
          </a:custGeom>
          <a:blipFill>
            <a:blip r:embed="rId2"/>
            <a:stretch>
              <a:fillRect l="0" t="0" r="0" b="0"/>
            </a:stretch>
          </a:blipFill>
        </p:spPr>
      </p:sp>
      <p:sp>
        <p:nvSpPr>
          <p:cNvPr name="TextBox 3" id="3"/>
          <p:cNvSpPr txBox="true"/>
          <p:nvPr/>
        </p:nvSpPr>
        <p:spPr>
          <a:xfrm rot="0">
            <a:off x="1038225" y="885825"/>
            <a:ext cx="4184551" cy="673100"/>
          </a:xfrm>
          <a:prstGeom prst="rect">
            <a:avLst/>
          </a:prstGeom>
        </p:spPr>
        <p:txBody>
          <a:bodyPr anchor="t" rtlCol="false" tIns="0" lIns="0" bIns="0" rIns="0">
            <a:spAutoFit/>
          </a:bodyPr>
          <a:lstStyle/>
          <a:p>
            <a:pPr algn="l">
              <a:lnSpc>
                <a:spcPts val="4900"/>
              </a:lnSpc>
              <a:spcBef>
                <a:spcPct val="0"/>
              </a:spcBef>
            </a:pPr>
            <a:r>
              <a:rPr lang="en-US" b="true" sz="3500">
                <a:solidFill>
                  <a:srgbClr val="000000"/>
                </a:solidFill>
                <a:latin typeface="Palatino Bold"/>
                <a:ea typeface="Palatino Bold"/>
                <a:cs typeface="Palatino Bold"/>
                <a:sym typeface="Palatino Bold"/>
              </a:rPr>
              <a:t>3. Thống kê dữ liệu </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14</a:t>
            </a:r>
          </a:p>
        </p:txBody>
      </p:sp>
      <p:sp>
        <p:nvSpPr>
          <p:cNvPr name="TextBox 5" id="5"/>
          <p:cNvSpPr txBox="true"/>
          <p:nvPr/>
        </p:nvSpPr>
        <p:spPr>
          <a:xfrm rot="0">
            <a:off x="428776" y="69850"/>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2192" y="3252633"/>
            <a:ext cx="16275580" cy="6005667"/>
          </a:xfrm>
          <a:custGeom>
            <a:avLst/>
            <a:gdLst/>
            <a:ahLst/>
            <a:cxnLst/>
            <a:rect r="r" b="b" t="t" l="l"/>
            <a:pathLst>
              <a:path h="6005667" w="16275580">
                <a:moveTo>
                  <a:pt x="0" y="0"/>
                </a:moveTo>
                <a:lnTo>
                  <a:pt x="16275580" y="0"/>
                </a:lnTo>
                <a:lnTo>
                  <a:pt x="16275580" y="6005667"/>
                </a:lnTo>
                <a:lnTo>
                  <a:pt x="0" y="6005667"/>
                </a:lnTo>
                <a:lnTo>
                  <a:pt x="0" y="0"/>
                </a:lnTo>
                <a:close/>
              </a:path>
            </a:pathLst>
          </a:custGeom>
          <a:blipFill>
            <a:blip r:embed="rId2"/>
            <a:stretch>
              <a:fillRect l="0" t="0" r="0" b="0"/>
            </a:stretch>
          </a:blipFill>
        </p:spPr>
      </p:sp>
      <p:sp>
        <p:nvSpPr>
          <p:cNvPr name="TextBox 3" id="3"/>
          <p:cNvSpPr txBox="true"/>
          <p:nvPr/>
        </p:nvSpPr>
        <p:spPr>
          <a:xfrm rot="0">
            <a:off x="537695" y="912410"/>
            <a:ext cx="3916462" cy="663575"/>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Palatino Bold"/>
                <a:ea typeface="Palatino Bold"/>
                <a:cs typeface="Palatino Bold"/>
                <a:sym typeface="Palatino Bold"/>
              </a:rPr>
              <a:t>4. Kiểm tra outliers</a:t>
            </a:r>
          </a:p>
        </p:txBody>
      </p:sp>
      <p:sp>
        <p:nvSpPr>
          <p:cNvPr name="TextBox 4" id="4"/>
          <p:cNvSpPr txBox="true"/>
          <p:nvPr/>
        </p:nvSpPr>
        <p:spPr>
          <a:xfrm rot="0">
            <a:off x="0" y="1586304"/>
            <a:ext cx="17787839" cy="58102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Trước khi thực hiện việc kiểm tra outliers, ta thực hiện bước lựa chọn các trường</a:t>
            </a:r>
            <a:r>
              <a:rPr lang="en-US" b="true" sz="3000" i="true">
                <a:solidFill>
                  <a:srgbClr val="000000"/>
                </a:solidFill>
                <a:latin typeface="Palatino Bold Italics"/>
                <a:ea typeface="Palatino Bold Italics"/>
                <a:cs typeface="Palatino Bold Italics"/>
                <a:sym typeface="Palatino Bold Italics"/>
              </a:rPr>
              <a:t> dữ liệu định lượng</a:t>
            </a:r>
          </a:p>
        </p:txBody>
      </p:sp>
      <p:sp>
        <p:nvSpPr>
          <p:cNvPr name="TextBox 5" id="5"/>
          <p:cNvSpPr txBox="true"/>
          <p:nvPr/>
        </p:nvSpPr>
        <p:spPr>
          <a:xfrm rot="0">
            <a:off x="0" y="2176854"/>
            <a:ext cx="18288000" cy="58102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Palatino"/>
                <a:ea typeface="Palatino"/>
                <a:cs typeface="Palatino"/>
                <a:sym typeface="Palatino"/>
              </a:rPr>
              <a:t>Và đây là các trường mà ta đã lọc ra để thực hiện việc xử lí outliers</a:t>
            </a: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15</a:t>
            </a:r>
          </a:p>
        </p:txBody>
      </p:sp>
      <p:sp>
        <p:nvSpPr>
          <p:cNvPr name="TextBox 7" id="7"/>
          <p:cNvSpPr txBox="true"/>
          <p:nvPr/>
        </p:nvSpPr>
        <p:spPr>
          <a:xfrm rot="0">
            <a:off x="537695" y="6627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63000" y="1161905"/>
            <a:ext cx="5752033" cy="4472666"/>
          </a:xfrm>
          <a:custGeom>
            <a:avLst/>
            <a:gdLst/>
            <a:ahLst/>
            <a:cxnLst/>
            <a:rect r="r" b="b" t="t" l="l"/>
            <a:pathLst>
              <a:path h="4472666" w="5752033">
                <a:moveTo>
                  <a:pt x="0" y="0"/>
                </a:moveTo>
                <a:lnTo>
                  <a:pt x="5752033" y="0"/>
                </a:lnTo>
                <a:lnTo>
                  <a:pt x="5752033" y="4472666"/>
                </a:lnTo>
                <a:lnTo>
                  <a:pt x="0" y="4472666"/>
                </a:lnTo>
                <a:lnTo>
                  <a:pt x="0" y="0"/>
                </a:lnTo>
                <a:close/>
              </a:path>
            </a:pathLst>
          </a:custGeom>
          <a:blipFill>
            <a:blip r:embed="rId2"/>
            <a:stretch>
              <a:fillRect l="0" t="0" r="0" b="0"/>
            </a:stretch>
          </a:blipFill>
        </p:spPr>
      </p:sp>
      <p:sp>
        <p:nvSpPr>
          <p:cNvPr name="Freeform 3" id="3"/>
          <p:cNvSpPr/>
          <p:nvPr/>
        </p:nvSpPr>
        <p:spPr>
          <a:xfrm flipH="false" flipV="false" rot="0">
            <a:off x="175194" y="1028700"/>
            <a:ext cx="5752033" cy="4605871"/>
          </a:xfrm>
          <a:custGeom>
            <a:avLst/>
            <a:gdLst/>
            <a:ahLst/>
            <a:cxnLst/>
            <a:rect r="r" b="b" t="t" l="l"/>
            <a:pathLst>
              <a:path h="4605871" w="5752033">
                <a:moveTo>
                  <a:pt x="0" y="0"/>
                </a:moveTo>
                <a:lnTo>
                  <a:pt x="5752032" y="0"/>
                </a:lnTo>
                <a:lnTo>
                  <a:pt x="5752032" y="4605871"/>
                </a:lnTo>
                <a:lnTo>
                  <a:pt x="0" y="4605871"/>
                </a:lnTo>
                <a:lnTo>
                  <a:pt x="0" y="0"/>
                </a:lnTo>
                <a:close/>
              </a:path>
            </a:pathLst>
          </a:custGeom>
          <a:blipFill>
            <a:blip r:embed="rId3"/>
            <a:stretch>
              <a:fillRect l="0" t="0" r="0" b="0"/>
            </a:stretch>
          </a:blipFill>
        </p:spPr>
      </p:sp>
      <p:sp>
        <p:nvSpPr>
          <p:cNvPr name="Freeform 4" id="4"/>
          <p:cNvSpPr/>
          <p:nvPr/>
        </p:nvSpPr>
        <p:spPr>
          <a:xfrm flipH="false" flipV="false" rot="0">
            <a:off x="12350806" y="1028700"/>
            <a:ext cx="5678471" cy="4605871"/>
          </a:xfrm>
          <a:custGeom>
            <a:avLst/>
            <a:gdLst/>
            <a:ahLst/>
            <a:cxnLst/>
            <a:rect r="r" b="b" t="t" l="l"/>
            <a:pathLst>
              <a:path h="4605871" w="5678471">
                <a:moveTo>
                  <a:pt x="0" y="0"/>
                </a:moveTo>
                <a:lnTo>
                  <a:pt x="5678472" y="0"/>
                </a:lnTo>
                <a:lnTo>
                  <a:pt x="5678472" y="4605871"/>
                </a:lnTo>
                <a:lnTo>
                  <a:pt x="0" y="4605871"/>
                </a:lnTo>
                <a:lnTo>
                  <a:pt x="0" y="0"/>
                </a:lnTo>
                <a:close/>
              </a:path>
            </a:pathLst>
          </a:custGeom>
          <a:blipFill>
            <a:blip r:embed="rId4"/>
            <a:stretch>
              <a:fillRect l="0" t="0" r="0" b="0"/>
            </a:stretch>
          </a:blipFill>
        </p:spPr>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16</a:t>
            </a:r>
          </a:p>
        </p:txBody>
      </p:sp>
      <p:sp>
        <p:nvSpPr>
          <p:cNvPr name="TextBox 6" id="6"/>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7" id="7"/>
          <p:cNvSpPr txBox="true"/>
          <p:nvPr/>
        </p:nvSpPr>
        <p:spPr>
          <a:xfrm rot="0">
            <a:off x="526174" y="5994734"/>
            <a:ext cx="5167670" cy="14446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Age:</a:t>
            </a:r>
          </a:p>
          <a:p>
            <a:pPr algn="just">
              <a:lnSpc>
                <a:spcPts val="2800"/>
              </a:lnSpc>
              <a:spcBef>
                <a:spcPct val="0"/>
              </a:spcBef>
            </a:pPr>
            <a:r>
              <a:rPr lang="en-US" sz="2000">
                <a:solidFill>
                  <a:srgbClr val="000000"/>
                </a:solidFill>
                <a:latin typeface="Palatino"/>
                <a:ea typeface="Palatino"/>
                <a:cs typeface="Palatino"/>
                <a:sym typeface="Palatino"/>
              </a:rPr>
              <a:t>Phân bố khá đều, không có outlier rõ rệt.</a:t>
            </a:r>
          </a:p>
          <a:p>
            <a:pPr algn="just">
              <a:lnSpc>
                <a:spcPts val="2800"/>
              </a:lnSpc>
              <a:spcBef>
                <a:spcPct val="0"/>
              </a:spcBef>
            </a:pPr>
            <a:r>
              <a:rPr lang="en-US" sz="2000">
                <a:solidFill>
                  <a:srgbClr val="000000"/>
                </a:solidFill>
                <a:latin typeface="Palatino"/>
                <a:ea typeface="Palatino"/>
                <a:cs typeface="Palatino"/>
                <a:sym typeface="Palatino"/>
              </a:rPr>
              <a:t>Dao động từ khoảng 18 đến 60 tuổi.</a:t>
            </a:r>
          </a:p>
          <a:p>
            <a:pPr algn="just">
              <a:lnSpc>
                <a:spcPts val="2800"/>
              </a:lnSpc>
              <a:spcBef>
                <a:spcPct val="0"/>
              </a:spcBef>
            </a:pPr>
            <a:r>
              <a:rPr lang="en-US" sz="2000">
                <a:solidFill>
                  <a:srgbClr val="000000"/>
                </a:solidFill>
                <a:latin typeface="Palatino"/>
                <a:ea typeface="Palatino"/>
                <a:cs typeface="Palatino"/>
                <a:sym typeface="Palatino"/>
              </a:rPr>
              <a:t>Phân bố hơi nghiêng về nhóm tuổi 30 đến 40.</a:t>
            </a:r>
          </a:p>
        </p:txBody>
      </p:sp>
      <p:sp>
        <p:nvSpPr>
          <p:cNvPr name="TextBox 8" id="8"/>
          <p:cNvSpPr txBox="true"/>
          <p:nvPr/>
        </p:nvSpPr>
        <p:spPr>
          <a:xfrm rot="0">
            <a:off x="6547207" y="5994734"/>
            <a:ext cx="5467826"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DailyRate:</a:t>
            </a:r>
          </a:p>
          <a:p>
            <a:pPr algn="just">
              <a:lnSpc>
                <a:spcPts val="2800"/>
              </a:lnSpc>
              <a:spcBef>
                <a:spcPct val="0"/>
              </a:spcBef>
            </a:pPr>
            <a:r>
              <a:rPr lang="en-US" sz="2000">
                <a:solidFill>
                  <a:srgbClr val="000000"/>
                </a:solidFill>
                <a:latin typeface="Palatino"/>
                <a:ea typeface="Palatino"/>
                <a:cs typeface="Palatino"/>
                <a:sym typeface="Palatino"/>
              </a:rPr>
              <a:t>Có nhiều outliers ở cả hai phía (cao và thấp).</a:t>
            </a:r>
          </a:p>
          <a:p>
            <a:pPr algn="just">
              <a:lnSpc>
                <a:spcPts val="2800"/>
              </a:lnSpc>
              <a:spcBef>
                <a:spcPct val="0"/>
              </a:spcBef>
            </a:pPr>
            <a:r>
              <a:rPr lang="en-US" sz="2000">
                <a:solidFill>
                  <a:srgbClr val="000000"/>
                </a:solidFill>
                <a:latin typeface="Palatino"/>
                <a:ea typeface="Palatino"/>
                <a:cs typeface="Palatino"/>
                <a:sym typeface="Palatino"/>
              </a:rPr>
              <a:t>Phân bố rộng, lương theo ngày dao động mạnh.</a:t>
            </a:r>
          </a:p>
        </p:txBody>
      </p:sp>
      <p:sp>
        <p:nvSpPr>
          <p:cNvPr name="TextBox 9" id="9"/>
          <p:cNvSpPr txBox="true"/>
          <p:nvPr/>
        </p:nvSpPr>
        <p:spPr>
          <a:xfrm rot="0">
            <a:off x="12739926" y="5994734"/>
            <a:ext cx="5289352"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DistanceFromHome:</a:t>
            </a:r>
          </a:p>
          <a:p>
            <a:pPr algn="just">
              <a:lnSpc>
                <a:spcPts val="2800"/>
              </a:lnSpc>
              <a:spcBef>
                <a:spcPct val="0"/>
              </a:spcBef>
            </a:pPr>
            <a:r>
              <a:rPr lang="en-US" sz="2000">
                <a:solidFill>
                  <a:srgbClr val="000000"/>
                </a:solidFill>
                <a:latin typeface="Palatino"/>
                <a:ea typeface="Palatino"/>
                <a:cs typeface="Palatino"/>
                <a:sym typeface="Palatino"/>
              </a:rPr>
              <a:t>Có một vài outliers phía trên (&gt; 25km).</a:t>
            </a:r>
          </a:p>
          <a:p>
            <a:pPr algn="just">
              <a:lnSpc>
                <a:spcPts val="2800"/>
              </a:lnSpc>
              <a:spcBef>
                <a:spcPct val="0"/>
              </a:spcBef>
            </a:pPr>
            <a:r>
              <a:rPr lang="en-US" sz="2000">
                <a:solidFill>
                  <a:srgbClr val="000000"/>
                </a:solidFill>
                <a:latin typeface="Palatino"/>
                <a:ea typeface="Palatino"/>
                <a:cs typeface="Palatino"/>
                <a:sym typeface="Palatino"/>
              </a:rPr>
              <a:t>Phần lớn nhân viên sống cách nơi làm &lt; 20km.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2792" y="1184853"/>
            <a:ext cx="5144425" cy="4153647"/>
          </a:xfrm>
          <a:custGeom>
            <a:avLst/>
            <a:gdLst/>
            <a:ahLst/>
            <a:cxnLst/>
            <a:rect r="r" b="b" t="t" l="l"/>
            <a:pathLst>
              <a:path h="4153647" w="5144425">
                <a:moveTo>
                  <a:pt x="0" y="0"/>
                </a:moveTo>
                <a:lnTo>
                  <a:pt x="5144425" y="0"/>
                </a:lnTo>
                <a:lnTo>
                  <a:pt x="5144425" y="4153647"/>
                </a:lnTo>
                <a:lnTo>
                  <a:pt x="0" y="4153647"/>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17</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5" id="5"/>
          <p:cNvSpPr txBox="true"/>
          <p:nvPr/>
        </p:nvSpPr>
        <p:spPr>
          <a:xfrm rot="0">
            <a:off x="838620" y="5770300"/>
            <a:ext cx="4052769"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Education:</a:t>
            </a:r>
          </a:p>
          <a:p>
            <a:pPr algn="ctr">
              <a:lnSpc>
                <a:spcPts val="2800"/>
              </a:lnSpc>
              <a:spcBef>
                <a:spcPct val="0"/>
              </a:spcBef>
            </a:pPr>
            <a:r>
              <a:rPr lang="en-US" sz="2000">
                <a:solidFill>
                  <a:srgbClr val="000000"/>
                </a:solidFill>
                <a:latin typeface="Palatino"/>
                <a:ea typeface="Palatino"/>
                <a:cs typeface="Palatino"/>
                <a:sym typeface="Palatino"/>
              </a:rPr>
              <a:t>Giá trị từ 1 đến 5, không có outliers.</a:t>
            </a:r>
          </a:p>
        </p:txBody>
      </p:sp>
      <p:sp>
        <p:nvSpPr>
          <p:cNvPr name="Freeform 6" id="6"/>
          <p:cNvSpPr/>
          <p:nvPr/>
        </p:nvSpPr>
        <p:spPr>
          <a:xfrm flipH="false" flipV="false" rot="0">
            <a:off x="6733839" y="1375353"/>
            <a:ext cx="5110017" cy="4153647"/>
          </a:xfrm>
          <a:custGeom>
            <a:avLst/>
            <a:gdLst/>
            <a:ahLst/>
            <a:cxnLst/>
            <a:rect r="r" b="b" t="t" l="l"/>
            <a:pathLst>
              <a:path h="4153647" w="5110017">
                <a:moveTo>
                  <a:pt x="0" y="0"/>
                </a:moveTo>
                <a:lnTo>
                  <a:pt x="5110017" y="0"/>
                </a:lnTo>
                <a:lnTo>
                  <a:pt x="5110017" y="4153647"/>
                </a:lnTo>
                <a:lnTo>
                  <a:pt x="0" y="4153647"/>
                </a:lnTo>
                <a:lnTo>
                  <a:pt x="0" y="0"/>
                </a:lnTo>
                <a:close/>
              </a:path>
            </a:pathLst>
          </a:custGeom>
          <a:blipFill>
            <a:blip r:embed="rId3"/>
            <a:stretch>
              <a:fillRect l="0" t="0" r="0" b="0"/>
            </a:stretch>
          </a:blipFill>
        </p:spPr>
      </p:sp>
      <p:sp>
        <p:nvSpPr>
          <p:cNvPr name="Freeform 7" id="7"/>
          <p:cNvSpPr/>
          <p:nvPr/>
        </p:nvSpPr>
        <p:spPr>
          <a:xfrm flipH="false" flipV="false" rot="0">
            <a:off x="13140478" y="1375353"/>
            <a:ext cx="5147522" cy="4153647"/>
          </a:xfrm>
          <a:custGeom>
            <a:avLst/>
            <a:gdLst/>
            <a:ahLst/>
            <a:cxnLst/>
            <a:rect r="r" b="b" t="t" l="l"/>
            <a:pathLst>
              <a:path h="4153647" w="5147522">
                <a:moveTo>
                  <a:pt x="0" y="0"/>
                </a:moveTo>
                <a:lnTo>
                  <a:pt x="5147522" y="0"/>
                </a:lnTo>
                <a:lnTo>
                  <a:pt x="5147522" y="4153647"/>
                </a:lnTo>
                <a:lnTo>
                  <a:pt x="0" y="4153647"/>
                </a:lnTo>
                <a:lnTo>
                  <a:pt x="0" y="0"/>
                </a:lnTo>
                <a:close/>
              </a:path>
            </a:pathLst>
          </a:custGeom>
          <a:blipFill>
            <a:blip r:embed="rId4"/>
            <a:stretch>
              <a:fillRect l="0" t="0" r="0" b="0"/>
            </a:stretch>
          </a:blipFill>
        </p:spPr>
      </p:sp>
      <p:sp>
        <p:nvSpPr>
          <p:cNvPr name="TextBox 8" id="8"/>
          <p:cNvSpPr txBox="true"/>
          <p:nvPr/>
        </p:nvSpPr>
        <p:spPr>
          <a:xfrm rot="0">
            <a:off x="7689381" y="5795700"/>
            <a:ext cx="3735229"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EnvirontmentSatisfaction:</a:t>
            </a:r>
          </a:p>
          <a:p>
            <a:pPr algn="ctr">
              <a:lnSpc>
                <a:spcPts val="2800"/>
              </a:lnSpc>
              <a:spcBef>
                <a:spcPct val="0"/>
              </a:spcBef>
            </a:pPr>
            <a:r>
              <a:rPr lang="en-US" sz="2000">
                <a:solidFill>
                  <a:srgbClr val="000000"/>
                </a:solidFill>
                <a:latin typeface="Palatino"/>
                <a:ea typeface="Palatino"/>
                <a:cs typeface="Palatino"/>
                <a:sym typeface="Palatino"/>
              </a:rPr>
              <a:t>Giá trị 1 đến 4, không có outliers.</a:t>
            </a:r>
          </a:p>
        </p:txBody>
      </p:sp>
      <p:sp>
        <p:nvSpPr>
          <p:cNvPr name="TextBox 9" id="9"/>
          <p:cNvSpPr txBox="true"/>
          <p:nvPr/>
        </p:nvSpPr>
        <p:spPr>
          <a:xfrm rot="0">
            <a:off x="13846625" y="5770300"/>
            <a:ext cx="3735229"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J</a:t>
            </a:r>
            <a:r>
              <a:rPr lang="en-US" sz="2000">
                <a:solidFill>
                  <a:srgbClr val="000000"/>
                </a:solidFill>
                <a:latin typeface="Palatino"/>
                <a:ea typeface="Palatino"/>
                <a:cs typeface="Palatino"/>
                <a:sym typeface="Palatino"/>
              </a:rPr>
              <a:t>obInvolvement:</a:t>
            </a:r>
          </a:p>
          <a:p>
            <a:pPr algn="just">
              <a:lnSpc>
                <a:spcPts val="2800"/>
              </a:lnSpc>
              <a:spcBef>
                <a:spcPct val="0"/>
              </a:spcBef>
            </a:pPr>
            <a:r>
              <a:rPr lang="en-US" sz="2000">
                <a:solidFill>
                  <a:srgbClr val="000000"/>
                </a:solidFill>
                <a:latin typeface="Palatino"/>
                <a:ea typeface="Palatino"/>
                <a:cs typeface="Palatino"/>
                <a:sym typeface="Palatino"/>
              </a:rPr>
              <a:t>Giá trị 1 đến 4, không có outliers.</a:t>
            </a:r>
          </a:p>
          <a:p>
            <a:pPr algn="just">
              <a:lnSpc>
                <a:spcPts val="2800"/>
              </a:lnSpc>
              <a:spcBef>
                <a:spcPct val="0"/>
              </a:spcBef>
            </a:pPr>
            <a:r>
              <a:rPr lang="en-US" sz="2000">
                <a:solidFill>
                  <a:srgbClr val="000000"/>
                </a:solidFill>
                <a:latin typeface="Palatino"/>
                <a:ea typeface="Palatino"/>
                <a:cs typeface="Palatino"/>
                <a:sym typeface="Palatino"/>
              </a:rPr>
              <a:t>Là thang đo mức độ tham gia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11430"/>
            <a:ext cx="4990353" cy="3932070"/>
          </a:xfrm>
          <a:custGeom>
            <a:avLst/>
            <a:gdLst/>
            <a:ahLst/>
            <a:cxnLst/>
            <a:rect r="r" b="b" t="t" l="l"/>
            <a:pathLst>
              <a:path h="3932070" w="4990353">
                <a:moveTo>
                  <a:pt x="0" y="0"/>
                </a:moveTo>
                <a:lnTo>
                  <a:pt x="4990353" y="0"/>
                </a:lnTo>
                <a:lnTo>
                  <a:pt x="4990353" y="3932070"/>
                </a:lnTo>
                <a:lnTo>
                  <a:pt x="0" y="3932070"/>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18</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Freeform 5" id="5"/>
          <p:cNvSpPr/>
          <p:nvPr/>
        </p:nvSpPr>
        <p:spPr>
          <a:xfrm flipH="false" flipV="false" rot="0">
            <a:off x="6677438" y="1139679"/>
            <a:ext cx="4933124" cy="3932070"/>
          </a:xfrm>
          <a:custGeom>
            <a:avLst/>
            <a:gdLst/>
            <a:ahLst/>
            <a:cxnLst/>
            <a:rect r="r" b="b" t="t" l="l"/>
            <a:pathLst>
              <a:path h="3932070" w="4933124">
                <a:moveTo>
                  <a:pt x="0" y="0"/>
                </a:moveTo>
                <a:lnTo>
                  <a:pt x="4933124" y="0"/>
                </a:lnTo>
                <a:lnTo>
                  <a:pt x="4933124" y="3932070"/>
                </a:lnTo>
                <a:lnTo>
                  <a:pt x="0" y="3932070"/>
                </a:lnTo>
                <a:lnTo>
                  <a:pt x="0" y="0"/>
                </a:lnTo>
                <a:close/>
              </a:path>
            </a:pathLst>
          </a:custGeom>
          <a:blipFill>
            <a:blip r:embed="rId3"/>
            <a:stretch>
              <a:fillRect l="0" t="0" r="0" b="0"/>
            </a:stretch>
          </a:blipFill>
        </p:spPr>
      </p:sp>
      <p:sp>
        <p:nvSpPr>
          <p:cNvPr name="Freeform 6" id="6"/>
          <p:cNvSpPr/>
          <p:nvPr/>
        </p:nvSpPr>
        <p:spPr>
          <a:xfrm flipH="false" flipV="false" rot="0">
            <a:off x="13174506" y="1211430"/>
            <a:ext cx="5113494" cy="3932070"/>
          </a:xfrm>
          <a:custGeom>
            <a:avLst/>
            <a:gdLst/>
            <a:ahLst/>
            <a:cxnLst/>
            <a:rect r="r" b="b" t="t" l="l"/>
            <a:pathLst>
              <a:path h="3932070" w="5113494">
                <a:moveTo>
                  <a:pt x="0" y="0"/>
                </a:moveTo>
                <a:lnTo>
                  <a:pt x="5113494" y="0"/>
                </a:lnTo>
                <a:lnTo>
                  <a:pt x="5113494" y="3932070"/>
                </a:lnTo>
                <a:lnTo>
                  <a:pt x="0" y="3932070"/>
                </a:lnTo>
                <a:lnTo>
                  <a:pt x="0" y="0"/>
                </a:lnTo>
                <a:close/>
              </a:path>
            </a:pathLst>
          </a:custGeom>
          <a:blipFill>
            <a:blip r:embed="rId4"/>
            <a:stretch>
              <a:fillRect l="0" t="0" r="0" b="0"/>
            </a:stretch>
          </a:blipFill>
        </p:spPr>
      </p:sp>
      <p:sp>
        <p:nvSpPr>
          <p:cNvPr name="TextBox 7" id="7"/>
          <p:cNvSpPr txBox="true"/>
          <p:nvPr/>
        </p:nvSpPr>
        <p:spPr>
          <a:xfrm rot="0">
            <a:off x="0" y="5651507"/>
            <a:ext cx="4990353" cy="14446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HourlyRate:</a:t>
            </a:r>
          </a:p>
          <a:p>
            <a:pPr algn="just">
              <a:lnSpc>
                <a:spcPts val="2800"/>
              </a:lnSpc>
              <a:spcBef>
                <a:spcPct val="0"/>
              </a:spcBef>
            </a:pPr>
            <a:r>
              <a:rPr lang="en-US" sz="2000">
                <a:solidFill>
                  <a:srgbClr val="000000"/>
                </a:solidFill>
                <a:latin typeface="Palatino"/>
                <a:ea typeface="Palatino"/>
                <a:cs typeface="Palatino"/>
                <a:sym typeface="Palatino"/>
              </a:rPr>
              <a:t>Có vài outliers nhẹ phía trên và dưới.</a:t>
            </a:r>
          </a:p>
          <a:p>
            <a:pPr algn="just">
              <a:lnSpc>
                <a:spcPts val="2800"/>
              </a:lnSpc>
              <a:spcBef>
                <a:spcPct val="0"/>
              </a:spcBef>
            </a:pPr>
            <a:r>
              <a:rPr lang="en-US" sz="2000">
                <a:solidFill>
                  <a:srgbClr val="000000"/>
                </a:solidFill>
                <a:latin typeface="Palatino"/>
                <a:ea typeface="Palatino"/>
                <a:cs typeface="Palatino"/>
                <a:sym typeface="Palatino"/>
              </a:rPr>
              <a:t>Lương theo giờ phân bố không đều, nhưng không có bất thường nghiêm trọng.</a:t>
            </a:r>
          </a:p>
        </p:txBody>
      </p:sp>
      <p:sp>
        <p:nvSpPr>
          <p:cNvPr name="TextBox 8" id="8"/>
          <p:cNvSpPr txBox="true"/>
          <p:nvPr/>
        </p:nvSpPr>
        <p:spPr>
          <a:xfrm rot="0">
            <a:off x="7004387" y="5651507"/>
            <a:ext cx="4279225"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JobLevel:</a:t>
            </a:r>
          </a:p>
          <a:p>
            <a:pPr algn="just">
              <a:lnSpc>
                <a:spcPts val="2800"/>
              </a:lnSpc>
              <a:spcBef>
                <a:spcPct val="0"/>
              </a:spcBef>
            </a:pPr>
            <a:r>
              <a:rPr lang="en-US" sz="2000">
                <a:solidFill>
                  <a:srgbClr val="000000"/>
                </a:solidFill>
                <a:latin typeface="Palatino"/>
                <a:ea typeface="Palatino"/>
                <a:cs typeface="Palatino"/>
                <a:sym typeface="Palatino"/>
              </a:rPr>
              <a:t>Phân bố hợp lý trong khoảng 1 đến 2.</a:t>
            </a:r>
          </a:p>
          <a:p>
            <a:pPr algn="just">
              <a:lnSpc>
                <a:spcPts val="2800"/>
              </a:lnSpc>
              <a:spcBef>
                <a:spcPct val="0"/>
              </a:spcBef>
            </a:pPr>
            <a:r>
              <a:rPr lang="en-US" sz="2000">
                <a:solidFill>
                  <a:srgbClr val="000000"/>
                </a:solidFill>
                <a:latin typeface="Palatino"/>
                <a:ea typeface="Palatino"/>
                <a:cs typeface="Palatino"/>
                <a:sym typeface="Palatino"/>
              </a:rPr>
              <a:t>Không có outliers.</a:t>
            </a:r>
          </a:p>
        </p:txBody>
      </p:sp>
      <p:sp>
        <p:nvSpPr>
          <p:cNvPr name="TextBox 9" id="9"/>
          <p:cNvSpPr txBox="true"/>
          <p:nvPr/>
        </p:nvSpPr>
        <p:spPr>
          <a:xfrm rot="0">
            <a:off x="13293388" y="5651507"/>
            <a:ext cx="5113494" cy="14446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MonthlyIncome:</a:t>
            </a:r>
          </a:p>
          <a:p>
            <a:pPr algn="just">
              <a:lnSpc>
                <a:spcPts val="2800"/>
              </a:lnSpc>
              <a:spcBef>
                <a:spcPct val="0"/>
              </a:spcBef>
            </a:pPr>
            <a:r>
              <a:rPr lang="en-US" sz="2000">
                <a:solidFill>
                  <a:srgbClr val="000000"/>
                </a:solidFill>
                <a:latin typeface="Palatino"/>
                <a:ea typeface="Palatino"/>
                <a:cs typeface="Palatino"/>
                <a:sym typeface="Palatino"/>
              </a:rPr>
              <a:t>Có rất nhiều outliers ở phía cao.</a:t>
            </a:r>
          </a:p>
          <a:p>
            <a:pPr algn="just">
              <a:lnSpc>
                <a:spcPts val="2800"/>
              </a:lnSpc>
              <a:spcBef>
                <a:spcPct val="0"/>
              </a:spcBef>
            </a:pPr>
            <a:r>
              <a:rPr lang="en-US" sz="2000">
                <a:solidFill>
                  <a:srgbClr val="000000"/>
                </a:solidFill>
                <a:latin typeface="Palatino"/>
                <a:ea typeface="Palatino"/>
                <a:cs typeface="Palatino"/>
                <a:sym typeface="Palatino"/>
              </a:rPr>
              <a:t>Một số nhân viên có thu nhập &gt; 20.000 trong khi phần lớn &lt; 10.000.</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56108"/>
            <a:ext cx="5061280" cy="3987392"/>
          </a:xfrm>
          <a:custGeom>
            <a:avLst/>
            <a:gdLst/>
            <a:ahLst/>
            <a:cxnLst/>
            <a:rect r="r" b="b" t="t" l="l"/>
            <a:pathLst>
              <a:path h="3987392" w="5061280">
                <a:moveTo>
                  <a:pt x="0" y="0"/>
                </a:moveTo>
                <a:lnTo>
                  <a:pt x="5061280" y="0"/>
                </a:lnTo>
                <a:lnTo>
                  <a:pt x="5061280" y="3987392"/>
                </a:lnTo>
                <a:lnTo>
                  <a:pt x="0" y="3987392"/>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19</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Freeform 5" id="5"/>
          <p:cNvSpPr/>
          <p:nvPr/>
        </p:nvSpPr>
        <p:spPr>
          <a:xfrm flipH="false" flipV="false" rot="0">
            <a:off x="6658682" y="1156108"/>
            <a:ext cx="5147361" cy="3987392"/>
          </a:xfrm>
          <a:custGeom>
            <a:avLst/>
            <a:gdLst/>
            <a:ahLst/>
            <a:cxnLst/>
            <a:rect r="r" b="b" t="t" l="l"/>
            <a:pathLst>
              <a:path h="3987392" w="5147361">
                <a:moveTo>
                  <a:pt x="0" y="0"/>
                </a:moveTo>
                <a:lnTo>
                  <a:pt x="5147361" y="0"/>
                </a:lnTo>
                <a:lnTo>
                  <a:pt x="5147361" y="3987392"/>
                </a:lnTo>
                <a:lnTo>
                  <a:pt x="0" y="3987392"/>
                </a:lnTo>
                <a:lnTo>
                  <a:pt x="0" y="0"/>
                </a:lnTo>
                <a:close/>
              </a:path>
            </a:pathLst>
          </a:custGeom>
          <a:blipFill>
            <a:blip r:embed="rId3"/>
            <a:stretch>
              <a:fillRect l="0" t="0" r="0" b="0"/>
            </a:stretch>
          </a:blipFill>
        </p:spPr>
      </p:sp>
      <p:sp>
        <p:nvSpPr>
          <p:cNvPr name="Freeform 6" id="6"/>
          <p:cNvSpPr/>
          <p:nvPr/>
        </p:nvSpPr>
        <p:spPr>
          <a:xfrm flipH="false" flipV="false" rot="0">
            <a:off x="13403445" y="1156108"/>
            <a:ext cx="4884555" cy="3987392"/>
          </a:xfrm>
          <a:custGeom>
            <a:avLst/>
            <a:gdLst/>
            <a:ahLst/>
            <a:cxnLst/>
            <a:rect r="r" b="b" t="t" l="l"/>
            <a:pathLst>
              <a:path h="3987392" w="4884555">
                <a:moveTo>
                  <a:pt x="0" y="0"/>
                </a:moveTo>
                <a:lnTo>
                  <a:pt x="4884555" y="0"/>
                </a:lnTo>
                <a:lnTo>
                  <a:pt x="4884555" y="3987392"/>
                </a:lnTo>
                <a:lnTo>
                  <a:pt x="0" y="3987392"/>
                </a:lnTo>
                <a:lnTo>
                  <a:pt x="0" y="0"/>
                </a:lnTo>
                <a:close/>
              </a:path>
            </a:pathLst>
          </a:custGeom>
          <a:blipFill>
            <a:blip r:embed="rId4"/>
            <a:stretch>
              <a:fillRect l="0" t="0" r="0" b="0"/>
            </a:stretch>
          </a:blipFill>
        </p:spPr>
      </p:sp>
      <p:sp>
        <p:nvSpPr>
          <p:cNvPr name="TextBox 7" id="7"/>
          <p:cNvSpPr txBox="true"/>
          <p:nvPr/>
        </p:nvSpPr>
        <p:spPr>
          <a:xfrm rot="0">
            <a:off x="292792" y="5602753"/>
            <a:ext cx="4808815"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JobSatisfaction:</a:t>
            </a:r>
          </a:p>
          <a:p>
            <a:pPr algn="just">
              <a:lnSpc>
                <a:spcPts val="2800"/>
              </a:lnSpc>
              <a:spcBef>
                <a:spcPct val="0"/>
              </a:spcBef>
            </a:pPr>
            <a:r>
              <a:rPr lang="en-US" sz="2000">
                <a:solidFill>
                  <a:srgbClr val="000000"/>
                </a:solidFill>
                <a:latin typeface="Palatino"/>
                <a:ea typeface="Palatino"/>
                <a:cs typeface="Palatino"/>
                <a:sym typeface="Palatino"/>
              </a:rPr>
              <a:t>Giá trị từ 1 đến 4, không có outlier.</a:t>
            </a:r>
          </a:p>
          <a:p>
            <a:pPr algn="just">
              <a:lnSpc>
                <a:spcPts val="2800"/>
              </a:lnSpc>
              <a:spcBef>
                <a:spcPct val="0"/>
              </a:spcBef>
            </a:pPr>
            <a:r>
              <a:rPr lang="en-US" sz="2000">
                <a:solidFill>
                  <a:srgbClr val="000000"/>
                </a:solidFill>
                <a:latin typeface="Palatino"/>
                <a:ea typeface="Palatino"/>
                <a:cs typeface="Palatino"/>
                <a:sym typeface="Palatino"/>
              </a:rPr>
              <a:t>Thang đo mức độ hài lòng trong công việc</a:t>
            </a:r>
          </a:p>
        </p:txBody>
      </p:sp>
      <p:sp>
        <p:nvSpPr>
          <p:cNvPr name="TextBox 8" id="8"/>
          <p:cNvSpPr txBox="true"/>
          <p:nvPr/>
        </p:nvSpPr>
        <p:spPr>
          <a:xfrm rot="0">
            <a:off x="6658682" y="5602753"/>
            <a:ext cx="5147361" cy="14446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MonthlyRate:</a:t>
            </a:r>
          </a:p>
          <a:p>
            <a:pPr algn="just">
              <a:lnSpc>
                <a:spcPts val="2800"/>
              </a:lnSpc>
              <a:spcBef>
                <a:spcPct val="0"/>
              </a:spcBef>
            </a:pPr>
            <a:r>
              <a:rPr lang="en-US" sz="2000">
                <a:solidFill>
                  <a:srgbClr val="000000"/>
                </a:solidFill>
                <a:latin typeface="Palatino"/>
                <a:ea typeface="Palatino"/>
                <a:cs typeface="Palatino"/>
                <a:sym typeface="Palatino"/>
              </a:rPr>
              <a:t>Nhiều outliers ở phía cao.</a:t>
            </a:r>
          </a:p>
          <a:p>
            <a:pPr algn="just">
              <a:lnSpc>
                <a:spcPts val="2800"/>
              </a:lnSpc>
              <a:spcBef>
                <a:spcPct val="0"/>
              </a:spcBef>
            </a:pPr>
            <a:r>
              <a:rPr lang="en-US" sz="2000">
                <a:solidFill>
                  <a:srgbClr val="000000"/>
                </a:solidFill>
                <a:latin typeface="Palatino"/>
                <a:ea typeface="Palatino"/>
                <a:cs typeface="Palatino"/>
                <a:sym typeface="Palatino"/>
              </a:rPr>
              <a:t>Có thể do một số nhân viên nhận lương cao hoặc phụ cấp lớn.</a:t>
            </a:r>
          </a:p>
        </p:txBody>
      </p:sp>
      <p:sp>
        <p:nvSpPr>
          <p:cNvPr name="TextBox 9" id="9"/>
          <p:cNvSpPr txBox="true"/>
          <p:nvPr/>
        </p:nvSpPr>
        <p:spPr>
          <a:xfrm rot="0">
            <a:off x="13358618" y="5602753"/>
            <a:ext cx="4490323"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PercentSalaryHike:</a:t>
            </a:r>
          </a:p>
          <a:p>
            <a:pPr algn="just">
              <a:lnSpc>
                <a:spcPts val="2800"/>
              </a:lnSpc>
              <a:spcBef>
                <a:spcPct val="0"/>
              </a:spcBef>
            </a:pPr>
            <a:r>
              <a:rPr lang="en-US" sz="2000">
                <a:solidFill>
                  <a:srgbClr val="000000"/>
                </a:solidFill>
                <a:latin typeface="Palatino"/>
                <a:ea typeface="Palatino"/>
                <a:cs typeface="Palatino"/>
                <a:sym typeface="Palatino"/>
              </a:rPr>
              <a:t>Một vài điểm outlier (&gt; 20%).</a:t>
            </a:r>
          </a:p>
          <a:p>
            <a:pPr algn="just">
              <a:lnSpc>
                <a:spcPts val="2800"/>
              </a:lnSpc>
              <a:spcBef>
                <a:spcPct val="0"/>
              </a:spcBef>
            </a:pPr>
            <a:r>
              <a:rPr lang="en-US" sz="2000">
                <a:solidFill>
                  <a:srgbClr val="000000"/>
                </a:solidFill>
                <a:latin typeface="Palatino"/>
                <a:ea typeface="Palatino"/>
                <a:cs typeface="Palatino"/>
                <a:sym typeface="Palatino"/>
              </a:rPr>
              <a:t>Mức tăng lương thường từ 10 đến 15%.</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
        <p:nvSpPr>
          <p:cNvPr name="TextBox 12" id="12"/>
          <p:cNvSpPr txBox="true"/>
          <p:nvPr/>
        </p:nvSpPr>
        <p:spPr>
          <a:xfrm rot="0">
            <a:off x="2093311" y="4373563"/>
            <a:ext cx="14101377"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Sigmar One"/>
                <a:ea typeface="Sigmar One"/>
                <a:cs typeface="Sigmar One"/>
                <a:sym typeface="Sigmar One"/>
              </a:rPr>
              <a:t>TỔNG QUAN VỀ DỮ LIỆU</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989853"/>
            <a:ext cx="5313039" cy="4404230"/>
          </a:xfrm>
          <a:custGeom>
            <a:avLst/>
            <a:gdLst/>
            <a:ahLst/>
            <a:cxnLst/>
            <a:rect r="r" b="b" t="t" l="l"/>
            <a:pathLst>
              <a:path h="4404230" w="5313039">
                <a:moveTo>
                  <a:pt x="0" y="0"/>
                </a:moveTo>
                <a:lnTo>
                  <a:pt x="5313039" y="0"/>
                </a:lnTo>
                <a:lnTo>
                  <a:pt x="5313039" y="4404230"/>
                </a:lnTo>
                <a:lnTo>
                  <a:pt x="0" y="4404230"/>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20</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5" id="5"/>
          <p:cNvSpPr txBox="true"/>
          <p:nvPr/>
        </p:nvSpPr>
        <p:spPr>
          <a:xfrm rot="0">
            <a:off x="1028700" y="5657080"/>
            <a:ext cx="5313039"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NumCompaniesWorked:</a:t>
            </a:r>
          </a:p>
          <a:p>
            <a:pPr algn="just">
              <a:lnSpc>
                <a:spcPts val="2800"/>
              </a:lnSpc>
              <a:spcBef>
                <a:spcPct val="0"/>
              </a:spcBef>
            </a:pPr>
            <a:r>
              <a:rPr lang="en-US" sz="2000">
                <a:solidFill>
                  <a:srgbClr val="000000"/>
                </a:solidFill>
                <a:latin typeface="Palatino"/>
                <a:ea typeface="Palatino"/>
                <a:cs typeface="Palatino"/>
                <a:sym typeface="Palatino"/>
              </a:rPr>
              <a:t>Có outliers (giá trị lớn như 9).</a:t>
            </a:r>
          </a:p>
          <a:p>
            <a:pPr algn="just">
              <a:lnSpc>
                <a:spcPts val="2800"/>
              </a:lnSpc>
              <a:spcBef>
                <a:spcPct val="0"/>
              </a:spcBef>
            </a:pPr>
            <a:r>
              <a:rPr lang="en-US" sz="2000">
                <a:solidFill>
                  <a:srgbClr val="000000"/>
                </a:solidFill>
                <a:latin typeface="Palatino"/>
                <a:ea typeface="Palatino"/>
                <a:cs typeface="Palatino"/>
                <a:sym typeface="Palatino"/>
              </a:rPr>
              <a:t>Đa phần nhân viên từng làm &lt; 5 công ty.</a:t>
            </a:r>
          </a:p>
        </p:txBody>
      </p:sp>
      <p:sp>
        <p:nvSpPr>
          <p:cNvPr name="Freeform 6" id="6"/>
          <p:cNvSpPr/>
          <p:nvPr/>
        </p:nvSpPr>
        <p:spPr>
          <a:xfrm flipH="false" flipV="false" rot="0">
            <a:off x="11850945" y="989853"/>
            <a:ext cx="5408355" cy="4404230"/>
          </a:xfrm>
          <a:custGeom>
            <a:avLst/>
            <a:gdLst/>
            <a:ahLst/>
            <a:cxnLst/>
            <a:rect r="r" b="b" t="t" l="l"/>
            <a:pathLst>
              <a:path h="4404230" w="5408355">
                <a:moveTo>
                  <a:pt x="0" y="0"/>
                </a:moveTo>
                <a:lnTo>
                  <a:pt x="5408355" y="0"/>
                </a:lnTo>
                <a:lnTo>
                  <a:pt x="5408355" y="4404230"/>
                </a:lnTo>
                <a:lnTo>
                  <a:pt x="0" y="4404230"/>
                </a:lnTo>
                <a:lnTo>
                  <a:pt x="0" y="0"/>
                </a:lnTo>
                <a:close/>
              </a:path>
            </a:pathLst>
          </a:custGeom>
          <a:blipFill>
            <a:blip r:embed="rId3"/>
            <a:stretch>
              <a:fillRect l="0" t="0" r="0" b="0"/>
            </a:stretch>
          </a:blipFill>
        </p:spPr>
      </p:sp>
      <p:sp>
        <p:nvSpPr>
          <p:cNvPr name="TextBox 7" id="7"/>
          <p:cNvSpPr txBox="true"/>
          <p:nvPr/>
        </p:nvSpPr>
        <p:spPr>
          <a:xfrm rot="0">
            <a:off x="11977945" y="5657080"/>
            <a:ext cx="5408355"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RelationshipSatisfaction:</a:t>
            </a:r>
          </a:p>
          <a:p>
            <a:pPr algn="just">
              <a:lnSpc>
                <a:spcPts val="2800"/>
              </a:lnSpc>
              <a:spcBef>
                <a:spcPct val="0"/>
              </a:spcBef>
            </a:pPr>
            <a:r>
              <a:rPr lang="en-US" sz="2000">
                <a:solidFill>
                  <a:srgbClr val="000000"/>
                </a:solidFill>
                <a:latin typeface="Palatino"/>
                <a:ea typeface="Palatino"/>
                <a:cs typeface="Palatino"/>
                <a:sym typeface="Palatino"/>
              </a:rPr>
              <a:t>Giá trị từ 1 đến 4, không có outlier.</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44413"/>
            <a:ext cx="5502776" cy="4414315"/>
          </a:xfrm>
          <a:custGeom>
            <a:avLst/>
            <a:gdLst/>
            <a:ahLst/>
            <a:cxnLst/>
            <a:rect r="r" b="b" t="t" l="l"/>
            <a:pathLst>
              <a:path h="4414315" w="5502776">
                <a:moveTo>
                  <a:pt x="0" y="0"/>
                </a:moveTo>
                <a:lnTo>
                  <a:pt x="5502776" y="0"/>
                </a:lnTo>
                <a:lnTo>
                  <a:pt x="5502776" y="4414315"/>
                </a:lnTo>
                <a:lnTo>
                  <a:pt x="0" y="4414315"/>
                </a:lnTo>
                <a:lnTo>
                  <a:pt x="0" y="0"/>
                </a:lnTo>
                <a:close/>
              </a:path>
            </a:pathLst>
          </a:custGeom>
          <a:blipFill>
            <a:blip r:embed="rId2"/>
            <a:stretch>
              <a:fillRect l="0" t="0" r="0" b="0"/>
            </a:stretch>
          </a:blipFill>
        </p:spPr>
      </p:sp>
      <p:sp>
        <p:nvSpPr>
          <p:cNvPr name="Freeform 3" id="3"/>
          <p:cNvSpPr/>
          <p:nvPr/>
        </p:nvSpPr>
        <p:spPr>
          <a:xfrm flipH="false" flipV="false" rot="0">
            <a:off x="12785680" y="1144413"/>
            <a:ext cx="5442306" cy="4414315"/>
          </a:xfrm>
          <a:custGeom>
            <a:avLst/>
            <a:gdLst/>
            <a:ahLst/>
            <a:cxnLst/>
            <a:rect r="r" b="b" t="t" l="l"/>
            <a:pathLst>
              <a:path h="4414315" w="5442306">
                <a:moveTo>
                  <a:pt x="0" y="0"/>
                </a:moveTo>
                <a:lnTo>
                  <a:pt x="5442306" y="0"/>
                </a:lnTo>
                <a:lnTo>
                  <a:pt x="5442306" y="4414315"/>
                </a:lnTo>
                <a:lnTo>
                  <a:pt x="0" y="4414315"/>
                </a:lnTo>
                <a:lnTo>
                  <a:pt x="0" y="0"/>
                </a:lnTo>
                <a:close/>
              </a:path>
            </a:pathLst>
          </a:custGeom>
          <a:blipFill>
            <a:blip r:embed="rId3"/>
            <a:stretch>
              <a:fillRect l="0" t="0" r="0" b="0"/>
            </a:stretch>
          </a:blipFill>
        </p:spPr>
      </p:sp>
      <p:sp>
        <p:nvSpPr>
          <p:cNvPr name="Freeform 4" id="4"/>
          <p:cNvSpPr/>
          <p:nvPr/>
        </p:nvSpPr>
        <p:spPr>
          <a:xfrm flipH="false" flipV="false" rot="0">
            <a:off x="6454820" y="1144413"/>
            <a:ext cx="5378361" cy="4414315"/>
          </a:xfrm>
          <a:custGeom>
            <a:avLst/>
            <a:gdLst/>
            <a:ahLst/>
            <a:cxnLst/>
            <a:rect r="r" b="b" t="t" l="l"/>
            <a:pathLst>
              <a:path h="4414315" w="5378361">
                <a:moveTo>
                  <a:pt x="0" y="0"/>
                </a:moveTo>
                <a:lnTo>
                  <a:pt x="5378360" y="0"/>
                </a:lnTo>
                <a:lnTo>
                  <a:pt x="5378360" y="4414315"/>
                </a:lnTo>
                <a:lnTo>
                  <a:pt x="0" y="4414315"/>
                </a:lnTo>
                <a:lnTo>
                  <a:pt x="0" y="0"/>
                </a:lnTo>
                <a:close/>
              </a:path>
            </a:pathLst>
          </a:custGeom>
          <a:blipFill>
            <a:blip r:embed="rId4"/>
            <a:stretch>
              <a:fillRect l="0" t="0" r="0" b="0"/>
            </a:stretch>
          </a:blipFill>
        </p:spPr>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21</a:t>
            </a:r>
          </a:p>
        </p:txBody>
      </p:sp>
      <p:sp>
        <p:nvSpPr>
          <p:cNvPr name="TextBox 6" id="6"/>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7" id="7"/>
          <p:cNvSpPr txBox="true"/>
          <p:nvPr/>
        </p:nvSpPr>
        <p:spPr>
          <a:xfrm rot="0">
            <a:off x="292792" y="5900850"/>
            <a:ext cx="5209984"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StockOptionLevel:</a:t>
            </a:r>
          </a:p>
          <a:p>
            <a:pPr algn="just">
              <a:lnSpc>
                <a:spcPts val="2800"/>
              </a:lnSpc>
              <a:spcBef>
                <a:spcPct val="0"/>
              </a:spcBef>
            </a:pPr>
            <a:r>
              <a:rPr lang="en-US" sz="2000">
                <a:solidFill>
                  <a:srgbClr val="000000"/>
                </a:solidFill>
                <a:latin typeface="Palatino"/>
                <a:ea typeface="Palatino"/>
                <a:cs typeface="Palatino"/>
                <a:sym typeface="Palatino"/>
              </a:rPr>
              <a:t>Giá trị từ 0 đến 3, không có outlier.</a:t>
            </a:r>
          </a:p>
        </p:txBody>
      </p:sp>
      <p:sp>
        <p:nvSpPr>
          <p:cNvPr name="TextBox 8" id="8"/>
          <p:cNvSpPr txBox="true"/>
          <p:nvPr/>
        </p:nvSpPr>
        <p:spPr>
          <a:xfrm rot="0">
            <a:off x="6741567" y="5900850"/>
            <a:ext cx="5378361"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TrainingTimesLastYear:</a:t>
            </a:r>
          </a:p>
          <a:p>
            <a:pPr algn="just">
              <a:lnSpc>
                <a:spcPts val="2800"/>
              </a:lnSpc>
              <a:spcBef>
                <a:spcPct val="0"/>
              </a:spcBef>
            </a:pPr>
            <a:r>
              <a:rPr lang="en-US" sz="2000">
                <a:solidFill>
                  <a:srgbClr val="000000"/>
                </a:solidFill>
                <a:latin typeface="Palatino"/>
                <a:ea typeface="Palatino"/>
                <a:cs typeface="Palatino"/>
                <a:sym typeface="Palatino"/>
              </a:rPr>
              <a:t>Giá trị 0 đến 6, có phân bố đều.</a:t>
            </a:r>
          </a:p>
        </p:txBody>
      </p:sp>
      <p:sp>
        <p:nvSpPr>
          <p:cNvPr name="TextBox 9" id="9"/>
          <p:cNvSpPr txBox="true"/>
          <p:nvPr/>
        </p:nvSpPr>
        <p:spPr>
          <a:xfrm rot="0">
            <a:off x="12785680" y="5724638"/>
            <a:ext cx="5442306"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TotalWorkingYears:</a:t>
            </a:r>
          </a:p>
          <a:p>
            <a:pPr algn="just">
              <a:lnSpc>
                <a:spcPts val="2800"/>
              </a:lnSpc>
              <a:spcBef>
                <a:spcPct val="0"/>
              </a:spcBef>
            </a:pPr>
            <a:r>
              <a:rPr lang="en-US" sz="2000">
                <a:solidFill>
                  <a:srgbClr val="000000"/>
                </a:solidFill>
                <a:latin typeface="Palatino"/>
                <a:ea typeface="Palatino"/>
                <a:cs typeface="Palatino"/>
                <a:sym typeface="Palatino"/>
              </a:rPr>
              <a:t>Có vài outliers &gt; 35 đến 40 năm.</a:t>
            </a:r>
          </a:p>
          <a:p>
            <a:pPr algn="just">
              <a:lnSpc>
                <a:spcPts val="2800"/>
              </a:lnSpc>
              <a:spcBef>
                <a:spcPct val="0"/>
              </a:spcBef>
            </a:pPr>
            <a:r>
              <a:rPr lang="en-US" sz="2000">
                <a:solidFill>
                  <a:srgbClr val="000000"/>
                </a:solidFill>
                <a:latin typeface="Palatino"/>
                <a:ea typeface="Palatino"/>
                <a:cs typeface="Palatino"/>
                <a:sym typeface="Palatino"/>
              </a:rPr>
              <a:t>Phần lớn nhân viên có kinh nghiệm &lt; 20 năm.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28700"/>
            <a:ext cx="5480510" cy="4297448"/>
          </a:xfrm>
          <a:custGeom>
            <a:avLst/>
            <a:gdLst/>
            <a:ahLst/>
            <a:cxnLst/>
            <a:rect r="r" b="b" t="t" l="l"/>
            <a:pathLst>
              <a:path h="4297448" w="5480510">
                <a:moveTo>
                  <a:pt x="0" y="0"/>
                </a:moveTo>
                <a:lnTo>
                  <a:pt x="5480510" y="0"/>
                </a:lnTo>
                <a:lnTo>
                  <a:pt x="5480510" y="4297448"/>
                </a:lnTo>
                <a:lnTo>
                  <a:pt x="0" y="4297448"/>
                </a:lnTo>
                <a:lnTo>
                  <a:pt x="0" y="0"/>
                </a:lnTo>
                <a:close/>
              </a:path>
            </a:pathLst>
          </a:custGeom>
          <a:blipFill>
            <a:blip r:embed="rId2"/>
            <a:stretch>
              <a:fillRect l="0" t="0" r="0" b="0"/>
            </a:stretch>
          </a:blipFill>
        </p:spPr>
      </p:sp>
      <p:sp>
        <p:nvSpPr>
          <p:cNvPr name="Freeform 3" id="3"/>
          <p:cNvSpPr/>
          <p:nvPr/>
        </p:nvSpPr>
        <p:spPr>
          <a:xfrm flipH="false" flipV="false" rot="0">
            <a:off x="12935903" y="1028700"/>
            <a:ext cx="5352097" cy="4297448"/>
          </a:xfrm>
          <a:custGeom>
            <a:avLst/>
            <a:gdLst/>
            <a:ahLst/>
            <a:cxnLst/>
            <a:rect r="r" b="b" t="t" l="l"/>
            <a:pathLst>
              <a:path h="4297448" w="5352097">
                <a:moveTo>
                  <a:pt x="0" y="0"/>
                </a:moveTo>
                <a:lnTo>
                  <a:pt x="5352097" y="0"/>
                </a:lnTo>
                <a:lnTo>
                  <a:pt x="5352097" y="4297448"/>
                </a:lnTo>
                <a:lnTo>
                  <a:pt x="0" y="4297448"/>
                </a:lnTo>
                <a:lnTo>
                  <a:pt x="0" y="0"/>
                </a:lnTo>
                <a:close/>
              </a:path>
            </a:pathLst>
          </a:custGeom>
          <a:blipFill>
            <a:blip r:embed="rId3"/>
            <a:stretch>
              <a:fillRect l="0" t="0" r="0" b="0"/>
            </a:stretch>
          </a:blipFill>
        </p:spPr>
      </p:sp>
      <p:sp>
        <p:nvSpPr>
          <p:cNvPr name="Freeform 4" id="4"/>
          <p:cNvSpPr/>
          <p:nvPr/>
        </p:nvSpPr>
        <p:spPr>
          <a:xfrm flipH="false" flipV="false" rot="0">
            <a:off x="6460414" y="989853"/>
            <a:ext cx="5495584" cy="4297448"/>
          </a:xfrm>
          <a:custGeom>
            <a:avLst/>
            <a:gdLst/>
            <a:ahLst/>
            <a:cxnLst/>
            <a:rect r="r" b="b" t="t" l="l"/>
            <a:pathLst>
              <a:path h="4297448" w="5495584">
                <a:moveTo>
                  <a:pt x="0" y="0"/>
                </a:moveTo>
                <a:lnTo>
                  <a:pt x="5495585" y="0"/>
                </a:lnTo>
                <a:lnTo>
                  <a:pt x="5495585" y="4297448"/>
                </a:lnTo>
                <a:lnTo>
                  <a:pt x="0" y="4297448"/>
                </a:lnTo>
                <a:lnTo>
                  <a:pt x="0" y="0"/>
                </a:lnTo>
                <a:close/>
              </a:path>
            </a:pathLst>
          </a:custGeom>
          <a:blipFill>
            <a:blip r:embed="rId4"/>
            <a:stretch>
              <a:fillRect l="0" t="0" r="0" b="0"/>
            </a:stretch>
          </a:blipFill>
        </p:spPr>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22</a:t>
            </a:r>
          </a:p>
        </p:txBody>
      </p:sp>
      <p:sp>
        <p:nvSpPr>
          <p:cNvPr name="TextBox 6" id="6"/>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7" id="7"/>
          <p:cNvSpPr txBox="true"/>
          <p:nvPr/>
        </p:nvSpPr>
        <p:spPr>
          <a:xfrm rot="0">
            <a:off x="292792" y="5827719"/>
            <a:ext cx="5187718"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WorkLifeBalance:</a:t>
            </a:r>
          </a:p>
          <a:p>
            <a:pPr algn="just">
              <a:lnSpc>
                <a:spcPts val="2800"/>
              </a:lnSpc>
              <a:spcBef>
                <a:spcPct val="0"/>
              </a:spcBef>
            </a:pPr>
            <a:r>
              <a:rPr lang="en-US" sz="2000">
                <a:solidFill>
                  <a:srgbClr val="000000"/>
                </a:solidFill>
                <a:latin typeface="Palatino"/>
                <a:ea typeface="Palatino"/>
                <a:cs typeface="Palatino"/>
                <a:sym typeface="Palatino"/>
              </a:rPr>
              <a:t>Giá trị 1 đến 4, không có outliers.</a:t>
            </a:r>
          </a:p>
        </p:txBody>
      </p:sp>
      <p:sp>
        <p:nvSpPr>
          <p:cNvPr name="TextBox 8" id="8"/>
          <p:cNvSpPr txBox="true"/>
          <p:nvPr/>
        </p:nvSpPr>
        <p:spPr>
          <a:xfrm rot="0">
            <a:off x="6460414" y="5827719"/>
            <a:ext cx="5495584"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YearsInCurrentRole:</a:t>
            </a:r>
          </a:p>
          <a:p>
            <a:pPr algn="just">
              <a:lnSpc>
                <a:spcPts val="2800"/>
              </a:lnSpc>
              <a:spcBef>
                <a:spcPct val="0"/>
              </a:spcBef>
            </a:pPr>
            <a:r>
              <a:rPr lang="en-US" sz="2000">
                <a:solidFill>
                  <a:srgbClr val="000000"/>
                </a:solidFill>
                <a:latin typeface="Palatino"/>
                <a:ea typeface="Palatino"/>
                <a:cs typeface="Palatino"/>
                <a:sym typeface="Palatino"/>
              </a:rPr>
              <a:t>Phân bố hợp lý, có vài outliers ở giá trị cao.</a:t>
            </a:r>
          </a:p>
        </p:txBody>
      </p:sp>
      <p:sp>
        <p:nvSpPr>
          <p:cNvPr name="TextBox 9" id="9"/>
          <p:cNvSpPr txBox="true"/>
          <p:nvPr/>
        </p:nvSpPr>
        <p:spPr>
          <a:xfrm rot="0">
            <a:off x="12937074" y="5827719"/>
            <a:ext cx="5350926" cy="10922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YearsAtCompany:</a:t>
            </a:r>
          </a:p>
          <a:p>
            <a:pPr algn="just">
              <a:lnSpc>
                <a:spcPts val="2800"/>
              </a:lnSpc>
              <a:spcBef>
                <a:spcPct val="0"/>
              </a:spcBef>
            </a:pPr>
            <a:r>
              <a:rPr lang="en-US" sz="2000">
                <a:solidFill>
                  <a:srgbClr val="000000"/>
                </a:solidFill>
                <a:latin typeface="Palatino"/>
                <a:ea typeface="Palatino"/>
                <a:cs typeface="Palatino"/>
                <a:sym typeface="Palatino"/>
              </a:rPr>
              <a:t>Có outliers &gt; 30 năm.</a:t>
            </a:r>
          </a:p>
          <a:p>
            <a:pPr algn="just">
              <a:lnSpc>
                <a:spcPts val="2800"/>
              </a:lnSpc>
              <a:spcBef>
                <a:spcPct val="0"/>
              </a:spcBef>
            </a:pPr>
            <a:r>
              <a:rPr lang="en-US" sz="2000">
                <a:solidFill>
                  <a:srgbClr val="000000"/>
                </a:solidFill>
                <a:latin typeface="Palatino"/>
                <a:ea typeface="Palatino"/>
                <a:cs typeface="Palatino"/>
                <a:sym typeface="Palatino"/>
              </a:rPr>
              <a:t>Đa số làm dưới 10 năm</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01757" y="1697180"/>
            <a:ext cx="5650938" cy="4688416"/>
          </a:xfrm>
          <a:custGeom>
            <a:avLst/>
            <a:gdLst/>
            <a:ahLst/>
            <a:cxnLst/>
            <a:rect r="r" b="b" t="t" l="l"/>
            <a:pathLst>
              <a:path h="4688416" w="5650938">
                <a:moveTo>
                  <a:pt x="0" y="0"/>
                </a:moveTo>
                <a:lnTo>
                  <a:pt x="5650939" y="0"/>
                </a:lnTo>
                <a:lnTo>
                  <a:pt x="5650939" y="4688416"/>
                </a:lnTo>
                <a:lnTo>
                  <a:pt x="0" y="4688416"/>
                </a:lnTo>
                <a:lnTo>
                  <a:pt x="0" y="0"/>
                </a:lnTo>
                <a:close/>
              </a:path>
            </a:pathLst>
          </a:custGeom>
          <a:blipFill>
            <a:blip r:embed="rId2"/>
            <a:stretch>
              <a:fillRect l="0" t="0" r="0" b="0"/>
            </a:stretch>
          </a:blipFill>
        </p:spPr>
      </p:sp>
      <p:sp>
        <p:nvSpPr>
          <p:cNvPr name="Freeform 3" id="3"/>
          <p:cNvSpPr/>
          <p:nvPr/>
        </p:nvSpPr>
        <p:spPr>
          <a:xfrm flipH="false" flipV="false" rot="0">
            <a:off x="10063488" y="1697180"/>
            <a:ext cx="5908688" cy="4688416"/>
          </a:xfrm>
          <a:custGeom>
            <a:avLst/>
            <a:gdLst/>
            <a:ahLst/>
            <a:cxnLst/>
            <a:rect r="r" b="b" t="t" l="l"/>
            <a:pathLst>
              <a:path h="4688416" w="5908688">
                <a:moveTo>
                  <a:pt x="0" y="0"/>
                </a:moveTo>
                <a:lnTo>
                  <a:pt x="5908688" y="0"/>
                </a:lnTo>
                <a:lnTo>
                  <a:pt x="5908688" y="4688416"/>
                </a:lnTo>
                <a:lnTo>
                  <a:pt x="0" y="4688416"/>
                </a:lnTo>
                <a:lnTo>
                  <a:pt x="0" y="0"/>
                </a:lnTo>
                <a:close/>
              </a:path>
            </a:pathLst>
          </a:custGeom>
          <a:blipFill>
            <a:blip r:embed="rId3"/>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23</a:t>
            </a:r>
          </a:p>
        </p:txBody>
      </p:sp>
      <p:sp>
        <p:nvSpPr>
          <p:cNvPr name="TextBox 5" id="5"/>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6" id="6"/>
          <p:cNvSpPr txBox="true"/>
          <p:nvPr/>
        </p:nvSpPr>
        <p:spPr>
          <a:xfrm rot="0">
            <a:off x="3350354" y="6534655"/>
            <a:ext cx="5402342"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YearsSinceLastPromotion:</a:t>
            </a:r>
          </a:p>
          <a:p>
            <a:pPr algn="just">
              <a:lnSpc>
                <a:spcPts val="2800"/>
              </a:lnSpc>
              <a:spcBef>
                <a:spcPct val="0"/>
              </a:spcBef>
            </a:pPr>
            <a:r>
              <a:rPr lang="en-US" sz="2000">
                <a:solidFill>
                  <a:srgbClr val="000000"/>
                </a:solidFill>
                <a:latin typeface="Palatino"/>
                <a:ea typeface="Palatino"/>
                <a:cs typeface="Palatino"/>
                <a:sym typeface="Palatino"/>
              </a:rPr>
              <a:t>Có outliers rõ (15 năm không được thăng chức).</a:t>
            </a:r>
          </a:p>
        </p:txBody>
      </p:sp>
      <p:sp>
        <p:nvSpPr>
          <p:cNvPr name="TextBox 7" id="7"/>
          <p:cNvSpPr txBox="true"/>
          <p:nvPr/>
        </p:nvSpPr>
        <p:spPr>
          <a:xfrm rot="0">
            <a:off x="10769740" y="6534655"/>
            <a:ext cx="5202436" cy="7397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Palatino"/>
                <a:ea typeface="Palatino"/>
                <a:cs typeface="Palatino"/>
                <a:sym typeface="Palatino"/>
              </a:rPr>
              <a:t>YearsWithCurrManager:</a:t>
            </a:r>
          </a:p>
          <a:p>
            <a:pPr algn="just">
              <a:lnSpc>
                <a:spcPts val="2800"/>
              </a:lnSpc>
              <a:spcBef>
                <a:spcPct val="0"/>
              </a:spcBef>
            </a:pPr>
            <a:r>
              <a:rPr lang="en-US" sz="2000">
                <a:solidFill>
                  <a:srgbClr val="000000"/>
                </a:solidFill>
                <a:latin typeface="Palatino"/>
                <a:ea typeface="Palatino"/>
                <a:cs typeface="Palatino"/>
                <a:sym typeface="Palatino"/>
              </a:rPr>
              <a:t>Có vài giá trị lớn hơn phần còn lại (&gt; 15 năm).</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256806" y="230566"/>
            <a:ext cx="9525" cy="446314"/>
          </a:xfrm>
          <a:prstGeom prst="rect">
            <a:avLst/>
          </a:prstGeom>
        </p:spPr>
        <p:txBody>
          <a:bodyPr anchor="t" rtlCol="false" tIns="0" lIns="0" bIns="0" rIns="0">
            <a:spAutoFit/>
          </a:bodyPr>
          <a:lstStyle/>
          <a:p>
            <a:pPr algn="ctr">
              <a:lnSpc>
                <a:spcPts val="3225"/>
              </a:lnSpc>
              <a:spcBef>
                <a:spcPct val="0"/>
              </a:spcBef>
            </a:pPr>
          </a:p>
        </p:txBody>
      </p:sp>
      <p:sp>
        <p:nvSpPr>
          <p:cNvPr name="TextBox 3" id="3"/>
          <p:cNvSpPr txBox="true"/>
          <p:nvPr/>
        </p:nvSpPr>
        <p:spPr>
          <a:xfrm rot="0">
            <a:off x="3256806" y="581630"/>
            <a:ext cx="9525" cy="446314"/>
          </a:xfrm>
          <a:prstGeom prst="rect">
            <a:avLst/>
          </a:prstGeom>
        </p:spPr>
        <p:txBody>
          <a:bodyPr anchor="t" rtlCol="false" tIns="0" lIns="0" bIns="0" rIns="0">
            <a:spAutoFit/>
          </a:bodyPr>
          <a:lstStyle/>
          <a:p>
            <a:pPr algn="ctr">
              <a:lnSpc>
                <a:spcPts val="3225"/>
              </a:lnSpc>
              <a:spcBef>
                <a:spcPct val="0"/>
              </a:spcBef>
            </a:pPr>
          </a:p>
        </p:txBody>
      </p:sp>
      <p:sp>
        <p:nvSpPr>
          <p:cNvPr name="TextBox 4" id="4"/>
          <p:cNvSpPr txBox="true"/>
          <p:nvPr/>
        </p:nvSpPr>
        <p:spPr>
          <a:xfrm rot="0">
            <a:off x="514350" y="3756071"/>
            <a:ext cx="17259300" cy="2670084"/>
          </a:xfrm>
          <a:prstGeom prst="rect">
            <a:avLst/>
          </a:prstGeom>
        </p:spPr>
        <p:txBody>
          <a:bodyPr anchor="t" rtlCol="false" tIns="0" lIns="0" bIns="0" rIns="0">
            <a:spAutoFit/>
          </a:bodyPr>
          <a:lstStyle/>
          <a:p>
            <a:pPr algn="l" marL="540525" indent="-270263" lvl="1">
              <a:lnSpc>
                <a:spcPts val="3505"/>
              </a:lnSpc>
              <a:buFont typeface="Arial"/>
              <a:buChar char="•"/>
            </a:pPr>
            <a:r>
              <a:rPr lang="en-US" sz="2503">
                <a:solidFill>
                  <a:srgbClr val="000000"/>
                </a:solidFill>
                <a:latin typeface="Palatino"/>
                <a:ea typeface="Palatino"/>
                <a:cs typeface="Palatino"/>
                <a:sym typeface="Palatino"/>
              </a:rPr>
              <a:t>Đánh giá chung: Việc có sự xuất hiện dữ liệu outliers trong bộ dữ liệu thuộc lĩnh vực này nguyên nhân là do đặc thù của các công ty, giả sử ở trường MonthlyIncome, có rất nhiều giá trị outliers vì những người này nắm giữ những vị trí quan trọng trong công ty, và mức lương của họ sẽ có sự chênh lệch đối với nhân viên trong công ty, nên mặt bằng chung các giá trị này </a:t>
            </a:r>
            <a:r>
              <a:rPr lang="en-US" b="true" sz="2503">
                <a:solidFill>
                  <a:srgbClr val="ED1111"/>
                </a:solidFill>
                <a:latin typeface="Palatino Bold"/>
                <a:ea typeface="Palatino Bold"/>
                <a:cs typeface="Palatino Bold"/>
                <a:sym typeface="Palatino Bold"/>
              </a:rPr>
              <a:t>thường trội hơn giá trị trung bình</a:t>
            </a:r>
            <a:r>
              <a:rPr lang="en-US" sz="2503">
                <a:solidFill>
                  <a:srgbClr val="000000"/>
                </a:solidFill>
                <a:latin typeface="Palatino"/>
                <a:ea typeface="Palatino"/>
                <a:cs typeface="Palatino"/>
                <a:sym typeface="Palatino"/>
              </a:rPr>
              <a:t>.</a:t>
            </a:r>
          </a:p>
          <a:p>
            <a:pPr algn="l" marL="540525" indent="-270263" lvl="1">
              <a:lnSpc>
                <a:spcPts val="3505"/>
              </a:lnSpc>
              <a:buFont typeface="Arial"/>
              <a:buChar char="•"/>
            </a:pPr>
            <a:r>
              <a:rPr lang="en-US" b="true" sz="2503">
                <a:solidFill>
                  <a:srgbClr val="000000"/>
                </a:solidFill>
                <a:latin typeface="Palatino Bold"/>
                <a:ea typeface="Palatino Bold"/>
                <a:cs typeface="Palatino Bold"/>
                <a:sym typeface="Palatino Bold"/>
              </a:rPr>
              <a:t>Đề xuất: </a:t>
            </a:r>
            <a:r>
              <a:rPr lang="en-US" sz="2503">
                <a:solidFill>
                  <a:srgbClr val="000000"/>
                </a:solidFill>
                <a:latin typeface="Palatino"/>
                <a:ea typeface="Palatino"/>
                <a:cs typeface="Palatino"/>
                <a:sym typeface="Palatino"/>
              </a:rPr>
              <a:t>Ta sẽ không loại bỏ các giá trị outliers, và ta sẽ thực hiện đánh giá ở bước Data Analysis để đưa ra kết luận</a:t>
            </a:r>
          </a:p>
          <a:p>
            <a:pPr algn="l">
              <a:lnSpc>
                <a:spcPts val="3505"/>
              </a:lnSpc>
              <a:spcBef>
                <a:spcPct val="0"/>
              </a:spcBef>
            </a:pP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24</a:t>
            </a:r>
          </a:p>
        </p:txBody>
      </p:sp>
      <p:sp>
        <p:nvSpPr>
          <p:cNvPr name="TextBox 6" id="6"/>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65514" y="1942437"/>
            <a:ext cx="13832825" cy="3664052"/>
          </a:xfrm>
          <a:custGeom>
            <a:avLst/>
            <a:gdLst/>
            <a:ahLst/>
            <a:cxnLst/>
            <a:rect r="r" b="b" t="t" l="l"/>
            <a:pathLst>
              <a:path h="3664052" w="13832825">
                <a:moveTo>
                  <a:pt x="0" y="0"/>
                </a:moveTo>
                <a:lnTo>
                  <a:pt x="13832825" y="0"/>
                </a:lnTo>
                <a:lnTo>
                  <a:pt x="13832825" y="3664051"/>
                </a:lnTo>
                <a:lnTo>
                  <a:pt x="0" y="3664051"/>
                </a:lnTo>
                <a:lnTo>
                  <a:pt x="0" y="0"/>
                </a:lnTo>
                <a:close/>
              </a:path>
            </a:pathLst>
          </a:custGeom>
          <a:blipFill>
            <a:blip r:embed="rId2"/>
            <a:stretch>
              <a:fillRect l="0" t="0" r="0" b="0"/>
            </a:stretch>
          </a:blipFill>
        </p:spPr>
      </p:sp>
      <p:sp>
        <p:nvSpPr>
          <p:cNvPr name="Freeform 3" id="3"/>
          <p:cNvSpPr/>
          <p:nvPr/>
        </p:nvSpPr>
        <p:spPr>
          <a:xfrm flipH="false" flipV="false" rot="0">
            <a:off x="1865514" y="6447064"/>
            <a:ext cx="13832825" cy="3544661"/>
          </a:xfrm>
          <a:custGeom>
            <a:avLst/>
            <a:gdLst/>
            <a:ahLst/>
            <a:cxnLst/>
            <a:rect r="r" b="b" t="t" l="l"/>
            <a:pathLst>
              <a:path h="3544661" w="13832825">
                <a:moveTo>
                  <a:pt x="0" y="0"/>
                </a:moveTo>
                <a:lnTo>
                  <a:pt x="13832825" y="0"/>
                </a:lnTo>
                <a:lnTo>
                  <a:pt x="13832825" y="3544661"/>
                </a:lnTo>
                <a:lnTo>
                  <a:pt x="0" y="3544661"/>
                </a:lnTo>
                <a:lnTo>
                  <a:pt x="0" y="0"/>
                </a:lnTo>
                <a:close/>
              </a:path>
            </a:pathLst>
          </a:custGeom>
          <a:blipFill>
            <a:blip r:embed="rId3"/>
            <a:stretch>
              <a:fillRect l="0" t="0" r="0" b="0"/>
            </a:stretch>
          </a:blipFill>
        </p:spPr>
      </p:sp>
      <p:sp>
        <p:nvSpPr>
          <p:cNvPr name="TextBox 4" id="4"/>
          <p:cNvSpPr txBox="true"/>
          <p:nvPr/>
        </p:nvSpPr>
        <p:spPr>
          <a:xfrm rot="0">
            <a:off x="598712" y="1466867"/>
            <a:ext cx="16359307" cy="855889"/>
          </a:xfrm>
          <a:prstGeom prst="rect">
            <a:avLst/>
          </a:prstGeom>
        </p:spPr>
        <p:txBody>
          <a:bodyPr anchor="t" rtlCol="false" tIns="0" lIns="0" bIns="0" rIns="0">
            <a:spAutoFit/>
          </a:bodyPr>
          <a:lstStyle/>
          <a:p>
            <a:pPr algn="l" marL="497346" indent="-248673" lvl="1">
              <a:lnSpc>
                <a:spcPts val="3225"/>
              </a:lnSpc>
              <a:buFont typeface="Arial"/>
              <a:buChar char="•"/>
            </a:pPr>
            <a:r>
              <a:rPr lang="en-US" sz="2303">
                <a:solidFill>
                  <a:srgbClr val="000000"/>
                </a:solidFill>
                <a:latin typeface="Palatino"/>
                <a:ea typeface="Palatino"/>
                <a:cs typeface="Palatino"/>
                <a:sym typeface="Palatino"/>
              </a:rPr>
              <a:t>Đối với các biến định tính, ta sẽ thực hiện chuyển đổi các giá trị phân loại và thực hiện mã hoá thành các dạng số nguyên</a:t>
            </a:r>
          </a:p>
          <a:p>
            <a:pPr algn="ctr">
              <a:lnSpc>
                <a:spcPts val="3225"/>
              </a:lnSpc>
              <a:spcBef>
                <a:spcPct val="0"/>
              </a:spcBef>
            </a:pPr>
          </a:p>
        </p:txBody>
      </p:sp>
      <p:sp>
        <p:nvSpPr>
          <p:cNvPr name="TextBox 5" id="5"/>
          <p:cNvSpPr txBox="true"/>
          <p:nvPr/>
        </p:nvSpPr>
        <p:spPr>
          <a:xfrm rot="0">
            <a:off x="0" y="933450"/>
            <a:ext cx="4703266" cy="446314"/>
          </a:xfrm>
          <a:prstGeom prst="rect">
            <a:avLst/>
          </a:prstGeom>
        </p:spPr>
        <p:txBody>
          <a:bodyPr anchor="t" rtlCol="false" tIns="0" lIns="0" bIns="0" rIns="0">
            <a:spAutoFit/>
          </a:bodyPr>
          <a:lstStyle/>
          <a:p>
            <a:pPr algn="ctr" marL="497346" indent="-248673" lvl="1">
              <a:lnSpc>
                <a:spcPts val="3225"/>
              </a:lnSpc>
              <a:spcBef>
                <a:spcPct val="0"/>
              </a:spcBef>
              <a:buFont typeface="Arial"/>
              <a:buChar char="•"/>
            </a:pPr>
            <a:r>
              <a:rPr lang="en-US" sz="2303">
                <a:solidFill>
                  <a:srgbClr val="000000"/>
                </a:solidFill>
                <a:latin typeface="Palatino"/>
                <a:ea typeface="Palatino"/>
                <a:cs typeface="Palatino"/>
                <a:sym typeface="Palatino"/>
              </a:rPr>
              <a:t>Tiếp tục xử lý các biến định tính</a:t>
            </a:r>
          </a:p>
        </p:txBody>
      </p:sp>
      <p:sp>
        <p:nvSpPr>
          <p:cNvPr name="TextBox 6" id="6"/>
          <p:cNvSpPr txBox="true"/>
          <p:nvPr/>
        </p:nvSpPr>
        <p:spPr>
          <a:xfrm rot="0">
            <a:off x="306512" y="5729276"/>
            <a:ext cx="5204619" cy="446314"/>
          </a:xfrm>
          <a:prstGeom prst="rect">
            <a:avLst/>
          </a:prstGeom>
        </p:spPr>
        <p:txBody>
          <a:bodyPr anchor="t" rtlCol="false" tIns="0" lIns="0" bIns="0" rIns="0">
            <a:spAutoFit/>
          </a:bodyPr>
          <a:lstStyle/>
          <a:p>
            <a:pPr algn="ctr" marL="497346" indent="-248673" lvl="1">
              <a:lnSpc>
                <a:spcPts val="3225"/>
              </a:lnSpc>
              <a:spcBef>
                <a:spcPct val="0"/>
              </a:spcBef>
              <a:buFont typeface="Arial"/>
              <a:buChar char="•"/>
            </a:pPr>
            <a:r>
              <a:rPr lang="en-US" sz="2303">
                <a:solidFill>
                  <a:srgbClr val="000000"/>
                </a:solidFill>
                <a:latin typeface="Palatino"/>
                <a:ea typeface="Palatino"/>
                <a:cs typeface="Palatino"/>
                <a:sym typeface="Palatino"/>
              </a:rPr>
              <a:t>Kết quản sau khi thực hiện Encoder</a:t>
            </a:r>
          </a:p>
        </p:txBody>
      </p:sp>
      <p:sp>
        <p:nvSpPr>
          <p:cNvPr name="TextBox 7" id="7"/>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25</a:t>
            </a:r>
          </a:p>
        </p:txBody>
      </p:sp>
      <p:sp>
        <p:nvSpPr>
          <p:cNvPr name="TextBox 8" id="8"/>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337374"/>
            <a:ext cx="10496917" cy="5441133"/>
          </a:xfrm>
          <a:custGeom>
            <a:avLst/>
            <a:gdLst/>
            <a:ahLst/>
            <a:cxnLst/>
            <a:rect r="r" b="b" t="t" l="l"/>
            <a:pathLst>
              <a:path h="5441133" w="10496917">
                <a:moveTo>
                  <a:pt x="0" y="0"/>
                </a:moveTo>
                <a:lnTo>
                  <a:pt x="10496917" y="0"/>
                </a:lnTo>
                <a:lnTo>
                  <a:pt x="10496917" y="5441134"/>
                </a:lnTo>
                <a:lnTo>
                  <a:pt x="0" y="5441134"/>
                </a:lnTo>
                <a:lnTo>
                  <a:pt x="0" y="0"/>
                </a:lnTo>
                <a:close/>
              </a:path>
            </a:pathLst>
          </a:custGeom>
          <a:blipFill>
            <a:blip r:embed="rId2"/>
            <a:stretch>
              <a:fillRect l="0" t="0" r="0" b="0"/>
            </a:stretch>
          </a:blipFill>
        </p:spPr>
      </p:sp>
      <p:sp>
        <p:nvSpPr>
          <p:cNvPr name="TextBox 3" id="3"/>
          <p:cNvSpPr txBox="true"/>
          <p:nvPr/>
        </p:nvSpPr>
        <p:spPr>
          <a:xfrm rot="0">
            <a:off x="292792" y="901763"/>
            <a:ext cx="5243751" cy="6470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Palatino"/>
                <a:ea typeface="Palatino"/>
                <a:cs typeface="Palatino"/>
                <a:sym typeface="Palatino"/>
              </a:rPr>
              <a:t>2. Kiểm tra imbalance data </a:t>
            </a:r>
          </a:p>
        </p:txBody>
      </p:sp>
      <p:sp>
        <p:nvSpPr>
          <p:cNvPr name="TextBox 4" id="4"/>
          <p:cNvSpPr txBox="true"/>
          <p:nvPr/>
        </p:nvSpPr>
        <p:spPr>
          <a:xfrm rot="0">
            <a:off x="0" y="1444054"/>
            <a:ext cx="16315730" cy="479424"/>
          </a:xfrm>
          <a:prstGeom prst="rect">
            <a:avLst/>
          </a:prstGeom>
        </p:spPr>
        <p:txBody>
          <a:bodyPr anchor="t" rtlCol="false" tIns="0" lIns="0" bIns="0" rIns="0">
            <a:spAutoFit/>
          </a:bodyPr>
          <a:lstStyle/>
          <a:p>
            <a:pPr algn="l" marL="539754" indent="-269877" lvl="1">
              <a:lnSpc>
                <a:spcPts val="3500"/>
              </a:lnSpc>
              <a:spcBef>
                <a:spcPct val="0"/>
              </a:spcBef>
              <a:buFont typeface="Arial"/>
              <a:buChar char="•"/>
            </a:pPr>
            <a:r>
              <a:rPr lang="en-US" sz="2500">
                <a:solidFill>
                  <a:srgbClr val="000000"/>
                </a:solidFill>
                <a:latin typeface="Palatino"/>
                <a:ea typeface="Palatino"/>
                <a:cs typeface="Palatino"/>
                <a:sym typeface="Palatino"/>
              </a:rPr>
              <a:t>Xem thử có giá trị bị thiếu hay không (Đã thực hiện ở phần trước), xác định bộ dữ liệu không có giá trị bị thiếu </a:t>
            </a:r>
          </a:p>
        </p:txBody>
      </p:sp>
      <p:sp>
        <p:nvSpPr>
          <p:cNvPr name="TextBox 5" id="5"/>
          <p:cNvSpPr txBox="true"/>
          <p:nvPr/>
        </p:nvSpPr>
        <p:spPr>
          <a:xfrm rot="0">
            <a:off x="0" y="8462279"/>
            <a:ext cx="17950935" cy="479424"/>
          </a:xfrm>
          <a:prstGeom prst="rect">
            <a:avLst/>
          </a:prstGeom>
        </p:spPr>
        <p:txBody>
          <a:bodyPr anchor="t" rtlCol="false" tIns="0" lIns="0" bIns="0" rIns="0">
            <a:spAutoFit/>
          </a:bodyPr>
          <a:lstStyle/>
          <a:p>
            <a:pPr algn="l" marL="539754" indent="-269877" lvl="1">
              <a:lnSpc>
                <a:spcPts val="3500"/>
              </a:lnSpc>
              <a:spcBef>
                <a:spcPct val="0"/>
              </a:spcBef>
              <a:buFont typeface="Arial"/>
              <a:buChar char="•"/>
            </a:pPr>
            <a:r>
              <a:rPr lang="en-US" sz="2500">
                <a:solidFill>
                  <a:srgbClr val="000000"/>
                </a:solidFill>
                <a:latin typeface="Palatino"/>
                <a:ea typeface="Palatino"/>
                <a:cs typeface="Palatino"/>
                <a:sym typeface="Palatino"/>
              </a:rPr>
              <a:t>Kết luận: Trong data này, lớp "No" chiếm 83.2%, lớp "Yes" chiếm 16.8% → Dữ liệu mất cân bằng (lớp "Yes" là lớp thiểu số). </a:t>
            </a:r>
          </a:p>
        </p:txBody>
      </p:sp>
      <p:sp>
        <p:nvSpPr>
          <p:cNvPr name="TextBox 6" id="6"/>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26</a:t>
            </a:r>
          </a:p>
        </p:txBody>
      </p:sp>
      <p:sp>
        <p:nvSpPr>
          <p:cNvPr name="TextBox 7" id="7"/>
          <p:cNvSpPr txBox="true"/>
          <p:nvPr/>
        </p:nvSpPr>
        <p:spPr>
          <a:xfrm rot="0">
            <a:off x="292792" y="69850"/>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20000"/>
            <a:ext cx="8284508" cy="6000670"/>
          </a:xfrm>
          <a:custGeom>
            <a:avLst/>
            <a:gdLst/>
            <a:ahLst/>
            <a:cxnLst/>
            <a:rect r="r" b="b" t="t" l="l"/>
            <a:pathLst>
              <a:path h="6000670" w="8284508">
                <a:moveTo>
                  <a:pt x="0" y="0"/>
                </a:moveTo>
                <a:lnTo>
                  <a:pt x="8284508" y="0"/>
                </a:lnTo>
                <a:lnTo>
                  <a:pt x="8284508" y="6000670"/>
                </a:lnTo>
                <a:lnTo>
                  <a:pt x="0" y="6000670"/>
                </a:lnTo>
                <a:lnTo>
                  <a:pt x="0" y="0"/>
                </a:lnTo>
                <a:close/>
              </a:path>
            </a:pathLst>
          </a:custGeom>
          <a:blipFill>
            <a:blip r:embed="rId2"/>
            <a:stretch>
              <a:fillRect l="0" t="0" r="0" b="0"/>
            </a:stretch>
          </a:blipFill>
        </p:spPr>
      </p:sp>
      <p:sp>
        <p:nvSpPr>
          <p:cNvPr name="TextBox 3" id="3"/>
          <p:cNvSpPr txBox="true"/>
          <p:nvPr/>
        </p:nvSpPr>
        <p:spPr>
          <a:xfrm rot="0">
            <a:off x="8967292" y="1824750"/>
            <a:ext cx="9320708" cy="6095920"/>
          </a:xfrm>
          <a:prstGeom prst="rect">
            <a:avLst/>
          </a:prstGeom>
        </p:spPr>
        <p:txBody>
          <a:bodyPr anchor="t" rtlCol="false" tIns="0" lIns="0" bIns="0" rIns="0">
            <a:spAutoFit/>
          </a:bodyPr>
          <a:lstStyle/>
          <a:p>
            <a:pPr algn="just">
              <a:lnSpc>
                <a:spcPts val="3679"/>
              </a:lnSpc>
            </a:pPr>
            <a:r>
              <a:rPr lang="en-US" sz="2628">
                <a:solidFill>
                  <a:srgbClr val="000000"/>
                </a:solidFill>
                <a:latin typeface="Palatino"/>
                <a:ea typeface="Palatino"/>
                <a:cs typeface="Palatino"/>
                <a:sym typeface="Palatino"/>
              </a:rPr>
              <a:t>Cột "No" cao gấp nhiều lần cột "Yes"</a:t>
            </a:r>
          </a:p>
          <a:p>
            <a:pPr algn="just">
              <a:lnSpc>
                <a:spcPts val="3679"/>
              </a:lnSpc>
            </a:pPr>
            <a:r>
              <a:rPr lang="en-US" sz="2628">
                <a:solidFill>
                  <a:srgbClr val="000000"/>
                </a:solidFill>
                <a:latin typeface="Palatino"/>
                <a:ea typeface="Palatino"/>
                <a:cs typeface="Palatino"/>
                <a:sym typeface="Palatino"/>
              </a:rPr>
              <a:t>Đ</a:t>
            </a:r>
            <a:r>
              <a:rPr lang="en-US" sz="2628">
                <a:solidFill>
                  <a:srgbClr val="000000"/>
                </a:solidFill>
                <a:latin typeface="Palatino"/>
                <a:ea typeface="Palatino"/>
                <a:cs typeface="Palatino"/>
                <a:sym typeface="Palatino"/>
              </a:rPr>
              <a:t>ánh giá mức độ mất cân bằng</a:t>
            </a:r>
          </a:p>
          <a:p>
            <a:pPr algn="just">
              <a:lnSpc>
                <a:spcPts val="3679"/>
              </a:lnSpc>
            </a:pPr>
            <a:r>
              <a:rPr lang="en-US" sz="2628">
                <a:solidFill>
                  <a:srgbClr val="000000"/>
                </a:solidFill>
                <a:latin typeface="Palatino"/>
                <a:ea typeface="Palatino"/>
                <a:cs typeface="Palatino"/>
                <a:sym typeface="Palatino"/>
              </a:rPr>
              <a:t>T</a:t>
            </a:r>
            <a:r>
              <a:rPr lang="en-US" sz="2628">
                <a:solidFill>
                  <a:srgbClr val="000000"/>
                </a:solidFill>
                <a:latin typeface="Palatino"/>
                <a:ea typeface="Palatino"/>
                <a:cs typeface="Palatino"/>
                <a:sym typeface="Palatino"/>
              </a:rPr>
              <a:t>ỷ lệ mất cân bằng (Imbalance Ratio): Tính tỷ lệ giữa lớp đa số và lớp thiểu số: Ta có 978 mẫu "No" và 198 mẫu "Yes", tỷ lệ là 978 / 198 ≈ 4.9:1.</a:t>
            </a:r>
          </a:p>
          <a:p>
            <a:pPr algn="just">
              <a:lnSpc>
                <a:spcPts val="3679"/>
              </a:lnSpc>
            </a:pPr>
            <a:r>
              <a:rPr lang="en-US" sz="2628">
                <a:solidFill>
                  <a:srgbClr val="000000"/>
                </a:solidFill>
                <a:latin typeface="Palatino"/>
                <a:ea typeface="Palatino"/>
                <a:cs typeface="Palatino"/>
                <a:sym typeface="Palatino"/>
              </a:rPr>
              <a:t>N</a:t>
            </a:r>
            <a:r>
              <a:rPr lang="en-US" sz="2628">
                <a:solidFill>
                  <a:srgbClr val="000000"/>
                </a:solidFill>
                <a:latin typeface="Palatino"/>
                <a:ea typeface="Palatino"/>
                <a:cs typeface="Palatino"/>
                <a:sym typeface="Palatino"/>
              </a:rPr>
              <a:t>gưỡng đánh giá:</a:t>
            </a:r>
          </a:p>
          <a:p>
            <a:pPr algn="just" marL="567414" indent="-283707" lvl="1">
              <a:lnSpc>
                <a:spcPts val="3679"/>
              </a:lnSpc>
              <a:buFont typeface="Arial"/>
              <a:buChar char="•"/>
            </a:pPr>
            <a:r>
              <a:rPr lang="en-US" sz="2628">
                <a:solidFill>
                  <a:srgbClr val="000000"/>
                </a:solidFill>
                <a:latin typeface="Palatino"/>
                <a:ea typeface="Palatino"/>
                <a:cs typeface="Palatino"/>
                <a:sym typeface="Palatino"/>
              </a:rPr>
              <a:t>Tỷ lệ &lt; 2:1: Dữ liệu được coi là cân bằng hoặc ít mất cân bằng.</a:t>
            </a:r>
          </a:p>
          <a:p>
            <a:pPr algn="just" marL="567414" indent="-283707" lvl="1">
              <a:lnSpc>
                <a:spcPts val="3679"/>
              </a:lnSpc>
              <a:buFont typeface="Arial"/>
              <a:buChar char="•"/>
            </a:pPr>
            <a:r>
              <a:rPr lang="en-US" sz="2628">
                <a:solidFill>
                  <a:srgbClr val="000000"/>
                </a:solidFill>
                <a:latin typeface="Palatino"/>
                <a:ea typeface="Palatino"/>
                <a:cs typeface="Palatino"/>
                <a:sym typeface="Palatino"/>
              </a:rPr>
              <a:t>Tỷ lệ 2:1 đến 4:1: Mất cân bằng nhẹ.</a:t>
            </a:r>
          </a:p>
          <a:p>
            <a:pPr algn="just" marL="567414" indent="-283707" lvl="1">
              <a:lnSpc>
                <a:spcPts val="3679"/>
              </a:lnSpc>
              <a:buFont typeface="Arial"/>
              <a:buChar char="•"/>
            </a:pPr>
            <a:r>
              <a:rPr lang="en-US" sz="2628">
                <a:solidFill>
                  <a:srgbClr val="000000"/>
                </a:solidFill>
                <a:latin typeface="Palatino"/>
                <a:ea typeface="Palatino"/>
                <a:cs typeface="Palatino"/>
                <a:sym typeface="Palatino"/>
              </a:rPr>
              <a:t>Tỷ lệ &gt; 4:1: Mất cân bằng đáng kể.</a:t>
            </a:r>
          </a:p>
          <a:p>
            <a:pPr algn="just" marL="567414" indent="-283707" lvl="1">
              <a:lnSpc>
                <a:spcPts val="3679"/>
              </a:lnSpc>
              <a:buFont typeface="Arial"/>
              <a:buChar char="•"/>
            </a:pPr>
            <a:r>
              <a:rPr lang="en-US" sz="2628">
                <a:solidFill>
                  <a:srgbClr val="000000"/>
                </a:solidFill>
                <a:latin typeface="Palatino"/>
                <a:ea typeface="Palatino"/>
                <a:cs typeface="Palatino"/>
                <a:sym typeface="Palatino"/>
              </a:rPr>
              <a:t>Tỷ lệ &gt; 10:1: Mất cân bằng nghiêm trọng.</a:t>
            </a:r>
          </a:p>
          <a:p>
            <a:pPr algn="just">
              <a:lnSpc>
                <a:spcPts val="3679"/>
              </a:lnSpc>
            </a:pPr>
            <a:r>
              <a:rPr lang="en-US" sz="2628">
                <a:solidFill>
                  <a:srgbClr val="000000"/>
                </a:solidFill>
                <a:latin typeface="Palatino"/>
                <a:ea typeface="Palatino"/>
                <a:cs typeface="Palatino"/>
                <a:sym typeface="Palatino"/>
              </a:rPr>
              <a:t>K</a:t>
            </a:r>
            <a:r>
              <a:rPr lang="en-US" sz="2628">
                <a:solidFill>
                  <a:srgbClr val="000000"/>
                </a:solidFill>
                <a:latin typeface="Palatino"/>
                <a:ea typeface="Palatino"/>
                <a:cs typeface="Palatino"/>
                <a:sym typeface="Palatino"/>
              </a:rPr>
              <a:t>ết luận: dữ liệu mất cân bằng đáng kể</a:t>
            </a:r>
          </a:p>
          <a:p>
            <a:pPr algn="just">
              <a:lnSpc>
                <a:spcPts val="3679"/>
              </a:lnSpc>
              <a:spcBef>
                <a:spcPct val="0"/>
              </a:spcBef>
            </a:pP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27</a:t>
            </a:r>
          </a:p>
        </p:txBody>
      </p:sp>
      <p:sp>
        <p:nvSpPr>
          <p:cNvPr name="TextBox 5" id="5"/>
          <p:cNvSpPr txBox="true"/>
          <p:nvPr/>
        </p:nvSpPr>
        <p:spPr>
          <a:xfrm rot="0">
            <a:off x="292792" y="69850"/>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43891" y="1403350"/>
            <a:ext cx="11600219" cy="5582605"/>
          </a:xfrm>
          <a:custGeom>
            <a:avLst/>
            <a:gdLst/>
            <a:ahLst/>
            <a:cxnLst/>
            <a:rect r="r" b="b" t="t" l="l"/>
            <a:pathLst>
              <a:path h="5582605" w="11600219">
                <a:moveTo>
                  <a:pt x="0" y="0"/>
                </a:moveTo>
                <a:lnTo>
                  <a:pt x="11600218" y="0"/>
                </a:lnTo>
                <a:lnTo>
                  <a:pt x="11600218" y="5582605"/>
                </a:lnTo>
                <a:lnTo>
                  <a:pt x="0" y="5582605"/>
                </a:lnTo>
                <a:lnTo>
                  <a:pt x="0" y="0"/>
                </a:lnTo>
                <a:close/>
              </a:path>
            </a:pathLst>
          </a:custGeom>
          <a:blipFill>
            <a:blip r:embed="rId2"/>
            <a:stretch>
              <a:fillRect l="0" t="0" r="0" b="0"/>
            </a:stretch>
          </a:blipFill>
        </p:spPr>
      </p:sp>
      <p:sp>
        <p:nvSpPr>
          <p:cNvPr name="Freeform 3" id="3"/>
          <p:cNvSpPr/>
          <p:nvPr/>
        </p:nvSpPr>
        <p:spPr>
          <a:xfrm flipH="false" flipV="false" rot="0">
            <a:off x="5909355" y="7453865"/>
            <a:ext cx="6469291" cy="2106060"/>
          </a:xfrm>
          <a:custGeom>
            <a:avLst/>
            <a:gdLst/>
            <a:ahLst/>
            <a:cxnLst/>
            <a:rect r="r" b="b" t="t" l="l"/>
            <a:pathLst>
              <a:path h="2106060" w="6469291">
                <a:moveTo>
                  <a:pt x="0" y="0"/>
                </a:moveTo>
                <a:lnTo>
                  <a:pt x="6469290" y="0"/>
                </a:lnTo>
                <a:lnTo>
                  <a:pt x="6469290" y="2106060"/>
                </a:lnTo>
                <a:lnTo>
                  <a:pt x="0" y="2106060"/>
                </a:lnTo>
                <a:lnTo>
                  <a:pt x="0" y="0"/>
                </a:lnTo>
                <a:close/>
              </a:path>
            </a:pathLst>
          </a:custGeom>
          <a:blipFill>
            <a:blip r:embed="rId3"/>
            <a:stretch>
              <a:fillRect l="0" t="0" r="-4898"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28</a:t>
            </a:r>
          </a:p>
        </p:txBody>
      </p:sp>
      <p:sp>
        <p:nvSpPr>
          <p:cNvPr name="TextBox 5" id="5"/>
          <p:cNvSpPr txBox="true"/>
          <p:nvPr/>
        </p:nvSpPr>
        <p:spPr>
          <a:xfrm rot="0">
            <a:off x="292792" y="69850"/>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
        <p:nvSpPr>
          <p:cNvPr name="TextBox 6" id="6"/>
          <p:cNvSpPr txBox="true"/>
          <p:nvPr/>
        </p:nvSpPr>
        <p:spPr>
          <a:xfrm rot="0">
            <a:off x="3343891" y="933450"/>
            <a:ext cx="11600219" cy="469900"/>
          </a:xfrm>
          <a:prstGeom prst="rect">
            <a:avLst/>
          </a:prstGeom>
        </p:spPr>
        <p:txBody>
          <a:bodyPr anchor="t" rtlCol="false" tIns="0" lIns="0" bIns="0" rIns="0">
            <a:spAutoFit/>
          </a:bodyPr>
          <a:lstStyle/>
          <a:p>
            <a:pPr algn="just">
              <a:lnSpc>
                <a:spcPts val="3499"/>
              </a:lnSpc>
            </a:pPr>
            <a:r>
              <a:rPr lang="en-US" sz="2499">
                <a:solidFill>
                  <a:srgbClr val="000000"/>
                </a:solidFill>
                <a:latin typeface="Palatino"/>
                <a:ea typeface="Palatino"/>
                <a:cs typeface="Palatino"/>
                <a:sym typeface="Palatino"/>
              </a:rPr>
              <a:t>Hướng xử lý : Sử dụng SMOTE để xử lí mất công bằng dữ liệu</a:t>
            </a:r>
          </a:p>
        </p:txBody>
      </p:sp>
      <p:sp>
        <p:nvSpPr>
          <p:cNvPr name="TextBox 7" id="7"/>
          <p:cNvSpPr txBox="true"/>
          <p:nvPr/>
        </p:nvSpPr>
        <p:spPr>
          <a:xfrm rot="0">
            <a:off x="3343891" y="6890705"/>
            <a:ext cx="11600219" cy="469900"/>
          </a:xfrm>
          <a:prstGeom prst="rect">
            <a:avLst/>
          </a:prstGeom>
        </p:spPr>
        <p:txBody>
          <a:bodyPr anchor="t" rtlCol="false" tIns="0" lIns="0" bIns="0" rIns="0">
            <a:spAutoFit/>
          </a:bodyPr>
          <a:lstStyle/>
          <a:p>
            <a:pPr algn="just">
              <a:lnSpc>
                <a:spcPts val="3499"/>
              </a:lnSpc>
            </a:pPr>
            <a:r>
              <a:rPr lang="en-US" sz="2499">
                <a:solidFill>
                  <a:srgbClr val="000000"/>
                </a:solidFill>
                <a:latin typeface="Palatino"/>
                <a:ea typeface="Palatino"/>
                <a:cs typeface="Palatino"/>
                <a:sym typeface="Palatino"/>
              </a:rPr>
              <a:t>Kết quả sau xử lý :</a:t>
            </a:r>
          </a:p>
        </p:txBody>
      </p:sp>
    </p:spTree>
  </p:cSld>
  <p:clrMapOvr>
    <a:masterClrMapping/>
  </p:clrMapOvr>
</p:sld>
</file>

<file path=ppt/slides/slide2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92792" y="1579290"/>
            <a:ext cx="15193070" cy="6995069"/>
          </a:xfrm>
          <a:prstGeom prst="rect">
            <a:avLst/>
          </a:prstGeom>
        </p:spPr>
        <p:txBody>
          <a:bodyPr anchor="t" rtlCol="false" tIns="0" lIns="0" bIns="0" rIns="0">
            <a:spAutoFit/>
          </a:bodyPr>
          <a:lstStyle/>
          <a:p>
            <a:pPr algn="l">
              <a:lnSpc>
                <a:spcPts val="4764"/>
              </a:lnSpc>
            </a:pPr>
            <a:r>
              <a:rPr lang="en-US" sz="3403">
                <a:solidFill>
                  <a:srgbClr val="000000"/>
                </a:solidFill>
                <a:latin typeface="Palatino"/>
                <a:ea typeface="Palatino"/>
                <a:cs typeface="Palatino"/>
                <a:sym typeface="Palatino"/>
              </a:rPr>
              <a:t>6. Vài hướng xử lý dữ liệu mất cân bằng (Đề xuất)</a:t>
            </a:r>
          </a:p>
          <a:p>
            <a:pPr algn="l">
              <a:lnSpc>
                <a:spcPts val="4764"/>
              </a:lnSpc>
            </a:pPr>
          </a:p>
          <a:p>
            <a:pPr algn="l">
              <a:lnSpc>
                <a:spcPts val="3225"/>
              </a:lnSpc>
            </a:pPr>
            <a:r>
              <a:rPr lang="en-US" sz="2303" b="true">
                <a:solidFill>
                  <a:srgbClr val="000000"/>
                </a:solidFill>
                <a:latin typeface="Palatino Bold"/>
                <a:ea typeface="Palatino Bold"/>
                <a:cs typeface="Palatino Bold"/>
                <a:sym typeface="Palatino Bold"/>
              </a:rPr>
              <a:t>6.1 </a:t>
            </a:r>
            <a:r>
              <a:rPr lang="en-US" sz="2303" b="true">
                <a:solidFill>
                  <a:srgbClr val="000000"/>
                </a:solidFill>
                <a:latin typeface="Palatino Bold"/>
                <a:ea typeface="Palatino Bold"/>
                <a:cs typeface="Palatino Bold"/>
                <a:sym typeface="Palatino Bold"/>
              </a:rPr>
              <a:t> </a:t>
            </a:r>
            <a:r>
              <a:rPr lang="en-US" sz="2303" b="true">
                <a:solidFill>
                  <a:srgbClr val="000000"/>
                </a:solidFill>
                <a:latin typeface="Palatino Bold"/>
                <a:ea typeface="Palatino Bold"/>
                <a:cs typeface="Palatino Bold"/>
                <a:sym typeface="Palatino Bold"/>
              </a:rPr>
              <a:t>Tái Lấy Mẫu (Resampling)</a:t>
            </a:r>
          </a:p>
          <a:p>
            <a:pPr algn="l">
              <a:lnSpc>
                <a:spcPts val="3225"/>
              </a:lnSpc>
            </a:pPr>
            <a:r>
              <a:rPr lang="en-US" sz="2303">
                <a:solidFill>
                  <a:srgbClr val="000000"/>
                </a:solidFill>
                <a:latin typeface="Palatino"/>
                <a:ea typeface="Palatino"/>
                <a:cs typeface="Palatino"/>
                <a:sym typeface="Palatino"/>
              </a:rPr>
              <a:t>a. Oversampling (Tăng mẫu lớp thiểu số)</a:t>
            </a:r>
          </a:p>
          <a:p>
            <a:pPr algn="l">
              <a:lnSpc>
                <a:spcPts val="3225"/>
              </a:lnSpc>
            </a:pPr>
            <a:r>
              <a:rPr lang="en-US" sz="2303">
                <a:solidFill>
                  <a:srgbClr val="000000"/>
                </a:solidFill>
                <a:latin typeface="Palatino"/>
                <a:ea typeface="Palatino"/>
                <a:cs typeface="Palatino"/>
                <a:sym typeface="Palatino"/>
              </a:rPr>
              <a:t>-Mô tả: Tăng số lượng mẫu của lớp thiểu số bằng cách sao chép ngẫu nhiên hoặc tạo mẫu tổng hợp</a:t>
            </a:r>
          </a:p>
          <a:p>
            <a:pPr algn="l">
              <a:lnSpc>
                <a:spcPts val="3225"/>
              </a:lnSpc>
            </a:pPr>
            <a:r>
              <a:rPr lang="en-US" sz="2303">
                <a:solidFill>
                  <a:srgbClr val="000000"/>
                </a:solidFill>
                <a:latin typeface="Palatino"/>
                <a:ea typeface="Palatino"/>
                <a:cs typeface="Palatino"/>
                <a:sym typeface="Palatino"/>
              </a:rPr>
              <a:t>b. Undersampling (Giảm mẫu lớp đa số)</a:t>
            </a:r>
          </a:p>
          <a:p>
            <a:pPr algn="l">
              <a:lnSpc>
                <a:spcPts val="3225"/>
              </a:lnSpc>
            </a:pPr>
            <a:r>
              <a:rPr lang="en-US" sz="2303">
                <a:solidFill>
                  <a:srgbClr val="000000"/>
                </a:solidFill>
                <a:latin typeface="Palatino"/>
                <a:ea typeface="Palatino"/>
                <a:cs typeface="Palatino"/>
                <a:sym typeface="Palatino"/>
              </a:rPr>
              <a:t>-Mô tả: Giảm số lượng mẫu của lớp đa số để cân bằng với lớp thiểu số.</a:t>
            </a:r>
          </a:p>
          <a:p>
            <a:pPr algn="l">
              <a:lnSpc>
                <a:spcPts val="3225"/>
              </a:lnSpc>
            </a:pPr>
            <a:r>
              <a:rPr lang="en-US" sz="2303">
                <a:solidFill>
                  <a:srgbClr val="000000"/>
                </a:solidFill>
                <a:latin typeface="Palatino"/>
                <a:ea typeface="Palatino"/>
                <a:cs typeface="Palatino"/>
                <a:sym typeface="Palatino"/>
              </a:rPr>
              <a:t>.</a:t>
            </a:r>
            <a:r>
              <a:rPr lang="en-US" sz="2303" b="true">
                <a:solidFill>
                  <a:srgbClr val="000000"/>
                </a:solidFill>
                <a:latin typeface="Palatino Bold"/>
                <a:ea typeface="Palatino Bold"/>
                <a:cs typeface="Palatino Bold"/>
                <a:sym typeface="Palatino Bold"/>
              </a:rPr>
              <a:t>6.2 Sử Dụng Trọng Số Lớp (Class Weighting)</a:t>
            </a:r>
          </a:p>
          <a:p>
            <a:pPr algn="l">
              <a:lnSpc>
                <a:spcPts val="3225"/>
              </a:lnSpc>
            </a:pPr>
            <a:r>
              <a:rPr lang="en-US" sz="2303">
                <a:solidFill>
                  <a:srgbClr val="000000"/>
                </a:solidFill>
                <a:latin typeface="Palatino"/>
                <a:ea typeface="Palatino"/>
                <a:cs typeface="Palatino"/>
                <a:sym typeface="Palatino"/>
              </a:rPr>
              <a:t>-Mô tả: Gán trọng số cao hơn cho lớp thiểu số trong hàm mất mát của thuật toán để mô hình chú ý hơn đến lớp này.</a:t>
            </a:r>
          </a:p>
          <a:p>
            <a:pPr algn="l">
              <a:lnSpc>
                <a:spcPts val="3225"/>
              </a:lnSpc>
            </a:pPr>
            <a:r>
              <a:rPr lang="en-US" sz="2303" b="true">
                <a:solidFill>
                  <a:srgbClr val="000000"/>
                </a:solidFill>
                <a:latin typeface="Palatino Bold"/>
                <a:ea typeface="Palatino Bold"/>
                <a:cs typeface="Palatino Bold"/>
                <a:sym typeface="Palatino Bold"/>
              </a:rPr>
              <a:t>6.3 Thu Thập Thêm Dữ Liệu</a:t>
            </a:r>
          </a:p>
          <a:p>
            <a:pPr algn="l">
              <a:lnSpc>
                <a:spcPts val="3225"/>
              </a:lnSpc>
            </a:pPr>
            <a:r>
              <a:rPr lang="en-US" sz="2303">
                <a:solidFill>
                  <a:srgbClr val="000000"/>
                </a:solidFill>
                <a:latin typeface="Palatino"/>
                <a:ea typeface="Palatino"/>
                <a:cs typeface="Palatino"/>
                <a:sym typeface="Palatino"/>
              </a:rPr>
              <a:t>-Mô tả: Thu thập thêm mẫu cho lớp thiểu số nếu có thể.</a:t>
            </a:r>
          </a:p>
          <a:p>
            <a:pPr algn="l">
              <a:lnSpc>
                <a:spcPts val="3225"/>
              </a:lnSpc>
            </a:pPr>
            <a:r>
              <a:rPr lang="en-US" sz="2303" b="true">
                <a:solidFill>
                  <a:srgbClr val="000000"/>
                </a:solidFill>
                <a:latin typeface="Palatino Bold"/>
                <a:ea typeface="Palatino Bold"/>
                <a:cs typeface="Palatino Bold"/>
                <a:sym typeface="Palatino Bold"/>
              </a:rPr>
              <a:t>6.4 Sử Dụng Thuật Toán Phù Hợp</a:t>
            </a:r>
          </a:p>
          <a:p>
            <a:pPr algn="l">
              <a:lnSpc>
                <a:spcPts val="3225"/>
              </a:lnSpc>
            </a:pPr>
            <a:r>
              <a:rPr lang="en-US" sz="2303">
                <a:solidFill>
                  <a:srgbClr val="000000"/>
                </a:solidFill>
                <a:latin typeface="Palatino"/>
                <a:ea typeface="Palatino"/>
                <a:cs typeface="Palatino"/>
                <a:sym typeface="Palatino"/>
              </a:rPr>
              <a:t>-Mô tả: Một số thuật toán ít nhạy cảm với dữ liệu mất cân bằng hơn</a:t>
            </a:r>
          </a:p>
          <a:p>
            <a:pPr algn="l">
              <a:lnSpc>
                <a:spcPts val="3225"/>
              </a:lnSpc>
            </a:pPr>
            <a:r>
              <a:rPr lang="en-US" sz="2303" b="true">
                <a:solidFill>
                  <a:srgbClr val="000000"/>
                </a:solidFill>
                <a:latin typeface="Palatino Bold"/>
                <a:ea typeface="Palatino Bold"/>
                <a:cs typeface="Palatino Bold"/>
                <a:sym typeface="Palatino Bold"/>
              </a:rPr>
              <a:t>6.5 Sử Dụng Độ Đo Đánh Giá Phù Hợp</a:t>
            </a:r>
          </a:p>
          <a:p>
            <a:pPr algn="l">
              <a:lnSpc>
                <a:spcPts val="3225"/>
              </a:lnSpc>
            </a:pPr>
            <a:r>
              <a:rPr lang="en-US" sz="2303" b="true">
                <a:solidFill>
                  <a:srgbClr val="000000"/>
                </a:solidFill>
                <a:latin typeface="Palatino Bold"/>
                <a:ea typeface="Palatino Bold"/>
                <a:cs typeface="Palatino Bold"/>
                <a:sym typeface="Palatino Bold"/>
              </a:rPr>
              <a:t>6.6 Kết Hợp Nhiều Kỹ Thuật</a:t>
            </a:r>
          </a:p>
          <a:p>
            <a:pPr algn="l">
              <a:lnSpc>
                <a:spcPts val="3225"/>
              </a:lnSpc>
              <a:spcBef>
                <a:spcPct val="0"/>
              </a:spcBef>
            </a:pPr>
          </a:p>
        </p:txBody>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29</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a:t>
            </a:r>
          </a:p>
        </p:txBody>
      </p:sp>
      <p:sp>
        <p:nvSpPr>
          <p:cNvPr name="TextBox 3" id="3"/>
          <p:cNvSpPr txBox="true"/>
          <p:nvPr/>
        </p:nvSpPr>
        <p:spPr>
          <a:xfrm rot="0">
            <a:off x="1028700" y="1935445"/>
            <a:ext cx="16230600" cy="42475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Palatino"/>
                <a:ea typeface="Palatino"/>
                <a:cs typeface="Palatino"/>
                <a:sym typeface="Palatino"/>
              </a:rPr>
              <a:t>Tập data:</a:t>
            </a:r>
            <a:r>
              <a:rPr lang="en-US" sz="3399">
                <a:solidFill>
                  <a:srgbClr val="000000"/>
                </a:solidFill>
                <a:latin typeface="Palatino"/>
                <a:ea typeface="Palatino"/>
                <a:cs typeface="Palatino"/>
                <a:sym typeface="Palatino"/>
              </a:rPr>
              <a:t> "HR-Employee-Attrition.csv", chứa thông tin về nhân viên trong công ty, tập trung vào các yếu tố liên quan đến</a:t>
            </a:r>
            <a:r>
              <a:rPr lang="en-US" sz="3399">
                <a:solidFill>
                  <a:srgbClr val="ED1111"/>
                </a:solidFill>
                <a:latin typeface="Palatino"/>
                <a:ea typeface="Palatino"/>
                <a:cs typeface="Palatino"/>
                <a:sym typeface="Palatino"/>
              </a:rPr>
              <a:t> </a:t>
            </a:r>
            <a:r>
              <a:rPr lang="en-US" b="true" sz="3399">
                <a:solidFill>
                  <a:srgbClr val="ED1111"/>
                </a:solidFill>
                <a:latin typeface="Palatino Bold"/>
                <a:ea typeface="Palatino Bold"/>
                <a:cs typeface="Palatino Bold"/>
                <a:sym typeface="Palatino Bold"/>
              </a:rPr>
              <a:t>tình trạng nghỉ việc của nhân viên.</a:t>
            </a:r>
            <a:r>
              <a:rPr lang="en-US" b="true" sz="3399">
                <a:solidFill>
                  <a:srgbClr val="000000"/>
                </a:solidFill>
                <a:latin typeface="Palatino Bold"/>
                <a:ea typeface="Palatino Bold"/>
                <a:cs typeface="Palatino Bold"/>
                <a:sym typeface="Palatino Bold"/>
              </a:rPr>
              <a:t> </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Gồm 1470 dòng (thông tin nhân viên) và 35 cột (thuộc tính) </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Bộ dữ liệu HR Employee Attrition cung cấp một nguồn thông tin phong phú để phân tích các yếu tố ảnh hưởng đến tình trạng nghỉ việc của nhân viên. Với sự đa dạng của các biến số, dữ liệu trên mở ra nhiều hướng phân tích thú vị và có giá trị thực tiễn cao trong quản trị nhân sự.</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91580" y="1793875"/>
            <a:ext cx="13704840" cy="6604000"/>
          </a:xfrm>
          <a:prstGeom prst="rect">
            <a:avLst/>
          </a:prstGeom>
        </p:spPr>
        <p:txBody>
          <a:bodyPr anchor="t" rtlCol="false" tIns="0" lIns="0" bIns="0" rIns="0">
            <a:spAutoFit/>
          </a:bodyPr>
          <a:lstStyle/>
          <a:p>
            <a:pPr algn="just">
              <a:lnSpc>
                <a:spcPts val="3499"/>
              </a:lnSpc>
            </a:pPr>
            <a:r>
              <a:rPr lang="en-US" sz="2499" b="true">
                <a:solidFill>
                  <a:srgbClr val="000000"/>
                </a:solidFill>
                <a:latin typeface="Palatino Bold"/>
                <a:ea typeface="Palatino Bold"/>
                <a:cs typeface="Palatino Bold"/>
                <a:sym typeface="Palatino Bold"/>
              </a:rPr>
              <a:t>Một số tools sử dụng xử lý </a:t>
            </a:r>
          </a:p>
          <a:p>
            <a:pPr algn="just" marL="539749" indent="-269875" lvl="1">
              <a:lnSpc>
                <a:spcPts val="3499"/>
              </a:lnSpc>
              <a:buAutoNum type="arabicPeriod" startAt="1"/>
            </a:pPr>
            <a:r>
              <a:rPr lang="en-US" b="true" sz="2499">
                <a:solidFill>
                  <a:srgbClr val="000000"/>
                </a:solidFill>
                <a:latin typeface="Palatino Bold"/>
                <a:ea typeface="Palatino Bold"/>
                <a:cs typeface="Palatino Bold"/>
                <a:sym typeface="Palatino Bold"/>
              </a:rPr>
              <a:t>Downsampling (Undersampling)</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Mô tả: Giảm số lượng mẫu của lớp đa số (No) để cân bằng với lớp thiểu số (Yes) bằng cách loại bỏ ngẫu nhiên một phần dữ liệu lớp đa số.</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Ưu điểm: Giảm thời gian huấn luyện, đơn giản hóa dữ liệu.</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Nhược điểm: Có thể làm mất thông tin quan trọng nếu loại bỏ quá nhiều mẫu.</a:t>
            </a:r>
            <a:r>
              <a:rPr lang="en-US" sz="2499">
                <a:solidFill>
                  <a:srgbClr val="000000"/>
                </a:solidFill>
                <a:latin typeface="Palatino"/>
                <a:ea typeface="Palatino"/>
                <a:cs typeface="Palatino"/>
                <a:sym typeface="Palatino"/>
              </a:rPr>
              <a:t> </a:t>
            </a:r>
          </a:p>
          <a:p>
            <a:pPr algn="just" marL="539749" indent="-269875" lvl="1">
              <a:lnSpc>
                <a:spcPts val="3499"/>
              </a:lnSpc>
              <a:buAutoNum type="arabicPeriod" startAt="1"/>
            </a:pPr>
            <a:r>
              <a:rPr lang="en-US" b="true" sz="2499">
                <a:solidFill>
                  <a:srgbClr val="000000"/>
                </a:solidFill>
                <a:latin typeface="Palatino Bold"/>
                <a:ea typeface="Palatino Bold"/>
                <a:cs typeface="Palatino Bold"/>
                <a:sym typeface="Palatino Bold"/>
              </a:rPr>
              <a:t>k-fold Cross-Validation</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Mô tả: Chia dữ liệu thành k tập con (folds), sử dụng k-1 fold để huấn luyện và 1 fold để kiểm tra, lặp lại k lần. Kỹ thuật này không trực tiếp xử lý mất cân bằng nhưng giúp đánh giá hiệu suất mô hình trên dữ liệu mất cân bằng một cách công bằng, đặc biệt khi kết hợp với các kỹ thuật resampling.</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Ưu điểm: Giảm thiểu rủi ro overfitting, cung cấp đánh giá ổn định hơn.</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Nhược điểm: Tăng thời gian tính toán, cần kết hợp với resampling để xử lý mất cân bằng.</a:t>
            </a:r>
          </a:p>
          <a:p>
            <a:pPr algn="just">
              <a:lnSpc>
                <a:spcPts val="3499"/>
              </a:lnSpc>
            </a:pPr>
          </a:p>
          <a:p>
            <a:pPr algn="just">
              <a:lnSpc>
                <a:spcPts val="3499"/>
              </a:lnSpc>
              <a:spcBef>
                <a:spcPct val="0"/>
              </a:spcBef>
            </a:pPr>
          </a:p>
        </p:txBody>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30</a:t>
            </a:r>
          </a:p>
        </p:txBody>
      </p:sp>
      <p:sp>
        <p:nvSpPr>
          <p:cNvPr name="TextBox 4" id="4"/>
          <p:cNvSpPr txBox="true"/>
          <p:nvPr/>
        </p:nvSpPr>
        <p:spPr>
          <a:xfrm rot="0">
            <a:off x="292792" y="31003"/>
            <a:ext cx="5601771" cy="958850"/>
          </a:xfrm>
          <a:prstGeom prst="rect">
            <a:avLst/>
          </a:prstGeom>
        </p:spPr>
        <p:txBody>
          <a:bodyPr anchor="t" rtlCol="false" tIns="0" lIns="0" bIns="0" rIns="0">
            <a:spAutoFit/>
          </a:bodyPr>
          <a:lstStyle/>
          <a:p>
            <a:pPr algn="l">
              <a:lnSpc>
                <a:spcPts val="7000"/>
              </a:lnSpc>
              <a:spcBef>
                <a:spcPct val="0"/>
              </a:spcBef>
            </a:pPr>
            <a:r>
              <a:rPr lang="en-US" sz="5000" b="true">
                <a:solidFill>
                  <a:srgbClr val="200B74"/>
                </a:solidFill>
                <a:latin typeface="Palatino Bold"/>
                <a:ea typeface="Palatino Bold"/>
                <a:cs typeface="Palatino Bold"/>
                <a:sym typeface="Palatino Bold"/>
              </a:rPr>
              <a:t>II. XỬ LÝ DỮ LIỆU</a:t>
            </a:r>
          </a:p>
        </p:txBody>
      </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31</a:t>
            </a:r>
          </a:p>
        </p:txBody>
      </p:sp>
      <p:sp>
        <p:nvSpPr>
          <p:cNvPr name="TextBox 12" id="12"/>
          <p:cNvSpPr txBox="true"/>
          <p:nvPr/>
        </p:nvSpPr>
        <p:spPr>
          <a:xfrm rot="0">
            <a:off x="3517979" y="4373563"/>
            <a:ext cx="11753850" cy="1377949"/>
          </a:xfrm>
          <a:prstGeom prst="rect">
            <a:avLst/>
          </a:prstGeom>
        </p:spPr>
        <p:txBody>
          <a:bodyPr anchor="t" rtlCol="false" tIns="0" lIns="0" bIns="0" rIns="0">
            <a:spAutoFit/>
          </a:bodyPr>
          <a:lstStyle/>
          <a:p>
            <a:pPr algn="ctr">
              <a:lnSpc>
                <a:spcPts val="11200"/>
              </a:lnSpc>
              <a:spcBef>
                <a:spcPct val="0"/>
              </a:spcBef>
            </a:pPr>
            <a:r>
              <a:rPr lang="en-US" sz="8000">
                <a:solidFill>
                  <a:srgbClr val="000000"/>
                </a:solidFill>
                <a:latin typeface="Sigmar One"/>
                <a:ea typeface="Sigmar One"/>
                <a:cs typeface="Sigmar One"/>
                <a:sym typeface="Sigmar One"/>
              </a:rPr>
              <a:t>PHÂN TÍCH DỮ LIỆU</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7509" y="1028700"/>
            <a:ext cx="13712983" cy="6376537"/>
          </a:xfrm>
          <a:custGeom>
            <a:avLst/>
            <a:gdLst/>
            <a:ahLst/>
            <a:cxnLst/>
            <a:rect r="r" b="b" t="t" l="l"/>
            <a:pathLst>
              <a:path h="6376537" w="13712983">
                <a:moveTo>
                  <a:pt x="0" y="0"/>
                </a:moveTo>
                <a:lnTo>
                  <a:pt x="13712982" y="0"/>
                </a:lnTo>
                <a:lnTo>
                  <a:pt x="13712982" y="6376537"/>
                </a:lnTo>
                <a:lnTo>
                  <a:pt x="0" y="6376537"/>
                </a:lnTo>
                <a:lnTo>
                  <a:pt x="0" y="0"/>
                </a:lnTo>
                <a:close/>
              </a:path>
            </a:pathLst>
          </a:custGeom>
          <a:blipFill>
            <a:blip r:embed="rId2"/>
            <a:stretch>
              <a:fillRect l="0" t="0" r="0" b="0"/>
            </a:stretch>
          </a:blipFill>
        </p:spPr>
      </p:sp>
      <p:sp>
        <p:nvSpPr>
          <p:cNvPr name="TextBox 3" id="3"/>
          <p:cNvSpPr txBox="true"/>
          <p:nvPr/>
        </p:nvSpPr>
        <p:spPr>
          <a:xfrm rot="0">
            <a:off x="0" y="7000120"/>
            <a:ext cx="17827526" cy="3098800"/>
          </a:xfrm>
          <a:prstGeom prst="rect">
            <a:avLst/>
          </a:prstGeom>
        </p:spPr>
        <p:txBody>
          <a:bodyPr anchor="t" rtlCol="false" tIns="0" lIns="0" bIns="0" rIns="0">
            <a:spAutoFit/>
          </a:bodyPr>
          <a:lstStyle/>
          <a:p>
            <a:pPr algn="just">
              <a:lnSpc>
                <a:spcPts val="3499"/>
              </a:lnSpc>
            </a:pPr>
          </a:p>
          <a:p>
            <a:pPr algn="just" marL="539749" indent="-269875" lvl="1">
              <a:lnSpc>
                <a:spcPts val="3499"/>
              </a:lnSpc>
              <a:spcBef>
                <a:spcPct val="0"/>
              </a:spcBef>
              <a:buFont typeface="Arial"/>
              <a:buChar char="•"/>
            </a:pPr>
            <a:r>
              <a:rPr lang="en-US" sz="2499">
                <a:solidFill>
                  <a:srgbClr val="000000"/>
                </a:solidFill>
                <a:latin typeface="Palatino"/>
                <a:ea typeface="Palatino"/>
                <a:cs typeface="Palatino"/>
                <a:sym typeface="Palatino"/>
              </a:rPr>
              <a:t>Dựa vào b</a:t>
            </a:r>
            <a:r>
              <a:rPr lang="en-US" sz="2499">
                <a:solidFill>
                  <a:srgbClr val="000000"/>
                </a:solidFill>
                <a:latin typeface="Palatino"/>
                <a:ea typeface="Palatino"/>
                <a:cs typeface="Palatino"/>
                <a:sym typeface="Palatino"/>
              </a:rPr>
              <a:t>iểu đồ ta thấy trong bộ dữ liệu bao gồm </a:t>
            </a:r>
            <a:r>
              <a:rPr lang="en-US" b="true" sz="2499">
                <a:solidFill>
                  <a:srgbClr val="B43331"/>
                </a:solidFill>
                <a:latin typeface="Palatino Bold"/>
                <a:ea typeface="Palatino Bold"/>
                <a:cs typeface="Palatino Bold"/>
                <a:sym typeface="Palatino Bold"/>
              </a:rPr>
              <a:t>16.1% nhân viên đã nghỉ việc</a:t>
            </a:r>
            <a:r>
              <a:rPr lang="en-US" sz="2499">
                <a:solidFill>
                  <a:srgbClr val="000000"/>
                </a:solidFill>
                <a:latin typeface="Palatino"/>
                <a:ea typeface="Palatino"/>
                <a:cs typeface="Palatino"/>
                <a:sym typeface="Palatino"/>
              </a:rPr>
              <a:t> và có </a:t>
            </a:r>
            <a:r>
              <a:rPr lang="en-US" sz="2499">
                <a:solidFill>
                  <a:srgbClr val="5CA1EB"/>
                </a:solidFill>
                <a:latin typeface="Palatino"/>
                <a:ea typeface="Palatino"/>
                <a:cs typeface="Palatino"/>
                <a:sym typeface="Palatino"/>
              </a:rPr>
              <a:t>83.9% nhân viên vẫn còn đang làm</a:t>
            </a:r>
          </a:p>
          <a:p>
            <a:pPr algn="just" marL="539749" indent="-269875" lvl="1">
              <a:lnSpc>
                <a:spcPts val="3499"/>
              </a:lnSpc>
              <a:spcBef>
                <a:spcPct val="0"/>
              </a:spcBef>
              <a:buFont typeface="Arial"/>
              <a:buChar char="•"/>
            </a:pPr>
            <a:r>
              <a:rPr lang="en-US" sz="2499">
                <a:solidFill>
                  <a:srgbClr val="000000"/>
                </a:solidFill>
                <a:latin typeface="Palatino"/>
                <a:ea typeface="Palatino"/>
                <a:cs typeface="Palatino"/>
                <a:sym typeface="Palatino"/>
              </a:rPr>
              <a:t>Trong đó</a:t>
            </a:r>
          </a:p>
          <a:p>
            <a:pPr algn="just" marL="1079499" indent="-359833" lvl="2">
              <a:lnSpc>
                <a:spcPts val="3499"/>
              </a:lnSpc>
              <a:spcBef>
                <a:spcPct val="0"/>
              </a:spcBef>
              <a:buFont typeface="Arial"/>
              <a:buChar char="⚬"/>
            </a:pPr>
            <a:r>
              <a:rPr lang="en-US" sz="2499">
                <a:solidFill>
                  <a:srgbClr val="000000"/>
                </a:solidFill>
                <a:latin typeface="Palatino"/>
                <a:ea typeface="Palatino"/>
                <a:cs typeface="Palatino"/>
                <a:sym typeface="Palatino"/>
              </a:rPr>
              <a:t>Ở </a:t>
            </a:r>
            <a:r>
              <a:rPr lang="en-US" b="true" sz="2499">
                <a:solidFill>
                  <a:srgbClr val="ED1111"/>
                </a:solidFill>
                <a:latin typeface="Palatino Bold"/>
                <a:ea typeface="Palatino Bold"/>
                <a:cs typeface="Palatino Bold"/>
                <a:sym typeface="Palatino Bold"/>
              </a:rPr>
              <a:t>phòng ban R&amp;D</a:t>
            </a:r>
            <a:r>
              <a:rPr lang="en-US" sz="2499">
                <a:solidFill>
                  <a:srgbClr val="000000"/>
                </a:solidFill>
                <a:latin typeface="Palatino"/>
                <a:ea typeface="Palatino"/>
                <a:cs typeface="Palatino"/>
                <a:sym typeface="Palatino"/>
              </a:rPr>
              <a:t>, số lượng nhân viên nghỉ việc chiếm tỷ lệ cao nhất, khoảng 51.3%</a:t>
            </a:r>
          </a:p>
          <a:p>
            <a:pPr algn="just" marL="1079499" indent="-359833" lvl="2">
              <a:lnSpc>
                <a:spcPts val="3499"/>
              </a:lnSpc>
              <a:spcBef>
                <a:spcPct val="0"/>
              </a:spcBef>
              <a:buFont typeface="Arial"/>
              <a:buChar char="⚬"/>
            </a:pPr>
            <a:r>
              <a:rPr lang="en-US" sz="2499">
                <a:solidFill>
                  <a:srgbClr val="000000"/>
                </a:solidFill>
                <a:latin typeface="Palatino"/>
                <a:ea typeface="Palatino"/>
                <a:cs typeface="Palatino"/>
                <a:sym typeface="Palatino"/>
              </a:rPr>
              <a:t>Ngay sau đó là</a:t>
            </a:r>
            <a:r>
              <a:rPr lang="en-US" b="true" sz="2499">
                <a:solidFill>
                  <a:srgbClr val="B43331"/>
                </a:solidFill>
                <a:latin typeface="Palatino Bold"/>
                <a:ea typeface="Palatino Bold"/>
                <a:cs typeface="Palatino Bold"/>
                <a:sym typeface="Palatino Bold"/>
              </a:rPr>
              <a:t> phòng ban Sales</a:t>
            </a:r>
            <a:r>
              <a:rPr lang="en-US" sz="2499">
                <a:solidFill>
                  <a:srgbClr val="000000"/>
                </a:solidFill>
                <a:latin typeface="Palatino"/>
                <a:ea typeface="Palatino"/>
                <a:cs typeface="Palatino"/>
                <a:sym typeface="Palatino"/>
              </a:rPr>
              <a:t>, chiếm khoảng 38.8% tỷ lệ nhân viên nghỉ việc</a:t>
            </a:r>
          </a:p>
          <a:p>
            <a:pPr algn="just" marL="1079499" indent="-359833" lvl="2">
              <a:lnSpc>
                <a:spcPts val="3499"/>
              </a:lnSpc>
              <a:spcBef>
                <a:spcPct val="0"/>
              </a:spcBef>
              <a:buFont typeface="Arial"/>
              <a:buChar char="⚬"/>
            </a:pPr>
            <a:r>
              <a:rPr lang="en-US" b="true" sz="2499">
                <a:solidFill>
                  <a:srgbClr val="863837"/>
                </a:solidFill>
                <a:latin typeface="Palatino Bold"/>
                <a:ea typeface="Palatino Bold"/>
                <a:cs typeface="Palatino Bold"/>
                <a:sym typeface="Palatino Bold"/>
              </a:rPr>
              <a:t>Phòng ban HR</a:t>
            </a:r>
            <a:r>
              <a:rPr lang="en-US" sz="2499">
                <a:solidFill>
                  <a:srgbClr val="000000"/>
                </a:solidFill>
                <a:latin typeface="Palatino"/>
                <a:ea typeface="Palatino"/>
                <a:cs typeface="Palatino"/>
                <a:sym typeface="Palatino"/>
              </a:rPr>
              <a:t> chiếm tỷ lệ ít nhất, với 2.06%</a:t>
            </a:r>
          </a:p>
          <a:p>
            <a:pPr algn="just">
              <a:lnSpc>
                <a:spcPts val="3499"/>
              </a:lnSpc>
              <a:spcBef>
                <a:spcPct val="0"/>
              </a:spcBef>
            </a:pP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32</a:t>
            </a:r>
          </a:p>
        </p:txBody>
      </p:sp>
      <p:sp>
        <p:nvSpPr>
          <p:cNvPr name="TextBox 5" id="5"/>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5663" y="223491"/>
            <a:ext cx="16456673" cy="5485558"/>
          </a:xfrm>
          <a:custGeom>
            <a:avLst/>
            <a:gdLst/>
            <a:ahLst/>
            <a:cxnLst/>
            <a:rect r="r" b="b" t="t" l="l"/>
            <a:pathLst>
              <a:path h="5485558" w="16456673">
                <a:moveTo>
                  <a:pt x="0" y="0"/>
                </a:moveTo>
                <a:lnTo>
                  <a:pt x="16456674" y="0"/>
                </a:lnTo>
                <a:lnTo>
                  <a:pt x="16456674" y="5485558"/>
                </a:lnTo>
                <a:lnTo>
                  <a:pt x="0" y="5485558"/>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33</a:t>
            </a:r>
          </a:p>
        </p:txBody>
      </p:sp>
      <p:sp>
        <p:nvSpPr>
          <p:cNvPr name="TextBox 4" id="4"/>
          <p:cNvSpPr txBox="true"/>
          <p:nvPr/>
        </p:nvSpPr>
        <p:spPr>
          <a:xfrm rot="0">
            <a:off x="1948350" y="6543675"/>
            <a:ext cx="15310950" cy="2714625"/>
          </a:xfrm>
          <a:prstGeom prst="rect">
            <a:avLst/>
          </a:prstGeom>
        </p:spPr>
        <p:txBody>
          <a:bodyPr anchor="t" rtlCol="false" tIns="0" lIns="0" bIns="0" rIns="0">
            <a:spAutoFit/>
          </a:bodyPr>
          <a:lstStyle/>
          <a:p>
            <a:pPr algn="just">
              <a:lnSpc>
                <a:spcPts val="4200"/>
              </a:lnSpc>
            </a:pPr>
            <a:r>
              <a:rPr lang="en-US" sz="3000">
                <a:solidFill>
                  <a:srgbClr val="000000"/>
                </a:solidFill>
                <a:latin typeface="Palatino"/>
                <a:ea typeface="Palatino"/>
                <a:cs typeface="Palatino"/>
                <a:sym typeface="Palatino"/>
              </a:rPr>
              <a:t>- Nhận xét:</a:t>
            </a:r>
          </a:p>
          <a:p>
            <a:pPr algn="just">
              <a:lnSpc>
                <a:spcPts val="4200"/>
              </a:lnSpc>
            </a:pPr>
            <a:r>
              <a:rPr lang="en-US" sz="3000">
                <a:solidFill>
                  <a:srgbClr val="000000"/>
                </a:solidFill>
                <a:latin typeface="Palatino"/>
                <a:ea typeface="Palatino"/>
                <a:cs typeface="Palatino"/>
                <a:sym typeface="Palatino"/>
              </a:rPr>
              <a:t>   - </a:t>
            </a:r>
            <a:r>
              <a:rPr lang="en-US" sz="3000">
                <a:solidFill>
                  <a:srgbClr val="000000"/>
                </a:solidFill>
                <a:latin typeface="Palatino"/>
                <a:ea typeface="Palatino"/>
                <a:cs typeface="Palatino"/>
                <a:sym typeface="Palatino"/>
              </a:rPr>
              <a:t>Ta thấy, nhóm có phần trăm tăng lương (</a:t>
            </a:r>
            <a:r>
              <a:rPr lang="en-US" sz="3000" b="true">
                <a:solidFill>
                  <a:srgbClr val="38B6FF"/>
                </a:solidFill>
                <a:latin typeface="Palatino Bold"/>
                <a:ea typeface="Palatino Bold"/>
                <a:cs typeface="Palatino Bold"/>
                <a:sym typeface="Palatino Bold"/>
              </a:rPr>
              <a:t>11 - 14%</a:t>
            </a:r>
            <a:r>
              <a:rPr lang="en-US" sz="3000">
                <a:solidFill>
                  <a:srgbClr val="000000"/>
                </a:solidFill>
                <a:latin typeface="Palatino"/>
                <a:ea typeface="Palatino"/>
                <a:cs typeface="Palatino"/>
                <a:sym typeface="Palatino"/>
              </a:rPr>
              <a:t>) chiếm số lượng nhân viên nhiều nhất, nhưng đồng thời đây cũng là nhóm mà có số lượng</a:t>
            </a:r>
            <a:r>
              <a:rPr lang="en-US" sz="3000" b="true">
                <a:solidFill>
                  <a:srgbClr val="E1130E"/>
                </a:solidFill>
                <a:latin typeface="Palatino Bold"/>
                <a:ea typeface="Palatino Bold"/>
                <a:cs typeface="Palatino Bold"/>
                <a:sym typeface="Palatino Bold"/>
              </a:rPr>
              <a:t> nhân viên nghỉ việc</a:t>
            </a:r>
            <a:r>
              <a:rPr lang="en-US" sz="3000">
                <a:solidFill>
                  <a:srgbClr val="000000"/>
                </a:solidFill>
                <a:latin typeface="Palatino"/>
                <a:ea typeface="Palatino"/>
                <a:cs typeface="Palatino"/>
                <a:sym typeface="Palatino"/>
              </a:rPr>
              <a:t> nhiều nhất</a:t>
            </a:r>
          </a:p>
          <a:p>
            <a:pPr algn="just">
              <a:lnSpc>
                <a:spcPts val="4200"/>
              </a:lnSpc>
            </a:pPr>
            <a:r>
              <a:rPr lang="en-US" sz="3000">
                <a:solidFill>
                  <a:srgbClr val="000000"/>
                </a:solidFill>
                <a:latin typeface="Palatino"/>
                <a:ea typeface="Palatino"/>
                <a:cs typeface="Palatino"/>
                <a:sym typeface="Palatino"/>
              </a:rPr>
              <a:t>   - Số lượng </a:t>
            </a:r>
            <a:r>
              <a:rPr lang="en-US" sz="3000" b="true">
                <a:solidFill>
                  <a:srgbClr val="E1130E"/>
                </a:solidFill>
                <a:latin typeface="Palatino Bold"/>
                <a:ea typeface="Palatino Bold"/>
                <a:cs typeface="Palatino Bold"/>
                <a:sym typeface="Palatino Bold"/>
              </a:rPr>
              <a:t>nhân viên nghỉ việc</a:t>
            </a:r>
            <a:r>
              <a:rPr lang="en-US" sz="3000">
                <a:solidFill>
                  <a:srgbClr val="000000"/>
                </a:solidFill>
                <a:latin typeface="Palatino"/>
                <a:ea typeface="Palatino"/>
                <a:cs typeface="Palatino"/>
                <a:sym typeface="Palatino"/>
              </a:rPr>
              <a:t> có xu hướng </a:t>
            </a:r>
            <a:r>
              <a:rPr lang="en-US" sz="3000" b="true">
                <a:solidFill>
                  <a:srgbClr val="FF914D"/>
                </a:solidFill>
                <a:latin typeface="Palatino Bold"/>
                <a:ea typeface="Palatino Bold"/>
                <a:cs typeface="Palatino Bold"/>
                <a:sym typeface="Palatino Bold"/>
              </a:rPr>
              <a:t>giảm dần</a:t>
            </a:r>
            <a:r>
              <a:rPr lang="en-US" sz="3000">
                <a:solidFill>
                  <a:srgbClr val="000000"/>
                </a:solidFill>
                <a:latin typeface="Palatino"/>
                <a:ea typeface="Palatino"/>
                <a:cs typeface="Palatino"/>
                <a:sym typeface="Palatino"/>
              </a:rPr>
              <a:t> khi phần trăm lương tăng dần</a:t>
            </a:r>
          </a:p>
          <a:p>
            <a:pPr algn="just">
              <a:lnSpc>
                <a:spcPts val="4200"/>
              </a:lnSpc>
            </a:pPr>
          </a:p>
        </p:txBody>
      </p:sp>
      <p:sp>
        <p:nvSpPr>
          <p:cNvPr name="TextBox 5" id="5"/>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92210" y="375640"/>
            <a:ext cx="14303581" cy="4767860"/>
          </a:xfrm>
          <a:custGeom>
            <a:avLst/>
            <a:gdLst/>
            <a:ahLst/>
            <a:cxnLst/>
            <a:rect r="r" b="b" t="t" l="l"/>
            <a:pathLst>
              <a:path h="4767860" w="14303581">
                <a:moveTo>
                  <a:pt x="0" y="0"/>
                </a:moveTo>
                <a:lnTo>
                  <a:pt x="14303580" y="0"/>
                </a:lnTo>
                <a:lnTo>
                  <a:pt x="14303580" y="4767860"/>
                </a:lnTo>
                <a:lnTo>
                  <a:pt x="0" y="4767860"/>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34</a:t>
            </a:r>
          </a:p>
        </p:txBody>
      </p:sp>
      <p:sp>
        <p:nvSpPr>
          <p:cNvPr name="TextBox 4" id="4"/>
          <p:cNvSpPr txBox="true"/>
          <p:nvPr/>
        </p:nvSpPr>
        <p:spPr>
          <a:xfrm rot="0">
            <a:off x="268826" y="5029200"/>
            <a:ext cx="17750348" cy="4500880"/>
          </a:xfrm>
          <a:prstGeom prst="rect">
            <a:avLst/>
          </a:prstGeom>
        </p:spPr>
        <p:txBody>
          <a:bodyPr anchor="t" rtlCol="false" tIns="0" lIns="0" bIns="0" rIns="0">
            <a:spAutoFit/>
          </a:bodyPr>
          <a:lstStyle/>
          <a:p>
            <a:pPr algn="just">
              <a:lnSpc>
                <a:spcPts val="3919"/>
              </a:lnSpc>
            </a:pPr>
            <a:r>
              <a:rPr lang="en-US" sz="2799">
                <a:solidFill>
                  <a:srgbClr val="000000"/>
                </a:solidFill>
                <a:latin typeface="Palatino"/>
                <a:ea typeface="Palatino"/>
                <a:cs typeface="Palatino"/>
                <a:sym typeface="Palatino"/>
              </a:rPr>
              <a:t>- </a:t>
            </a:r>
            <a:r>
              <a:rPr lang="en-US" sz="2799" b="true">
                <a:solidFill>
                  <a:srgbClr val="000000"/>
                </a:solidFill>
                <a:latin typeface="Palatino Bold"/>
                <a:ea typeface="Palatino Bold"/>
                <a:cs typeface="Palatino Bold"/>
                <a:sym typeface="Palatino Bold"/>
              </a:rPr>
              <a:t>Nhận xét:</a:t>
            </a:r>
          </a:p>
          <a:p>
            <a:pPr algn="just">
              <a:lnSpc>
                <a:spcPts val="3919"/>
              </a:lnSpc>
            </a:pPr>
            <a:r>
              <a:rPr lang="en-US" sz="2799">
                <a:solidFill>
                  <a:srgbClr val="000000"/>
                </a:solidFill>
                <a:latin typeface="Palatino"/>
                <a:ea typeface="Palatino"/>
                <a:cs typeface="Palatino"/>
                <a:sym typeface="Palatino"/>
              </a:rPr>
              <a:t>  - Xu hướng của biểu đồ này cho ta có cái nhìn tương tự như </a:t>
            </a:r>
            <a:r>
              <a:rPr lang="en-US" sz="2799">
                <a:solidFill>
                  <a:srgbClr val="000000"/>
                </a:solidFill>
                <a:latin typeface="Palatino"/>
                <a:ea typeface="Palatino"/>
                <a:cs typeface="Palatino"/>
                <a:sym typeface="Palatino"/>
              </a:rPr>
              <a:t>Tỷ lệ tăng lương</a:t>
            </a:r>
          </a:p>
          <a:p>
            <a:pPr algn="just">
              <a:lnSpc>
                <a:spcPts val="3919"/>
              </a:lnSpc>
            </a:pPr>
            <a:r>
              <a:rPr lang="en-US" sz="2799">
                <a:solidFill>
                  <a:srgbClr val="000000"/>
                </a:solidFill>
                <a:latin typeface="Palatino"/>
                <a:ea typeface="Palatino"/>
                <a:cs typeface="Palatino"/>
                <a:sym typeface="Palatino"/>
              </a:rPr>
              <a:t>  - Ta có thể thấy ở </a:t>
            </a:r>
            <a:r>
              <a:rPr lang="en-US" sz="2799" b="true">
                <a:solidFill>
                  <a:srgbClr val="200B74"/>
                </a:solidFill>
                <a:latin typeface="Palatino Bold"/>
                <a:ea typeface="Palatino Bold"/>
                <a:cs typeface="Palatino Bold"/>
                <a:sym typeface="Palatino Bold"/>
              </a:rPr>
              <a:t>nhóm 0 và 1 </a:t>
            </a:r>
            <a:r>
              <a:rPr lang="en-US" sz="2799">
                <a:solidFill>
                  <a:srgbClr val="000000"/>
                </a:solidFill>
                <a:latin typeface="Palatino"/>
                <a:ea typeface="Palatino"/>
                <a:cs typeface="Palatino"/>
                <a:sym typeface="Palatino"/>
              </a:rPr>
              <a:t>chiếm số lượng lớn nhân viên trong công ty, đây là những nhóm nhân viên thường sẽ </a:t>
            </a:r>
            <a:r>
              <a:rPr lang="en-US" sz="2799" b="true">
                <a:solidFill>
                  <a:srgbClr val="000000"/>
                </a:solidFill>
                <a:latin typeface="Palatino Bold"/>
                <a:ea typeface="Palatino Bold"/>
                <a:cs typeface="Palatino Bold"/>
                <a:sym typeface="Palatino Bold"/>
              </a:rPr>
              <a:t>không</a:t>
            </a:r>
            <a:r>
              <a:rPr lang="en-US" sz="2799">
                <a:solidFill>
                  <a:srgbClr val="000000"/>
                </a:solidFill>
                <a:latin typeface="Palatino"/>
                <a:ea typeface="Palatino"/>
                <a:cs typeface="Palatino"/>
                <a:sym typeface="Palatino"/>
              </a:rPr>
              <a:t> có sở hữu cổ phiếu hoặc có nắm giữ nhưng số lượng không đáng kể, vì vậy xu hướng khi họ nghỉ việc thường sẽ không quan tâm tới vấn đề này nên ta có thể thấy được ở 2 nhóm này nhân viên có số lượng nghỉ việc nhiều trong tổng cả 4 nhóm</a:t>
            </a:r>
          </a:p>
          <a:p>
            <a:pPr algn="just">
              <a:lnSpc>
                <a:spcPts val="3919"/>
              </a:lnSpc>
            </a:pPr>
            <a:r>
              <a:rPr lang="en-US" sz="2799">
                <a:solidFill>
                  <a:srgbClr val="000000"/>
                </a:solidFill>
                <a:latin typeface="Palatino"/>
                <a:ea typeface="Palatino"/>
                <a:cs typeface="Palatino"/>
                <a:sym typeface="Palatino"/>
              </a:rPr>
              <a:t>  - Mặc khác ở </a:t>
            </a:r>
            <a:r>
              <a:rPr lang="en-US" sz="2799" b="true">
                <a:solidFill>
                  <a:srgbClr val="200B74"/>
                </a:solidFill>
                <a:latin typeface="Palatino Bold"/>
                <a:ea typeface="Palatino Bold"/>
                <a:cs typeface="Palatino Bold"/>
                <a:sym typeface="Palatino Bold"/>
              </a:rPr>
              <a:t>nhóm 2 và 3</a:t>
            </a:r>
            <a:r>
              <a:rPr lang="en-US" sz="2799">
                <a:solidFill>
                  <a:srgbClr val="000000"/>
                </a:solidFill>
                <a:latin typeface="Palatino"/>
                <a:ea typeface="Palatino"/>
                <a:cs typeface="Palatino"/>
                <a:sym typeface="Palatino"/>
              </a:rPr>
              <a:t> cũng có nhưng không chiếm số lượng lớn trong tổng cả 4 nhóm (số lượng nhóm 2 + 3 ít hơn rất nhiều so với nhóm 1)</a:t>
            </a:r>
          </a:p>
          <a:p>
            <a:pPr algn="just">
              <a:lnSpc>
                <a:spcPts val="3919"/>
              </a:lnSpc>
            </a:pPr>
          </a:p>
        </p:txBody>
      </p:sp>
      <p:sp>
        <p:nvSpPr>
          <p:cNvPr name="TextBox 5" id="5"/>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80691"/>
            <a:ext cx="13910790" cy="4636930"/>
          </a:xfrm>
          <a:custGeom>
            <a:avLst/>
            <a:gdLst/>
            <a:ahLst/>
            <a:cxnLst/>
            <a:rect r="r" b="b" t="t" l="l"/>
            <a:pathLst>
              <a:path h="4636930" w="13910790">
                <a:moveTo>
                  <a:pt x="0" y="0"/>
                </a:moveTo>
                <a:lnTo>
                  <a:pt x="13910790" y="0"/>
                </a:lnTo>
                <a:lnTo>
                  <a:pt x="13910790" y="4636930"/>
                </a:lnTo>
                <a:lnTo>
                  <a:pt x="0" y="4636930"/>
                </a:lnTo>
                <a:lnTo>
                  <a:pt x="0" y="0"/>
                </a:lnTo>
                <a:close/>
              </a:path>
            </a:pathLst>
          </a:custGeom>
          <a:blipFill>
            <a:blip r:embed="rId2"/>
            <a:stretch>
              <a:fillRect l="0" t="0" r="0" b="0"/>
            </a:stretch>
          </a:blipFill>
        </p:spPr>
      </p:sp>
      <p:sp>
        <p:nvSpPr>
          <p:cNvPr name="Freeform 3" id="3"/>
          <p:cNvSpPr/>
          <p:nvPr/>
        </p:nvSpPr>
        <p:spPr>
          <a:xfrm flipH="false" flipV="false" rot="0">
            <a:off x="0" y="5317621"/>
            <a:ext cx="13910790" cy="4636930"/>
          </a:xfrm>
          <a:custGeom>
            <a:avLst/>
            <a:gdLst/>
            <a:ahLst/>
            <a:cxnLst/>
            <a:rect r="r" b="b" t="t" l="l"/>
            <a:pathLst>
              <a:path h="4636930" w="13910790">
                <a:moveTo>
                  <a:pt x="0" y="0"/>
                </a:moveTo>
                <a:lnTo>
                  <a:pt x="13910790" y="0"/>
                </a:lnTo>
                <a:lnTo>
                  <a:pt x="13910790" y="4636929"/>
                </a:lnTo>
                <a:lnTo>
                  <a:pt x="0" y="4636929"/>
                </a:lnTo>
                <a:lnTo>
                  <a:pt x="0" y="0"/>
                </a:lnTo>
                <a:close/>
              </a:path>
            </a:pathLst>
          </a:custGeom>
          <a:blipFill>
            <a:blip r:embed="rId3"/>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35</a:t>
            </a:r>
          </a:p>
        </p:txBody>
      </p:sp>
      <p:sp>
        <p:nvSpPr>
          <p:cNvPr name="TextBox 5" id="5"/>
          <p:cNvSpPr txBox="true"/>
          <p:nvPr/>
        </p:nvSpPr>
        <p:spPr>
          <a:xfrm rot="0">
            <a:off x="13910790" y="2834771"/>
            <a:ext cx="4377210" cy="4860924"/>
          </a:xfrm>
          <a:prstGeom prst="rect">
            <a:avLst/>
          </a:prstGeom>
        </p:spPr>
        <p:txBody>
          <a:bodyPr anchor="t" rtlCol="false" tIns="0" lIns="0" bIns="0" rIns="0">
            <a:spAutoFit/>
          </a:bodyPr>
          <a:lstStyle/>
          <a:p>
            <a:pPr algn="just">
              <a:lnSpc>
                <a:spcPts val="3500"/>
              </a:lnSpc>
            </a:pPr>
            <a:r>
              <a:rPr lang="en-US" sz="2500" b="true">
                <a:solidFill>
                  <a:srgbClr val="000000"/>
                </a:solidFill>
                <a:latin typeface="Palatino Bold"/>
                <a:ea typeface="Palatino Bold"/>
                <a:cs typeface="Palatino Bold"/>
                <a:sym typeface="Palatino Bold"/>
              </a:rPr>
              <a:t>- Nhận xét: </a:t>
            </a:r>
          </a:p>
          <a:p>
            <a:pPr algn="just">
              <a:lnSpc>
                <a:spcPts val="3500"/>
              </a:lnSpc>
            </a:pPr>
            <a:r>
              <a:rPr lang="en-US" sz="2500">
                <a:solidFill>
                  <a:srgbClr val="000000"/>
                </a:solidFill>
                <a:latin typeface="Palatino"/>
                <a:ea typeface="Palatino"/>
                <a:cs typeface="Palatino"/>
                <a:sym typeface="Palatino"/>
              </a:rPr>
              <a:t>  - Nhìn vào biểu đồ </a:t>
            </a:r>
            <a:r>
              <a:rPr lang="en-US" sz="2500" b="true">
                <a:solidFill>
                  <a:srgbClr val="E90C0A"/>
                </a:solidFill>
                <a:latin typeface="Palatino Bold"/>
                <a:ea typeface="Palatino Bold"/>
                <a:cs typeface="Palatino Bold"/>
                <a:sym typeface="Palatino Bold"/>
              </a:rPr>
              <a:t>Số lượng nhân viên nghỉ việc</a:t>
            </a:r>
            <a:r>
              <a:rPr lang="en-US" sz="2500">
                <a:solidFill>
                  <a:srgbClr val="000000"/>
                </a:solidFill>
                <a:latin typeface="Palatino"/>
                <a:ea typeface="Palatino"/>
                <a:cs typeface="Palatino"/>
                <a:sym typeface="Palatino"/>
              </a:rPr>
              <a:t> ta thấy những nhân viên có tần suất công tác không thường xuyên chiếm số lượng rất nhiều, tuy nhiên xét về tỷ lệ thì những nhân viên có tần suất công tác thường xuyên lại có tỷ lệ rất cao </a:t>
            </a:r>
            <a:r>
              <a:rPr lang="en-US" sz="2500" b="true">
                <a:solidFill>
                  <a:srgbClr val="E90C0A"/>
                </a:solidFill>
                <a:latin typeface="Palatino Bold"/>
                <a:ea typeface="Palatino Bold"/>
                <a:cs typeface="Palatino Bold"/>
                <a:sym typeface="Palatino Bold"/>
              </a:rPr>
              <a:t>(22.4 %)</a:t>
            </a:r>
          </a:p>
          <a:p>
            <a:pPr algn="just">
              <a:lnSpc>
                <a:spcPts val="3500"/>
              </a:lnSpc>
            </a:pPr>
          </a:p>
        </p:txBody>
      </p:sp>
      <p:sp>
        <p:nvSpPr>
          <p:cNvPr name="TextBox 6" id="6"/>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52091"/>
            <a:ext cx="13135217" cy="4378406"/>
          </a:xfrm>
          <a:custGeom>
            <a:avLst/>
            <a:gdLst/>
            <a:ahLst/>
            <a:cxnLst/>
            <a:rect r="r" b="b" t="t" l="l"/>
            <a:pathLst>
              <a:path h="4378406" w="13135217">
                <a:moveTo>
                  <a:pt x="0" y="0"/>
                </a:moveTo>
                <a:lnTo>
                  <a:pt x="13135217" y="0"/>
                </a:lnTo>
                <a:lnTo>
                  <a:pt x="13135217" y="4378405"/>
                </a:lnTo>
                <a:lnTo>
                  <a:pt x="0" y="4378405"/>
                </a:lnTo>
                <a:lnTo>
                  <a:pt x="0" y="0"/>
                </a:lnTo>
                <a:close/>
              </a:path>
            </a:pathLst>
          </a:custGeom>
          <a:blipFill>
            <a:blip r:embed="rId2"/>
            <a:stretch>
              <a:fillRect l="0" t="0" r="0" b="0"/>
            </a:stretch>
          </a:blipFill>
        </p:spPr>
      </p:sp>
      <p:sp>
        <p:nvSpPr>
          <p:cNvPr name="Freeform 3" id="3"/>
          <p:cNvSpPr/>
          <p:nvPr/>
        </p:nvSpPr>
        <p:spPr>
          <a:xfrm flipH="false" flipV="false" rot="0">
            <a:off x="0" y="4636371"/>
            <a:ext cx="11301259" cy="5650629"/>
          </a:xfrm>
          <a:custGeom>
            <a:avLst/>
            <a:gdLst/>
            <a:ahLst/>
            <a:cxnLst/>
            <a:rect r="r" b="b" t="t" l="l"/>
            <a:pathLst>
              <a:path h="5650629" w="11301259">
                <a:moveTo>
                  <a:pt x="0" y="0"/>
                </a:moveTo>
                <a:lnTo>
                  <a:pt x="11301259" y="0"/>
                </a:lnTo>
                <a:lnTo>
                  <a:pt x="11301259" y="5650629"/>
                </a:lnTo>
                <a:lnTo>
                  <a:pt x="0" y="5650629"/>
                </a:lnTo>
                <a:lnTo>
                  <a:pt x="0" y="0"/>
                </a:lnTo>
                <a:close/>
              </a:path>
            </a:pathLst>
          </a:custGeom>
          <a:blipFill>
            <a:blip r:embed="rId3"/>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36</a:t>
            </a:r>
          </a:p>
        </p:txBody>
      </p:sp>
      <p:sp>
        <p:nvSpPr>
          <p:cNvPr name="TextBox 5" id="5"/>
          <p:cNvSpPr txBox="true"/>
          <p:nvPr/>
        </p:nvSpPr>
        <p:spPr>
          <a:xfrm rot="0">
            <a:off x="11301259" y="2211950"/>
            <a:ext cx="6986741" cy="7347975"/>
          </a:xfrm>
          <a:prstGeom prst="rect">
            <a:avLst/>
          </a:prstGeom>
        </p:spPr>
        <p:txBody>
          <a:bodyPr anchor="t" rtlCol="false" tIns="0" lIns="0" bIns="0" rIns="0">
            <a:spAutoFit/>
          </a:bodyPr>
          <a:lstStyle/>
          <a:p>
            <a:pPr algn="just">
              <a:lnSpc>
                <a:spcPts val="4493"/>
              </a:lnSpc>
            </a:pPr>
            <a:r>
              <a:rPr lang="en-US" sz="3209">
                <a:solidFill>
                  <a:srgbClr val="000000"/>
                </a:solidFill>
                <a:latin typeface="Palatino"/>
                <a:ea typeface="Palatino"/>
                <a:cs typeface="Palatino"/>
                <a:sym typeface="Palatino"/>
              </a:rPr>
              <a:t>- </a:t>
            </a:r>
            <a:r>
              <a:rPr lang="en-US" sz="3209" b="true">
                <a:solidFill>
                  <a:srgbClr val="000000"/>
                </a:solidFill>
                <a:latin typeface="Palatino Bold"/>
                <a:ea typeface="Palatino Bold"/>
                <a:cs typeface="Palatino Bold"/>
                <a:sym typeface="Palatino Bold"/>
              </a:rPr>
              <a:t>Nhận xét:</a:t>
            </a:r>
          </a:p>
          <a:p>
            <a:pPr algn="just">
              <a:lnSpc>
                <a:spcPts val="4493"/>
              </a:lnSpc>
            </a:pPr>
            <a:r>
              <a:rPr lang="en-US" sz="3209">
                <a:solidFill>
                  <a:srgbClr val="000000"/>
                </a:solidFill>
                <a:latin typeface="Palatino"/>
                <a:ea typeface="Palatino"/>
                <a:cs typeface="Palatino"/>
                <a:sym typeface="Palatino"/>
              </a:rPr>
              <a:t>   - Khi quan sát ở biểu đồ </a:t>
            </a:r>
            <a:r>
              <a:rPr lang="en-US" b="true" sz="3209" i="true">
                <a:solidFill>
                  <a:srgbClr val="000000"/>
                </a:solidFill>
                <a:latin typeface="Palatino Bold Italics"/>
                <a:ea typeface="Palatino Bold Italics"/>
                <a:cs typeface="Palatino Bold Italics"/>
                <a:sym typeface="Palatino Bold Italics"/>
              </a:rPr>
              <a:t>số lượng</a:t>
            </a:r>
            <a:r>
              <a:rPr lang="en-US" sz="3209">
                <a:solidFill>
                  <a:srgbClr val="000000"/>
                </a:solidFill>
                <a:latin typeface="Palatino"/>
                <a:ea typeface="Palatino"/>
                <a:cs typeface="Palatino"/>
                <a:sym typeface="Palatino"/>
              </a:rPr>
              <a:t>, ta thấy những </a:t>
            </a:r>
            <a:r>
              <a:rPr lang="en-US" sz="3209" b="true">
                <a:solidFill>
                  <a:srgbClr val="E90C0A"/>
                </a:solidFill>
                <a:latin typeface="Palatino Bold"/>
                <a:ea typeface="Palatino Bold"/>
                <a:cs typeface="Palatino Bold"/>
                <a:sym typeface="Palatino Bold"/>
              </a:rPr>
              <a:t>số lượng nhân viên nghỉ việc</a:t>
            </a:r>
            <a:r>
              <a:rPr lang="en-US" sz="3209">
                <a:solidFill>
                  <a:srgbClr val="000000"/>
                </a:solidFill>
                <a:latin typeface="Palatino"/>
                <a:ea typeface="Palatino"/>
                <a:cs typeface="Palatino"/>
                <a:sym typeface="Palatino"/>
              </a:rPr>
              <a:t> khi có hiệu xuất làm việc tốt chiếm số lượng lớn hơn (</a:t>
            </a:r>
            <a:r>
              <a:rPr lang="en-US" sz="3209" b="true">
                <a:solidFill>
                  <a:srgbClr val="E1130E"/>
                </a:solidFill>
                <a:latin typeface="Palatino Bold"/>
                <a:ea typeface="Palatino Bold"/>
                <a:cs typeface="Palatino Bold"/>
                <a:sym typeface="Palatino Bold"/>
              </a:rPr>
              <a:t>168 nhân viên</a:t>
            </a:r>
            <a:r>
              <a:rPr lang="en-US" sz="3209">
                <a:solidFill>
                  <a:srgbClr val="000000"/>
                </a:solidFill>
                <a:latin typeface="Palatino"/>
                <a:ea typeface="Palatino"/>
                <a:cs typeface="Palatino"/>
                <a:sym typeface="Palatino"/>
              </a:rPr>
              <a:t>) khi so sánh với nhân viên nghỉ việc như có hiệu suất nổi bật hơn (30 nhân viên)</a:t>
            </a:r>
          </a:p>
          <a:p>
            <a:pPr algn="just">
              <a:lnSpc>
                <a:spcPts val="4493"/>
              </a:lnSpc>
            </a:pPr>
            <a:r>
              <a:rPr lang="en-US" sz="3209">
                <a:solidFill>
                  <a:srgbClr val="000000"/>
                </a:solidFill>
                <a:latin typeface="Palatino"/>
                <a:ea typeface="Palatino"/>
                <a:cs typeface="Palatino"/>
                <a:sym typeface="Palatino"/>
              </a:rPr>
              <a:t>   - </a:t>
            </a:r>
            <a:r>
              <a:rPr lang="en-US" sz="3209">
                <a:solidFill>
                  <a:srgbClr val="000000"/>
                </a:solidFill>
                <a:latin typeface="Palatino"/>
                <a:ea typeface="Palatino"/>
                <a:cs typeface="Palatino"/>
                <a:sym typeface="Palatino"/>
              </a:rPr>
              <a:t>Tuy nhiên khi xem xét về</a:t>
            </a:r>
            <a:r>
              <a:rPr lang="en-US" b="true" sz="3209" i="true">
                <a:solidFill>
                  <a:srgbClr val="000000"/>
                </a:solidFill>
                <a:latin typeface="Palatino Bold Italics"/>
                <a:ea typeface="Palatino Bold Italics"/>
                <a:cs typeface="Palatino Bold Italics"/>
                <a:sym typeface="Palatino Bold Italics"/>
              </a:rPr>
              <a:t> tỉ lệ</a:t>
            </a:r>
            <a:r>
              <a:rPr lang="en-US" sz="3209">
                <a:solidFill>
                  <a:srgbClr val="000000"/>
                </a:solidFill>
                <a:latin typeface="Palatino"/>
                <a:ea typeface="Palatino"/>
                <a:cs typeface="Palatino"/>
                <a:sym typeface="Palatino"/>
              </a:rPr>
              <a:t>, ta nhận thấy ở 2 nhóm nhân viên có hiệu suất làm việc này có</a:t>
            </a:r>
            <a:r>
              <a:rPr lang="en-US" sz="3209" b="true">
                <a:solidFill>
                  <a:srgbClr val="E90C0A"/>
                </a:solidFill>
                <a:latin typeface="Palatino Bold"/>
                <a:ea typeface="Palatino Bold"/>
                <a:cs typeface="Palatino Bold"/>
                <a:sym typeface="Palatino Bold"/>
              </a:rPr>
              <a:t> tỉ lệ nhân viên nghỉ việc tương đương nhau</a:t>
            </a:r>
          </a:p>
          <a:p>
            <a:pPr algn="just">
              <a:lnSpc>
                <a:spcPts val="4493"/>
              </a:lnSpc>
            </a:pPr>
          </a:p>
        </p:txBody>
      </p:sp>
      <p:sp>
        <p:nvSpPr>
          <p:cNvPr name="TextBox 6" id="6"/>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52420"/>
            <a:ext cx="12361322" cy="4120441"/>
          </a:xfrm>
          <a:custGeom>
            <a:avLst/>
            <a:gdLst/>
            <a:ahLst/>
            <a:cxnLst/>
            <a:rect r="r" b="b" t="t" l="l"/>
            <a:pathLst>
              <a:path h="4120441" w="12361322">
                <a:moveTo>
                  <a:pt x="0" y="0"/>
                </a:moveTo>
                <a:lnTo>
                  <a:pt x="12361322" y="0"/>
                </a:lnTo>
                <a:lnTo>
                  <a:pt x="12361322" y="4120440"/>
                </a:lnTo>
                <a:lnTo>
                  <a:pt x="0" y="4120440"/>
                </a:lnTo>
                <a:lnTo>
                  <a:pt x="0" y="0"/>
                </a:lnTo>
                <a:close/>
              </a:path>
            </a:pathLst>
          </a:custGeom>
          <a:blipFill>
            <a:blip r:embed="rId2"/>
            <a:stretch>
              <a:fillRect l="0" t="0" r="0" b="0"/>
            </a:stretch>
          </a:blipFill>
        </p:spPr>
      </p:sp>
      <p:sp>
        <p:nvSpPr>
          <p:cNvPr name="Freeform 3" id="3"/>
          <p:cNvSpPr/>
          <p:nvPr/>
        </p:nvSpPr>
        <p:spPr>
          <a:xfrm flipH="false" flipV="false" rot="0">
            <a:off x="0" y="5143500"/>
            <a:ext cx="12361322" cy="4120441"/>
          </a:xfrm>
          <a:custGeom>
            <a:avLst/>
            <a:gdLst/>
            <a:ahLst/>
            <a:cxnLst/>
            <a:rect r="r" b="b" t="t" l="l"/>
            <a:pathLst>
              <a:path h="4120441" w="12361322">
                <a:moveTo>
                  <a:pt x="0" y="0"/>
                </a:moveTo>
                <a:lnTo>
                  <a:pt x="12361322" y="0"/>
                </a:lnTo>
                <a:lnTo>
                  <a:pt x="12361322" y="4120441"/>
                </a:lnTo>
                <a:lnTo>
                  <a:pt x="0" y="4120441"/>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37</a:t>
            </a:r>
          </a:p>
        </p:txBody>
      </p:sp>
      <p:sp>
        <p:nvSpPr>
          <p:cNvPr name="TextBox 5" id="5"/>
          <p:cNvSpPr txBox="true"/>
          <p:nvPr/>
        </p:nvSpPr>
        <p:spPr>
          <a:xfrm rot="0">
            <a:off x="12361322" y="1152842"/>
            <a:ext cx="5926678" cy="8448040"/>
          </a:xfrm>
          <a:prstGeom prst="rect">
            <a:avLst/>
          </a:prstGeom>
        </p:spPr>
        <p:txBody>
          <a:bodyPr anchor="t" rtlCol="false" tIns="0" lIns="0" bIns="0" rIns="0">
            <a:spAutoFit/>
          </a:bodyPr>
          <a:lstStyle/>
          <a:p>
            <a:pPr algn="just">
              <a:lnSpc>
                <a:spcPts val="4759"/>
              </a:lnSpc>
            </a:pPr>
            <a:r>
              <a:rPr lang="en-US" sz="3399" b="true">
                <a:solidFill>
                  <a:srgbClr val="000000"/>
                </a:solidFill>
                <a:latin typeface="Palatino Bold"/>
                <a:ea typeface="Palatino Bold"/>
                <a:cs typeface="Palatino Bold"/>
                <a:sym typeface="Palatino Bold"/>
              </a:rPr>
              <a:t>- Nhận xét:</a:t>
            </a:r>
          </a:p>
          <a:p>
            <a:pPr algn="l">
              <a:lnSpc>
                <a:spcPts val="4759"/>
              </a:lnSpc>
            </a:pPr>
            <a:r>
              <a:rPr lang="en-US" sz="3399">
                <a:solidFill>
                  <a:srgbClr val="000000"/>
                </a:solidFill>
                <a:latin typeface="Palatino"/>
                <a:ea typeface="Palatino"/>
                <a:cs typeface="Palatino"/>
                <a:sym typeface="Palatino"/>
              </a:rPr>
              <a:t>  - Số lượng </a:t>
            </a:r>
            <a:r>
              <a:rPr lang="en-US" sz="3399" b="true">
                <a:solidFill>
                  <a:srgbClr val="E1130E"/>
                </a:solidFill>
                <a:latin typeface="Palatino Bold"/>
                <a:ea typeface="Palatino Bold"/>
                <a:cs typeface="Palatino Bold"/>
                <a:sym typeface="Palatino Bold"/>
              </a:rPr>
              <a:t>nhân viên nghỉ việc</a:t>
            </a:r>
            <a:r>
              <a:rPr lang="en-US" sz="3399">
                <a:solidFill>
                  <a:srgbClr val="000000"/>
                </a:solidFill>
                <a:latin typeface="Palatino"/>
                <a:ea typeface="Palatino"/>
                <a:cs typeface="Palatino"/>
                <a:sym typeface="Palatino"/>
              </a:rPr>
              <a:t> ở mỗi </a:t>
            </a:r>
            <a:r>
              <a:rPr lang="en-US" sz="3399" b="true">
                <a:solidFill>
                  <a:srgbClr val="000000"/>
                </a:solidFill>
                <a:latin typeface="Palatino Bold"/>
                <a:ea typeface="Palatino Bold"/>
                <a:cs typeface="Palatino Bold"/>
                <a:sym typeface="Palatino Bold"/>
              </a:rPr>
              <a:t>mức độ hài lòng</a:t>
            </a:r>
            <a:r>
              <a:rPr lang="en-US" sz="3399">
                <a:solidFill>
                  <a:srgbClr val="000000"/>
                </a:solidFill>
                <a:latin typeface="Palatino"/>
                <a:ea typeface="Palatino"/>
                <a:cs typeface="Palatino"/>
                <a:sym typeface="Palatino"/>
              </a:rPr>
              <a:t> đều gần như tương đương nhau</a:t>
            </a:r>
          </a:p>
          <a:p>
            <a:pPr algn="l">
              <a:lnSpc>
                <a:spcPts val="4759"/>
              </a:lnSpc>
            </a:pPr>
            <a:r>
              <a:rPr lang="en-US" sz="3399">
                <a:solidFill>
                  <a:srgbClr val="000000"/>
                </a:solidFill>
                <a:latin typeface="Palatino"/>
                <a:ea typeface="Palatino"/>
                <a:cs typeface="Palatino"/>
                <a:sym typeface="Palatino"/>
              </a:rPr>
              <a:t>  - </a:t>
            </a:r>
            <a:r>
              <a:rPr lang="en-US" sz="3399">
                <a:solidFill>
                  <a:srgbClr val="000000"/>
                </a:solidFill>
                <a:latin typeface="Palatino"/>
                <a:ea typeface="Palatino"/>
                <a:cs typeface="Palatino"/>
                <a:sym typeface="Palatino"/>
              </a:rPr>
              <a:t>Tuy nhiên khi xem xét về tỷ lệ ta thấy được những người có sự hài lòng về môi trường công ty càng </a:t>
            </a:r>
            <a:r>
              <a:rPr lang="en-US" sz="3399" b="true">
                <a:solidFill>
                  <a:srgbClr val="ED1111"/>
                </a:solidFill>
                <a:latin typeface="Palatino Bold"/>
                <a:ea typeface="Palatino Bold"/>
                <a:cs typeface="Palatino Bold"/>
                <a:sym typeface="Palatino Bold"/>
              </a:rPr>
              <a:t>thấp</a:t>
            </a:r>
            <a:r>
              <a:rPr lang="en-US" sz="3399">
                <a:solidFill>
                  <a:srgbClr val="000000"/>
                </a:solidFill>
                <a:latin typeface="Palatino"/>
                <a:ea typeface="Palatino"/>
                <a:cs typeface="Palatino"/>
                <a:sym typeface="Palatino"/>
              </a:rPr>
              <a:t> thì họ lại càng có </a:t>
            </a:r>
            <a:r>
              <a:rPr lang="en-US" sz="3399" b="true">
                <a:solidFill>
                  <a:srgbClr val="E1130E"/>
                </a:solidFill>
                <a:latin typeface="Palatino Bold"/>
                <a:ea typeface="Palatino Bold"/>
                <a:cs typeface="Palatino Bold"/>
                <a:sym typeface="Palatino Bold"/>
              </a:rPr>
              <a:t>xu hướng nghỉ việc</a:t>
            </a:r>
            <a:r>
              <a:rPr lang="en-US" sz="3399">
                <a:solidFill>
                  <a:srgbClr val="000000"/>
                </a:solidFill>
                <a:latin typeface="Palatino"/>
                <a:ea typeface="Palatino"/>
                <a:cs typeface="Palatino"/>
                <a:sym typeface="Palatino"/>
              </a:rPr>
              <a:t> và tỷ lệ </a:t>
            </a:r>
            <a:r>
              <a:rPr lang="en-US" sz="3399" i="true" b="true">
                <a:solidFill>
                  <a:srgbClr val="38B6FF"/>
                </a:solidFill>
                <a:latin typeface="Palatino Bold Italics"/>
                <a:ea typeface="Palatino Bold Italics"/>
                <a:cs typeface="Palatino Bold Italics"/>
                <a:sym typeface="Palatino Bold Italics"/>
              </a:rPr>
              <a:t>giảm dần</a:t>
            </a:r>
            <a:r>
              <a:rPr lang="en-US" sz="3399">
                <a:solidFill>
                  <a:srgbClr val="000000"/>
                </a:solidFill>
                <a:latin typeface="Palatino"/>
                <a:ea typeface="Palatino"/>
                <a:cs typeface="Palatino"/>
                <a:sym typeface="Palatino"/>
              </a:rPr>
              <a:t> khi nhân viên có mức độ hài lòng với công ty </a:t>
            </a:r>
            <a:r>
              <a:rPr lang="en-US" sz="3399" b="true">
                <a:solidFill>
                  <a:srgbClr val="5CA1EB"/>
                </a:solidFill>
                <a:latin typeface="Palatino Bold"/>
                <a:ea typeface="Palatino Bold"/>
                <a:cs typeface="Palatino Bold"/>
                <a:sym typeface="Palatino Bold"/>
              </a:rPr>
              <a:t>cao</a:t>
            </a:r>
          </a:p>
          <a:p>
            <a:pPr algn="l">
              <a:lnSpc>
                <a:spcPts val="4759"/>
              </a:lnSpc>
            </a:pPr>
          </a:p>
        </p:txBody>
      </p:sp>
      <p:sp>
        <p:nvSpPr>
          <p:cNvPr name="TextBox 6" id="6"/>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028700"/>
            <a:ext cx="12361322" cy="4120441"/>
          </a:xfrm>
          <a:custGeom>
            <a:avLst/>
            <a:gdLst/>
            <a:ahLst/>
            <a:cxnLst/>
            <a:rect r="r" b="b" t="t" l="l"/>
            <a:pathLst>
              <a:path h="4120441" w="12361322">
                <a:moveTo>
                  <a:pt x="0" y="0"/>
                </a:moveTo>
                <a:lnTo>
                  <a:pt x="12361322" y="0"/>
                </a:lnTo>
                <a:lnTo>
                  <a:pt x="12361322" y="4120441"/>
                </a:lnTo>
                <a:lnTo>
                  <a:pt x="0" y="4120441"/>
                </a:lnTo>
                <a:lnTo>
                  <a:pt x="0" y="0"/>
                </a:lnTo>
                <a:close/>
              </a:path>
            </a:pathLst>
          </a:custGeom>
          <a:blipFill>
            <a:blip r:embed="rId2"/>
            <a:stretch>
              <a:fillRect l="0" t="0" r="0" b="0"/>
            </a:stretch>
          </a:blipFill>
        </p:spPr>
      </p:sp>
      <p:sp>
        <p:nvSpPr>
          <p:cNvPr name="Freeform 3" id="3"/>
          <p:cNvSpPr/>
          <p:nvPr/>
        </p:nvSpPr>
        <p:spPr>
          <a:xfrm flipH="false" flipV="false" rot="0">
            <a:off x="0" y="5137859"/>
            <a:ext cx="12361322" cy="4120441"/>
          </a:xfrm>
          <a:custGeom>
            <a:avLst/>
            <a:gdLst/>
            <a:ahLst/>
            <a:cxnLst/>
            <a:rect r="r" b="b" t="t" l="l"/>
            <a:pathLst>
              <a:path h="4120441" w="12361322">
                <a:moveTo>
                  <a:pt x="0" y="0"/>
                </a:moveTo>
                <a:lnTo>
                  <a:pt x="12361322" y="0"/>
                </a:lnTo>
                <a:lnTo>
                  <a:pt x="12361322" y="4120441"/>
                </a:lnTo>
                <a:lnTo>
                  <a:pt x="0" y="4120441"/>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38</a:t>
            </a:r>
          </a:p>
        </p:txBody>
      </p:sp>
      <p:sp>
        <p:nvSpPr>
          <p:cNvPr name="TextBox 5" id="5"/>
          <p:cNvSpPr txBox="true"/>
          <p:nvPr/>
        </p:nvSpPr>
        <p:spPr>
          <a:xfrm rot="0">
            <a:off x="12361322" y="2058596"/>
            <a:ext cx="5926678" cy="6047740"/>
          </a:xfrm>
          <a:prstGeom prst="rect">
            <a:avLst/>
          </a:prstGeom>
        </p:spPr>
        <p:txBody>
          <a:bodyPr anchor="t" rtlCol="false" tIns="0" lIns="0" bIns="0" rIns="0">
            <a:spAutoFit/>
          </a:bodyPr>
          <a:lstStyle/>
          <a:p>
            <a:pPr algn="just">
              <a:lnSpc>
                <a:spcPts val="4759"/>
              </a:lnSpc>
            </a:pPr>
            <a:r>
              <a:rPr lang="en-US" sz="3399" b="true">
                <a:solidFill>
                  <a:srgbClr val="000000"/>
                </a:solidFill>
                <a:latin typeface="Palatino Bold"/>
                <a:ea typeface="Palatino Bold"/>
                <a:cs typeface="Palatino Bold"/>
                <a:sym typeface="Palatino Bold"/>
              </a:rPr>
              <a:t>- Nhận xét:</a:t>
            </a:r>
          </a:p>
          <a:p>
            <a:pPr algn="just">
              <a:lnSpc>
                <a:spcPts val="4759"/>
              </a:lnSpc>
            </a:pPr>
            <a:r>
              <a:rPr lang="en-US" sz="3399">
                <a:solidFill>
                  <a:srgbClr val="000000"/>
                </a:solidFill>
                <a:latin typeface="Palatino"/>
                <a:ea typeface="Palatino"/>
                <a:cs typeface="Palatino"/>
                <a:sym typeface="Palatino"/>
              </a:rPr>
              <a:t>  - </a:t>
            </a:r>
            <a:r>
              <a:rPr lang="en-US" sz="3399">
                <a:solidFill>
                  <a:srgbClr val="000000"/>
                </a:solidFill>
                <a:latin typeface="Palatino"/>
                <a:ea typeface="Palatino"/>
                <a:cs typeface="Palatino"/>
                <a:sym typeface="Palatino"/>
              </a:rPr>
              <a:t>Ta có thể thấy biểu đồ này thể hiện </a:t>
            </a:r>
            <a:r>
              <a:rPr lang="en-US" sz="3399" b="true">
                <a:solidFill>
                  <a:srgbClr val="00BF63"/>
                </a:solidFill>
                <a:latin typeface="Palatino Bold"/>
                <a:ea typeface="Palatino Bold"/>
                <a:cs typeface="Palatino Bold"/>
                <a:sym typeface="Palatino Bold"/>
              </a:rPr>
              <a:t>khá tương đồng</a:t>
            </a:r>
            <a:r>
              <a:rPr lang="en-US" sz="3399">
                <a:solidFill>
                  <a:srgbClr val="000000"/>
                </a:solidFill>
                <a:latin typeface="Palatino"/>
                <a:ea typeface="Palatino"/>
                <a:cs typeface="Palatino"/>
                <a:sym typeface="Palatino"/>
              </a:rPr>
              <a:t> với biểu đồ về sự hài lòng về môi trường làm việc</a:t>
            </a:r>
          </a:p>
          <a:p>
            <a:pPr algn="just">
              <a:lnSpc>
                <a:spcPts val="4759"/>
              </a:lnSpc>
            </a:pPr>
            <a:r>
              <a:rPr lang="en-US" sz="3399">
                <a:solidFill>
                  <a:srgbClr val="000000"/>
                </a:solidFill>
                <a:latin typeface="Palatino"/>
                <a:ea typeface="Palatino"/>
                <a:cs typeface="Palatino"/>
                <a:sym typeface="Palatino"/>
              </a:rPr>
              <a:t>  - Khi các </a:t>
            </a:r>
            <a:r>
              <a:rPr lang="en-US" sz="3399" b="true">
                <a:solidFill>
                  <a:srgbClr val="000000"/>
                </a:solidFill>
                <a:latin typeface="Palatino Bold"/>
                <a:ea typeface="Palatino Bold"/>
                <a:cs typeface="Palatino Bold"/>
                <a:sym typeface="Palatino Bold"/>
              </a:rPr>
              <a:t>mối quan hệ trong công việc</a:t>
            </a:r>
            <a:r>
              <a:rPr lang="en-US" sz="3399">
                <a:solidFill>
                  <a:srgbClr val="000000"/>
                </a:solidFill>
                <a:latin typeface="Palatino"/>
                <a:ea typeface="Palatino"/>
                <a:cs typeface="Palatino"/>
                <a:sym typeface="Palatino"/>
              </a:rPr>
              <a:t> có</a:t>
            </a:r>
            <a:r>
              <a:rPr lang="en-US" b="true" sz="3399" i="true">
                <a:solidFill>
                  <a:srgbClr val="38B6FF"/>
                </a:solidFill>
                <a:latin typeface="Palatino Bold Italics"/>
                <a:ea typeface="Palatino Bold Italics"/>
                <a:cs typeface="Palatino Bold Italics"/>
                <a:sym typeface="Palatino Bold Italics"/>
              </a:rPr>
              <a:t> xu hướng tốt hơn</a:t>
            </a:r>
            <a:r>
              <a:rPr lang="en-US" sz="3399">
                <a:solidFill>
                  <a:srgbClr val="000000"/>
                </a:solidFill>
                <a:latin typeface="Palatino"/>
                <a:ea typeface="Palatino"/>
                <a:cs typeface="Palatino"/>
                <a:sym typeface="Palatino"/>
              </a:rPr>
              <a:t> thì tỷ lệ nhân viên nghỉ việc lại thấp </a:t>
            </a:r>
            <a:r>
              <a:rPr lang="en-US" sz="3399" b="true">
                <a:solidFill>
                  <a:srgbClr val="000000"/>
                </a:solidFill>
                <a:latin typeface="Palatino Bold"/>
                <a:ea typeface="Palatino Bold"/>
                <a:cs typeface="Palatino Bold"/>
                <a:sym typeface="Palatino Bold"/>
              </a:rPr>
              <a:t>hơn</a:t>
            </a:r>
          </a:p>
          <a:p>
            <a:pPr algn="just">
              <a:lnSpc>
                <a:spcPts val="4759"/>
              </a:lnSpc>
            </a:pPr>
          </a:p>
        </p:txBody>
      </p:sp>
      <p:sp>
        <p:nvSpPr>
          <p:cNvPr name="TextBox 6" id="6"/>
          <p:cNvSpPr txBox="true"/>
          <p:nvPr/>
        </p:nvSpPr>
        <p:spPr>
          <a:xfrm rot="0">
            <a:off x="915663" y="99666"/>
            <a:ext cx="7776270"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1. PHÂN TÍCH TỔNG QUAN VỀ CÔNG TY</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1035" y="782515"/>
            <a:ext cx="13765929" cy="6194668"/>
          </a:xfrm>
          <a:custGeom>
            <a:avLst/>
            <a:gdLst/>
            <a:ahLst/>
            <a:cxnLst/>
            <a:rect r="r" b="b" t="t" l="l"/>
            <a:pathLst>
              <a:path h="6194668" w="13765929">
                <a:moveTo>
                  <a:pt x="0" y="0"/>
                </a:moveTo>
                <a:lnTo>
                  <a:pt x="13765930" y="0"/>
                </a:lnTo>
                <a:lnTo>
                  <a:pt x="13765930" y="6194669"/>
                </a:lnTo>
                <a:lnTo>
                  <a:pt x="0" y="6194669"/>
                </a:lnTo>
                <a:lnTo>
                  <a:pt x="0" y="0"/>
                </a:lnTo>
                <a:close/>
              </a:path>
            </a:pathLst>
          </a:custGeom>
          <a:blipFill>
            <a:blip r:embed="rId2"/>
            <a:stretch>
              <a:fillRect l="0" t="0" r="0" b="0"/>
            </a:stretch>
          </a:blipFill>
        </p:spPr>
      </p:sp>
      <p:sp>
        <p:nvSpPr>
          <p:cNvPr name="TextBox 3" id="3"/>
          <p:cNvSpPr txBox="true"/>
          <p:nvPr/>
        </p:nvSpPr>
        <p:spPr>
          <a:xfrm rot="0">
            <a:off x="334108" y="7128118"/>
            <a:ext cx="17619785" cy="2660650"/>
          </a:xfrm>
          <a:prstGeom prst="rect">
            <a:avLst/>
          </a:prstGeom>
        </p:spPr>
        <p:txBody>
          <a:bodyPr anchor="t" rtlCol="false" tIns="0" lIns="0" bIns="0" rIns="0">
            <a:spAutoFit/>
          </a:bodyPr>
          <a:lstStyle/>
          <a:p>
            <a:pPr algn="just" marL="539749" indent="-269875" lvl="1">
              <a:lnSpc>
                <a:spcPts val="3499"/>
              </a:lnSpc>
              <a:spcBef>
                <a:spcPct val="0"/>
              </a:spcBef>
              <a:buFont typeface="Arial"/>
              <a:buChar char="•"/>
            </a:pPr>
            <a:r>
              <a:rPr lang="en-US" sz="2499">
                <a:solidFill>
                  <a:srgbClr val="000000"/>
                </a:solidFill>
                <a:latin typeface="Palatino"/>
                <a:ea typeface="Palatino"/>
                <a:cs typeface="Palatino"/>
                <a:sym typeface="Palatino"/>
              </a:rPr>
              <a:t>Ta có thể thấy ở đ</a:t>
            </a:r>
            <a:r>
              <a:rPr lang="en-US" sz="2499">
                <a:solidFill>
                  <a:srgbClr val="000000"/>
                </a:solidFill>
                <a:latin typeface="Palatino"/>
                <a:ea typeface="Palatino"/>
                <a:cs typeface="Palatino"/>
                <a:sym typeface="Palatino"/>
              </a:rPr>
              <a:t>ộ </a:t>
            </a:r>
            <a:r>
              <a:rPr lang="en-US" b="true" sz="2499">
                <a:solidFill>
                  <a:srgbClr val="000000"/>
                </a:solidFill>
                <a:latin typeface="Palatino Bold"/>
                <a:ea typeface="Palatino Bold"/>
                <a:cs typeface="Palatino Bold"/>
                <a:sym typeface="Palatino Bold"/>
              </a:rPr>
              <a:t>tuổi 26 đến 38 </a:t>
            </a:r>
            <a:r>
              <a:rPr lang="en-US" sz="2499">
                <a:solidFill>
                  <a:srgbClr val="000000"/>
                </a:solidFill>
                <a:latin typeface="Palatino"/>
                <a:ea typeface="Palatino"/>
                <a:cs typeface="Palatino"/>
                <a:sym typeface="Palatino"/>
              </a:rPr>
              <a:t>số lượng </a:t>
            </a:r>
            <a:r>
              <a:rPr lang="en-US" b="true" sz="2499">
                <a:solidFill>
                  <a:srgbClr val="E1130E"/>
                </a:solidFill>
                <a:latin typeface="Palatino Bold"/>
                <a:ea typeface="Palatino Bold"/>
                <a:cs typeface="Palatino Bold"/>
                <a:sym typeface="Palatino Bold"/>
              </a:rPr>
              <a:t>nhân viên nghỉ việc tăng cao.</a:t>
            </a:r>
            <a:r>
              <a:rPr lang="en-US" b="true" sz="2499">
                <a:solidFill>
                  <a:srgbClr val="000000"/>
                </a:solidFill>
                <a:latin typeface="Palatino Bold"/>
                <a:ea typeface="Palatino Bold"/>
                <a:cs typeface="Palatino Bold"/>
                <a:sym typeface="Palatino Bold"/>
              </a:rPr>
              <a:t> </a:t>
            </a:r>
            <a:r>
              <a:rPr lang="en-US" sz="2499">
                <a:solidFill>
                  <a:srgbClr val="000000"/>
                </a:solidFill>
                <a:latin typeface="Palatino"/>
                <a:ea typeface="Palatino"/>
                <a:cs typeface="Palatino"/>
                <a:sym typeface="Palatino"/>
              </a:rPr>
              <a:t>Điều này là vì đây là độ tuổi bắt đầu tìm kiếm việc làm nên họ thường có xu hướng muốn khám phá và tìm kiếm nhiều cơ hội mới, và họ yêu cầu trải nghiệm trong công việc nhiều hơn.</a:t>
            </a:r>
          </a:p>
          <a:p>
            <a:pPr algn="just" marL="539749" indent="-269875" lvl="1">
              <a:lnSpc>
                <a:spcPts val="3499"/>
              </a:lnSpc>
              <a:spcBef>
                <a:spcPct val="0"/>
              </a:spcBef>
              <a:buFont typeface="Arial"/>
              <a:buChar char="•"/>
            </a:pPr>
            <a:r>
              <a:rPr lang="en-US" sz="2499">
                <a:solidFill>
                  <a:srgbClr val="000000"/>
                </a:solidFill>
                <a:latin typeface="Palatino"/>
                <a:ea typeface="Palatino"/>
                <a:cs typeface="Palatino"/>
                <a:sym typeface="Palatino"/>
              </a:rPr>
              <a:t>Còn từ </a:t>
            </a:r>
            <a:r>
              <a:rPr lang="en-US" b="true" sz="2499">
                <a:solidFill>
                  <a:srgbClr val="000000"/>
                </a:solidFill>
                <a:latin typeface="Palatino Bold"/>
                <a:ea typeface="Palatino Bold"/>
                <a:cs typeface="Palatino Bold"/>
                <a:sym typeface="Palatino Bold"/>
              </a:rPr>
              <a:t>độ tuổi 40 trở về sau</a:t>
            </a:r>
            <a:r>
              <a:rPr lang="en-US" sz="2499">
                <a:solidFill>
                  <a:srgbClr val="000000"/>
                </a:solidFill>
                <a:latin typeface="Palatino"/>
                <a:ea typeface="Palatino"/>
                <a:cs typeface="Palatino"/>
                <a:sym typeface="Palatino"/>
              </a:rPr>
              <a:t> số lượng </a:t>
            </a:r>
            <a:r>
              <a:rPr lang="en-US" b="true" sz="2499">
                <a:solidFill>
                  <a:srgbClr val="00BF63"/>
                </a:solidFill>
                <a:latin typeface="Palatino Bold"/>
                <a:ea typeface="Palatino Bold"/>
                <a:cs typeface="Palatino Bold"/>
                <a:sym typeface="Palatino Bold"/>
              </a:rPr>
              <a:t>nhân viên nghỉ việc càng giảm.</a:t>
            </a:r>
            <a:r>
              <a:rPr lang="en-US" sz="2499">
                <a:solidFill>
                  <a:srgbClr val="000000"/>
                </a:solidFill>
                <a:latin typeface="Palatino"/>
                <a:ea typeface="Palatino"/>
                <a:cs typeface="Palatino"/>
                <a:sym typeface="Palatino"/>
              </a:rPr>
              <a:t> Bởi vì đây là độ tuổi mà họ cần có sự ổn định trong công việc để lo cho cuộc sống và đây cũng là độ tuổi có rủi ro tìm việc cao nhất</a:t>
            </a:r>
          </a:p>
          <a:p>
            <a:pPr algn="just">
              <a:lnSpc>
                <a:spcPts val="3499"/>
              </a:lnSpc>
              <a:spcBef>
                <a:spcPct val="0"/>
              </a:spcBef>
            </a:pPr>
          </a:p>
        </p:txBody>
      </p:sp>
      <p:sp>
        <p:nvSpPr>
          <p:cNvPr name="TextBox 4" id="4"/>
          <p:cNvSpPr txBox="true"/>
          <p:nvPr/>
        </p:nvSpPr>
        <p:spPr>
          <a:xfrm rot="0">
            <a:off x="334806"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39</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a:t>
            </a:r>
          </a:p>
        </p:txBody>
      </p:sp>
      <p:sp>
        <p:nvSpPr>
          <p:cNvPr name="TextBox 3" id="3"/>
          <p:cNvSpPr txBox="true"/>
          <p:nvPr/>
        </p:nvSpPr>
        <p:spPr>
          <a:xfrm rot="0">
            <a:off x="1102370" y="1323975"/>
            <a:ext cx="16230600" cy="7515225"/>
          </a:xfrm>
          <a:prstGeom prst="rect">
            <a:avLst/>
          </a:prstGeom>
        </p:spPr>
        <p:txBody>
          <a:bodyPr anchor="t" rtlCol="false" tIns="0" lIns="0" bIns="0" rIns="0">
            <a:spAutoFit/>
          </a:bodyPr>
          <a:lstStyle/>
          <a:p>
            <a:pPr algn="l" marL="647702" indent="-323851" lvl="1">
              <a:lnSpc>
                <a:spcPts val="4200"/>
              </a:lnSpc>
              <a:buAutoNum type="arabicPeriod" startAt="1"/>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Mô tả các trường dữ liệu</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Age:</a:t>
            </a:r>
            <a:r>
              <a:rPr lang="en-US" sz="3000">
                <a:solidFill>
                  <a:srgbClr val="000000"/>
                </a:solidFill>
                <a:latin typeface="Palatino"/>
                <a:ea typeface="Palatino"/>
                <a:cs typeface="Palatino"/>
                <a:sym typeface="Palatino"/>
              </a:rPr>
              <a:t> Tuổi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Attrition: </a:t>
            </a:r>
            <a:r>
              <a:rPr lang="en-US" sz="3000">
                <a:solidFill>
                  <a:srgbClr val="000000"/>
                </a:solidFill>
                <a:latin typeface="Palatino"/>
                <a:ea typeface="Palatino"/>
                <a:cs typeface="Palatino"/>
                <a:sym typeface="Palatino"/>
              </a:rPr>
              <a:t>Tình trạng nghỉ việc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Gender:</a:t>
            </a:r>
            <a:r>
              <a:rPr lang="en-US" sz="3000">
                <a:solidFill>
                  <a:srgbClr val="000000"/>
                </a:solidFill>
                <a:latin typeface="Palatino"/>
                <a:ea typeface="Palatino"/>
                <a:cs typeface="Palatino"/>
                <a:sym typeface="Palatino"/>
              </a:rPr>
              <a:t> Giới tính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BusinessTravel:</a:t>
            </a:r>
            <a:r>
              <a:rPr lang="en-US" sz="3000">
                <a:solidFill>
                  <a:srgbClr val="000000"/>
                </a:solidFill>
                <a:latin typeface="Palatino"/>
                <a:ea typeface="Palatino"/>
                <a:cs typeface="Palatino"/>
                <a:sym typeface="Palatino"/>
              </a:rPr>
              <a:t> Tần suất nhân viên đi công tác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DailyRate:</a:t>
            </a:r>
            <a:r>
              <a:rPr lang="en-US" sz="3000">
                <a:solidFill>
                  <a:srgbClr val="000000"/>
                </a:solidFill>
                <a:latin typeface="Palatino"/>
                <a:ea typeface="Palatino"/>
                <a:cs typeface="Palatino"/>
                <a:sym typeface="Palatino"/>
              </a:rPr>
              <a:t> Tiền lương hàng ngày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Department:</a:t>
            </a:r>
            <a:r>
              <a:rPr lang="en-US" sz="3000">
                <a:solidFill>
                  <a:srgbClr val="000000"/>
                </a:solidFill>
                <a:latin typeface="Palatino"/>
                <a:ea typeface="Palatino"/>
                <a:cs typeface="Palatino"/>
                <a:sym typeface="Palatino"/>
              </a:rPr>
              <a:t> Phòng ban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DistanceFromHome:</a:t>
            </a:r>
            <a:r>
              <a:rPr lang="en-US" sz="3000">
                <a:solidFill>
                  <a:srgbClr val="000000"/>
                </a:solidFill>
                <a:latin typeface="Palatino"/>
                <a:ea typeface="Palatino"/>
                <a:cs typeface="Palatino"/>
                <a:sym typeface="Palatino"/>
              </a:rPr>
              <a:t> Khoảng cách từ nhà đến văn phòng theo km</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Education: </a:t>
            </a:r>
            <a:r>
              <a:rPr lang="en-US" sz="3000">
                <a:solidFill>
                  <a:srgbClr val="000000"/>
                </a:solidFill>
                <a:latin typeface="Palatino"/>
                <a:ea typeface="Palatino"/>
                <a:cs typeface="Palatino"/>
                <a:sym typeface="Palatino"/>
              </a:rPr>
              <a:t>Trình độ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EducationField: </a:t>
            </a:r>
            <a:r>
              <a:rPr lang="en-US" sz="3000">
                <a:solidFill>
                  <a:srgbClr val="000000"/>
                </a:solidFill>
                <a:latin typeface="Palatino"/>
                <a:ea typeface="Palatino"/>
                <a:cs typeface="Palatino"/>
                <a:sym typeface="Palatino"/>
              </a:rPr>
              <a:t>Lĩnh vực giáo dục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EmployeeCount:</a:t>
            </a:r>
            <a:r>
              <a:rPr lang="en-US" sz="3000">
                <a:solidFill>
                  <a:srgbClr val="000000"/>
                </a:solidFill>
                <a:latin typeface="Palatino"/>
                <a:ea typeface="Palatino"/>
                <a:cs typeface="Palatino"/>
                <a:sym typeface="Palatino"/>
              </a:rPr>
              <a:t> Số lượng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EmployeeNumber: </a:t>
            </a:r>
            <a:r>
              <a:rPr lang="en-US" sz="3000">
                <a:solidFill>
                  <a:srgbClr val="000000"/>
                </a:solidFill>
                <a:latin typeface="Palatino"/>
                <a:ea typeface="Palatino"/>
                <a:cs typeface="Palatino"/>
                <a:sym typeface="Palatino"/>
              </a:rPr>
              <a:t>ID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EnvironmentSatisfaction: </a:t>
            </a:r>
            <a:r>
              <a:rPr lang="en-US" sz="3000">
                <a:solidFill>
                  <a:srgbClr val="000000"/>
                </a:solidFill>
                <a:latin typeface="Palatino"/>
                <a:ea typeface="Palatino"/>
                <a:cs typeface="Palatino"/>
                <a:sym typeface="Palatino"/>
              </a:rPr>
              <a:t>Sự hài lòng về môi trường làm việc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HourlyRate:</a:t>
            </a:r>
            <a:r>
              <a:rPr lang="en-US" sz="3000">
                <a:solidFill>
                  <a:srgbClr val="000000"/>
                </a:solidFill>
                <a:latin typeface="Palatino"/>
                <a:ea typeface="Palatino"/>
                <a:cs typeface="Palatino"/>
                <a:sym typeface="Palatino"/>
              </a:rPr>
              <a:t> Mức lương theo giờ của nhân viên</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1035" y="430823"/>
            <a:ext cx="13765929" cy="6882965"/>
          </a:xfrm>
          <a:custGeom>
            <a:avLst/>
            <a:gdLst/>
            <a:ahLst/>
            <a:cxnLst/>
            <a:rect r="r" b="b" t="t" l="l"/>
            <a:pathLst>
              <a:path h="6882965" w="13765929">
                <a:moveTo>
                  <a:pt x="0" y="0"/>
                </a:moveTo>
                <a:lnTo>
                  <a:pt x="13765930" y="0"/>
                </a:lnTo>
                <a:lnTo>
                  <a:pt x="13765930" y="6882965"/>
                </a:lnTo>
                <a:lnTo>
                  <a:pt x="0" y="6882965"/>
                </a:lnTo>
                <a:lnTo>
                  <a:pt x="0" y="0"/>
                </a:lnTo>
                <a:close/>
              </a:path>
            </a:pathLst>
          </a:custGeom>
          <a:blipFill>
            <a:blip r:embed="rId2"/>
            <a:stretch>
              <a:fillRect l="0" t="0" r="0" b="0"/>
            </a:stretch>
          </a:blipFill>
        </p:spPr>
      </p:sp>
      <p:sp>
        <p:nvSpPr>
          <p:cNvPr name="TextBox 3" id="3"/>
          <p:cNvSpPr txBox="true"/>
          <p:nvPr/>
        </p:nvSpPr>
        <p:spPr>
          <a:xfrm rot="0">
            <a:off x="3534508" y="7473950"/>
            <a:ext cx="11218985" cy="13462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Ta có thể thấy rằng</a:t>
            </a:r>
            <a:r>
              <a:rPr lang="en-US" b="true" sz="2499">
                <a:solidFill>
                  <a:srgbClr val="5CA1EB"/>
                </a:solidFill>
                <a:latin typeface="Palatino Bold"/>
                <a:ea typeface="Palatino Bold"/>
                <a:cs typeface="Palatino Bold"/>
                <a:sym typeface="Palatino Bold"/>
              </a:rPr>
              <a:t> số lượng nhân viên nam nghỉ việc</a:t>
            </a:r>
            <a:r>
              <a:rPr lang="en-US" sz="2499">
                <a:solidFill>
                  <a:srgbClr val="000000"/>
                </a:solidFill>
                <a:latin typeface="Palatino"/>
                <a:ea typeface="Palatino"/>
                <a:cs typeface="Palatino"/>
                <a:sym typeface="Palatino"/>
              </a:rPr>
              <a:t> cao hơn nhân viên</a:t>
            </a:r>
          </a:p>
          <a:p>
            <a:pPr algn="just">
              <a:lnSpc>
                <a:spcPts val="3499"/>
              </a:lnSpc>
              <a:spcBef>
                <a:spcPct val="0"/>
              </a:spcBef>
            </a:pPr>
            <a:r>
              <a:rPr lang="en-US" sz="2499">
                <a:solidFill>
                  <a:srgbClr val="000000"/>
                </a:solidFill>
                <a:latin typeface="Palatino"/>
                <a:ea typeface="Palatino"/>
                <a:cs typeface="Palatino"/>
                <a:sym typeface="Palatino"/>
              </a:rPr>
              <a:t>Số lượng </a:t>
            </a:r>
            <a:r>
              <a:rPr lang="en-US" b="true" sz="2499">
                <a:solidFill>
                  <a:srgbClr val="00BF63"/>
                </a:solidFill>
                <a:latin typeface="Palatino Bold"/>
                <a:ea typeface="Palatino Bold"/>
                <a:cs typeface="Palatino Bold"/>
                <a:sym typeface="Palatino Bold"/>
              </a:rPr>
              <a:t>nhân viên độc thân</a:t>
            </a:r>
            <a:r>
              <a:rPr lang="en-US" sz="2499">
                <a:solidFill>
                  <a:srgbClr val="000000"/>
                </a:solidFill>
                <a:latin typeface="Palatino"/>
                <a:ea typeface="Palatino"/>
                <a:cs typeface="Palatino"/>
                <a:sym typeface="Palatino"/>
              </a:rPr>
              <a:t> nghỉ việc cao nhất (102 người) tiếp đến là</a:t>
            </a:r>
            <a:r>
              <a:rPr lang="en-US" b="true" sz="2499">
                <a:solidFill>
                  <a:srgbClr val="FF66C4"/>
                </a:solidFill>
                <a:latin typeface="Palatino Bold"/>
                <a:ea typeface="Palatino Bold"/>
                <a:cs typeface="Palatino Bold"/>
                <a:sym typeface="Palatino Bold"/>
              </a:rPr>
              <a:t> nhân viên đã kết hôn</a:t>
            </a:r>
            <a:r>
              <a:rPr lang="en-US" sz="2499">
                <a:solidFill>
                  <a:srgbClr val="000000"/>
                </a:solidFill>
                <a:latin typeface="Palatino"/>
                <a:ea typeface="Palatino"/>
                <a:cs typeface="Palatino"/>
                <a:sym typeface="Palatino"/>
              </a:rPr>
              <a:t> (70 người) cuối cùng là </a:t>
            </a:r>
            <a:r>
              <a:rPr lang="en-US" b="true" sz="2499">
                <a:solidFill>
                  <a:srgbClr val="FF3131"/>
                </a:solidFill>
                <a:latin typeface="Palatino Bold"/>
                <a:ea typeface="Palatino Bold"/>
                <a:cs typeface="Palatino Bold"/>
                <a:sym typeface="Palatino Bold"/>
              </a:rPr>
              <a:t>nhân viên đã ly hôn</a:t>
            </a:r>
            <a:r>
              <a:rPr lang="en-US" sz="2499">
                <a:solidFill>
                  <a:srgbClr val="000000"/>
                </a:solidFill>
                <a:latin typeface="Palatino"/>
                <a:ea typeface="Palatino"/>
                <a:cs typeface="Palatino"/>
                <a:sym typeface="Palatino"/>
              </a:rPr>
              <a:t> ( 26 người)</a:t>
            </a:r>
          </a:p>
        </p:txBody>
      </p:sp>
      <p:sp>
        <p:nvSpPr>
          <p:cNvPr name="TextBox 4" id="4"/>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40</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98844"/>
            <a:ext cx="10699018" cy="7489313"/>
          </a:xfrm>
          <a:custGeom>
            <a:avLst/>
            <a:gdLst/>
            <a:ahLst/>
            <a:cxnLst/>
            <a:rect r="r" b="b" t="t" l="l"/>
            <a:pathLst>
              <a:path h="7489313" w="10699018">
                <a:moveTo>
                  <a:pt x="0" y="0"/>
                </a:moveTo>
                <a:lnTo>
                  <a:pt x="10699018" y="0"/>
                </a:lnTo>
                <a:lnTo>
                  <a:pt x="10699018" y="7489312"/>
                </a:lnTo>
                <a:lnTo>
                  <a:pt x="0" y="7489312"/>
                </a:lnTo>
                <a:lnTo>
                  <a:pt x="0" y="0"/>
                </a:lnTo>
                <a:close/>
              </a:path>
            </a:pathLst>
          </a:custGeom>
          <a:blipFill>
            <a:blip r:embed="rId2"/>
            <a:stretch>
              <a:fillRect l="0" t="0" r="0" b="0"/>
            </a:stretch>
          </a:blipFill>
        </p:spPr>
      </p:sp>
      <p:sp>
        <p:nvSpPr>
          <p:cNvPr name="TextBox 3" id="3"/>
          <p:cNvSpPr txBox="true"/>
          <p:nvPr/>
        </p:nvSpPr>
        <p:spPr>
          <a:xfrm rot="0">
            <a:off x="9882554" y="2938096"/>
            <a:ext cx="8405446" cy="48514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Palatino"/>
                <a:ea typeface="Palatino"/>
                <a:cs typeface="Palatino"/>
                <a:sym typeface="Palatino"/>
              </a:rPr>
              <a:t>Trình độ </a:t>
            </a:r>
            <a:r>
              <a:rPr lang="en-US" b="true" sz="2499">
                <a:solidFill>
                  <a:srgbClr val="000000"/>
                </a:solidFill>
                <a:latin typeface="Palatino Bold"/>
                <a:ea typeface="Palatino Bold"/>
                <a:cs typeface="Palatino Bold"/>
                <a:sym typeface="Palatino Bold"/>
              </a:rPr>
              <a:t>"Bachelor" </a:t>
            </a:r>
            <a:r>
              <a:rPr lang="en-US" sz="2499">
                <a:solidFill>
                  <a:srgbClr val="000000"/>
                </a:solidFill>
                <a:latin typeface="Palatino"/>
                <a:ea typeface="Palatino"/>
                <a:cs typeface="Palatino"/>
                <a:sym typeface="Palatino"/>
              </a:rPr>
              <a:t>có số lượng nhân viên đông nhất cho thấy đây là nhóm phổ biến nhất trong công ty. Tiếp theo là</a:t>
            </a:r>
            <a:r>
              <a:rPr lang="en-US" b="true" sz="2499">
                <a:solidFill>
                  <a:srgbClr val="000000"/>
                </a:solidFill>
                <a:latin typeface="Palatino Bold"/>
                <a:ea typeface="Palatino Bold"/>
                <a:cs typeface="Palatino Bold"/>
                <a:sym typeface="Palatino Bold"/>
              </a:rPr>
              <a:t> "Master", "College" , "Below College" </a:t>
            </a:r>
            <a:r>
              <a:rPr lang="en-US" sz="2499">
                <a:solidFill>
                  <a:srgbClr val="000000"/>
                </a:solidFill>
                <a:latin typeface="Palatino"/>
                <a:ea typeface="Palatino"/>
                <a:cs typeface="Palatino"/>
                <a:sym typeface="Palatino"/>
              </a:rPr>
              <a:t>và </a:t>
            </a:r>
            <a:r>
              <a:rPr lang="en-US" b="true" sz="2499">
                <a:solidFill>
                  <a:srgbClr val="000000"/>
                </a:solidFill>
                <a:latin typeface="Palatino Bold"/>
                <a:ea typeface="Palatino Bold"/>
                <a:cs typeface="Palatino Bold"/>
                <a:sym typeface="Palatino Bold"/>
              </a:rPr>
              <a:t>"Doctor" </a:t>
            </a:r>
            <a:r>
              <a:rPr lang="en-US" sz="2499">
                <a:solidFill>
                  <a:srgbClr val="000000"/>
                </a:solidFill>
                <a:latin typeface="Palatino"/>
                <a:ea typeface="Palatino"/>
                <a:cs typeface="Palatino"/>
                <a:sym typeface="Palatino"/>
              </a:rPr>
              <a:t>là ít nhất.</a:t>
            </a:r>
          </a:p>
          <a:p>
            <a:pPr algn="l" marL="539749" indent="-269875" lvl="1">
              <a:lnSpc>
                <a:spcPts val="3499"/>
              </a:lnSpc>
              <a:buFont typeface="Arial"/>
              <a:buChar char="•"/>
            </a:pPr>
            <a:r>
              <a:rPr lang="en-US" sz="2499">
                <a:solidFill>
                  <a:srgbClr val="000000"/>
                </a:solidFill>
                <a:latin typeface="Palatino"/>
                <a:ea typeface="Palatino"/>
                <a:cs typeface="Palatino"/>
                <a:sym typeface="Palatino"/>
              </a:rPr>
              <a:t>Số lượng </a:t>
            </a:r>
            <a:r>
              <a:rPr lang="en-US" b="true" sz="2499">
                <a:solidFill>
                  <a:srgbClr val="E1130E"/>
                </a:solidFill>
                <a:latin typeface="Palatino Bold"/>
                <a:ea typeface="Palatino Bold"/>
                <a:cs typeface="Palatino Bold"/>
                <a:sym typeface="Palatino Bold"/>
              </a:rPr>
              <a:t>nhân viên nghỉ việc</a:t>
            </a:r>
            <a:r>
              <a:rPr lang="en-US" sz="2499">
                <a:solidFill>
                  <a:srgbClr val="000000"/>
                </a:solidFill>
                <a:latin typeface="Palatino"/>
                <a:ea typeface="Palatino"/>
                <a:cs typeface="Palatino"/>
                <a:sym typeface="Palatino"/>
              </a:rPr>
              <a:t> tỷ lệ thuận với số lượng nhân viên ở mỗi trình độ</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Below College</a:t>
            </a:r>
            <a:r>
              <a:rPr lang="en-US" sz="2499">
                <a:solidFill>
                  <a:srgbClr val="000000"/>
                </a:solidFill>
                <a:latin typeface="Palatino"/>
                <a:ea typeface="Palatino"/>
                <a:cs typeface="Palatino"/>
                <a:sym typeface="Palatino"/>
              </a:rPr>
              <a:t>: 81.1% đang làm việc, 18.9%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College: </a:t>
            </a:r>
            <a:r>
              <a:rPr lang="en-US" sz="2499">
                <a:solidFill>
                  <a:srgbClr val="000000"/>
                </a:solidFill>
                <a:latin typeface="Palatino"/>
                <a:ea typeface="Palatino"/>
                <a:cs typeface="Palatino"/>
                <a:sym typeface="Palatino"/>
              </a:rPr>
              <a:t>84.9% đang làm việc, 12.1%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Bachelor:</a:t>
            </a:r>
            <a:r>
              <a:rPr lang="en-US" sz="2499">
                <a:solidFill>
                  <a:srgbClr val="000000"/>
                </a:solidFill>
                <a:latin typeface="Palatino"/>
                <a:ea typeface="Palatino"/>
                <a:cs typeface="Palatino"/>
                <a:sym typeface="Palatino"/>
              </a:rPr>
              <a:t> 81.9% đang làm việc, 18.1%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Master:</a:t>
            </a:r>
            <a:r>
              <a:rPr lang="en-US" sz="2499">
                <a:solidFill>
                  <a:srgbClr val="000000"/>
                </a:solidFill>
                <a:latin typeface="Palatino"/>
                <a:ea typeface="Palatino"/>
                <a:cs typeface="Palatino"/>
                <a:sym typeface="Palatino"/>
              </a:rPr>
              <a:t> 83.6% đang làm việc, 16.4%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Doctor:</a:t>
            </a:r>
            <a:r>
              <a:rPr lang="en-US" sz="2499">
                <a:solidFill>
                  <a:srgbClr val="000000"/>
                </a:solidFill>
                <a:latin typeface="Palatino"/>
                <a:ea typeface="Palatino"/>
                <a:cs typeface="Palatino"/>
                <a:sym typeface="Palatino"/>
              </a:rPr>
              <a:t> 92.1% đang làm việc, 7.89% nghỉ việc.</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41</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98844"/>
            <a:ext cx="10699018" cy="7489313"/>
          </a:xfrm>
          <a:custGeom>
            <a:avLst/>
            <a:gdLst/>
            <a:ahLst/>
            <a:cxnLst/>
            <a:rect r="r" b="b" t="t" l="l"/>
            <a:pathLst>
              <a:path h="7489313" w="10699018">
                <a:moveTo>
                  <a:pt x="0" y="0"/>
                </a:moveTo>
                <a:lnTo>
                  <a:pt x="10699018" y="0"/>
                </a:lnTo>
                <a:lnTo>
                  <a:pt x="10699018" y="7489312"/>
                </a:lnTo>
                <a:lnTo>
                  <a:pt x="0" y="7489312"/>
                </a:lnTo>
                <a:lnTo>
                  <a:pt x="0" y="0"/>
                </a:lnTo>
                <a:close/>
              </a:path>
            </a:pathLst>
          </a:custGeom>
          <a:blipFill>
            <a:blip r:embed="rId2"/>
            <a:stretch>
              <a:fillRect l="0" t="0" r="0" b="0"/>
            </a:stretch>
          </a:blipFill>
        </p:spPr>
      </p:sp>
      <p:sp>
        <p:nvSpPr>
          <p:cNvPr name="TextBox 3" id="3"/>
          <p:cNvSpPr txBox="true"/>
          <p:nvPr/>
        </p:nvSpPr>
        <p:spPr>
          <a:xfrm rot="0">
            <a:off x="11456377" y="3765550"/>
            <a:ext cx="5802923" cy="26606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=&gt; </a:t>
            </a:r>
            <a:r>
              <a:rPr lang="en-US" b="true" sz="2499">
                <a:solidFill>
                  <a:srgbClr val="E1130E"/>
                </a:solidFill>
                <a:latin typeface="Palatino Bold"/>
                <a:ea typeface="Palatino Bold"/>
                <a:cs typeface="Palatino Bold"/>
                <a:sym typeface="Palatino Bold"/>
              </a:rPr>
              <a:t>Tỷ lệ nghỉ việc</a:t>
            </a:r>
            <a:r>
              <a:rPr lang="en-US" sz="2499">
                <a:solidFill>
                  <a:srgbClr val="000000"/>
                </a:solidFill>
                <a:latin typeface="Palatino"/>
                <a:ea typeface="Palatino"/>
                <a:cs typeface="Palatino"/>
                <a:sym typeface="Palatino"/>
              </a:rPr>
              <a:t> dao động từ </a:t>
            </a:r>
            <a:r>
              <a:rPr lang="en-US" b="true" sz="2499" i="true">
                <a:solidFill>
                  <a:srgbClr val="E1130E"/>
                </a:solidFill>
                <a:latin typeface="Palatino Bold Italics"/>
                <a:ea typeface="Palatino Bold Italics"/>
                <a:cs typeface="Palatino Bold Italics"/>
                <a:sym typeface="Palatino Bold Italics"/>
              </a:rPr>
              <a:t>7.89% đến 18.9%</a:t>
            </a:r>
            <a:r>
              <a:rPr lang="en-US" sz="2499">
                <a:solidFill>
                  <a:srgbClr val="000000"/>
                </a:solidFill>
                <a:latin typeface="Palatino"/>
                <a:ea typeface="Palatino"/>
                <a:cs typeface="Palatino"/>
                <a:sym typeface="Palatino"/>
              </a:rPr>
              <a:t>, không có sự khác biệt lớn giữa các trình độ học vấn. Nhóm </a:t>
            </a:r>
            <a:r>
              <a:rPr lang="en-US" b="true" sz="2499">
                <a:solidFill>
                  <a:srgbClr val="000000"/>
                </a:solidFill>
                <a:latin typeface="Palatino Bold"/>
                <a:ea typeface="Palatino Bold"/>
                <a:cs typeface="Palatino Bold"/>
                <a:sym typeface="Palatino Bold"/>
              </a:rPr>
              <a:t>"Below College"</a:t>
            </a:r>
            <a:r>
              <a:rPr lang="en-US" sz="2499">
                <a:solidFill>
                  <a:srgbClr val="000000"/>
                </a:solidFill>
                <a:latin typeface="Palatino"/>
                <a:ea typeface="Palatino"/>
                <a:cs typeface="Palatino"/>
                <a:sym typeface="Palatino"/>
              </a:rPr>
              <a:t> có </a:t>
            </a:r>
            <a:r>
              <a:rPr lang="en-US" b="true" sz="2499">
                <a:solidFill>
                  <a:srgbClr val="E1130E"/>
                </a:solidFill>
                <a:latin typeface="Palatino Bold"/>
                <a:ea typeface="Palatino Bold"/>
                <a:cs typeface="Palatino Bold"/>
                <a:sym typeface="Palatino Bold"/>
              </a:rPr>
              <a:t>tỷ lệ nghỉ việc cao nhất</a:t>
            </a:r>
            <a:r>
              <a:rPr lang="en-US" sz="2499">
                <a:solidFill>
                  <a:srgbClr val="000000"/>
                </a:solidFill>
                <a:latin typeface="Palatino"/>
                <a:ea typeface="Palatino"/>
                <a:cs typeface="Palatino"/>
                <a:sym typeface="Palatino"/>
              </a:rPr>
              <a:t> (18.9%), trong khi </a:t>
            </a:r>
            <a:r>
              <a:rPr lang="en-US" b="true" sz="2499">
                <a:solidFill>
                  <a:srgbClr val="000000"/>
                </a:solidFill>
                <a:latin typeface="Palatino Bold"/>
                <a:ea typeface="Palatino Bold"/>
                <a:cs typeface="Palatino Bold"/>
                <a:sym typeface="Palatino Bold"/>
              </a:rPr>
              <a:t>"Doctor"</a:t>
            </a:r>
            <a:r>
              <a:rPr lang="en-US" sz="2499">
                <a:solidFill>
                  <a:srgbClr val="000000"/>
                </a:solidFill>
                <a:latin typeface="Palatino"/>
                <a:ea typeface="Palatino"/>
                <a:cs typeface="Palatino"/>
                <a:sym typeface="Palatino"/>
              </a:rPr>
              <a:t> có</a:t>
            </a:r>
            <a:r>
              <a:rPr lang="en-US" b="true" sz="2499">
                <a:solidFill>
                  <a:srgbClr val="00BF63"/>
                </a:solidFill>
                <a:latin typeface="Palatino Bold"/>
                <a:ea typeface="Palatino Bold"/>
                <a:cs typeface="Palatino Bold"/>
                <a:sym typeface="Palatino Bold"/>
              </a:rPr>
              <a:t> tỷ lệ thấp nhất (7.89%).</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42</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5334" y="512414"/>
            <a:ext cx="12649501" cy="5882018"/>
          </a:xfrm>
          <a:custGeom>
            <a:avLst/>
            <a:gdLst/>
            <a:ahLst/>
            <a:cxnLst/>
            <a:rect r="r" b="b" t="t" l="l"/>
            <a:pathLst>
              <a:path h="5882018" w="12649501">
                <a:moveTo>
                  <a:pt x="0" y="0"/>
                </a:moveTo>
                <a:lnTo>
                  <a:pt x="12649501" y="0"/>
                </a:lnTo>
                <a:lnTo>
                  <a:pt x="12649501" y="5882018"/>
                </a:lnTo>
                <a:lnTo>
                  <a:pt x="0" y="5882018"/>
                </a:lnTo>
                <a:lnTo>
                  <a:pt x="0" y="0"/>
                </a:lnTo>
                <a:close/>
              </a:path>
            </a:pathLst>
          </a:custGeom>
          <a:blipFill>
            <a:blip r:embed="rId2"/>
            <a:stretch>
              <a:fillRect l="0" t="0" r="0" b="0"/>
            </a:stretch>
          </a:blipFill>
        </p:spPr>
      </p:sp>
      <p:sp>
        <p:nvSpPr>
          <p:cNvPr name="TextBox 3" id="3"/>
          <p:cNvSpPr txBox="true"/>
          <p:nvPr/>
        </p:nvSpPr>
        <p:spPr>
          <a:xfrm rot="0">
            <a:off x="1028700" y="6947388"/>
            <a:ext cx="15122769" cy="2660650"/>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Palatino Bold"/>
                <a:ea typeface="Palatino Bold"/>
                <a:cs typeface="Palatino Bold"/>
                <a:sym typeface="Palatino Bold"/>
              </a:rPr>
              <a:t>Nhóm 0 (0-4 km)</a:t>
            </a:r>
            <a:r>
              <a:rPr lang="en-US" sz="2499">
                <a:solidFill>
                  <a:srgbClr val="000000"/>
                </a:solidFill>
                <a:latin typeface="Palatino"/>
                <a:ea typeface="Palatino"/>
                <a:cs typeface="Palatino"/>
                <a:sym typeface="Palatino"/>
              </a:rPr>
              <a:t> có số lượng nhân viên đông nhất (388 người </a:t>
            </a:r>
            <a:r>
              <a:rPr lang="en-US" b="true" sz="2499">
                <a:solidFill>
                  <a:srgbClr val="5CA1EB"/>
                </a:solidFill>
                <a:latin typeface="Palatino Bold"/>
                <a:ea typeface="Palatino Bold"/>
                <a:cs typeface="Palatino Bold"/>
                <a:sym typeface="Palatino Bold"/>
              </a:rPr>
              <a:t>đang làm việc</a:t>
            </a:r>
            <a:r>
              <a:rPr lang="en-US" sz="2499">
                <a:solidFill>
                  <a:srgbClr val="000000"/>
                </a:solidFill>
                <a:latin typeface="Palatino"/>
                <a:ea typeface="Palatino"/>
                <a:cs typeface="Palatino"/>
                <a:sym typeface="Palatino"/>
              </a:rPr>
              <a:t>, 68 người </a:t>
            </a:r>
            <a:r>
              <a:rPr lang="en-US" b="true" sz="2499">
                <a:solidFill>
                  <a:srgbClr val="E1130E"/>
                </a:solidFill>
                <a:latin typeface="Palatino Bold"/>
                <a:ea typeface="Palatino Bold"/>
                <a:cs typeface="Palatino Bold"/>
                <a:sym typeface="Palatino Bold"/>
              </a:rPr>
              <a:t>nghỉ việc)</a:t>
            </a:r>
            <a:r>
              <a:rPr lang="en-US" sz="2499">
                <a:solidFill>
                  <a:srgbClr val="000000"/>
                </a:solidFill>
                <a:latin typeface="Palatino"/>
                <a:ea typeface="Palatino"/>
                <a:cs typeface="Palatino"/>
                <a:sym typeface="Palatino"/>
              </a:rPr>
              <a:t>, cho thấy nhiều người sống gần công ty.</a:t>
            </a:r>
          </a:p>
          <a:p>
            <a:pPr algn="just">
              <a:lnSpc>
                <a:spcPts val="3499"/>
              </a:lnSpc>
              <a:spcBef>
                <a:spcPct val="0"/>
              </a:spcBef>
            </a:pPr>
            <a:r>
              <a:rPr lang="en-US" sz="2499">
                <a:solidFill>
                  <a:srgbClr val="000000"/>
                </a:solidFill>
                <a:latin typeface="Palatino"/>
                <a:ea typeface="Palatino"/>
                <a:cs typeface="Palatino"/>
                <a:sym typeface="Palatino"/>
              </a:rPr>
              <a:t>Số lượng nhân viên giảm dần khi khoảng cách tăng: </a:t>
            </a:r>
            <a:r>
              <a:rPr lang="en-US" b="true" sz="2499">
                <a:solidFill>
                  <a:srgbClr val="000000"/>
                </a:solidFill>
                <a:latin typeface="Palatino Bold"/>
                <a:ea typeface="Palatino Bold"/>
                <a:cs typeface="Palatino Bold"/>
                <a:sym typeface="Palatino Bold"/>
              </a:rPr>
              <a:t>nhóm 1 (5-9 km)</a:t>
            </a:r>
            <a:r>
              <a:rPr lang="en-US" sz="2499">
                <a:solidFill>
                  <a:srgbClr val="000000"/>
                </a:solidFill>
                <a:latin typeface="Palatino"/>
                <a:ea typeface="Palatino"/>
                <a:cs typeface="Palatino"/>
                <a:sym typeface="Palatino"/>
              </a:rPr>
              <a:t> có 245 người </a:t>
            </a:r>
            <a:r>
              <a:rPr lang="en-US" b="true" sz="2499">
                <a:solidFill>
                  <a:srgbClr val="5CA1EB"/>
                </a:solidFill>
                <a:latin typeface="Palatino Bold"/>
                <a:ea typeface="Palatino Bold"/>
                <a:cs typeface="Palatino Bold"/>
                <a:sym typeface="Palatino Bold"/>
              </a:rPr>
              <a:t>đang làm việc</a:t>
            </a:r>
            <a:r>
              <a:rPr lang="en-US" sz="2499">
                <a:solidFill>
                  <a:srgbClr val="000000"/>
                </a:solidFill>
                <a:latin typeface="Palatino"/>
                <a:ea typeface="Palatino"/>
                <a:cs typeface="Palatino"/>
                <a:sym typeface="Palatino"/>
              </a:rPr>
              <a:t> và 46 người </a:t>
            </a:r>
            <a:r>
              <a:rPr lang="en-US" b="true" sz="2499">
                <a:solidFill>
                  <a:srgbClr val="5CA1EB"/>
                </a:solidFill>
                <a:latin typeface="Palatino Bold"/>
                <a:ea typeface="Palatino Bold"/>
                <a:cs typeface="Palatino Bold"/>
                <a:sym typeface="Palatino Bold"/>
              </a:rPr>
              <a:t>nghỉ việc</a:t>
            </a:r>
            <a:r>
              <a:rPr lang="en-US" sz="2499">
                <a:solidFill>
                  <a:srgbClr val="000000"/>
                </a:solidFill>
                <a:latin typeface="Palatino"/>
                <a:ea typeface="Palatino"/>
                <a:cs typeface="Palatino"/>
                <a:sym typeface="Palatino"/>
              </a:rPr>
              <a:t>, </a:t>
            </a:r>
            <a:r>
              <a:rPr lang="en-US" b="true" sz="2499">
                <a:solidFill>
                  <a:srgbClr val="000000"/>
                </a:solidFill>
                <a:latin typeface="Palatino Bold"/>
                <a:ea typeface="Palatino Bold"/>
                <a:cs typeface="Palatino Bold"/>
                <a:sym typeface="Palatino Bold"/>
              </a:rPr>
              <a:t>nhóm 2 (10-14 km</a:t>
            </a:r>
            <a:r>
              <a:rPr lang="en-US" sz="2499">
                <a:solidFill>
                  <a:srgbClr val="000000"/>
                </a:solidFill>
                <a:latin typeface="Palatino"/>
                <a:ea typeface="Palatino"/>
                <a:cs typeface="Palatino"/>
                <a:sym typeface="Palatino"/>
              </a:rPr>
              <a:t>) có 121 người</a:t>
            </a:r>
            <a:r>
              <a:rPr lang="en-US" b="true" sz="2499">
                <a:solidFill>
                  <a:srgbClr val="5CA1EB"/>
                </a:solidFill>
                <a:latin typeface="Palatino Bold"/>
                <a:ea typeface="Palatino Bold"/>
                <a:cs typeface="Palatino Bold"/>
                <a:sym typeface="Palatino Bold"/>
              </a:rPr>
              <a:t> đang làm việc</a:t>
            </a:r>
            <a:r>
              <a:rPr lang="en-US" sz="2499">
                <a:solidFill>
                  <a:srgbClr val="000000"/>
                </a:solidFill>
                <a:latin typeface="Palatino"/>
                <a:ea typeface="Palatino"/>
                <a:cs typeface="Palatino"/>
                <a:sym typeface="Palatino"/>
              </a:rPr>
              <a:t> và 23 người </a:t>
            </a:r>
            <a:r>
              <a:rPr lang="en-US" b="true" sz="2499">
                <a:solidFill>
                  <a:srgbClr val="5CA1EB"/>
                </a:solidFill>
                <a:latin typeface="Palatino Bold"/>
                <a:ea typeface="Palatino Bold"/>
                <a:cs typeface="Palatino Bold"/>
                <a:sym typeface="Palatino Bold"/>
              </a:rPr>
              <a:t>nghỉ việc</a:t>
            </a:r>
            <a:r>
              <a:rPr lang="en-US" sz="2499">
                <a:solidFill>
                  <a:srgbClr val="000000"/>
                </a:solidFill>
                <a:latin typeface="Palatino"/>
                <a:ea typeface="Palatino"/>
                <a:cs typeface="Palatino"/>
                <a:sym typeface="Palatino"/>
              </a:rPr>
              <a:t>, và tiếp tục giảm ở các nhóm xa hơn.</a:t>
            </a:r>
          </a:p>
          <a:p>
            <a:pPr algn="just">
              <a:lnSpc>
                <a:spcPts val="3499"/>
              </a:lnSpc>
              <a:spcBef>
                <a:spcPct val="0"/>
              </a:spcBef>
            </a:pPr>
            <a:r>
              <a:rPr lang="en-US" sz="2499">
                <a:solidFill>
                  <a:srgbClr val="000000"/>
                </a:solidFill>
                <a:latin typeface="Palatino"/>
                <a:ea typeface="Palatino"/>
                <a:cs typeface="Palatino"/>
                <a:sym typeface="Palatino"/>
              </a:rPr>
              <a:t>Tỷ lệ nghỉ việc dường như không tăng rõ rệt theo khoảng cách</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43</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0526" y="1028700"/>
            <a:ext cx="9722190" cy="8032960"/>
          </a:xfrm>
          <a:custGeom>
            <a:avLst/>
            <a:gdLst/>
            <a:ahLst/>
            <a:cxnLst/>
            <a:rect r="r" b="b" t="t" l="l"/>
            <a:pathLst>
              <a:path h="8032960" w="9722190">
                <a:moveTo>
                  <a:pt x="0" y="0"/>
                </a:moveTo>
                <a:lnTo>
                  <a:pt x="9722190" y="0"/>
                </a:lnTo>
                <a:lnTo>
                  <a:pt x="9722190" y="8032960"/>
                </a:lnTo>
                <a:lnTo>
                  <a:pt x="0" y="8032960"/>
                </a:lnTo>
                <a:lnTo>
                  <a:pt x="0" y="0"/>
                </a:lnTo>
                <a:close/>
              </a:path>
            </a:pathLst>
          </a:custGeom>
          <a:blipFill>
            <a:blip r:embed="rId2"/>
            <a:stretch>
              <a:fillRect l="0" t="0" r="0" b="0"/>
            </a:stretch>
          </a:blipFill>
        </p:spPr>
      </p:sp>
      <p:sp>
        <p:nvSpPr>
          <p:cNvPr name="TextBox 3" id="3"/>
          <p:cNvSpPr txBox="true"/>
          <p:nvPr/>
        </p:nvSpPr>
        <p:spPr>
          <a:xfrm rot="0">
            <a:off x="9144000" y="3667230"/>
            <a:ext cx="8776296" cy="2660650"/>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0 (0-4 km)</a:t>
            </a:r>
            <a:r>
              <a:rPr lang="en-US" sz="2499">
                <a:solidFill>
                  <a:srgbClr val="000000"/>
                </a:solidFill>
                <a:latin typeface="Palatino"/>
                <a:ea typeface="Palatino"/>
                <a:cs typeface="Palatino"/>
                <a:sym typeface="Palatino"/>
              </a:rPr>
              <a:t>: 82.1% đang làm việc, 14.9%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1 (5-9 km):</a:t>
            </a:r>
            <a:r>
              <a:rPr lang="en-US" sz="2499">
                <a:solidFill>
                  <a:srgbClr val="000000"/>
                </a:solidFill>
                <a:latin typeface="Palatino"/>
                <a:ea typeface="Palatino"/>
                <a:cs typeface="Palatino"/>
                <a:sym typeface="Palatino"/>
              </a:rPr>
              <a:t> 84.2% đang làm việc, 12.8%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2 (10-14 km):</a:t>
            </a:r>
            <a:r>
              <a:rPr lang="en-US" sz="2499">
                <a:solidFill>
                  <a:srgbClr val="000000"/>
                </a:solidFill>
                <a:latin typeface="Palatino"/>
                <a:ea typeface="Palatino"/>
                <a:cs typeface="Palatino"/>
                <a:sym typeface="Palatino"/>
              </a:rPr>
              <a:t> 84% đang làm việc, 16%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3 (15-19 km)</a:t>
            </a:r>
            <a:r>
              <a:rPr lang="en-US" sz="2499">
                <a:solidFill>
                  <a:srgbClr val="000000"/>
                </a:solidFill>
                <a:latin typeface="Palatino"/>
                <a:ea typeface="Palatino"/>
                <a:cs typeface="Palatino"/>
                <a:sym typeface="Palatino"/>
              </a:rPr>
              <a:t>: 78.8% đang làm việc, 21.2%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4 (20-24 km):</a:t>
            </a:r>
            <a:r>
              <a:rPr lang="en-US" sz="2499">
                <a:solidFill>
                  <a:srgbClr val="000000"/>
                </a:solidFill>
                <a:latin typeface="Palatino"/>
                <a:ea typeface="Palatino"/>
                <a:cs typeface="Palatino"/>
                <a:sym typeface="Palatino"/>
              </a:rPr>
              <a:t> 72.8% đang làm việc, 27.2% nghỉ việc</a:t>
            </a:r>
          </a:p>
          <a:p>
            <a:pPr algn="l" marL="539749" indent="-269875" lvl="1">
              <a:lnSpc>
                <a:spcPts val="3499"/>
              </a:lnSpc>
              <a:buFont typeface="Arial"/>
              <a:buChar char="•"/>
            </a:pPr>
            <a:r>
              <a:rPr lang="en-US" b="true" sz="2499">
                <a:solidFill>
                  <a:srgbClr val="000000"/>
                </a:solidFill>
                <a:latin typeface="Palatino Bold"/>
                <a:ea typeface="Palatino Bold"/>
                <a:cs typeface="Palatino Bold"/>
                <a:sym typeface="Palatino Bold"/>
              </a:rPr>
              <a:t>Nhóm 5 (25-29 km):</a:t>
            </a:r>
            <a:r>
              <a:rPr lang="en-US" sz="2499">
                <a:solidFill>
                  <a:srgbClr val="000000"/>
                </a:solidFill>
                <a:latin typeface="Palatino"/>
                <a:ea typeface="Palatino"/>
                <a:cs typeface="Palatino"/>
                <a:sym typeface="Palatino"/>
              </a:rPr>
              <a:t> 84% đang làm việc, 16% nghỉ việc.</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44</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0526" y="1028700"/>
            <a:ext cx="9722190" cy="8032960"/>
          </a:xfrm>
          <a:custGeom>
            <a:avLst/>
            <a:gdLst/>
            <a:ahLst/>
            <a:cxnLst/>
            <a:rect r="r" b="b" t="t" l="l"/>
            <a:pathLst>
              <a:path h="8032960" w="9722190">
                <a:moveTo>
                  <a:pt x="0" y="0"/>
                </a:moveTo>
                <a:lnTo>
                  <a:pt x="9722190" y="0"/>
                </a:lnTo>
                <a:lnTo>
                  <a:pt x="9722190" y="8032960"/>
                </a:lnTo>
                <a:lnTo>
                  <a:pt x="0" y="8032960"/>
                </a:lnTo>
                <a:lnTo>
                  <a:pt x="0" y="0"/>
                </a:lnTo>
                <a:close/>
              </a:path>
            </a:pathLst>
          </a:custGeom>
          <a:blipFill>
            <a:blip r:embed="rId2"/>
            <a:stretch>
              <a:fillRect l="0" t="0" r="0" b="0"/>
            </a:stretch>
          </a:blipFill>
        </p:spPr>
      </p:sp>
      <p:sp>
        <p:nvSpPr>
          <p:cNvPr name="TextBox 3" id="3"/>
          <p:cNvSpPr txBox="true"/>
          <p:nvPr/>
        </p:nvSpPr>
        <p:spPr>
          <a:xfrm rot="0">
            <a:off x="9741877" y="3667230"/>
            <a:ext cx="8194431" cy="3536950"/>
          </a:xfrm>
          <a:prstGeom prst="rect">
            <a:avLst/>
          </a:prstGeom>
        </p:spPr>
        <p:txBody>
          <a:bodyPr anchor="t" rtlCol="false" tIns="0" lIns="0" bIns="0" rIns="0">
            <a:spAutoFit/>
          </a:bodyPr>
          <a:lstStyle/>
          <a:p>
            <a:pPr algn="just">
              <a:lnSpc>
                <a:spcPts val="3499"/>
              </a:lnSpc>
            </a:pPr>
            <a:r>
              <a:rPr lang="en-US" sz="2499">
                <a:solidFill>
                  <a:srgbClr val="000000"/>
                </a:solidFill>
                <a:latin typeface="Palatino"/>
                <a:ea typeface="Palatino"/>
                <a:cs typeface="Palatino"/>
                <a:sym typeface="Palatino"/>
              </a:rPr>
              <a:t>=&gt; K</a:t>
            </a:r>
            <a:r>
              <a:rPr lang="en-US" sz="2499">
                <a:solidFill>
                  <a:srgbClr val="000000"/>
                </a:solidFill>
                <a:latin typeface="Palatino"/>
                <a:ea typeface="Palatino"/>
                <a:cs typeface="Palatino"/>
                <a:sym typeface="Palatino"/>
              </a:rPr>
              <a:t>hoảng cách từ nhà đến công ty có ảnh hưởng đến</a:t>
            </a:r>
            <a:r>
              <a:rPr lang="en-US" b="true" sz="2499">
                <a:solidFill>
                  <a:srgbClr val="E1130E"/>
                </a:solidFill>
                <a:latin typeface="Palatino Bold"/>
                <a:ea typeface="Palatino Bold"/>
                <a:cs typeface="Palatino Bold"/>
                <a:sym typeface="Palatino Bold"/>
              </a:rPr>
              <a:t> tỷ lệ nghỉ việc</a:t>
            </a:r>
            <a:r>
              <a:rPr lang="en-US" sz="2499">
                <a:solidFill>
                  <a:srgbClr val="000000"/>
                </a:solidFill>
                <a:latin typeface="Palatino"/>
                <a:ea typeface="Palatino"/>
                <a:cs typeface="Palatino"/>
                <a:sym typeface="Palatino"/>
              </a:rPr>
              <a:t>: nhân viên sống xa (đặc biệt 20-24 km) có </a:t>
            </a:r>
            <a:r>
              <a:rPr lang="en-US" b="true" sz="2499" i="true">
                <a:solidFill>
                  <a:srgbClr val="E1130E"/>
                </a:solidFill>
                <a:latin typeface="Palatino Bold Italics"/>
                <a:ea typeface="Palatino Bold Italics"/>
                <a:cs typeface="Palatino Bold Italics"/>
                <a:sym typeface="Palatino Bold Italics"/>
              </a:rPr>
              <a:t>xu hướng nghỉ việc </a:t>
            </a:r>
            <a:r>
              <a:rPr lang="en-US" sz="2499">
                <a:solidFill>
                  <a:srgbClr val="000000"/>
                </a:solidFill>
                <a:latin typeface="Palatino"/>
                <a:ea typeface="Palatino"/>
                <a:cs typeface="Palatino"/>
                <a:sym typeface="Palatino"/>
              </a:rPr>
              <a:t>cao hơn. Tuy nhiên, mối quan hệ này không hoàn toàn đáng lo, vì nhóm xa nhất (25-29 km) lại có </a:t>
            </a:r>
            <a:r>
              <a:rPr lang="en-US" b="true" sz="2499">
                <a:solidFill>
                  <a:srgbClr val="E90C0A"/>
                </a:solidFill>
                <a:latin typeface="Palatino Bold"/>
                <a:ea typeface="Palatino Bold"/>
                <a:cs typeface="Palatino Bold"/>
                <a:sym typeface="Palatino Bold"/>
              </a:rPr>
              <a:t>tỷ lệ nghỉ việc</a:t>
            </a:r>
            <a:r>
              <a:rPr lang="en-US" sz="2499">
                <a:solidFill>
                  <a:srgbClr val="000000"/>
                </a:solidFill>
                <a:latin typeface="Palatino"/>
                <a:ea typeface="Palatino"/>
                <a:cs typeface="Palatino"/>
                <a:sym typeface="Palatino"/>
              </a:rPr>
              <a:t> thấp hơn nhóm 20-24 km. Số lượng nhân viên giảm khi khoảng cách tăng, cho thấy đa số nhân viên có xu hướng sống gần công ty.</a:t>
            </a:r>
          </a:p>
          <a:p>
            <a:pPr algn="just">
              <a:lnSpc>
                <a:spcPts val="3499"/>
              </a:lnSpc>
            </a:pP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45</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4350" y="6639560"/>
            <a:ext cx="17773650" cy="3647440"/>
          </a:xfrm>
          <a:prstGeom prst="rect">
            <a:avLst/>
          </a:prstGeom>
        </p:spPr>
        <p:txBody>
          <a:bodyPr anchor="t" rtlCol="false" tIns="0" lIns="0" bIns="0" rIns="0">
            <a:spAutoFit/>
          </a:bodyPr>
          <a:lstStyle/>
          <a:p>
            <a:pPr algn="just">
              <a:lnSpc>
                <a:spcPts val="4759"/>
              </a:lnSpc>
              <a:spcBef>
                <a:spcPct val="0"/>
              </a:spcBef>
            </a:pPr>
            <a:r>
              <a:rPr lang="en-US" sz="3399">
                <a:solidFill>
                  <a:srgbClr val="000000"/>
                </a:solidFill>
                <a:latin typeface="Palatino"/>
                <a:ea typeface="Palatino"/>
                <a:cs typeface="Palatino"/>
                <a:sym typeface="Palatino"/>
              </a:rPr>
              <a:t>Phân bố số năm làm việc:</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Số lượng nhân viên đông nhất ở khoảng từ nhóm 0 đến nhóm 4, cho thấy phần lớn nhân viên có thâm niên dưới 5 năm.</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Số lượng nhân viên giảm dần khi số năm làm việc tăng.</a:t>
            </a:r>
          </a:p>
          <a:p>
            <a:pPr algn="just" marL="734059" indent="-367030" lvl="1">
              <a:lnSpc>
                <a:spcPts val="4759"/>
              </a:lnSpc>
              <a:buFont typeface="Arial"/>
              <a:buChar char="•"/>
            </a:pPr>
            <a:r>
              <a:rPr lang="en-US" sz="3399">
                <a:solidFill>
                  <a:srgbClr val="000000"/>
                </a:solidFill>
                <a:latin typeface="Palatino"/>
                <a:ea typeface="Palatino"/>
                <a:cs typeface="Palatino"/>
                <a:sym typeface="Palatino"/>
              </a:rPr>
              <a:t>Từ nhóm 5 trở lên có rất ít nhân viên, với số lượng dao động từ 2 đến 40 người, cho thấy ít nhân viên ở lại công ty lâu dài.</a:t>
            </a:r>
          </a:p>
        </p:txBody>
      </p:sp>
      <p:sp>
        <p:nvSpPr>
          <p:cNvPr name="Freeform 3" id="3"/>
          <p:cNvSpPr/>
          <p:nvPr/>
        </p:nvSpPr>
        <p:spPr>
          <a:xfrm flipH="false" flipV="false" rot="0">
            <a:off x="2684478" y="787858"/>
            <a:ext cx="12370454" cy="5752261"/>
          </a:xfrm>
          <a:custGeom>
            <a:avLst/>
            <a:gdLst/>
            <a:ahLst/>
            <a:cxnLst/>
            <a:rect r="r" b="b" t="t" l="l"/>
            <a:pathLst>
              <a:path h="5752261" w="12370454">
                <a:moveTo>
                  <a:pt x="0" y="0"/>
                </a:moveTo>
                <a:lnTo>
                  <a:pt x="12370455" y="0"/>
                </a:lnTo>
                <a:lnTo>
                  <a:pt x="12370455" y="5752262"/>
                </a:lnTo>
                <a:lnTo>
                  <a:pt x="0" y="5752262"/>
                </a:lnTo>
                <a:lnTo>
                  <a:pt x="0" y="0"/>
                </a:lnTo>
                <a:close/>
              </a:path>
            </a:pathLst>
          </a:custGeom>
          <a:blipFill>
            <a:blip r:embed="rId2"/>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46</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4350" y="6677660"/>
            <a:ext cx="17773650" cy="1784350"/>
          </a:xfrm>
          <a:prstGeom prst="rect">
            <a:avLst/>
          </a:prstGeom>
        </p:spPr>
        <p:txBody>
          <a:bodyPr anchor="t" rtlCol="false" tIns="0" lIns="0" bIns="0" rIns="0">
            <a:spAutoFit/>
          </a:bodyPr>
          <a:lstStyle/>
          <a:p>
            <a:pPr algn="just" marL="1079499" indent="-359833" lvl="2">
              <a:lnSpc>
                <a:spcPts val="3499"/>
              </a:lnSpc>
              <a:buFont typeface="Arial"/>
              <a:buChar char="⚬"/>
            </a:pPr>
            <a:r>
              <a:rPr lang="en-US" b="true" sz="2499">
                <a:solidFill>
                  <a:srgbClr val="E1130E"/>
                </a:solidFill>
                <a:latin typeface="Palatino Bold"/>
                <a:ea typeface="Palatino Bold"/>
                <a:cs typeface="Palatino Bold"/>
                <a:sym typeface="Palatino Bold"/>
              </a:rPr>
              <a:t>Số lượng</a:t>
            </a:r>
            <a:r>
              <a:rPr lang="en-US" b="true" sz="2499">
                <a:solidFill>
                  <a:srgbClr val="E1130E"/>
                </a:solidFill>
                <a:latin typeface="Palatino Bold"/>
                <a:ea typeface="Palatino Bold"/>
                <a:cs typeface="Palatino Bold"/>
                <a:sym typeface="Palatino Bold"/>
              </a:rPr>
              <a:t> </a:t>
            </a:r>
            <a:r>
              <a:rPr lang="en-US" b="true" sz="2499">
                <a:solidFill>
                  <a:srgbClr val="E1130E"/>
                </a:solidFill>
                <a:latin typeface="Palatino Bold"/>
                <a:ea typeface="Palatino Bold"/>
                <a:cs typeface="Palatino Bold"/>
                <a:sym typeface="Palatino Bold"/>
              </a:rPr>
              <a:t>nghỉ việc </a:t>
            </a:r>
            <a:r>
              <a:rPr lang="en-US" sz="2499">
                <a:solidFill>
                  <a:srgbClr val="000000"/>
                </a:solidFill>
                <a:latin typeface="Palatino"/>
                <a:ea typeface="Palatino"/>
                <a:cs typeface="Palatino"/>
                <a:sym typeface="Palatino"/>
              </a:rPr>
              <a:t>dường như cao hơn ở các nhóm có thâm niên thấp (Điều này là vì đây là năm đầu tiên họ làm việc nên họ có thể nghỉ việc tại công ty nếu cảm thấy bản thân không phù hợp với công ty)</a:t>
            </a:r>
          </a:p>
          <a:p>
            <a:pPr algn="just" marL="1079499" indent="-359833" lvl="2">
              <a:lnSpc>
                <a:spcPts val="3499"/>
              </a:lnSpc>
              <a:buFont typeface="Arial"/>
              <a:buChar char="⚬"/>
            </a:pPr>
            <a:r>
              <a:rPr lang="en-US" sz="2499">
                <a:solidFill>
                  <a:srgbClr val="000000"/>
                </a:solidFill>
                <a:latin typeface="Palatino"/>
                <a:ea typeface="Palatino"/>
                <a:cs typeface="Palatino"/>
                <a:sym typeface="Palatino"/>
              </a:rPr>
              <a:t>Ở các nhóm thâm niên cao hơn,</a:t>
            </a:r>
            <a:r>
              <a:rPr lang="en-US" b="true" sz="2499">
                <a:solidFill>
                  <a:srgbClr val="E1130E"/>
                </a:solidFill>
                <a:latin typeface="Palatino Bold"/>
                <a:ea typeface="Palatino Bold"/>
                <a:cs typeface="Palatino Bold"/>
                <a:sym typeface="Palatino Bold"/>
              </a:rPr>
              <a:t> số lượng nghỉ việc</a:t>
            </a:r>
            <a:r>
              <a:rPr lang="en-US" sz="2499">
                <a:solidFill>
                  <a:srgbClr val="000000"/>
                </a:solidFill>
                <a:latin typeface="Palatino"/>
                <a:ea typeface="Palatino"/>
                <a:cs typeface="Palatino"/>
                <a:sym typeface="Palatino"/>
              </a:rPr>
              <a:t> rất thấp (Có thể là do họ đã gắn bó với công ty lâu dài và cảm thấy bản thân phù hợp với công ty)</a:t>
            </a:r>
          </a:p>
        </p:txBody>
      </p:sp>
      <p:sp>
        <p:nvSpPr>
          <p:cNvPr name="Freeform 3" id="3"/>
          <p:cNvSpPr/>
          <p:nvPr/>
        </p:nvSpPr>
        <p:spPr>
          <a:xfrm flipH="false" flipV="false" rot="0">
            <a:off x="3215948" y="1028700"/>
            <a:ext cx="12370454" cy="5752261"/>
          </a:xfrm>
          <a:custGeom>
            <a:avLst/>
            <a:gdLst/>
            <a:ahLst/>
            <a:cxnLst/>
            <a:rect r="r" b="b" t="t" l="l"/>
            <a:pathLst>
              <a:path h="5752261" w="12370454">
                <a:moveTo>
                  <a:pt x="0" y="0"/>
                </a:moveTo>
                <a:lnTo>
                  <a:pt x="12370454" y="0"/>
                </a:lnTo>
                <a:lnTo>
                  <a:pt x="12370454" y="5752261"/>
                </a:lnTo>
                <a:lnTo>
                  <a:pt x="0" y="5752261"/>
                </a:lnTo>
                <a:lnTo>
                  <a:pt x="0" y="0"/>
                </a:lnTo>
                <a:close/>
              </a:path>
            </a:pathLst>
          </a:custGeom>
          <a:blipFill>
            <a:blip r:embed="rId2"/>
            <a:stretch>
              <a:fillRect l="0" t="0" r="0" b="0"/>
            </a:stretch>
          </a:blipFill>
        </p:spPr>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47</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67529" y="804341"/>
            <a:ext cx="14082469" cy="6548348"/>
          </a:xfrm>
          <a:custGeom>
            <a:avLst/>
            <a:gdLst/>
            <a:ahLst/>
            <a:cxnLst/>
            <a:rect r="r" b="b" t="t" l="l"/>
            <a:pathLst>
              <a:path h="6548348" w="14082469">
                <a:moveTo>
                  <a:pt x="0" y="0"/>
                </a:moveTo>
                <a:lnTo>
                  <a:pt x="14082468" y="0"/>
                </a:lnTo>
                <a:lnTo>
                  <a:pt x="14082468" y="6548348"/>
                </a:lnTo>
                <a:lnTo>
                  <a:pt x="0" y="6548348"/>
                </a:lnTo>
                <a:lnTo>
                  <a:pt x="0" y="0"/>
                </a:lnTo>
                <a:close/>
              </a:path>
            </a:pathLst>
          </a:custGeom>
          <a:blipFill>
            <a:blip r:embed="rId2"/>
            <a:stretch>
              <a:fillRect l="0" t="0" r="0" b="0"/>
            </a:stretch>
          </a:blipFill>
        </p:spPr>
      </p:sp>
      <p:sp>
        <p:nvSpPr>
          <p:cNvPr name="TextBox 3" id="3"/>
          <p:cNvSpPr txBox="true"/>
          <p:nvPr/>
        </p:nvSpPr>
        <p:spPr>
          <a:xfrm rot="0">
            <a:off x="975946" y="7389519"/>
            <a:ext cx="16283354" cy="2222500"/>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00000"/>
                </a:solidFill>
                <a:latin typeface="Palatino"/>
                <a:ea typeface="Palatino"/>
                <a:cs typeface="Palatino"/>
                <a:sym typeface="Palatino"/>
              </a:rPr>
              <a:t>Phần lớn nhân viên trong công ty chỉ làm việc cho 1 công ty</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Số lượng </a:t>
            </a:r>
            <a:r>
              <a:rPr lang="en-US" b="true" sz="2499">
                <a:solidFill>
                  <a:srgbClr val="E1130E"/>
                </a:solidFill>
                <a:latin typeface="Palatino Bold"/>
                <a:ea typeface="Palatino Bold"/>
                <a:cs typeface="Palatino Bold"/>
                <a:sym typeface="Palatino Bold"/>
              </a:rPr>
              <a:t>nhân viên nghỉ việc</a:t>
            </a:r>
            <a:r>
              <a:rPr lang="en-US" sz="2499">
                <a:solidFill>
                  <a:srgbClr val="000000"/>
                </a:solidFill>
                <a:latin typeface="Palatino"/>
                <a:ea typeface="Palatino"/>
                <a:cs typeface="Palatino"/>
                <a:sym typeface="Palatino"/>
              </a:rPr>
              <a:t> tập trung nhiều ở nhóm 1 (điều này có thể là vì họ muốn tìm kiếm thêm kinh nghiệm trong công việc ở những năm đầu làm việc)</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Nhân viên làm cho càng nhièu công ty thì</a:t>
            </a:r>
            <a:r>
              <a:rPr lang="en-US" b="true" sz="2499">
                <a:solidFill>
                  <a:srgbClr val="E90C0A"/>
                </a:solidFill>
                <a:latin typeface="Palatino Bold"/>
                <a:ea typeface="Palatino Bold"/>
                <a:cs typeface="Palatino Bold"/>
                <a:sym typeface="Palatino Bold"/>
              </a:rPr>
              <a:t> số lượng nghỉ việc</a:t>
            </a:r>
            <a:r>
              <a:rPr lang="en-US" sz="2499">
                <a:solidFill>
                  <a:srgbClr val="000000"/>
                </a:solidFill>
                <a:latin typeface="Palatino"/>
                <a:ea typeface="Palatino"/>
                <a:cs typeface="Palatino"/>
                <a:sym typeface="Palatino"/>
              </a:rPr>
              <a:t> càng thấp (Có thể là vì họ đã có đủ kinh nghiệm làm việc mà họ cần)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48</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82663" y="1028700"/>
            <a:ext cx="12118490" cy="6059245"/>
          </a:xfrm>
          <a:custGeom>
            <a:avLst/>
            <a:gdLst/>
            <a:ahLst/>
            <a:cxnLst/>
            <a:rect r="r" b="b" t="t" l="l"/>
            <a:pathLst>
              <a:path h="6059245" w="12118490">
                <a:moveTo>
                  <a:pt x="0" y="0"/>
                </a:moveTo>
                <a:lnTo>
                  <a:pt x="12118490" y="0"/>
                </a:lnTo>
                <a:lnTo>
                  <a:pt x="12118490" y="6059245"/>
                </a:lnTo>
                <a:lnTo>
                  <a:pt x="0" y="6059245"/>
                </a:lnTo>
                <a:lnTo>
                  <a:pt x="0" y="0"/>
                </a:lnTo>
                <a:close/>
              </a:path>
            </a:pathLst>
          </a:custGeom>
          <a:blipFill>
            <a:blip r:embed="rId2"/>
            <a:stretch>
              <a:fillRect l="0" t="0" r="0" b="0"/>
            </a:stretch>
          </a:blipFill>
        </p:spPr>
      </p:sp>
      <p:sp>
        <p:nvSpPr>
          <p:cNvPr name="TextBox 3" id="3"/>
          <p:cNvSpPr txBox="true"/>
          <p:nvPr/>
        </p:nvSpPr>
        <p:spPr>
          <a:xfrm rot="0">
            <a:off x="1028700" y="7345120"/>
            <a:ext cx="16230600" cy="2222500"/>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00000"/>
                </a:solidFill>
                <a:latin typeface="Palatino"/>
                <a:ea typeface="Palatino"/>
                <a:cs typeface="Palatino"/>
                <a:sym typeface="Palatino"/>
              </a:rPr>
              <a:t>Ta có thể thấy rằng phần lớn </a:t>
            </a:r>
            <a:r>
              <a:rPr lang="en-US" b="true" sz="2499">
                <a:solidFill>
                  <a:srgbClr val="E1130E"/>
                </a:solidFill>
                <a:latin typeface="Palatino Bold"/>
                <a:ea typeface="Palatino Bold"/>
                <a:cs typeface="Palatino Bold"/>
                <a:sym typeface="Palatino Bold"/>
              </a:rPr>
              <a:t>nhân viên nghỉ việc</a:t>
            </a:r>
            <a:r>
              <a:rPr lang="en-US" sz="2499">
                <a:solidFill>
                  <a:srgbClr val="000000"/>
                </a:solidFill>
                <a:latin typeface="Palatino"/>
                <a:ea typeface="Palatino"/>
                <a:cs typeface="Palatino"/>
                <a:sym typeface="Palatino"/>
              </a:rPr>
              <a:t> nằm ở</a:t>
            </a:r>
            <a:r>
              <a:rPr lang="en-US" b="true" sz="2499">
                <a:solidFill>
                  <a:srgbClr val="000000"/>
                </a:solidFill>
                <a:latin typeface="Palatino Bold"/>
                <a:ea typeface="Palatino Bold"/>
                <a:cs typeface="Palatino Bold"/>
                <a:sym typeface="Palatino Bold"/>
              </a:rPr>
              <a:t> nhóm 0</a:t>
            </a:r>
            <a:r>
              <a:rPr lang="en-US" sz="2499">
                <a:solidFill>
                  <a:srgbClr val="000000"/>
                </a:solidFill>
                <a:latin typeface="Palatino"/>
                <a:ea typeface="Palatino"/>
                <a:cs typeface="Palatino"/>
                <a:sym typeface="Palatino"/>
              </a:rPr>
              <a:t> đến </a:t>
            </a:r>
            <a:r>
              <a:rPr lang="en-US" b="true" sz="2499">
                <a:solidFill>
                  <a:srgbClr val="000000"/>
                </a:solidFill>
                <a:latin typeface="Palatino Bold"/>
                <a:ea typeface="Palatino Bold"/>
                <a:cs typeface="Palatino Bold"/>
                <a:sym typeface="Palatino Bold"/>
              </a:rPr>
              <a:t>nhóm 2 </a:t>
            </a:r>
            <a:r>
              <a:rPr lang="en-US" sz="2499">
                <a:solidFill>
                  <a:srgbClr val="000000"/>
                </a:solidFill>
                <a:latin typeface="Palatino"/>
                <a:ea typeface="Palatino"/>
                <a:cs typeface="Palatino"/>
                <a:sym typeface="Palatino"/>
              </a:rPr>
              <a:t>và tăng nhẹ ở </a:t>
            </a:r>
            <a:r>
              <a:rPr lang="en-US" b="true" sz="2499">
                <a:solidFill>
                  <a:srgbClr val="000000"/>
                </a:solidFill>
                <a:latin typeface="Palatino Bold"/>
                <a:ea typeface="Palatino Bold"/>
                <a:cs typeface="Palatino Bold"/>
                <a:sym typeface="Palatino Bold"/>
              </a:rPr>
              <a:t>nhóm 7</a:t>
            </a:r>
            <a:r>
              <a:rPr lang="en-US" sz="2499">
                <a:solidFill>
                  <a:srgbClr val="000000"/>
                </a:solidFill>
                <a:latin typeface="Palatino"/>
                <a:ea typeface="Palatino"/>
                <a:cs typeface="Palatino"/>
                <a:sym typeface="Palatino"/>
              </a:rPr>
              <a:t> (Điều này là vì khi họ làm việc ở một vị trí quá lâu mà không được thăng tiến thì họ thường có xu hướng nghỉ việc để tìm cơ hội tốt hơn).</a:t>
            </a:r>
          </a:p>
          <a:p>
            <a:pPr algn="just" marL="539749" indent="-269875" lvl="1">
              <a:lnSpc>
                <a:spcPts val="3499"/>
              </a:lnSpc>
              <a:buFont typeface="Arial"/>
              <a:buChar char="•"/>
            </a:pPr>
            <a:r>
              <a:rPr lang="en-US" sz="2499">
                <a:solidFill>
                  <a:srgbClr val="000000"/>
                </a:solidFill>
                <a:latin typeface="Palatino"/>
                <a:ea typeface="Palatino"/>
                <a:cs typeface="Palatino"/>
                <a:sym typeface="Palatino"/>
              </a:rPr>
              <a:t>Ở những nhóm cao thì </a:t>
            </a:r>
            <a:r>
              <a:rPr lang="en-US" b="true" sz="2499">
                <a:solidFill>
                  <a:srgbClr val="E1130E"/>
                </a:solidFill>
                <a:latin typeface="Palatino Bold"/>
                <a:ea typeface="Palatino Bold"/>
                <a:cs typeface="Palatino Bold"/>
                <a:sym typeface="Palatino Bold"/>
              </a:rPr>
              <a:t>số lượng nhân viên nghỉ việc</a:t>
            </a:r>
            <a:r>
              <a:rPr lang="en-US" sz="2499">
                <a:solidFill>
                  <a:srgbClr val="000000"/>
                </a:solidFill>
                <a:latin typeface="Palatino"/>
                <a:ea typeface="Palatino"/>
                <a:cs typeface="Palatino"/>
                <a:sym typeface="Palatino"/>
              </a:rPr>
              <a:t> ít. Điều này chứng tỏ rằng họ hài lòng với vị trí hiện tại của mình</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49</a:t>
            </a:r>
          </a:p>
        </p:txBody>
      </p:sp>
      <p:sp>
        <p:nvSpPr>
          <p:cNvPr name="TextBox 5" id="5"/>
          <p:cNvSpPr txBox="true"/>
          <p:nvPr/>
        </p:nvSpPr>
        <p:spPr>
          <a:xfrm rot="0">
            <a:off x="344331" y="91236"/>
            <a:ext cx="629185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2.  THÔNG TIN CỦA NHÂN VIÊN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a:t>
            </a:r>
          </a:p>
        </p:txBody>
      </p:sp>
      <p:sp>
        <p:nvSpPr>
          <p:cNvPr name="TextBox 3" id="3"/>
          <p:cNvSpPr txBox="true"/>
          <p:nvPr/>
        </p:nvSpPr>
        <p:spPr>
          <a:xfrm rot="0">
            <a:off x="1105533" y="1323975"/>
            <a:ext cx="16230600" cy="7515225"/>
          </a:xfrm>
          <a:prstGeom prst="rect">
            <a:avLst/>
          </a:prstGeom>
        </p:spPr>
        <p:txBody>
          <a:bodyPr anchor="t" rtlCol="false" tIns="0" lIns="0" bIns="0" rIns="0">
            <a:spAutoFit/>
          </a:bodyPr>
          <a:lstStyle/>
          <a:p>
            <a:pPr algn="l">
              <a:lnSpc>
                <a:spcPts val="4200"/>
              </a:lnSpc>
            </a:pPr>
            <a:r>
              <a:rPr lang="en-US" sz="3000">
                <a:solidFill>
                  <a:srgbClr val="000000"/>
                </a:solidFill>
                <a:latin typeface="Palatino"/>
                <a:ea typeface="Palatino"/>
                <a:cs typeface="Palatino"/>
                <a:sym typeface="Palatino"/>
              </a:rPr>
              <a:t>-</a:t>
            </a:r>
            <a:r>
              <a:rPr lang="en-US" sz="3000" b="true">
                <a:solidFill>
                  <a:srgbClr val="000000"/>
                </a:solidFill>
                <a:latin typeface="Palatino Bold"/>
                <a:ea typeface="Palatino Bold"/>
                <a:cs typeface="Palatino Bold"/>
                <a:sym typeface="Palatino Bold"/>
              </a:rPr>
              <a:t> JobInvolvement:</a:t>
            </a:r>
            <a:r>
              <a:rPr lang="en-US" sz="3000">
                <a:solidFill>
                  <a:srgbClr val="000000"/>
                </a:solidFill>
                <a:latin typeface="Palatino"/>
                <a:ea typeface="Palatino"/>
                <a:cs typeface="Palatino"/>
                <a:sym typeface="Palatino"/>
              </a:rPr>
              <a:t> Mức độ tham gia công việc</a:t>
            </a:r>
          </a:p>
          <a:p>
            <a:pPr algn="l">
              <a:lnSpc>
                <a:spcPts val="4200"/>
              </a:lnSpc>
            </a:pPr>
            <a:r>
              <a:rPr lang="en-US" sz="3000">
                <a:solidFill>
                  <a:srgbClr val="000000"/>
                </a:solidFill>
                <a:latin typeface="Palatino"/>
                <a:ea typeface="Palatino"/>
                <a:cs typeface="Palatino"/>
                <a:sym typeface="Palatino"/>
              </a:rPr>
              <a:t>-</a:t>
            </a:r>
            <a:r>
              <a:rPr lang="en-US" sz="3000" b="true">
                <a:solidFill>
                  <a:srgbClr val="000000"/>
                </a:solidFill>
                <a:latin typeface="Palatino Bold"/>
                <a:ea typeface="Palatino Bold"/>
                <a:cs typeface="Palatino Bold"/>
                <a:sym typeface="Palatino Bold"/>
              </a:rPr>
              <a:t> JobLevel:</a:t>
            </a:r>
            <a:r>
              <a:rPr lang="en-US" sz="3000">
                <a:solidFill>
                  <a:srgbClr val="000000"/>
                </a:solidFill>
                <a:latin typeface="Palatino"/>
                <a:ea typeface="Palatino"/>
                <a:cs typeface="Palatino"/>
                <a:sym typeface="Palatino"/>
              </a:rPr>
              <a:t> Cấp độ công việc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JobRole:</a:t>
            </a:r>
            <a:r>
              <a:rPr lang="en-US" sz="3000">
                <a:solidFill>
                  <a:srgbClr val="000000"/>
                </a:solidFill>
                <a:latin typeface="Palatino"/>
                <a:ea typeface="Palatino"/>
                <a:cs typeface="Palatino"/>
                <a:sym typeface="Palatino"/>
              </a:rPr>
              <a:t> Vai trò công việc của nhân viên</a:t>
            </a:r>
          </a:p>
          <a:p>
            <a:pPr algn="l">
              <a:lnSpc>
                <a:spcPts val="4200"/>
              </a:lnSpc>
            </a:pPr>
            <a:r>
              <a:rPr lang="en-US" sz="3000">
                <a:solidFill>
                  <a:srgbClr val="000000"/>
                </a:solidFill>
                <a:latin typeface="Palatino"/>
                <a:ea typeface="Palatino"/>
                <a:cs typeface="Palatino"/>
                <a:sym typeface="Palatino"/>
              </a:rPr>
              <a:t>-</a:t>
            </a:r>
            <a:r>
              <a:rPr lang="en-US" sz="3000" b="true">
                <a:solidFill>
                  <a:srgbClr val="000000"/>
                </a:solidFill>
                <a:latin typeface="Palatino Bold"/>
                <a:ea typeface="Palatino Bold"/>
                <a:cs typeface="Palatino Bold"/>
                <a:sym typeface="Palatino Bold"/>
              </a:rPr>
              <a:t> JobSatisfaction:</a:t>
            </a:r>
            <a:r>
              <a:rPr lang="en-US" sz="3000">
                <a:solidFill>
                  <a:srgbClr val="000000"/>
                </a:solidFill>
                <a:latin typeface="Palatino"/>
                <a:ea typeface="Palatino"/>
                <a:cs typeface="Palatino"/>
                <a:sym typeface="Palatino"/>
              </a:rPr>
              <a:t> Mức độ hài lòng trong công việc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MaritalStatus:</a:t>
            </a:r>
            <a:r>
              <a:rPr lang="en-US" sz="3000">
                <a:solidFill>
                  <a:srgbClr val="000000"/>
                </a:solidFill>
                <a:latin typeface="Palatino"/>
                <a:ea typeface="Palatino"/>
                <a:cs typeface="Palatino"/>
                <a:sym typeface="Palatino"/>
              </a:rPr>
              <a:t> Tình trạng hôn nhân</a:t>
            </a:r>
          </a:p>
          <a:p>
            <a:pPr algn="l">
              <a:lnSpc>
                <a:spcPts val="4200"/>
              </a:lnSpc>
            </a:pPr>
            <a:r>
              <a:rPr lang="en-US" sz="3000">
                <a:solidFill>
                  <a:srgbClr val="000000"/>
                </a:solidFill>
                <a:latin typeface="Palatino"/>
                <a:ea typeface="Palatino"/>
                <a:cs typeface="Palatino"/>
                <a:sym typeface="Palatino"/>
              </a:rPr>
              <a:t>-</a:t>
            </a:r>
            <a:r>
              <a:rPr lang="en-US" sz="3000" b="true">
                <a:solidFill>
                  <a:srgbClr val="000000"/>
                </a:solidFill>
                <a:latin typeface="Palatino Bold"/>
                <a:ea typeface="Palatino Bold"/>
                <a:cs typeface="Palatino Bold"/>
                <a:sym typeface="Palatino Bold"/>
              </a:rPr>
              <a:t> MonthlyIncome:</a:t>
            </a:r>
            <a:r>
              <a:rPr lang="en-US" sz="3000">
                <a:solidFill>
                  <a:srgbClr val="000000"/>
                </a:solidFill>
                <a:latin typeface="Palatino"/>
                <a:ea typeface="Palatino"/>
                <a:cs typeface="Palatino"/>
                <a:sym typeface="Palatino"/>
              </a:rPr>
              <a:t> Thu nhập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MonthlyRate:</a:t>
            </a:r>
            <a:r>
              <a:rPr lang="en-US" sz="3000">
                <a:solidFill>
                  <a:srgbClr val="000000"/>
                </a:solidFill>
                <a:latin typeface="Palatino"/>
                <a:ea typeface="Palatino"/>
                <a:cs typeface="Palatino"/>
                <a:sym typeface="Palatino"/>
              </a:rPr>
              <a:t> Mức lương hàng tháng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NumCompaniesWorked:</a:t>
            </a:r>
            <a:r>
              <a:rPr lang="en-US" sz="3000">
                <a:solidFill>
                  <a:srgbClr val="000000"/>
                </a:solidFill>
                <a:latin typeface="Palatino"/>
                <a:ea typeface="Palatino"/>
                <a:cs typeface="Palatino"/>
                <a:sym typeface="Palatino"/>
              </a:rPr>
              <a:t> Số công ty đã làm việc</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Over18: </a:t>
            </a:r>
            <a:r>
              <a:rPr lang="en-US" sz="3000">
                <a:solidFill>
                  <a:srgbClr val="000000"/>
                </a:solidFill>
                <a:latin typeface="Palatino"/>
                <a:ea typeface="Palatino"/>
                <a:cs typeface="Palatino"/>
                <a:sym typeface="Palatino"/>
              </a:rPr>
              <a:t>Độ tuổi trên 18</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OverTime: </a:t>
            </a:r>
            <a:r>
              <a:rPr lang="en-US" sz="3000">
                <a:solidFill>
                  <a:srgbClr val="000000"/>
                </a:solidFill>
                <a:latin typeface="Palatino"/>
                <a:ea typeface="Palatino"/>
                <a:cs typeface="Palatino"/>
                <a:sym typeface="Palatino"/>
              </a:rPr>
              <a:t>Nhân viên làm thêm giờ</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PercentSalaryHike: </a:t>
            </a:r>
            <a:r>
              <a:rPr lang="en-US" sz="3000">
                <a:solidFill>
                  <a:srgbClr val="000000"/>
                </a:solidFill>
                <a:latin typeface="Palatino"/>
                <a:ea typeface="Palatino"/>
                <a:cs typeface="Palatino"/>
                <a:sym typeface="Palatino"/>
              </a:rPr>
              <a:t>Tỷ lệ được tăng lương</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PerformanceRating:</a:t>
            </a:r>
            <a:r>
              <a:rPr lang="en-US" sz="3000">
                <a:solidFill>
                  <a:srgbClr val="000000"/>
                </a:solidFill>
                <a:latin typeface="Palatino"/>
                <a:ea typeface="Palatino"/>
                <a:cs typeface="Palatino"/>
                <a:sym typeface="Palatino"/>
              </a:rPr>
              <a:t> Đánh giá hiệu suất</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RelationshipSatisfaction: </a:t>
            </a:r>
            <a:r>
              <a:rPr lang="en-US" sz="3000">
                <a:solidFill>
                  <a:srgbClr val="000000"/>
                </a:solidFill>
                <a:latin typeface="Palatino"/>
                <a:ea typeface="Palatino"/>
                <a:cs typeface="Palatino"/>
                <a:sym typeface="Palatino"/>
              </a:rPr>
              <a:t>Mức độ hài lòng trong mối quan hệ</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StandardHours:</a:t>
            </a:r>
            <a:r>
              <a:rPr lang="en-US" sz="3000">
                <a:solidFill>
                  <a:srgbClr val="000000"/>
                </a:solidFill>
                <a:latin typeface="Palatino"/>
                <a:ea typeface="Palatino"/>
                <a:cs typeface="Palatino"/>
                <a:sym typeface="Palatino"/>
              </a:rPr>
              <a:t> Giờ làm việc tiêu chuẩn mỗi tuần</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05398" y="1028700"/>
            <a:ext cx="13273021" cy="5972860"/>
          </a:xfrm>
          <a:custGeom>
            <a:avLst/>
            <a:gdLst/>
            <a:ahLst/>
            <a:cxnLst/>
            <a:rect r="r" b="b" t="t" l="l"/>
            <a:pathLst>
              <a:path h="5972860" w="13273021">
                <a:moveTo>
                  <a:pt x="0" y="0"/>
                </a:moveTo>
                <a:lnTo>
                  <a:pt x="13273021" y="0"/>
                </a:lnTo>
                <a:lnTo>
                  <a:pt x="13273021" y="5972860"/>
                </a:lnTo>
                <a:lnTo>
                  <a:pt x="0" y="5972860"/>
                </a:lnTo>
                <a:lnTo>
                  <a:pt x="0" y="0"/>
                </a:lnTo>
                <a:close/>
              </a:path>
            </a:pathLst>
          </a:custGeom>
          <a:blipFill>
            <a:blip r:embed="rId2"/>
            <a:stretch>
              <a:fillRect l="0" t="0" r="0" b="0"/>
            </a:stretch>
          </a:blipFill>
        </p:spPr>
      </p:sp>
      <p:sp>
        <p:nvSpPr>
          <p:cNvPr name="TextBox 3" id="3"/>
          <p:cNvSpPr txBox="true"/>
          <p:nvPr/>
        </p:nvSpPr>
        <p:spPr>
          <a:xfrm rot="0">
            <a:off x="0" y="91236"/>
            <a:ext cx="844190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3. THÔNG TIN CÔNG TY VỀ NHÂN VIÊN</a:t>
            </a:r>
          </a:p>
        </p:txBody>
      </p:sp>
      <p:sp>
        <p:nvSpPr>
          <p:cNvPr name="TextBox 4" id="4"/>
          <p:cNvSpPr txBox="true"/>
          <p:nvPr/>
        </p:nvSpPr>
        <p:spPr>
          <a:xfrm rot="0">
            <a:off x="347674" y="6906310"/>
            <a:ext cx="17592651" cy="17843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Những</a:t>
            </a:r>
            <a:r>
              <a:rPr lang="en-US" b="true" sz="2499">
                <a:solidFill>
                  <a:srgbClr val="000000"/>
                </a:solidFill>
                <a:latin typeface="Palatino Bold"/>
                <a:ea typeface="Palatino Bold"/>
                <a:cs typeface="Palatino Bold"/>
                <a:sym typeface="Palatino Bold"/>
              </a:rPr>
              <a:t> n</a:t>
            </a:r>
            <a:r>
              <a:rPr lang="en-US" b="true" sz="2499">
                <a:solidFill>
                  <a:srgbClr val="000000"/>
                </a:solidFill>
                <a:latin typeface="Palatino Bold"/>
                <a:ea typeface="Palatino Bold"/>
                <a:cs typeface="Palatino Bold"/>
                <a:sym typeface="Palatino Bold"/>
              </a:rPr>
              <a:t>gười nằm ở mức thấp</a:t>
            </a:r>
            <a:r>
              <a:rPr lang="en-US" sz="2499">
                <a:solidFill>
                  <a:srgbClr val="000000"/>
                </a:solidFill>
                <a:latin typeface="Palatino"/>
                <a:ea typeface="Palatino"/>
                <a:cs typeface="Palatino"/>
                <a:sym typeface="Palatino"/>
              </a:rPr>
              <a:t> thường có </a:t>
            </a:r>
            <a:r>
              <a:rPr lang="en-US" b="true" sz="2499">
                <a:solidFill>
                  <a:srgbClr val="E90C0A"/>
                </a:solidFill>
                <a:latin typeface="Palatino Bold"/>
                <a:ea typeface="Palatino Bold"/>
                <a:cs typeface="Palatino Bold"/>
                <a:sym typeface="Palatino Bold"/>
              </a:rPr>
              <a:t>xu hướng nghỉ việc,</a:t>
            </a:r>
            <a:r>
              <a:rPr lang="en-US" sz="2499">
                <a:solidFill>
                  <a:srgbClr val="000000"/>
                </a:solidFill>
                <a:latin typeface="Palatino"/>
                <a:ea typeface="Palatino"/>
                <a:cs typeface="Palatino"/>
                <a:sym typeface="Palatino"/>
              </a:rPr>
              <a:t> đối mới những</a:t>
            </a:r>
            <a:r>
              <a:rPr lang="en-US" b="true" sz="2499">
                <a:solidFill>
                  <a:srgbClr val="000000"/>
                </a:solidFill>
                <a:latin typeface="Palatino Bold"/>
                <a:ea typeface="Palatino Bold"/>
                <a:cs typeface="Palatino Bold"/>
                <a:sym typeface="Palatino Bold"/>
              </a:rPr>
              <a:t> người ở bậc cao hơn</a:t>
            </a:r>
            <a:r>
              <a:rPr lang="en-US" sz="2499">
                <a:solidFill>
                  <a:srgbClr val="000000"/>
                </a:solidFill>
                <a:latin typeface="Palatino"/>
                <a:ea typeface="Palatino"/>
                <a:cs typeface="Palatino"/>
                <a:sym typeface="Palatino"/>
              </a:rPr>
              <a:t> (bậc 3) </a:t>
            </a:r>
            <a:r>
              <a:rPr lang="en-US" b="true" sz="2499">
                <a:solidFill>
                  <a:srgbClr val="E90C0A"/>
                </a:solidFill>
                <a:latin typeface="Palatino Bold"/>
                <a:ea typeface="Palatino Bold"/>
                <a:cs typeface="Palatino Bold"/>
                <a:sym typeface="Palatino Bold"/>
              </a:rPr>
              <a:t>xu hướng họ nghỉ việc nhiều hơn</a:t>
            </a:r>
            <a:r>
              <a:rPr lang="en-US" sz="2499">
                <a:solidFill>
                  <a:srgbClr val="000000"/>
                </a:solidFill>
                <a:latin typeface="Palatino"/>
                <a:ea typeface="Palatino"/>
                <a:cs typeface="Palatino"/>
                <a:sym typeface="Palatino"/>
              </a:rPr>
              <a:t>, có thể họ mong muốn tìm thêm cơ hội và đãi ngộ xứng đáng hơn, tuy nhiên biểu đồ này cho mức độ cân bằng cuộc sống ở mức 3 trở lên vẫn chiếm số lượng nhiều hơn, thấy nhân viên ở đây có sự hài lòng về công việc hiện tại ở công ty. Để kiểm tra nhận định này, ta sẽ tìm hiểu sự hài lòng của nhân viên đối với công ty như thế nào</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50</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68838" y="1028700"/>
            <a:ext cx="14750325" cy="8426123"/>
          </a:xfrm>
          <a:custGeom>
            <a:avLst/>
            <a:gdLst/>
            <a:ahLst/>
            <a:cxnLst/>
            <a:rect r="r" b="b" t="t" l="l"/>
            <a:pathLst>
              <a:path h="8426123" w="14750325">
                <a:moveTo>
                  <a:pt x="0" y="0"/>
                </a:moveTo>
                <a:lnTo>
                  <a:pt x="14750324" y="0"/>
                </a:lnTo>
                <a:lnTo>
                  <a:pt x="14750324" y="8426123"/>
                </a:lnTo>
                <a:lnTo>
                  <a:pt x="0" y="8426123"/>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51</a:t>
            </a:r>
          </a:p>
        </p:txBody>
      </p:sp>
      <p:sp>
        <p:nvSpPr>
          <p:cNvPr name="TextBox 4" id="4"/>
          <p:cNvSpPr txBox="true"/>
          <p:nvPr/>
        </p:nvSpPr>
        <p:spPr>
          <a:xfrm rot="0">
            <a:off x="0" y="91236"/>
            <a:ext cx="8441908"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3. THÔNG TIN CÔNG TY VỀ NHÂN VIÊN</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82571" y="1028700"/>
            <a:ext cx="14499242" cy="7410323"/>
          </a:xfrm>
          <a:custGeom>
            <a:avLst/>
            <a:gdLst/>
            <a:ahLst/>
            <a:cxnLst/>
            <a:rect r="r" b="b" t="t" l="l"/>
            <a:pathLst>
              <a:path h="7410323" w="14499242">
                <a:moveTo>
                  <a:pt x="0" y="0"/>
                </a:moveTo>
                <a:lnTo>
                  <a:pt x="14499242" y="0"/>
                </a:lnTo>
                <a:lnTo>
                  <a:pt x="14499242" y="7410323"/>
                </a:lnTo>
                <a:lnTo>
                  <a:pt x="0" y="7410323"/>
                </a:lnTo>
                <a:lnTo>
                  <a:pt x="0" y="0"/>
                </a:lnTo>
                <a:close/>
              </a:path>
            </a:pathLst>
          </a:custGeom>
          <a:blipFill>
            <a:blip r:embed="rId2"/>
            <a:stretch>
              <a:fillRect l="-1475" t="0" r="-74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52</a:t>
            </a:r>
          </a:p>
        </p:txBody>
      </p:sp>
      <p:sp>
        <p:nvSpPr>
          <p:cNvPr name="TextBox 4" id="4"/>
          <p:cNvSpPr txBox="true"/>
          <p:nvPr/>
        </p:nvSpPr>
        <p:spPr>
          <a:xfrm rot="0">
            <a:off x="1028700" y="8343773"/>
            <a:ext cx="15925670" cy="1784350"/>
          </a:xfrm>
          <a:prstGeom prst="rect">
            <a:avLst/>
          </a:prstGeom>
        </p:spPr>
        <p:txBody>
          <a:bodyPr anchor="t" rtlCol="false" tIns="0" lIns="0" bIns="0" rIns="0">
            <a:spAutoFit/>
          </a:bodyPr>
          <a:lstStyle/>
          <a:p>
            <a:pPr algn="just">
              <a:lnSpc>
                <a:spcPts val="3499"/>
              </a:lnSpc>
            </a:pPr>
            <a:r>
              <a:rPr lang="en-US" sz="2499">
                <a:solidFill>
                  <a:srgbClr val="000000"/>
                </a:solidFill>
                <a:latin typeface="Palatino"/>
                <a:ea typeface="Palatino"/>
                <a:cs typeface="Palatino"/>
                <a:sym typeface="Palatino"/>
              </a:rPr>
              <a:t>- Nhận xét chung: </a:t>
            </a:r>
            <a:r>
              <a:rPr lang="en-US" sz="2499">
                <a:solidFill>
                  <a:srgbClr val="000000"/>
                </a:solidFill>
                <a:latin typeface="Palatino"/>
                <a:ea typeface="Palatino"/>
                <a:cs typeface="Palatino"/>
                <a:sym typeface="Palatino"/>
              </a:rPr>
              <a:t>Ta nhận thấy đa số những </a:t>
            </a:r>
            <a:r>
              <a:rPr lang="en-US" sz="2499" b="true">
                <a:solidFill>
                  <a:srgbClr val="5CA1EB"/>
                </a:solidFill>
                <a:latin typeface="Palatino Bold"/>
                <a:ea typeface="Palatino Bold"/>
                <a:cs typeface="Palatino Bold"/>
                <a:sym typeface="Palatino Bold"/>
              </a:rPr>
              <a:t>người còn làm việ</a:t>
            </a:r>
            <a:r>
              <a:rPr lang="en-US" sz="2499">
                <a:solidFill>
                  <a:srgbClr val="000000"/>
                </a:solidFill>
                <a:latin typeface="Palatino"/>
                <a:ea typeface="Palatino"/>
                <a:cs typeface="Palatino"/>
                <a:sym typeface="Palatino"/>
              </a:rPr>
              <a:t>c luôn nhiều hơn những </a:t>
            </a:r>
            <a:r>
              <a:rPr lang="en-US" sz="2499">
                <a:solidFill>
                  <a:srgbClr val="E90C0A"/>
                </a:solidFill>
                <a:latin typeface="Palatino"/>
                <a:ea typeface="Palatino"/>
                <a:cs typeface="Palatino"/>
                <a:sym typeface="Palatino"/>
              </a:rPr>
              <a:t>người đã nghỉ việc</a:t>
            </a:r>
            <a:r>
              <a:rPr lang="en-US" sz="2499">
                <a:solidFill>
                  <a:srgbClr val="000000"/>
                </a:solidFill>
                <a:latin typeface="Palatino"/>
                <a:ea typeface="Palatino"/>
                <a:cs typeface="Palatino"/>
                <a:sym typeface="Palatino"/>
              </a:rPr>
              <a:t>. Để làm rõ hơn tỉ lệ của </a:t>
            </a:r>
            <a:r>
              <a:rPr lang="en-US" sz="2499" b="true">
                <a:solidFill>
                  <a:srgbClr val="E90C0A"/>
                </a:solidFill>
                <a:latin typeface="Palatino Bold"/>
                <a:ea typeface="Palatino Bold"/>
                <a:cs typeface="Palatino Bold"/>
                <a:sym typeface="Palatino Bold"/>
              </a:rPr>
              <a:t>nhân viên nghỉ việc</a:t>
            </a:r>
            <a:r>
              <a:rPr lang="en-US" sz="2499">
                <a:solidFill>
                  <a:srgbClr val="000000"/>
                </a:solidFill>
                <a:latin typeface="Palatino"/>
                <a:ea typeface="Palatino"/>
                <a:cs typeface="Palatino"/>
                <a:sym typeface="Palatino"/>
              </a:rPr>
              <a:t> chiếm bao nhiêu phần trăm trong từng đặc trưng, ta sẽ tiếp tục đi làm rõ</a:t>
            </a:r>
          </a:p>
          <a:p>
            <a:pPr algn="just">
              <a:lnSpc>
                <a:spcPts val="3499"/>
              </a:lnSpc>
            </a:pP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75303" y="1654383"/>
            <a:ext cx="13337395" cy="4445798"/>
          </a:xfrm>
          <a:custGeom>
            <a:avLst/>
            <a:gdLst/>
            <a:ahLst/>
            <a:cxnLst/>
            <a:rect r="r" b="b" t="t" l="l"/>
            <a:pathLst>
              <a:path h="4445798" w="13337395">
                <a:moveTo>
                  <a:pt x="0" y="0"/>
                </a:moveTo>
                <a:lnTo>
                  <a:pt x="13337394" y="0"/>
                </a:lnTo>
                <a:lnTo>
                  <a:pt x="13337394" y="4445798"/>
                </a:lnTo>
                <a:lnTo>
                  <a:pt x="0" y="4445798"/>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53</a:t>
            </a:r>
          </a:p>
        </p:txBody>
      </p:sp>
      <p:sp>
        <p:nvSpPr>
          <p:cNvPr name="TextBox 4" id="4"/>
          <p:cNvSpPr txBox="true"/>
          <p:nvPr/>
        </p:nvSpPr>
        <p:spPr>
          <a:xfrm rot="0">
            <a:off x="2475303" y="6856126"/>
            <a:ext cx="13337395" cy="1529080"/>
          </a:xfrm>
          <a:prstGeom prst="rect">
            <a:avLst/>
          </a:prstGeom>
        </p:spPr>
        <p:txBody>
          <a:bodyPr anchor="t" rtlCol="false" tIns="0" lIns="0" bIns="0" rIns="0">
            <a:spAutoFit/>
          </a:bodyPr>
          <a:lstStyle/>
          <a:p>
            <a:pPr algn="just">
              <a:lnSpc>
                <a:spcPts val="3919"/>
              </a:lnSpc>
            </a:pPr>
            <a:r>
              <a:rPr lang="en-US" sz="2799">
                <a:solidFill>
                  <a:srgbClr val="000000"/>
                </a:solidFill>
                <a:latin typeface="Palatino"/>
                <a:ea typeface="Palatino"/>
                <a:cs typeface="Palatino"/>
                <a:sym typeface="Palatino"/>
              </a:rPr>
              <a:t>- Nhận xét: 3 lĩnh vực Human Resources, Marketing và </a:t>
            </a:r>
            <a:r>
              <a:rPr lang="en-US" sz="2799">
                <a:solidFill>
                  <a:srgbClr val="000000"/>
                </a:solidFill>
                <a:latin typeface="Palatino"/>
                <a:ea typeface="Palatino"/>
                <a:cs typeface="Palatino"/>
                <a:sym typeface="Palatino"/>
              </a:rPr>
              <a:t>Technical Degree có </a:t>
            </a:r>
            <a:r>
              <a:rPr lang="en-US" sz="2799">
                <a:solidFill>
                  <a:srgbClr val="E90C0A"/>
                </a:solidFill>
                <a:latin typeface="Palatino"/>
                <a:ea typeface="Palatino"/>
                <a:cs typeface="Palatino"/>
                <a:sym typeface="Palatino"/>
              </a:rPr>
              <a:t>tỉ lệ nhân viên nghỉ việc cao nhất </a:t>
            </a:r>
            <a:r>
              <a:rPr lang="en-US" sz="2799">
                <a:solidFill>
                  <a:srgbClr val="000000"/>
                </a:solidFill>
                <a:latin typeface="Palatino"/>
                <a:ea typeface="Palatino"/>
                <a:cs typeface="Palatino"/>
                <a:sym typeface="Palatino"/>
              </a:rPr>
              <a:t>trong tổng số 6 lĩnh vực giáo dục</a:t>
            </a:r>
          </a:p>
          <a:p>
            <a:pPr algn="just">
              <a:lnSpc>
                <a:spcPts val="3919"/>
              </a:lnSpc>
            </a:pP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84138"/>
            <a:ext cx="18288000" cy="5932801"/>
          </a:xfrm>
          <a:custGeom>
            <a:avLst/>
            <a:gdLst/>
            <a:ahLst/>
            <a:cxnLst/>
            <a:rect r="r" b="b" t="t" l="l"/>
            <a:pathLst>
              <a:path h="5932801" w="18288000">
                <a:moveTo>
                  <a:pt x="0" y="0"/>
                </a:moveTo>
                <a:lnTo>
                  <a:pt x="18288000" y="0"/>
                </a:lnTo>
                <a:lnTo>
                  <a:pt x="18288000" y="5932801"/>
                </a:lnTo>
                <a:lnTo>
                  <a:pt x="0" y="5932801"/>
                </a:lnTo>
                <a:lnTo>
                  <a:pt x="0" y="0"/>
                </a:lnTo>
                <a:close/>
              </a:path>
            </a:pathLst>
          </a:custGeom>
          <a:blipFill>
            <a:blip r:embed="rId2"/>
            <a:stretch>
              <a:fillRect l="-504" t="-1839" r="0" b="-1429"/>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54</a:t>
            </a:r>
          </a:p>
        </p:txBody>
      </p:sp>
      <p:sp>
        <p:nvSpPr>
          <p:cNvPr name="TextBox 4" id="4"/>
          <p:cNvSpPr txBox="true"/>
          <p:nvPr/>
        </p:nvSpPr>
        <p:spPr>
          <a:xfrm rot="0">
            <a:off x="0" y="6043087"/>
            <a:ext cx="18288000" cy="3546474"/>
          </a:xfrm>
          <a:prstGeom prst="rect">
            <a:avLst/>
          </a:prstGeom>
        </p:spPr>
        <p:txBody>
          <a:bodyPr anchor="t" rtlCol="false" tIns="0" lIns="0" bIns="0" rIns="0">
            <a:spAutoFit/>
          </a:bodyPr>
          <a:lstStyle/>
          <a:p>
            <a:pPr algn="just">
              <a:lnSpc>
                <a:spcPts val="3500"/>
              </a:lnSpc>
            </a:pPr>
            <a:r>
              <a:rPr lang="en-US" sz="2500">
                <a:solidFill>
                  <a:srgbClr val="000000"/>
                </a:solidFill>
                <a:latin typeface="Palatino"/>
                <a:ea typeface="Palatino"/>
                <a:cs typeface="Palatino"/>
                <a:sym typeface="Palatino"/>
              </a:rPr>
              <a:t>- Nhận xét:</a:t>
            </a:r>
          </a:p>
          <a:p>
            <a:pPr algn="just">
              <a:lnSpc>
                <a:spcPts val="3500"/>
              </a:lnSpc>
            </a:pPr>
            <a:r>
              <a:rPr lang="en-US" sz="2500">
                <a:solidFill>
                  <a:srgbClr val="000000"/>
                </a:solidFill>
                <a:latin typeface="Palatino"/>
                <a:ea typeface="Palatino"/>
                <a:cs typeface="Palatino"/>
                <a:sym typeface="Palatino"/>
              </a:rPr>
              <a:t>  - </a:t>
            </a:r>
            <a:r>
              <a:rPr lang="en-US" sz="2500">
                <a:solidFill>
                  <a:srgbClr val="000000"/>
                </a:solidFill>
                <a:latin typeface="Palatino"/>
                <a:ea typeface="Palatino"/>
                <a:cs typeface="Palatino"/>
                <a:sym typeface="Palatino"/>
              </a:rPr>
              <a:t>Trong </a:t>
            </a:r>
            <a:r>
              <a:rPr lang="en-US" sz="2500" b="true">
                <a:solidFill>
                  <a:srgbClr val="000000"/>
                </a:solidFill>
                <a:latin typeface="Palatino Bold"/>
                <a:ea typeface="Palatino Bold"/>
                <a:cs typeface="Palatino Bold"/>
                <a:sym typeface="Palatino Bold"/>
              </a:rPr>
              <a:t>JobRole</a:t>
            </a:r>
            <a:r>
              <a:rPr lang="en-US" sz="2500">
                <a:solidFill>
                  <a:srgbClr val="000000"/>
                </a:solidFill>
                <a:latin typeface="Palatino"/>
                <a:ea typeface="Palatino"/>
                <a:cs typeface="Palatino"/>
                <a:sym typeface="Palatino"/>
              </a:rPr>
              <a:t>, có 4 trong tổng số 9 công việc có</a:t>
            </a:r>
            <a:r>
              <a:rPr lang="en-US" sz="2500">
                <a:solidFill>
                  <a:srgbClr val="E1130E"/>
                </a:solidFill>
                <a:latin typeface="Palatino"/>
                <a:ea typeface="Palatino"/>
                <a:cs typeface="Palatino"/>
                <a:sym typeface="Palatino"/>
              </a:rPr>
              <a:t> </a:t>
            </a:r>
            <a:r>
              <a:rPr lang="en-US" sz="2500" b="true">
                <a:solidFill>
                  <a:srgbClr val="E1130E"/>
                </a:solidFill>
                <a:latin typeface="Palatino Bold"/>
                <a:ea typeface="Palatino Bold"/>
                <a:cs typeface="Palatino Bold"/>
                <a:sym typeface="Palatino Bold"/>
              </a:rPr>
              <a:t>tỷ lệ nghỉ việc </a:t>
            </a:r>
            <a:r>
              <a:rPr lang="en-US" sz="2500">
                <a:solidFill>
                  <a:srgbClr val="000000"/>
                </a:solidFill>
                <a:latin typeface="Palatino"/>
                <a:ea typeface="Palatino"/>
                <a:cs typeface="Palatino"/>
                <a:sym typeface="Palatino"/>
              </a:rPr>
              <a:t>thấp hơn 7% bao gồm: Healthcare, Manager, Research Director và Manufacturing Director, đây là những vị trí có vai trò quan trọng trong công ty và thông thường những nhân viên ở vị trí này có sự ổn định và có thâm niên trong công ty nên</a:t>
            </a:r>
            <a:r>
              <a:rPr lang="en-US" sz="2500">
                <a:solidFill>
                  <a:srgbClr val="E1130E"/>
                </a:solidFill>
                <a:latin typeface="Palatino"/>
                <a:ea typeface="Palatino"/>
                <a:cs typeface="Palatino"/>
                <a:sym typeface="Palatino"/>
              </a:rPr>
              <a:t> </a:t>
            </a:r>
            <a:r>
              <a:rPr lang="en-US" sz="2500" b="true">
                <a:solidFill>
                  <a:srgbClr val="E1130E"/>
                </a:solidFill>
                <a:latin typeface="Palatino Bold"/>
                <a:ea typeface="Palatino Bold"/>
                <a:cs typeface="Palatino Bold"/>
                <a:sym typeface="Palatino Bold"/>
              </a:rPr>
              <a:t>xu hướng nghỉ việc của họ thấp</a:t>
            </a:r>
            <a:r>
              <a:rPr lang="en-US" sz="2500">
                <a:solidFill>
                  <a:srgbClr val="E1130E"/>
                </a:solidFill>
                <a:latin typeface="Palatino"/>
                <a:ea typeface="Palatino"/>
                <a:cs typeface="Palatino"/>
                <a:sym typeface="Palatino"/>
              </a:rPr>
              <a:t>.</a:t>
            </a:r>
          </a:p>
          <a:p>
            <a:pPr algn="just">
              <a:lnSpc>
                <a:spcPts val="3500"/>
              </a:lnSpc>
            </a:pPr>
            <a:r>
              <a:rPr lang="en-US" sz="2500">
                <a:solidFill>
                  <a:srgbClr val="000000"/>
                </a:solidFill>
                <a:latin typeface="Palatino"/>
                <a:ea typeface="Palatino"/>
                <a:cs typeface="Palatino"/>
                <a:sym typeface="Palatino"/>
              </a:rPr>
              <a:t>  - Các vai trò khác có tỷ lệ đều trên 15% trong dó ta có thể thấy ở vai trò Sales Executive và Sales Representative có </a:t>
            </a:r>
            <a:r>
              <a:rPr lang="en-US" sz="2500" b="true">
                <a:solidFill>
                  <a:srgbClr val="E90C0A"/>
                </a:solidFill>
                <a:latin typeface="Palatino Bold"/>
                <a:ea typeface="Palatino Bold"/>
                <a:cs typeface="Palatino Bold"/>
                <a:sym typeface="Palatino Bold"/>
              </a:rPr>
              <a:t>tỉ lệ nghỉ việc</a:t>
            </a:r>
            <a:r>
              <a:rPr lang="en-US" sz="2500">
                <a:solidFill>
                  <a:srgbClr val="000000"/>
                </a:solidFill>
                <a:latin typeface="Palatino"/>
                <a:ea typeface="Palatino"/>
                <a:cs typeface="Palatino"/>
                <a:sym typeface="Palatino"/>
              </a:rPr>
              <a:t> khá cao (17.7% và 41.3%), điều này có thể giải thích vì sao ở Phòng ban này chiếm</a:t>
            </a:r>
            <a:r>
              <a:rPr lang="en-US" sz="2500" b="true">
                <a:solidFill>
                  <a:srgbClr val="E90C0A"/>
                </a:solidFill>
                <a:latin typeface="Palatino Bold"/>
                <a:ea typeface="Palatino Bold"/>
                <a:cs typeface="Palatino Bold"/>
                <a:sym typeface="Palatino Bold"/>
              </a:rPr>
              <a:t> tỷ lệ nhân viên nghỉ việc</a:t>
            </a:r>
            <a:r>
              <a:rPr lang="en-US" sz="2500">
                <a:solidFill>
                  <a:srgbClr val="000000"/>
                </a:solidFill>
                <a:latin typeface="Palatino"/>
                <a:ea typeface="Palatino"/>
                <a:cs typeface="Palatino"/>
                <a:sym typeface="Palatino"/>
              </a:rPr>
              <a:t> cao nhất (đã chỉ ra ở trên)</a:t>
            </a:r>
          </a:p>
          <a:p>
            <a:pPr algn="just">
              <a:lnSpc>
                <a:spcPts val="3500"/>
              </a:lnSpc>
            </a:pP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0"/>
            <a:ext cx="16918021" cy="6338105"/>
          </a:xfrm>
          <a:custGeom>
            <a:avLst/>
            <a:gdLst/>
            <a:ahLst/>
            <a:cxnLst/>
            <a:rect r="r" b="b" t="t" l="l"/>
            <a:pathLst>
              <a:path h="6338105" w="16918021">
                <a:moveTo>
                  <a:pt x="0" y="0"/>
                </a:moveTo>
                <a:lnTo>
                  <a:pt x="16918021" y="0"/>
                </a:lnTo>
                <a:lnTo>
                  <a:pt x="16918021" y="6338105"/>
                </a:lnTo>
                <a:lnTo>
                  <a:pt x="0" y="6338105"/>
                </a:lnTo>
                <a:lnTo>
                  <a:pt x="0" y="0"/>
                </a:lnTo>
                <a:close/>
              </a:path>
            </a:pathLst>
          </a:custGeom>
          <a:blipFill>
            <a:blip r:embed="rId2"/>
            <a:stretch>
              <a:fillRect l="0" t="-9808" r="-2017" b="-26346"/>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55</a:t>
            </a:r>
          </a:p>
        </p:txBody>
      </p:sp>
      <p:sp>
        <p:nvSpPr>
          <p:cNvPr name="TextBox 4" id="4"/>
          <p:cNvSpPr txBox="true"/>
          <p:nvPr/>
        </p:nvSpPr>
        <p:spPr>
          <a:xfrm rot="0">
            <a:off x="0" y="6223805"/>
            <a:ext cx="18288000" cy="3014980"/>
          </a:xfrm>
          <a:prstGeom prst="rect">
            <a:avLst/>
          </a:prstGeom>
        </p:spPr>
        <p:txBody>
          <a:bodyPr anchor="t" rtlCol="false" tIns="0" lIns="0" bIns="0" rIns="0">
            <a:spAutoFit/>
          </a:bodyPr>
          <a:lstStyle/>
          <a:p>
            <a:pPr algn="just">
              <a:lnSpc>
                <a:spcPts val="3920"/>
              </a:lnSpc>
            </a:pPr>
            <a:r>
              <a:rPr lang="en-US" sz="2800" b="true">
                <a:solidFill>
                  <a:srgbClr val="000000"/>
                </a:solidFill>
                <a:latin typeface="Palatino Bold"/>
                <a:ea typeface="Palatino Bold"/>
                <a:cs typeface="Palatino Bold"/>
                <a:sym typeface="Palatino Bold"/>
              </a:rPr>
              <a:t>- Nhận xét:</a:t>
            </a:r>
          </a:p>
          <a:p>
            <a:pPr algn="just">
              <a:lnSpc>
                <a:spcPts val="3920"/>
              </a:lnSpc>
            </a:pPr>
            <a:r>
              <a:rPr lang="en-US" sz="2800">
                <a:solidFill>
                  <a:srgbClr val="000000"/>
                </a:solidFill>
                <a:latin typeface="Palatino"/>
                <a:ea typeface="Palatino"/>
                <a:cs typeface="Palatino"/>
                <a:sym typeface="Palatino"/>
              </a:rPr>
              <a:t>- </a:t>
            </a:r>
            <a:r>
              <a:rPr lang="en-US" sz="2800">
                <a:solidFill>
                  <a:srgbClr val="000000"/>
                </a:solidFill>
                <a:latin typeface="Palatino"/>
                <a:ea typeface="Palatino"/>
                <a:cs typeface="Palatino"/>
                <a:sym typeface="Palatino"/>
              </a:rPr>
              <a:t>Ta nhận thấy đối với những nhân viên </a:t>
            </a:r>
            <a:r>
              <a:rPr lang="en-US" sz="2800" b="true">
                <a:solidFill>
                  <a:srgbClr val="000000"/>
                </a:solidFill>
                <a:latin typeface="Palatino Bold"/>
                <a:ea typeface="Palatino Bold"/>
                <a:cs typeface="Palatino Bold"/>
                <a:sym typeface="Palatino Bold"/>
              </a:rPr>
              <a:t>không làm thêm giờ</a:t>
            </a:r>
            <a:r>
              <a:rPr lang="en-US" sz="2800">
                <a:solidFill>
                  <a:srgbClr val="000000"/>
                </a:solidFill>
                <a:latin typeface="Palatino"/>
                <a:ea typeface="Palatino"/>
                <a:cs typeface="Palatino"/>
                <a:sym typeface="Palatino"/>
              </a:rPr>
              <a:t> tại công ty, </a:t>
            </a:r>
            <a:r>
              <a:rPr lang="en-US" sz="2800" b="true">
                <a:solidFill>
                  <a:srgbClr val="E90C0A"/>
                </a:solidFill>
                <a:latin typeface="Palatino Bold"/>
                <a:ea typeface="Palatino Bold"/>
                <a:cs typeface="Palatino Bold"/>
                <a:sym typeface="Palatino Bold"/>
              </a:rPr>
              <a:t>xu hướng họ nghỉ việc ít hơn</a:t>
            </a:r>
            <a:r>
              <a:rPr lang="en-US" sz="2800">
                <a:solidFill>
                  <a:srgbClr val="000000"/>
                </a:solidFill>
                <a:latin typeface="Palatino"/>
                <a:ea typeface="Palatino"/>
                <a:cs typeface="Palatino"/>
                <a:sym typeface="Palatino"/>
              </a:rPr>
              <a:t>.</a:t>
            </a:r>
          </a:p>
          <a:p>
            <a:pPr algn="just">
              <a:lnSpc>
                <a:spcPts val="3920"/>
              </a:lnSpc>
            </a:pPr>
            <a:r>
              <a:rPr lang="en-US" sz="2800">
                <a:solidFill>
                  <a:srgbClr val="000000"/>
                </a:solidFill>
                <a:latin typeface="Palatino"/>
                <a:ea typeface="Palatino"/>
                <a:cs typeface="Palatino"/>
                <a:sym typeface="Palatino"/>
              </a:rPr>
              <a:t> - Đối với những người làm </a:t>
            </a:r>
            <a:r>
              <a:rPr lang="en-US" sz="2800" b="true">
                <a:solidFill>
                  <a:srgbClr val="000000"/>
                </a:solidFill>
                <a:latin typeface="Palatino Bold"/>
                <a:ea typeface="Palatino Bold"/>
                <a:cs typeface="Palatino Bold"/>
                <a:sym typeface="Palatino Bold"/>
              </a:rPr>
              <a:t>thêm giờ ở công ty</a:t>
            </a:r>
            <a:r>
              <a:rPr lang="en-US" sz="2800">
                <a:solidFill>
                  <a:srgbClr val="000000"/>
                </a:solidFill>
                <a:latin typeface="Palatino"/>
                <a:ea typeface="Palatino"/>
                <a:cs typeface="Palatino"/>
                <a:sym typeface="Palatino"/>
              </a:rPr>
              <a:t>, ta nhận thấy </a:t>
            </a:r>
            <a:r>
              <a:rPr lang="en-US" sz="2800" b="true">
                <a:solidFill>
                  <a:srgbClr val="E90C0A"/>
                </a:solidFill>
                <a:latin typeface="Palatino Bold"/>
                <a:ea typeface="Palatino Bold"/>
                <a:cs typeface="Palatino Bold"/>
                <a:sym typeface="Palatino Bold"/>
              </a:rPr>
              <a:t>xu hướng họ nghỉ việc rất cao</a:t>
            </a:r>
            <a:r>
              <a:rPr lang="en-US" sz="2800">
                <a:solidFill>
                  <a:srgbClr val="000000"/>
                </a:solidFill>
                <a:latin typeface="Palatino"/>
                <a:ea typeface="Palatino"/>
                <a:cs typeface="Palatino"/>
                <a:sym typeface="Palatino"/>
              </a:rPr>
              <a:t>, chiếm 1/4 trong tổng số nhân viên có làm thêm giờ. Nguyên nhân có thể đến từ áp lực từ công việc làm thêm, hay giá trị nhận được khi thực hiện làm thêm tại công ty không tương xứng với mức thưởng.</a:t>
            </a:r>
          </a:p>
          <a:p>
            <a:pPr algn="just">
              <a:lnSpc>
                <a:spcPts val="3920"/>
              </a:lnSpc>
            </a:pP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3757"/>
            <a:ext cx="18288000" cy="4226645"/>
          </a:xfrm>
          <a:custGeom>
            <a:avLst/>
            <a:gdLst/>
            <a:ahLst/>
            <a:cxnLst/>
            <a:rect r="r" b="b" t="t" l="l"/>
            <a:pathLst>
              <a:path h="4226645" w="18288000">
                <a:moveTo>
                  <a:pt x="0" y="0"/>
                </a:moveTo>
                <a:lnTo>
                  <a:pt x="18288000" y="0"/>
                </a:lnTo>
                <a:lnTo>
                  <a:pt x="18288000" y="4226645"/>
                </a:lnTo>
                <a:lnTo>
                  <a:pt x="0" y="4226645"/>
                </a:lnTo>
                <a:lnTo>
                  <a:pt x="0" y="0"/>
                </a:lnTo>
                <a:close/>
              </a:path>
            </a:pathLst>
          </a:custGeom>
          <a:blipFill>
            <a:blip r:embed="rId2"/>
            <a:stretch>
              <a:fillRect l="0" t="-7834" r="0" b="-336"/>
            </a:stretch>
          </a:blipFill>
        </p:spPr>
      </p:sp>
      <p:sp>
        <p:nvSpPr>
          <p:cNvPr name="TextBox 3" id="3"/>
          <p:cNvSpPr txBox="true"/>
          <p:nvPr/>
        </p:nvSpPr>
        <p:spPr>
          <a:xfrm rot="0">
            <a:off x="2121430" y="5336577"/>
            <a:ext cx="14045139" cy="3414867"/>
          </a:xfrm>
          <a:prstGeom prst="rect">
            <a:avLst/>
          </a:prstGeom>
        </p:spPr>
        <p:txBody>
          <a:bodyPr anchor="t" rtlCol="false" tIns="0" lIns="0" bIns="0" rIns="0">
            <a:spAutoFit/>
          </a:bodyPr>
          <a:lstStyle/>
          <a:p>
            <a:pPr algn="just">
              <a:lnSpc>
                <a:spcPts val="4453"/>
              </a:lnSpc>
            </a:pPr>
            <a:r>
              <a:rPr lang="en-US" sz="3181">
                <a:solidFill>
                  <a:srgbClr val="000000"/>
                </a:solidFill>
                <a:latin typeface="Palatino"/>
                <a:ea typeface="Palatino"/>
                <a:cs typeface="Palatino"/>
                <a:sym typeface="Palatino"/>
              </a:rPr>
              <a:t>- Nhận xét:</a:t>
            </a:r>
          </a:p>
          <a:p>
            <a:pPr algn="just">
              <a:lnSpc>
                <a:spcPts val="4453"/>
              </a:lnSpc>
            </a:pPr>
            <a:r>
              <a:rPr lang="en-US" sz="3181">
                <a:solidFill>
                  <a:srgbClr val="000000"/>
                </a:solidFill>
                <a:latin typeface="Palatino"/>
                <a:ea typeface="Palatino"/>
                <a:cs typeface="Palatino"/>
                <a:sym typeface="Palatino"/>
              </a:rPr>
              <a:t>  - Dựa vào biểu đồ ta có thể rút ra được nhận xét k</a:t>
            </a:r>
            <a:r>
              <a:rPr lang="en-US" sz="3181">
                <a:solidFill>
                  <a:srgbClr val="000000"/>
                </a:solidFill>
                <a:latin typeface="Palatino"/>
                <a:ea typeface="Palatino"/>
                <a:cs typeface="Palatino"/>
                <a:sym typeface="Palatino"/>
              </a:rPr>
              <a:t>hi nhân viên có mức độ tham gia vào công việc của công ty càng nhiều thì</a:t>
            </a:r>
            <a:r>
              <a:rPr lang="en-US" sz="3181" b="true">
                <a:solidFill>
                  <a:srgbClr val="E90C0A"/>
                </a:solidFill>
                <a:latin typeface="Palatino Bold"/>
                <a:ea typeface="Palatino Bold"/>
                <a:cs typeface="Palatino Bold"/>
                <a:sym typeface="Palatino Bold"/>
              </a:rPr>
              <a:t> tỷ lệ nghỉ việc</a:t>
            </a:r>
            <a:r>
              <a:rPr lang="en-US" sz="3181">
                <a:solidFill>
                  <a:srgbClr val="000000"/>
                </a:solidFill>
                <a:latin typeface="Palatino"/>
                <a:ea typeface="Palatino"/>
                <a:cs typeface="Palatino"/>
                <a:sym typeface="Palatino"/>
              </a:rPr>
              <a:t> của họ tại công ty càng giảm đi (33.8% đối với những người tham gia vào công việc ở mức độ Low và giảm dần còn dưới 10% cho vị trí Very High)</a:t>
            </a:r>
          </a:p>
          <a:p>
            <a:pPr algn="just">
              <a:lnSpc>
                <a:spcPts val="4453"/>
              </a:lnSpc>
            </a:pP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56</a:t>
            </a:r>
          </a:p>
        </p:txBody>
      </p:sp>
      <p:sp>
        <p:nvSpPr>
          <p:cNvPr name="TextBox 5" id="5"/>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63339" y="326938"/>
            <a:ext cx="12361322" cy="3090330"/>
          </a:xfrm>
          <a:custGeom>
            <a:avLst/>
            <a:gdLst/>
            <a:ahLst/>
            <a:cxnLst/>
            <a:rect r="r" b="b" t="t" l="l"/>
            <a:pathLst>
              <a:path h="3090330" w="12361322">
                <a:moveTo>
                  <a:pt x="0" y="0"/>
                </a:moveTo>
                <a:lnTo>
                  <a:pt x="12361322" y="0"/>
                </a:lnTo>
                <a:lnTo>
                  <a:pt x="12361322" y="3090331"/>
                </a:lnTo>
                <a:lnTo>
                  <a:pt x="0" y="3090331"/>
                </a:lnTo>
                <a:lnTo>
                  <a:pt x="0" y="0"/>
                </a:lnTo>
                <a:close/>
              </a:path>
            </a:pathLst>
          </a:custGeom>
          <a:blipFill>
            <a:blip r:embed="rId2"/>
            <a:stretch>
              <a:fillRect l="0" t="0" r="0" b="0"/>
            </a:stretch>
          </a:blipFill>
        </p:spPr>
      </p:sp>
      <p:sp>
        <p:nvSpPr>
          <p:cNvPr name="TextBox 3" id="3"/>
          <p:cNvSpPr txBox="true"/>
          <p:nvPr/>
        </p:nvSpPr>
        <p:spPr>
          <a:xfrm rot="0">
            <a:off x="533613" y="2722278"/>
            <a:ext cx="17513300" cy="2670174"/>
          </a:xfrm>
          <a:prstGeom prst="rect">
            <a:avLst/>
          </a:prstGeom>
        </p:spPr>
        <p:txBody>
          <a:bodyPr anchor="t" rtlCol="false" tIns="0" lIns="0" bIns="0" rIns="0">
            <a:spAutoFit/>
          </a:bodyPr>
          <a:lstStyle/>
          <a:p>
            <a:pPr algn="just">
              <a:lnSpc>
                <a:spcPts val="3500"/>
              </a:lnSpc>
            </a:pPr>
            <a:r>
              <a:rPr lang="en-US" sz="2500">
                <a:solidFill>
                  <a:srgbClr val="000000"/>
                </a:solidFill>
                <a:latin typeface="Palatino"/>
                <a:ea typeface="Palatino"/>
                <a:cs typeface="Palatino"/>
                <a:sym typeface="Palatino"/>
              </a:rPr>
              <a:t>- Nhận xét:</a:t>
            </a:r>
          </a:p>
          <a:p>
            <a:pPr algn="just">
              <a:lnSpc>
                <a:spcPts val="3500"/>
              </a:lnSpc>
            </a:pPr>
            <a:r>
              <a:rPr lang="en-US" sz="2500">
                <a:solidFill>
                  <a:srgbClr val="000000"/>
                </a:solidFill>
                <a:latin typeface="Palatino"/>
                <a:ea typeface="Palatino"/>
                <a:cs typeface="Palatino"/>
                <a:sym typeface="Palatino"/>
              </a:rPr>
              <a:t>   - </a:t>
            </a:r>
            <a:r>
              <a:rPr lang="en-US" sz="2500">
                <a:solidFill>
                  <a:srgbClr val="000000"/>
                </a:solidFill>
                <a:latin typeface="Palatino"/>
                <a:ea typeface="Palatino"/>
                <a:cs typeface="Palatino"/>
                <a:sym typeface="Palatino"/>
              </a:rPr>
              <a:t>Tương tự như mức độ tham gia đóng góp vào công việc, mức độ hài lòng vào công việc của nhân viên có </a:t>
            </a:r>
            <a:r>
              <a:rPr lang="en-US" sz="2500">
                <a:solidFill>
                  <a:srgbClr val="E1130E"/>
                </a:solidFill>
                <a:latin typeface="Palatino"/>
                <a:ea typeface="Palatino"/>
                <a:cs typeface="Palatino"/>
                <a:sym typeface="Palatino"/>
              </a:rPr>
              <a:t>tỷ lệ nhân viên nghỉ việc thấp</a:t>
            </a:r>
            <a:r>
              <a:rPr lang="en-US" sz="2500">
                <a:solidFill>
                  <a:srgbClr val="000000"/>
                </a:solidFill>
                <a:latin typeface="Palatino"/>
                <a:ea typeface="Palatino"/>
                <a:cs typeface="Palatino"/>
                <a:sym typeface="Palatino"/>
              </a:rPr>
              <a:t> (khoảng 22.1%) và giảm dần khi mức độ hài lòng với công việc của họ rất cao (khoảng 12.4%), tuy nhiên những người có mức đọ hài lòng công việc cao lại có</a:t>
            </a:r>
            <a:r>
              <a:rPr lang="en-US" sz="2500" b="true">
                <a:solidFill>
                  <a:srgbClr val="E1130E"/>
                </a:solidFill>
                <a:latin typeface="Palatino Bold"/>
                <a:ea typeface="Palatino Bold"/>
                <a:cs typeface="Palatino Bold"/>
                <a:sym typeface="Palatino Bold"/>
              </a:rPr>
              <a:t> tỷ lệ nghỉ việc</a:t>
            </a:r>
            <a:r>
              <a:rPr lang="en-US" sz="2500">
                <a:solidFill>
                  <a:srgbClr val="000000"/>
                </a:solidFill>
                <a:latin typeface="Palatino"/>
                <a:ea typeface="Palatino"/>
                <a:cs typeface="Palatino"/>
                <a:sym typeface="Palatino"/>
              </a:rPr>
              <a:t> nhỉnh hơn với những người có sự thoả mãn với công việc ở mức trung bình (17% so với 12.7%) nhưung nhìn chung ở 2 cấp bậc này không chênh lệch nhiều.</a:t>
            </a:r>
          </a:p>
          <a:p>
            <a:pPr algn="just">
              <a:lnSpc>
                <a:spcPts val="3500"/>
              </a:lnSpc>
            </a:pPr>
          </a:p>
        </p:txBody>
      </p:sp>
      <p:sp>
        <p:nvSpPr>
          <p:cNvPr name="Freeform 4" id="4"/>
          <p:cNvSpPr/>
          <p:nvPr/>
        </p:nvSpPr>
        <p:spPr>
          <a:xfrm flipH="false" flipV="false" rot="0">
            <a:off x="3109602" y="5143500"/>
            <a:ext cx="12361322" cy="3090330"/>
          </a:xfrm>
          <a:custGeom>
            <a:avLst/>
            <a:gdLst/>
            <a:ahLst/>
            <a:cxnLst/>
            <a:rect r="r" b="b" t="t" l="l"/>
            <a:pathLst>
              <a:path h="3090330" w="12361322">
                <a:moveTo>
                  <a:pt x="0" y="0"/>
                </a:moveTo>
                <a:lnTo>
                  <a:pt x="12361321" y="0"/>
                </a:lnTo>
                <a:lnTo>
                  <a:pt x="12361321" y="3090330"/>
                </a:lnTo>
                <a:lnTo>
                  <a:pt x="0" y="3090330"/>
                </a:lnTo>
                <a:lnTo>
                  <a:pt x="0" y="0"/>
                </a:lnTo>
                <a:close/>
              </a:path>
            </a:pathLst>
          </a:custGeom>
          <a:blipFill>
            <a:blip r:embed="rId3"/>
            <a:stretch>
              <a:fillRect l="0" t="0" r="0" b="0"/>
            </a:stretch>
          </a:blipFill>
        </p:spPr>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57</a:t>
            </a:r>
          </a:p>
        </p:txBody>
      </p:sp>
      <p:sp>
        <p:nvSpPr>
          <p:cNvPr name="TextBox 6" id="6"/>
          <p:cNvSpPr txBox="true"/>
          <p:nvPr/>
        </p:nvSpPr>
        <p:spPr>
          <a:xfrm rot="0">
            <a:off x="533613" y="7983424"/>
            <a:ext cx="17513300" cy="1793874"/>
          </a:xfrm>
          <a:prstGeom prst="rect">
            <a:avLst/>
          </a:prstGeom>
        </p:spPr>
        <p:txBody>
          <a:bodyPr anchor="t" rtlCol="false" tIns="0" lIns="0" bIns="0" rIns="0">
            <a:spAutoFit/>
          </a:bodyPr>
          <a:lstStyle/>
          <a:p>
            <a:pPr algn="just">
              <a:lnSpc>
                <a:spcPts val="3500"/>
              </a:lnSpc>
            </a:pPr>
            <a:r>
              <a:rPr lang="en-US" sz="2500">
                <a:solidFill>
                  <a:srgbClr val="000000"/>
                </a:solidFill>
                <a:latin typeface="Palatino"/>
                <a:ea typeface="Palatino"/>
                <a:cs typeface="Palatino"/>
                <a:sym typeface="Palatino"/>
              </a:rPr>
              <a:t>- Nhận xét: Quan sát theo từng cấp độ, ta nhận thấy cấp độ công việc có </a:t>
            </a:r>
            <a:r>
              <a:rPr lang="en-US" sz="2500" b="true">
                <a:solidFill>
                  <a:srgbClr val="E90C0A"/>
                </a:solidFill>
                <a:latin typeface="Palatino Bold"/>
                <a:ea typeface="Palatino Bold"/>
                <a:cs typeface="Palatino Bold"/>
                <a:sym typeface="Palatino Bold"/>
              </a:rPr>
              <a:t>tỉ lệ nghỉ việc cao nhất</a:t>
            </a:r>
            <a:r>
              <a:rPr lang="en-US" sz="2500">
                <a:solidFill>
                  <a:srgbClr val="000000"/>
                </a:solidFill>
                <a:latin typeface="Palatino"/>
                <a:ea typeface="Palatino"/>
                <a:cs typeface="Palatino"/>
                <a:sym typeface="Palatino"/>
              </a:rPr>
              <a:t> là 1 (khoảng 27.4%) tuy n</a:t>
            </a:r>
            <a:r>
              <a:rPr lang="en-US" sz="2500">
                <a:solidFill>
                  <a:srgbClr val="000000"/>
                </a:solidFill>
                <a:latin typeface="Palatino"/>
                <a:ea typeface="Palatino"/>
                <a:cs typeface="Palatino"/>
                <a:sym typeface="Palatino"/>
              </a:rPr>
              <a:t>hiên nó không tuân theo một quy luật cụ thể nào. Vì thế ta sẽ làm rõ trong mỗi Cấp bậc công việc thì Vị trí công việc nào có tác động đến tỉ lệ nghỉ việc</a:t>
            </a:r>
          </a:p>
          <a:p>
            <a:pPr algn="just">
              <a:lnSpc>
                <a:spcPts val="3500"/>
              </a:lnSpc>
            </a:pPr>
          </a:p>
        </p:txBody>
      </p:sp>
      <p:sp>
        <p:nvSpPr>
          <p:cNvPr name="TextBox 7" id="7"/>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2644" y="1141003"/>
            <a:ext cx="16911334" cy="8004995"/>
          </a:xfrm>
          <a:custGeom>
            <a:avLst/>
            <a:gdLst/>
            <a:ahLst/>
            <a:cxnLst/>
            <a:rect r="r" b="b" t="t" l="l"/>
            <a:pathLst>
              <a:path h="8004995" w="16911334">
                <a:moveTo>
                  <a:pt x="0" y="0"/>
                </a:moveTo>
                <a:lnTo>
                  <a:pt x="16911333" y="0"/>
                </a:lnTo>
                <a:lnTo>
                  <a:pt x="16911333" y="8004994"/>
                </a:lnTo>
                <a:lnTo>
                  <a:pt x="0" y="8004994"/>
                </a:lnTo>
                <a:lnTo>
                  <a:pt x="0" y="0"/>
                </a:lnTo>
                <a:close/>
              </a:path>
            </a:pathLst>
          </a:custGeom>
          <a:blipFill>
            <a:blip r:embed="rId2"/>
            <a:stretch>
              <a:fillRect l="-3251" t="0" r="-3251"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58</a:t>
            </a:r>
          </a:p>
        </p:txBody>
      </p:sp>
      <p:sp>
        <p:nvSpPr>
          <p:cNvPr name="TextBox 4" id="4"/>
          <p:cNvSpPr txBox="true"/>
          <p:nvPr/>
        </p:nvSpPr>
        <p:spPr>
          <a:xfrm rot="0">
            <a:off x="0" y="203113"/>
            <a:ext cx="12517205"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4. PHÂN TÍCH VỀ THÔNG TIN CÔNG VIỆC CỦA NHÂN VIÊN</a:t>
            </a: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3533" y="1028700"/>
            <a:ext cx="15940933" cy="5313644"/>
          </a:xfrm>
          <a:custGeom>
            <a:avLst/>
            <a:gdLst/>
            <a:ahLst/>
            <a:cxnLst/>
            <a:rect r="r" b="b" t="t" l="l"/>
            <a:pathLst>
              <a:path h="5313644" w="15940933">
                <a:moveTo>
                  <a:pt x="0" y="0"/>
                </a:moveTo>
                <a:lnTo>
                  <a:pt x="15940934" y="0"/>
                </a:lnTo>
                <a:lnTo>
                  <a:pt x="15940934" y="5313644"/>
                </a:lnTo>
                <a:lnTo>
                  <a:pt x="0" y="5313644"/>
                </a:lnTo>
                <a:lnTo>
                  <a:pt x="0" y="0"/>
                </a:lnTo>
                <a:close/>
              </a:path>
            </a:pathLst>
          </a:custGeom>
          <a:blipFill>
            <a:blip r:embed="rId2"/>
            <a:stretch>
              <a:fillRect l="0" t="0" r="0" b="0"/>
            </a:stretch>
          </a:blipFill>
        </p:spPr>
      </p:sp>
      <p:sp>
        <p:nvSpPr>
          <p:cNvPr name="TextBox 3" id="3"/>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
        <p:nvSpPr>
          <p:cNvPr name="TextBox 4" id="4"/>
          <p:cNvSpPr txBox="true"/>
          <p:nvPr/>
        </p:nvSpPr>
        <p:spPr>
          <a:xfrm rot="0">
            <a:off x="1173533" y="6853179"/>
            <a:ext cx="15214764"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Nếu tính lương theo giờ, số lượng nhân viên có</a:t>
            </a:r>
            <a:r>
              <a:rPr lang="en-US" b="true" sz="2499">
                <a:solidFill>
                  <a:srgbClr val="000000"/>
                </a:solidFill>
                <a:latin typeface="Palatino Bold"/>
                <a:ea typeface="Palatino Bold"/>
                <a:cs typeface="Palatino Bold"/>
                <a:sym typeface="Palatino Bold"/>
              </a:rPr>
              <a:t> mức lương từ 30 - 90 </a:t>
            </a:r>
            <a:r>
              <a:rPr lang="en-US" sz="2499">
                <a:solidFill>
                  <a:srgbClr val="000000"/>
                </a:solidFill>
                <a:latin typeface="Palatino"/>
                <a:ea typeface="Palatino"/>
                <a:cs typeface="Palatino"/>
                <a:sym typeface="Palatino"/>
              </a:rPr>
              <a:t>không chênh lệch nhiều thể hiện qua đường nằm ngang của biểu đồ, tuy nhiên số lượng nhân viên có mức lương 90 chiếm rất ít</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59</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a:t>
            </a:r>
          </a:p>
        </p:txBody>
      </p:sp>
      <p:sp>
        <p:nvSpPr>
          <p:cNvPr name="TextBox 3" id="3"/>
          <p:cNvSpPr txBox="true"/>
          <p:nvPr/>
        </p:nvSpPr>
        <p:spPr>
          <a:xfrm rot="0">
            <a:off x="1103747" y="1323975"/>
            <a:ext cx="16230600" cy="4927600"/>
          </a:xfrm>
          <a:prstGeom prst="rect">
            <a:avLst/>
          </a:prstGeom>
        </p:spPr>
        <p:txBody>
          <a:bodyPr anchor="t" rtlCol="false" tIns="0" lIns="0" bIns="0" rIns="0">
            <a:spAutoFit/>
          </a:bodyPr>
          <a:lstStyle/>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StockOptionLevel</a:t>
            </a:r>
            <a:r>
              <a:rPr lang="en-US" sz="3000">
                <a:solidFill>
                  <a:srgbClr val="000000"/>
                </a:solidFill>
                <a:latin typeface="Palatino"/>
                <a:ea typeface="Palatino"/>
                <a:cs typeface="Palatino"/>
                <a:sym typeface="Palatino"/>
              </a:rPr>
              <a:t>: Quyền chọn cổ phiếu của công ty</a:t>
            </a:r>
          </a:p>
          <a:p>
            <a:pPr algn="just">
              <a:lnSpc>
                <a:spcPts val="4200"/>
              </a:lnSpc>
            </a:pPr>
            <a:r>
              <a:rPr lang="en-US" sz="3000">
                <a:solidFill>
                  <a:srgbClr val="000000"/>
                </a:solidFill>
                <a:latin typeface="Palatino"/>
                <a:ea typeface="Palatino"/>
                <a:cs typeface="Palatino"/>
                <a:sym typeface="Palatino"/>
              </a:rPr>
              <a:t>-</a:t>
            </a: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TotalWorkingYears</a:t>
            </a:r>
            <a:r>
              <a:rPr lang="en-US" sz="3000">
                <a:solidFill>
                  <a:srgbClr val="000000"/>
                </a:solidFill>
                <a:latin typeface="Palatino"/>
                <a:ea typeface="Palatino"/>
                <a:cs typeface="Palatino"/>
                <a:sym typeface="Palatino"/>
              </a:rPr>
              <a:t>: Tổng số năm làm việc</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TrainingTimesLastYear</a:t>
            </a:r>
            <a:r>
              <a:rPr lang="en-US" sz="3000">
                <a:solidFill>
                  <a:srgbClr val="000000"/>
                </a:solidFill>
                <a:latin typeface="Palatino"/>
                <a:ea typeface="Palatino"/>
                <a:cs typeface="Palatino"/>
                <a:sym typeface="Palatino"/>
              </a:rPr>
              <a:t>: Số lần đào tạo năm ngoái</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WorkLifeBalance</a:t>
            </a:r>
            <a:r>
              <a:rPr lang="en-US" sz="3000">
                <a:solidFill>
                  <a:srgbClr val="000000"/>
                </a:solidFill>
                <a:latin typeface="Palatino"/>
                <a:ea typeface="Palatino"/>
                <a:cs typeface="Palatino"/>
                <a:sym typeface="Palatino"/>
              </a:rPr>
              <a:t>: Cân bằng giữa công việc và cuộc sống</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YearsAtCompany</a:t>
            </a:r>
            <a:r>
              <a:rPr lang="en-US" sz="3000">
                <a:solidFill>
                  <a:srgbClr val="000000"/>
                </a:solidFill>
                <a:latin typeface="Palatino"/>
                <a:ea typeface="Palatino"/>
                <a:cs typeface="Palatino"/>
                <a:sym typeface="Palatino"/>
              </a:rPr>
              <a:t>: Tổng số năm làm việc tại công ty</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YearsInCurrentRole</a:t>
            </a:r>
            <a:r>
              <a:rPr lang="en-US" sz="3000">
                <a:solidFill>
                  <a:srgbClr val="000000"/>
                </a:solidFill>
                <a:latin typeface="Palatino"/>
                <a:ea typeface="Palatino"/>
                <a:cs typeface="Palatino"/>
                <a:sym typeface="Palatino"/>
              </a:rPr>
              <a:t>: Tổng số năm giữ chức vụ hiện tại</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YearsSinceLastPromotion</a:t>
            </a:r>
            <a:r>
              <a:rPr lang="en-US" sz="3000">
                <a:solidFill>
                  <a:srgbClr val="000000"/>
                </a:solidFill>
                <a:latin typeface="Palatino"/>
                <a:ea typeface="Palatino"/>
                <a:cs typeface="Palatino"/>
                <a:sym typeface="Palatino"/>
              </a:rPr>
              <a:t>: Số năm kể từ lần thăng chức gần nhất</a:t>
            </a:r>
          </a:p>
          <a:p>
            <a:pPr algn="just">
              <a:lnSpc>
                <a:spcPts val="4200"/>
              </a:lnSpc>
            </a:pPr>
            <a:r>
              <a:rPr lang="en-US" sz="3000">
                <a:solidFill>
                  <a:srgbClr val="000000"/>
                </a:solidFill>
                <a:latin typeface="Palatino"/>
                <a:ea typeface="Palatino"/>
                <a:cs typeface="Palatino"/>
                <a:sym typeface="Palatino"/>
              </a:rPr>
              <a:t>- </a:t>
            </a:r>
            <a:r>
              <a:rPr lang="en-US" b="true" sz="3000">
                <a:solidFill>
                  <a:srgbClr val="000000"/>
                </a:solidFill>
                <a:latin typeface="Palatino Bold"/>
                <a:ea typeface="Palatino Bold"/>
                <a:cs typeface="Palatino Bold"/>
                <a:sym typeface="Palatino Bold"/>
              </a:rPr>
              <a:t>YearsWithCurrManager</a:t>
            </a:r>
            <a:r>
              <a:rPr lang="en-US" sz="3000">
                <a:solidFill>
                  <a:srgbClr val="000000"/>
                </a:solidFill>
                <a:latin typeface="Palatino"/>
                <a:ea typeface="Palatino"/>
                <a:cs typeface="Palatino"/>
                <a:sym typeface="Palatino"/>
              </a:rPr>
              <a:t>: Số năm làm việc dưới quyền quản lý hiện tại</a:t>
            </a:r>
          </a:p>
          <a:p>
            <a:pPr algn="just">
              <a:lnSpc>
                <a:spcPts val="4900"/>
              </a:lnSpc>
            </a:pP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
        <p:nvSpPr>
          <p:cNvPr name="TextBox 5" id="5"/>
          <p:cNvSpPr txBox="true"/>
          <p:nvPr/>
        </p:nvSpPr>
        <p:spPr>
          <a:xfrm rot="0">
            <a:off x="925413" y="5793761"/>
            <a:ext cx="16333887" cy="2813050"/>
          </a:xfrm>
          <a:prstGeom prst="rect">
            <a:avLst/>
          </a:prstGeom>
        </p:spPr>
        <p:txBody>
          <a:bodyPr anchor="t" rtlCol="false" tIns="0" lIns="0" bIns="0" rIns="0">
            <a:spAutoFit/>
          </a:bodyPr>
          <a:lstStyle/>
          <a:p>
            <a:pPr algn="just">
              <a:lnSpc>
                <a:spcPts val="4900"/>
              </a:lnSpc>
              <a:spcBef>
                <a:spcPct val="0"/>
              </a:spcBef>
            </a:pPr>
            <a:r>
              <a:rPr lang="en-US" b="true" sz="3500">
                <a:solidFill>
                  <a:srgbClr val="000000"/>
                </a:solidFill>
                <a:latin typeface="Palatino Bold"/>
                <a:ea typeface="Palatino Bold"/>
                <a:cs typeface="Palatino Bold"/>
                <a:sym typeface="Palatino Bold"/>
              </a:rPr>
              <a:t>Thông tin về dữ liệu </a:t>
            </a:r>
          </a:p>
          <a:p>
            <a:pPr algn="just">
              <a:lnSpc>
                <a:spcPts val="4200"/>
              </a:lnSpc>
              <a:spcBef>
                <a:spcPct val="0"/>
              </a:spcBef>
            </a:pPr>
            <a:r>
              <a:rPr lang="en-US" sz="3000">
                <a:solidFill>
                  <a:srgbClr val="000000"/>
                </a:solidFill>
                <a:latin typeface="Palatino"/>
                <a:ea typeface="Palatino"/>
                <a:cs typeface="Palatino"/>
                <a:sym typeface="Palatino"/>
              </a:rPr>
              <a:t>-Thuộc tính mục tiêu (Target): Attrition–có 2 giá trị: Yes(nghỉ việc), No(đang làm)</a:t>
            </a:r>
          </a:p>
          <a:p>
            <a:pPr algn="just">
              <a:lnSpc>
                <a:spcPts val="4200"/>
              </a:lnSpc>
              <a:spcBef>
                <a:spcPct val="0"/>
              </a:spcBef>
            </a:pPr>
            <a:r>
              <a:rPr lang="en-US" sz="3000">
                <a:solidFill>
                  <a:srgbClr val="000000"/>
                </a:solidFill>
                <a:latin typeface="Palatino"/>
                <a:ea typeface="Palatino"/>
                <a:cs typeface="Palatino"/>
                <a:sym typeface="Palatino"/>
              </a:rPr>
              <a:t>-Biến số định tính (Categorical): JobRole, Department, BusinessTravel, Gender, MaritalStatus, v.v.</a:t>
            </a:r>
          </a:p>
          <a:p>
            <a:pPr algn="just">
              <a:lnSpc>
                <a:spcPts val="4200"/>
              </a:lnSpc>
              <a:spcBef>
                <a:spcPct val="0"/>
              </a:spcBef>
            </a:pPr>
            <a:r>
              <a:rPr lang="en-US" sz="3000">
                <a:solidFill>
                  <a:srgbClr val="000000"/>
                </a:solidFill>
                <a:latin typeface="Palatino"/>
                <a:ea typeface="Palatino"/>
                <a:cs typeface="Palatino"/>
                <a:sym typeface="Palatino"/>
              </a:rPr>
              <a:t>-Biến số định lượng (Numeric): Age, MonthlyIncome, YearsAtCompany, v.v.</a:t>
            </a:r>
          </a:p>
          <a:p>
            <a:pPr algn="just">
              <a:lnSpc>
                <a:spcPts val="4200"/>
              </a:lnSpc>
              <a:spcBef>
                <a:spcPct val="0"/>
              </a:spcBef>
            </a:pPr>
            <a:r>
              <a:rPr lang="en-US" sz="3000">
                <a:solidFill>
                  <a:srgbClr val="000000"/>
                </a:solidFill>
                <a:latin typeface="Palatino"/>
                <a:ea typeface="Palatino"/>
                <a:cs typeface="Palatino"/>
                <a:sym typeface="Palatino"/>
              </a:rPr>
              <a:t>-Không có giá trị thiếu (Missing value): Tất cả các cột đều đầy đủ dữ liệu.</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0200"/>
          </a:xfrm>
          <a:custGeom>
            <a:avLst/>
            <a:gdLst/>
            <a:ahLst/>
            <a:cxnLst/>
            <a:rect r="r" b="b" t="t" l="l"/>
            <a:pathLst>
              <a:path h="5410200" w="16230600">
                <a:moveTo>
                  <a:pt x="0" y="0"/>
                </a:moveTo>
                <a:lnTo>
                  <a:pt x="16230600" y="0"/>
                </a:lnTo>
                <a:lnTo>
                  <a:pt x="16230600" y="5410200"/>
                </a:lnTo>
                <a:lnTo>
                  <a:pt x="0" y="5410200"/>
                </a:lnTo>
                <a:lnTo>
                  <a:pt x="0" y="0"/>
                </a:lnTo>
                <a:close/>
              </a:path>
            </a:pathLst>
          </a:custGeom>
          <a:blipFill>
            <a:blip r:embed="rId2"/>
            <a:stretch>
              <a:fillRect l="0" t="0" r="0" b="0"/>
            </a:stretch>
          </a:blipFill>
        </p:spPr>
      </p:sp>
      <p:sp>
        <p:nvSpPr>
          <p:cNvPr name="TextBox 3" id="3"/>
          <p:cNvSpPr txBox="true"/>
          <p:nvPr/>
        </p:nvSpPr>
        <p:spPr>
          <a:xfrm rot="0">
            <a:off x="1028700" y="6343650"/>
            <a:ext cx="16101550" cy="17843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Tuy nhiên khi nhìn vào biểu đồ cột, ta lại thấy ở những người có mức lương 30 - 90, số lượng </a:t>
            </a:r>
            <a:r>
              <a:rPr lang="en-US" b="true" sz="2499">
                <a:solidFill>
                  <a:srgbClr val="E90C0A"/>
                </a:solidFill>
                <a:latin typeface="Palatino Bold"/>
                <a:ea typeface="Palatino Bold"/>
                <a:cs typeface="Palatino Bold"/>
                <a:sym typeface="Palatino Bold"/>
              </a:rPr>
              <a:t>người nghỉ việc</a:t>
            </a:r>
            <a:r>
              <a:rPr lang="en-US" sz="2499">
                <a:solidFill>
                  <a:srgbClr val="000000"/>
                </a:solidFill>
                <a:latin typeface="Palatino"/>
                <a:ea typeface="Palatino"/>
                <a:cs typeface="Palatino"/>
                <a:sym typeface="Palatino"/>
              </a:rPr>
              <a:t> ở các nhóm lương theo giờ lại không chênh lệch quá nhiều (khoảng từ 22 - 35 người nghỉ việc trên từng mức lương khác nhau), và </a:t>
            </a:r>
            <a:r>
              <a:rPr lang="en-US" b="true" sz="2499">
                <a:solidFill>
                  <a:srgbClr val="E1130E"/>
                </a:solidFill>
                <a:latin typeface="Palatino Bold"/>
                <a:ea typeface="Palatino Bold"/>
                <a:cs typeface="Palatino Bold"/>
                <a:sym typeface="Palatino Bold"/>
              </a:rPr>
              <a:t>số lượng người nghỉ việc</a:t>
            </a:r>
            <a:r>
              <a:rPr lang="en-US" sz="2499">
                <a:solidFill>
                  <a:srgbClr val="000000"/>
                </a:solidFill>
                <a:latin typeface="Palatino"/>
                <a:ea typeface="Palatino"/>
                <a:cs typeface="Palatino"/>
                <a:sym typeface="Palatino"/>
              </a:rPr>
              <a:t> ở mức lương 100 chiếm ít nhất nhưng xét về tỉ lệ giữa người còn đi làm và người nghỉ việc thì lại chiếm tỉ lệ là 2:1</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60</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6963"/>
          </a:xfrm>
          <a:custGeom>
            <a:avLst/>
            <a:gdLst/>
            <a:ahLst/>
            <a:cxnLst/>
            <a:rect r="r" b="b" t="t" l="l"/>
            <a:pathLst>
              <a:path h="5416963" w="16230600">
                <a:moveTo>
                  <a:pt x="0" y="0"/>
                </a:moveTo>
                <a:lnTo>
                  <a:pt x="16230600" y="0"/>
                </a:lnTo>
                <a:lnTo>
                  <a:pt x="16230600" y="5416963"/>
                </a:lnTo>
                <a:lnTo>
                  <a:pt x="0" y="5416963"/>
                </a:lnTo>
                <a:lnTo>
                  <a:pt x="0" y="0"/>
                </a:lnTo>
                <a:close/>
              </a:path>
            </a:pathLst>
          </a:custGeom>
          <a:blipFill>
            <a:blip r:embed="rId2"/>
            <a:stretch>
              <a:fillRect l="0" t="0" r="0" b="0"/>
            </a:stretch>
          </a:blipFill>
        </p:spPr>
      </p:sp>
      <p:sp>
        <p:nvSpPr>
          <p:cNvPr name="TextBox 3" id="3"/>
          <p:cNvSpPr txBox="true"/>
          <p:nvPr/>
        </p:nvSpPr>
        <p:spPr>
          <a:xfrm rot="0">
            <a:off x="1272442" y="6598063"/>
            <a:ext cx="15743115"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Những người có mức lương tính trên ngày chiếm nhiều nhất là từ 500 - 600. Trong đó , ở mức từ 600 - 700 lại có số lượng thấp nhất ( dưới 70 nhân viên)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61</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0200"/>
          </a:xfrm>
          <a:custGeom>
            <a:avLst/>
            <a:gdLst/>
            <a:ahLst/>
            <a:cxnLst/>
            <a:rect r="r" b="b" t="t" l="l"/>
            <a:pathLst>
              <a:path h="5410200" w="16230600">
                <a:moveTo>
                  <a:pt x="0" y="0"/>
                </a:moveTo>
                <a:lnTo>
                  <a:pt x="16230600" y="0"/>
                </a:lnTo>
                <a:lnTo>
                  <a:pt x="16230600" y="5410200"/>
                </a:lnTo>
                <a:lnTo>
                  <a:pt x="0" y="5410200"/>
                </a:lnTo>
                <a:lnTo>
                  <a:pt x="0" y="0"/>
                </a:lnTo>
                <a:close/>
              </a:path>
            </a:pathLst>
          </a:custGeom>
          <a:blipFill>
            <a:blip r:embed="rId2"/>
            <a:stretch>
              <a:fillRect l="0" t="0" r="0" b="0"/>
            </a:stretch>
          </a:blipFill>
        </p:spPr>
      </p:sp>
      <p:sp>
        <p:nvSpPr>
          <p:cNvPr name="TextBox 3" id="3"/>
          <p:cNvSpPr txBox="true"/>
          <p:nvPr/>
        </p:nvSpPr>
        <p:spPr>
          <a:xfrm rot="0">
            <a:off x="1028700" y="6591300"/>
            <a:ext cx="16230600"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Tuy nhiên khi so sánh về</a:t>
            </a:r>
            <a:r>
              <a:rPr lang="en-US" b="true" sz="2499">
                <a:solidFill>
                  <a:srgbClr val="E1130E"/>
                </a:solidFill>
                <a:latin typeface="Palatino Bold"/>
                <a:ea typeface="Palatino Bold"/>
                <a:cs typeface="Palatino Bold"/>
                <a:sym typeface="Palatino Bold"/>
              </a:rPr>
              <a:t> số lượng nhân viên nghỉ việc</a:t>
            </a:r>
            <a:r>
              <a:rPr lang="en-US" sz="2499">
                <a:solidFill>
                  <a:srgbClr val="000000"/>
                </a:solidFill>
                <a:latin typeface="Palatino"/>
                <a:ea typeface="Palatino"/>
                <a:cs typeface="Palatino"/>
                <a:sym typeface="Palatino"/>
              </a:rPr>
              <a:t> ở mỗi mức lương ta thấy được sự chênh lệch không quá lớn (cao nhất có 22 </a:t>
            </a:r>
            <a:r>
              <a:rPr lang="en-US" sz="2499">
                <a:solidFill>
                  <a:srgbClr val="E1130E"/>
                </a:solidFill>
                <a:latin typeface="Palatino"/>
                <a:ea typeface="Palatino"/>
                <a:cs typeface="Palatino"/>
                <a:sym typeface="Palatino"/>
              </a:rPr>
              <a:t>nhân viên nghỉ việc</a:t>
            </a:r>
            <a:r>
              <a:rPr lang="en-US" sz="2499">
                <a:solidFill>
                  <a:srgbClr val="000000"/>
                </a:solidFill>
                <a:latin typeface="Palatino"/>
                <a:ea typeface="Palatino"/>
                <a:cs typeface="Palatino"/>
                <a:sym typeface="Palatino"/>
              </a:rPr>
              <a:t> ở mức lương 300/ngày và thấp nhất ở mức 1200/ngày chỉ có 8 nhân viên)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62</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5985094" cy="5328365"/>
          </a:xfrm>
          <a:custGeom>
            <a:avLst/>
            <a:gdLst/>
            <a:ahLst/>
            <a:cxnLst/>
            <a:rect r="r" b="b" t="t" l="l"/>
            <a:pathLst>
              <a:path h="5328365" w="15985094">
                <a:moveTo>
                  <a:pt x="0" y="0"/>
                </a:moveTo>
                <a:lnTo>
                  <a:pt x="15985094" y="0"/>
                </a:lnTo>
                <a:lnTo>
                  <a:pt x="15985094" y="5328365"/>
                </a:lnTo>
                <a:lnTo>
                  <a:pt x="0" y="5328365"/>
                </a:lnTo>
                <a:lnTo>
                  <a:pt x="0" y="0"/>
                </a:lnTo>
                <a:close/>
              </a:path>
            </a:pathLst>
          </a:custGeom>
          <a:blipFill>
            <a:blip r:embed="rId2"/>
            <a:stretch>
              <a:fillRect l="0" t="0" r="0" b="0"/>
            </a:stretch>
          </a:blipFill>
        </p:spPr>
      </p:sp>
      <p:sp>
        <p:nvSpPr>
          <p:cNvPr name="TextBox 3" id="3"/>
          <p:cNvSpPr txBox="true"/>
          <p:nvPr/>
        </p:nvSpPr>
        <p:spPr>
          <a:xfrm rot="0">
            <a:off x="2811611" y="6509465"/>
            <a:ext cx="11515845" cy="4699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Ta thấy những người có mước lương từ 20000 - 22000 chiếm só lượng nhiều nhất</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63</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0200"/>
          </a:xfrm>
          <a:custGeom>
            <a:avLst/>
            <a:gdLst/>
            <a:ahLst/>
            <a:cxnLst/>
            <a:rect r="r" b="b" t="t" l="l"/>
            <a:pathLst>
              <a:path h="5410200" w="16230600">
                <a:moveTo>
                  <a:pt x="0" y="0"/>
                </a:moveTo>
                <a:lnTo>
                  <a:pt x="16230600" y="0"/>
                </a:lnTo>
                <a:lnTo>
                  <a:pt x="16230600" y="5410200"/>
                </a:lnTo>
                <a:lnTo>
                  <a:pt x="0" y="5410200"/>
                </a:lnTo>
                <a:lnTo>
                  <a:pt x="0" y="0"/>
                </a:lnTo>
                <a:close/>
              </a:path>
            </a:pathLst>
          </a:custGeom>
          <a:blipFill>
            <a:blip r:embed="rId2"/>
            <a:stretch>
              <a:fillRect l="0" t="0" r="0" b="0"/>
            </a:stretch>
          </a:blipFill>
        </p:spPr>
      </p:sp>
      <p:sp>
        <p:nvSpPr>
          <p:cNvPr name="TextBox 3" id="3"/>
          <p:cNvSpPr txBox="true"/>
          <p:nvPr/>
        </p:nvSpPr>
        <p:spPr>
          <a:xfrm rot="0">
            <a:off x="3562002" y="6970257"/>
            <a:ext cx="10908011" cy="4699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S</a:t>
            </a:r>
            <a:r>
              <a:rPr lang="en-US" sz="2499">
                <a:solidFill>
                  <a:srgbClr val="000000"/>
                </a:solidFill>
                <a:latin typeface="Palatino"/>
                <a:ea typeface="Palatino"/>
                <a:cs typeface="Palatino"/>
                <a:sym typeface="Palatino"/>
              </a:rPr>
              <a:t>ố lượng</a:t>
            </a:r>
            <a:r>
              <a:rPr lang="en-US" b="true" sz="2499">
                <a:solidFill>
                  <a:srgbClr val="E90C0A"/>
                </a:solidFill>
                <a:latin typeface="Palatino Bold"/>
                <a:ea typeface="Palatino Bold"/>
                <a:cs typeface="Palatino Bold"/>
                <a:sym typeface="Palatino Bold"/>
              </a:rPr>
              <a:t> nhân viên nghỉ việc</a:t>
            </a:r>
            <a:r>
              <a:rPr lang="en-US" sz="2499">
                <a:solidFill>
                  <a:srgbClr val="000000"/>
                </a:solidFill>
                <a:latin typeface="Palatino"/>
                <a:ea typeface="Palatino"/>
                <a:cs typeface="Palatino"/>
                <a:sym typeface="Palatino"/>
              </a:rPr>
              <a:t> ở từng mức lương không có sự chênh lệch lớn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64</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3059"/>
            <a:ext cx="15985094" cy="5328365"/>
          </a:xfrm>
          <a:custGeom>
            <a:avLst/>
            <a:gdLst/>
            <a:ahLst/>
            <a:cxnLst/>
            <a:rect r="r" b="b" t="t" l="l"/>
            <a:pathLst>
              <a:path h="5328365" w="15985094">
                <a:moveTo>
                  <a:pt x="0" y="0"/>
                </a:moveTo>
                <a:lnTo>
                  <a:pt x="15985094" y="0"/>
                </a:lnTo>
                <a:lnTo>
                  <a:pt x="15985094" y="5328365"/>
                </a:lnTo>
                <a:lnTo>
                  <a:pt x="0" y="5328365"/>
                </a:lnTo>
                <a:lnTo>
                  <a:pt x="0" y="0"/>
                </a:lnTo>
                <a:close/>
              </a:path>
            </a:pathLst>
          </a:custGeom>
          <a:blipFill>
            <a:blip r:embed="rId2"/>
            <a:stretch>
              <a:fillRect l="0" t="0" r="0" b="0"/>
            </a:stretch>
          </a:blipFill>
        </p:spPr>
      </p:sp>
      <p:sp>
        <p:nvSpPr>
          <p:cNvPr name="TextBox 3" id="3"/>
          <p:cNvSpPr txBox="true"/>
          <p:nvPr/>
        </p:nvSpPr>
        <p:spPr>
          <a:xfrm rot="0">
            <a:off x="1028700" y="7082039"/>
            <a:ext cx="15985094"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N</a:t>
            </a:r>
            <a:r>
              <a:rPr lang="en-US" sz="2499">
                <a:solidFill>
                  <a:srgbClr val="000000"/>
                </a:solidFill>
                <a:latin typeface="Palatino"/>
                <a:ea typeface="Palatino"/>
                <a:cs typeface="Palatino"/>
                <a:sym typeface="Palatino"/>
              </a:rPr>
              <a:t>hân viên có mức lương từ 0 - 5000 chiếm số lượng đông nhất trong công ty và khi mức lương càng tăng cao, thì số lượng nhân viên có thu nhập cao càng giảm dần</a:t>
            </a:r>
          </a:p>
        </p:txBody>
      </p:sp>
      <p:sp>
        <p:nvSpPr>
          <p:cNvPr name="TextBox 4" id="4"/>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65</a:t>
            </a:r>
          </a:p>
        </p:txBody>
      </p:sp>
      <p:sp>
        <p:nvSpPr>
          <p:cNvPr name="TextBox 5" id="5"/>
          <p:cNvSpPr txBox="true"/>
          <p:nvPr/>
        </p:nvSpPr>
        <p:spPr>
          <a:xfrm rot="0">
            <a:off x="0" y="203113"/>
            <a:ext cx="13305761"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5. PHÂN TÍCH VỀ TÌNH HÌNH LƯƠNG THƯỞNG CỦA NHÂN VIÊN </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9536" y="1028700"/>
            <a:ext cx="16009764" cy="5343259"/>
          </a:xfrm>
          <a:custGeom>
            <a:avLst/>
            <a:gdLst/>
            <a:ahLst/>
            <a:cxnLst/>
            <a:rect r="r" b="b" t="t" l="l"/>
            <a:pathLst>
              <a:path h="5343259" w="16009764">
                <a:moveTo>
                  <a:pt x="0" y="0"/>
                </a:moveTo>
                <a:lnTo>
                  <a:pt x="16009764" y="0"/>
                </a:lnTo>
                <a:lnTo>
                  <a:pt x="16009764" y="5343259"/>
                </a:lnTo>
                <a:lnTo>
                  <a:pt x="0" y="5343259"/>
                </a:lnTo>
                <a:lnTo>
                  <a:pt x="0" y="0"/>
                </a:lnTo>
                <a:close/>
              </a:path>
            </a:pathLst>
          </a:custGeom>
          <a:blipFill>
            <a:blip r:embed="rId2"/>
            <a:stretch>
              <a:fillRect l="0" t="0" r="0" b="0"/>
            </a:stretch>
          </a:blipFill>
        </p:spPr>
      </p:sp>
      <p:sp>
        <p:nvSpPr>
          <p:cNvPr name="TextBox 3" id="3"/>
          <p:cNvSpPr txBox="true"/>
          <p:nvPr/>
        </p:nvSpPr>
        <p:spPr>
          <a:xfrm rot="0">
            <a:off x="164463" y="203113"/>
            <a:ext cx="10862072" cy="581025"/>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Palatino Bold"/>
                <a:ea typeface="Palatino Bold"/>
                <a:cs typeface="Palatino Bold"/>
                <a:sym typeface="Palatino Bold"/>
              </a:rPr>
              <a:t>3. PHÂN TÍCH VỀ TÌNH HÌNH TÀI CHÍNH  CỦA CÔNG TY </a:t>
            </a:r>
          </a:p>
        </p:txBody>
      </p:sp>
      <p:sp>
        <p:nvSpPr>
          <p:cNvPr name="TextBox 4" id="4"/>
          <p:cNvSpPr txBox="true"/>
          <p:nvPr/>
        </p:nvSpPr>
        <p:spPr>
          <a:xfrm rot="0">
            <a:off x="675634" y="6524359"/>
            <a:ext cx="16936733" cy="908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alatino"/>
                <a:ea typeface="Palatino"/>
                <a:cs typeface="Palatino"/>
                <a:sym typeface="Palatino"/>
              </a:rPr>
              <a:t>Đ</a:t>
            </a:r>
            <a:r>
              <a:rPr lang="en-US" sz="2499">
                <a:solidFill>
                  <a:srgbClr val="000000"/>
                </a:solidFill>
                <a:latin typeface="Palatino"/>
                <a:ea typeface="Palatino"/>
                <a:cs typeface="Palatino"/>
                <a:sym typeface="Palatino"/>
              </a:rPr>
              <a:t>a số những </a:t>
            </a:r>
            <a:r>
              <a:rPr lang="en-US" b="true" sz="2499">
                <a:solidFill>
                  <a:srgbClr val="000000"/>
                </a:solidFill>
                <a:latin typeface="Palatino Bold"/>
                <a:ea typeface="Palatino Bold"/>
                <a:cs typeface="Palatino Bold"/>
                <a:sym typeface="Palatino Bold"/>
              </a:rPr>
              <a:t>nhân viên nghỉ việ</a:t>
            </a:r>
            <a:r>
              <a:rPr lang="en-US" sz="2499">
                <a:solidFill>
                  <a:srgbClr val="000000"/>
                </a:solidFill>
                <a:latin typeface="Palatino"/>
                <a:ea typeface="Palatino"/>
                <a:cs typeface="Palatino"/>
                <a:sym typeface="Palatino"/>
              </a:rPr>
              <a:t>c sẽ rơi vào nhưng người có thu nhập dưới 5000, có thể đến từ việc mức thu nhập thấp khiến họ phải rời khỏi công ty</a:t>
            </a:r>
          </a:p>
        </p:txBody>
      </p:sp>
      <p:sp>
        <p:nvSpPr>
          <p:cNvPr name="TextBox 5" id="5"/>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66</a:t>
            </a:r>
          </a:p>
        </p:txBody>
      </p:sp>
    </p:spTree>
  </p:cSld>
  <p:clrMapOvr>
    <a:masterClrMapping/>
  </p:clrMapOvr>
</p:sld>
</file>

<file path=ppt/slides/slide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67</a:t>
            </a:r>
          </a:p>
        </p:txBody>
      </p:sp>
      <p:sp>
        <p:nvSpPr>
          <p:cNvPr name="TextBox 12" id="12"/>
          <p:cNvSpPr txBox="true"/>
          <p:nvPr/>
        </p:nvSpPr>
        <p:spPr>
          <a:xfrm rot="0">
            <a:off x="4968776" y="4264978"/>
            <a:ext cx="8350448" cy="1576069"/>
          </a:xfrm>
          <a:prstGeom prst="rect">
            <a:avLst/>
          </a:prstGeom>
        </p:spPr>
        <p:txBody>
          <a:bodyPr anchor="t" rtlCol="false" tIns="0" lIns="0" bIns="0" rIns="0">
            <a:spAutoFit/>
          </a:bodyPr>
          <a:lstStyle/>
          <a:p>
            <a:pPr algn="ctr">
              <a:lnSpc>
                <a:spcPts val="12880"/>
              </a:lnSpc>
            </a:pPr>
            <a:r>
              <a:rPr lang="en-US" sz="9200">
                <a:solidFill>
                  <a:srgbClr val="000000"/>
                </a:solidFill>
                <a:latin typeface="Sigmar One"/>
                <a:ea typeface="Sigmar One"/>
                <a:cs typeface="Sigmar One"/>
                <a:sym typeface="Sigmar One"/>
              </a:rPr>
              <a:t>Tương quan</a:t>
            </a:r>
          </a:p>
        </p:txBody>
      </p:sp>
    </p:spTree>
  </p:cSld>
  <p:clrMapOvr>
    <a:masterClrMapping/>
  </p:clrMapOvr>
</p:sld>
</file>

<file path=ppt/slides/slide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68</a:t>
            </a:r>
          </a:p>
        </p:txBody>
      </p:sp>
      <p:sp>
        <p:nvSpPr>
          <p:cNvPr name="TextBox 3" id="3"/>
          <p:cNvSpPr txBox="true"/>
          <p:nvPr/>
        </p:nvSpPr>
        <p:spPr>
          <a:xfrm rot="0">
            <a:off x="1379973" y="1653222"/>
            <a:ext cx="15528054" cy="7755890"/>
          </a:xfrm>
          <a:prstGeom prst="rect">
            <a:avLst/>
          </a:prstGeom>
        </p:spPr>
        <p:txBody>
          <a:bodyPr anchor="t" rtlCol="false" tIns="0" lIns="0" bIns="0" rIns="0">
            <a:spAutoFit/>
          </a:bodyPr>
          <a:lstStyle/>
          <a:p>
            <a:pPr algn="l">
              <a:lnSpc>
                <a:spcPts val="4059"/>
              </a:lnSpc>
            </a:pPr>
            <a:r>
              <a:rPr lang="en-US" sz="2899">
                <a:solidFill>
                  <a:srgbClr val="000000"/>
                </a:solidFill>
                <a:latin typeface="Palatino"/>
                <a:ea typeface="Palatino"/>
                <a:cs typeface="Palatino"/>
                <a:sym typeface="Palatino"/>
              </a:rPr>
              <a:t>D</a:t>
            </a:r>
            <a:r>
              <a:rPr lang="en-US" sz="2899">
                <a:solidFill>
                  <a:srgbClr val="000000"/>
                </a:solidFill>
                <a:latin typeface="Palatino"/>
                <a:ea typeface="Palatino"/>
                <a:cs typeface="Palatino"/>
                <a:sym typeface="Palatino"/>
              </a:rPr>
              <a:t>ựa trên các trường dữ liệu, ta sẽ nhóm chúng thành 5 danh sách để phân tích tương quan với Attrition:</a:t>
            </a:r>
          </a:p>
          <a:p>
            <a:pPr algn="l">
              <a:lnSpc>
                <a:spcPts val="4059"/>
              </a:lnSpc>
            </a:pP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Features_info_employee </a:t>
            </a:r>
            <a:r>
              <a:rPr lang="en-US" sz="2899">
                <a:solidFill>
                  <a:srgbClr val="000000"/>
                </a:solidFill>
                <a:latin typeface="Palatino"/>
                <a:ea typeface="Palatino"/>
                <a:cs typeface="Palatino"/>
                <a:sym typeface="Palatino"/>
              </a:rPr>
              <a:t>: Age, Gender, MaritalStatus, Over18, DistanceFromHome, Education, TotalWorkingYears, NumCompaniesWorked</a:t>
            </a: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Features_info_job:</a:t>
            </a:r>
            <a:r>
              <a:rPr lang="en-US" sz="2899">
                <a:solidFill>
                  <a:srgbClr val="000000"/>
                </a:solidFill>
                <a:latin typeface="Palatino"/>
                <a:ea typeface="Palatino"/>
                <a:cs typeface="Palatino"/>
                <a:sym typeface="Palatino"/>
              </a:rPr>
              <a:t> EducationField, Department, JobLevel, JobRole, JobInvolvement, OverTime, JobSatisfaction</a:t>
            </a: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a:t>
            </a:r>
            <a:r>
              <a:rPr lang="en-US" b="true" sz="2899">
                <a:solidFill>
                  <a:srgbClr val="000000"/>
                </a:solidFill>
                <a:latin typeface="Palatino Bold"/>
                <a:ea typeface="Palatino Bold"/>
                <a:cs typeface="Palatino Bold"/>
                <a:sym typeface="Palatino Bold"/>
              </a:rPr>
              <a:t>eatures_info_emp_company: </a:t>
            </a:r>
            <a:r>
              <a:rPr lang="en-US" sz="2899">
                <a:solidFill>
                  <a:srgbClr val="000000"/>
                </a:solidFill>
                <a:latin typeface="Palatino"/>
                <a:ea typeface="Palatino"/>
                <a:cs typeface="Palatino"/>
                <a:sym typeface="Palatino"/>
              </a:rPr>
              <a:t>  YearsAtCompany, YearsInCurrentRole, YearsWithCurrManager, YearsSinceLastPromotion, TrainingTimesLastYear, WorkLifeBalance</a:t>
            </a: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Featu</a:t>
            </a:r>
            <a:r>
              <a:rPr lang="en-US" b="true" sz="2899">
                <a:solidFill>
                  <a:srgbClr val="000000"/>
                </a:solidFill>
                <a:latin typeface="Palatino Bold"/>
                <a:ea typeface="Palatino Bold"/>
                <a:cs typeface="Palatino Bold"/>
                <a:sym typeface="Palatino Bold"/>
              </a:rPr>
              <a:t>res_info_company:</a:t>
            </a:r>
            <a:r>
              <a:rPr lang="en-US" sz="2899">
                <a:solidFill>
                  <a:srgbClr val="000000"/>
                </a:solidFill>
                <a:latin typeface="Palatino"/>
                <a:ea typeface="Palatino"/>
                <a:cs typeface="Palatino"/>
                <a:sym typeface="Palatino"/>
              </a:rPr>
              <a:t>  PercentSalaryHike, StockOptionLevel, BusinessTravel, PerformanceRating, EnvironmentSatisfaction, RelationshipSatisfaction</a:t>
            </a:r>
          </a:p>
          <a:p>
            <a:pPr algn="l" marL="626107" indent="-313054" lvl="1">
              <a:lnSpc>
                <a:spcPts val="4059"/>
              </a:lnSpc>
              <a:buFont typeface="Arial"/>
              <a:buChar char="•"/>
            </a:pPr>
            <a:r>
              <a:rPr lang="en-US" b="true" sz="2899">
                <a:solidFill>
                  <a:srgbClr val="000000"/>
                </a:solidFill>
                <a:latin typeface="Palatino Bold"/>
                <a:ea typeface="Palatino Bold"/>
                <a:cs typeface="Palatino Bold"/>
                <a:sym typeface="Palatino Bold"/>
              </a:rPr>
              <a:t>F</a:t>
            </a:r>
            <a:r>
              <a:rPr lang="en-US" b="true" sz="2899">
                <a:solidFill>
                  <a:srgbClr val="000000"/>
                </a:solidFill>
                <a:latin typeface="Palatino Bold"/>
                <a:ea typeface="Palatino Bold"/>
                <a:cs typeface="Palatino Bold"/>
                <a:sym typeface="Palatino Bold"/>
              </a:rPr>
              <a:t>eatures_salary:</a:t>
            </a:r>
            <a:r>
              <a:rPr lang="en-US" sz="2899">
                <a:solidFill>
                  <a:srgbClr val="000000"/>
                </a:solidFill>
                <a:latin typeface="Palatino"/>
                <a:ea typeface="Palatino"/>
                <a:cs typeface="Palatino"/>
                <a:sym typeface="Palatino"/>
              </a:rPr>
              <a:t> MonthlyIncome, HourlyRate, DailyRate, MonthlyRate</a:t>
            </a:r>
          </a:p>
          <a:p>
            <a:pPr algn="l">
              <a:lnSpc>
                <a:spcPts val="4059"/>
              </a:lnSpc>
            </a:pPr>
          </a:p>
          <a:p>
            <a:pPr algn="l">
              <a:lnSpc>
                <a:spcPts val="4059"/>
              </a:lnSpc>
            </a:pPr>
          </a:p>
        </p:txBody>
      </p:sp>
      <p:grpSp>
        <p:nvGrpSpPr>
          <p:cNvPr name="Group 4" id="4"/>
          <p:cNvGrpSpPr/>
          <p:nvPr/>
        </p:nvGrpSpPr>
        <p:grpSpPr>
          <a:xfrm rot="5400000">
            <a:off x="-2786811" y="6728664"/>
            <a:ext cx="5573621" cy="1543050"/>
            <a:chOff x="0" y="0"/>
            <a:chExt cx="1467950" cy="406400"/>
          </a:xfrm>
        </p:grpSpPr>
        <p:sp>
          <p:nvSpPr>
            <p:cNvPr name="Freeform 5" id="5"/>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6" id="6"/>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7" id="7"/>
          <p:cNvGrpSpPr/>
          <p:nvPr/>
        </p:nvGrpSpPr>
        <p:grpSpPr>
          <a:xfrm rot="0">
            <a:off x="14551338" y="0"/>
            <a:ext cx="5415924" cy="1028700"/>
            <a:chOff x="0" y="0"/>
            <a:chExt cx="1426416" cy="270933"/>
          </a:xfrm>
        </p:grpSpPr>
        <p:sp>
          <p:nvSpPr>
            <p:cNvPr name="Freeform 8" id="8"/>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9" id="9"/>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grpSp>
        <p:nvGrpSpPr>
          <p:cNvPr name="Group 10" id="10"/>
          <p:cNvGrpSpPr/>
          <p:nvPr/>
        </p:nvGrpSpPr>
        <p:grpSpPr>
          <a:xfrm rot="5400000">
            <a:off x="-2356689" y="1585164"/>
            <a:ext cx="4713379" cy="1543050"/>
            <a:chOff x="0" y="0"/>
            <a:chExt cx="1241384" cy="406400"/>
          </a:xfrm>
        </p:grpSpPr>
        <p:sp>
          <p:nvSpPr>
            <p:cNvPr name="Freeform 11" id="11"/>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12" id="12"/>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67108" y="1365742"/>
            <a:ext cx="10353785" cy="8531225"/>
          </a:xfrm>
          <a:custGeom>
            <a:avLst/>
            <a:gdLst/>
            <a:ahLst/>
            <a:cxnLst/>
            <a:rect r="r" b="b" t="t" l="l"/>
            <a:pathLst>
              <a:path h="8531225" w="10353785">
                <a:moveTo>
                  <a:pt x="0" y="0"/>
                </a:moveTo>
                <a:lnTo>
                  <a:pt x="10353784" y="0"/>
                </a:lnTo>
                <a:lnTo>
                  <a:pt x="10353784" y="8531225"/>
                </a:lnTo>
                <a:lnTo>
                  <a:pt x="0" y="8531225"/>
                </a:lnTo>
                <a:lnTo>
                  <a:pt x="0" y="0"/>
                </a:lnTo>
                <a:close/>
              </a:path>
            </a:pathLst>
          </a:custGeom>
          <a:blipFill>
            <a:blip r:embed="rId2"/>
            <a:stretch>
              <a:fillRect l="0" t="-3217" r="-764" b="-3329"/>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69</a:t>
            </a:r>
          </a:p>
        </p:txBody>
      </p:sp>
      <p:sp>
        <p:nvSpPr>
          <p:cNvPr name="TextBox 4" id="4"/>
          <p:cNvSpPr txBox="true"/>
          <p:nvPr/>
        </p:nvSpPr>
        <p:spPr>
          <a:xfrm rot="0">
            <a:off x="2436673" y="381635"/>
            <a:ext cx="13414653" cy="647065"/>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Ma trận tương quan của Attrition với nhóm  Features_info_employee </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a:t>
            </a:r>
          </a:p>
        </p:txBody>
      </p:sp>
      <p:sp>
        <p:nvSpPr>
          <p:cNvPr name="TextBox 3" id="3"/>
          <p:cNvSpPr txBox="true"/>
          <p:nvPr/>
        </p:nvSpPr>
        <p:spPr>
          <a:xfrm rot="0">
            <a:off x="1028700" y="904875"/>
            <a:ext cx="16230600" cy="8582025"/>
          </a:xfrm>
          <a:prstGeom prst="rect">
            <a:avLst/>
          </a:prstGeom>
        </p:spPr>
        <p:txBody>
          <a:bodyPr anchor="t" rtlCol="false" tIns="0" lIns="0" bIns="0" rIns="0">
            <a:spAutoFit/>
          </a:bodyPr>
          <a:lstStyle/>
          <a:p>
            <a:pPr algn="l" marL="647702" indent="-323851" lvl="1">
              <a:lnSpc>
                <a:spcPts val="4200"/>
              </a:lnSpc>
              <a:buAutoNum type="arabicPeriod" startAt="1"/>
            </a:pPr>
            <a:r>
              <a:rPr lang="en-US" b="true" sz="3000">
                <a:solidFill>
                  <a:srgbClr val="000000"/>
                </a:solidFill>
                <a:latin typeface="Palatino Bold"/>
                <a:ea typeface="Palatino Bold"/>
                <a:cs typeface="Palatino Bold"/>
                <a:sym typeface="Palatino Bold"/>
              </a:rPr>
              <a:t>Tóm tắt thông tin về Values của các features trong data:</a:t>
            </a:r>
          </a:p>
          <a:p>
            <a:pPr algn="l" marL="647702" indent="-323851" lvl="1">
              <a:lnSpc>
                <a:spcPts val="4200"/>
              </a:lnSpc>
              <a:buFont typeface="Arial"/>
              <a:buChar char="•"/>
            </a:pPr>
            <a:r>
              <a:rPr lang="en-US" b="true" sz="3000">
                <a:solidFill>
                  <a:srgbClr val="000000"/>
                </a:solidFill>
                <a:latin typeface="Palatino Bold"/>
                <a:ea typeface="Palatino Bold"/>
                <a:cs typeface="Palatino Bold"/>
                <a:sym typeface="Palatino Bold"/>
              </a:rPr>
              <a:t> </a:t>
            </a:r>
            <a:r>
              <a:rPr lang="en-US" b="true" sz="3000">
                <a:solidFill>
                  <a:srgbClr val="ED1111"/>
                </a:solidFill>
                <a:latin typeface="Palatino Bold"/>
                <a:ea typeface="Palatino Bold"/>
                <a:cs typeface="Palatino Bold"/>
                <a:sym typeface="Palatino Bold"/>
              </a:rPr>
              <a:t>Thông tin cá nhân của nhân viên</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Age:</a:t>
            </a:r>
            <a:r>
              <a:rPr lang="en-US" sz="3000">
                <a:solidFill>
                  <a:srgbClr val="000000"/>
                </a:solidFill>
                <a:latin typeface="Palatino"/>
                <a:ea typeface="Palatino"/>
                <a:cs typeface="Palatino"/>
                <a:sym typeface="Palatino"/>
              </a:rPr>
              <a:t> 18 - 60</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 Gender:</a:t>
            </a:r>
            <a:r>
              <a:rPr lang="en-US" sz="3000">
                <a:solidFill>
                  <a:srgbClr val="000000"/>
                </a:solidFill>
                <a:latin typeface="Palatino"/>
                <a:ea typeface="Palatino"/>
                <a:cs typeface="Palatino"/>
                <a:sym typeface="Palatino"/>
              </a:rPr>
              <a:t> Male , Female</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MaritalStatus:</a:t>
            </a:r>
            <a:r>
              <a:rPr lang="en-US" sz="3000">
                <a:solidFill>
                  <a:srgbClr val="000000"/>
                </a:solidFill>
                <a:latin typeface="Palatino"/>
                <a:ea typeface="Palatino"/>
                <a:cs typeface="Palatino"/>
                <a:sym typeface="Palatino"/>
              </a:rPr>
              <a:t> Single , Married , Divorced</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 Education:</a:t>
            </a:r>
            <a:r>
              <a:rPr lang="en-US" sz="3000">
                <a:solidFill>
                  <a:srgbClr val="000000"/>
                </a:solidFill>
                <a:latin typeface="Palatino"/>
                <a:ea typeface="Palatino"/>
                <a:cs typeface="Palatino"/>
                <a:sym typeface="Palatino"/>
              </a:rPr>
              <a:t> 1 , 2 , 3 , 4 , 5</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DistanceFromHome:</a:t>
            </a:r>
            <a:r>
              <a:rPr lang="en-US" sz="3000">
                <a:solidFill>
                  <a:srgbClr val="000000"/>
                </a:solidFill>
                <a:latin typeface="Palatino"/>
                <a:ea typeface="Palatino"/>
                <a:cs typeface="Palatino"/>
                <a:sym typeface="Palatino"/>
              </a:rPr>
              <a:t> 1 - 29</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TotalWorkingYears:</a:t>
            </a:r>
            <a:r>
              <a:rPr lang="en-US" sz="3000">
                <a:solidFill>
                  <a:srgbClr val="000000"/>
                </a:solidFill>
                <a:latin typeface="Palatino"/>
                <a:ea typeface="Palatino"/>
                <a:cs typeface="Palatino"/>
                <a:sym typeface="Palatino"/>
              </a:rPr>
              <a:t> 0 - 40</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NumCompaniesWorked:</a:t>
            </a:r>
            <a:r>
              <a:rPr lang="en-US" sz="3000">
                <a:solidFill>
                  <a:srgbClr val="000000"/>
                </a:solidFill>
                <a:latin typeface="Palatino"/>
                <a:ea typeface="Palatino"/>
                <a:cs typeface="Palatino"/>
                <a:sym typeface="Palatino"/>
              </a:rPr>
              <a:t> 0 - 9</a:t>
            </a:r>
          </a:p>
          <a:p>
            <a:pPr algn="l" marL="647702" indent="-323851" lvl="1">
              <a:lnSpc>
                <a:spcPts val="4200"/>
              </a:lnSpc>
              <a:buFont typeface="Arial"/>
              <a:buChar char="•"/>
            </a:pPr>
            <a:r>
              <a:rPr lang="en-US" sz="3000">
                <a:solidFill>
                  <a:srgbClr val="000000"/>
                </a:solidFill>
                <a:latin typeface="Palatino"/>
                <a:ea typeface="Palatino"/>
                <a:cs typeface="Palatino"/>
                <a:sym typeface="Palatino"/>
              </a:rPr>
              <a:t>  </a:t>
            </a:r>
            <a:r>
              <a:rPr lang="en-US" b="true" sz="3000">
                <a:solidFill>
                  <a:srgbClr val="ED1111"/>
                </a:solidFill>
                <a:latin typeface="Palatino Bold"/>
                <a:ea typeface="Palatino Bold"/>
                <a:cs typeface="Palatino Bold"/>
                <a:sym typeface="Palatino Bold"/>
              </a:rPr>
              <a:t>Thông tin công ty về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 YearsAtCompany:</a:t>
            </a:r>
            <a:r>
              <a:rPr lang="en-US" sz="3000">
                <a:solidFill>
                  <a:srgbClr val="000000"/>
                </a:solidFill>
                <a:latin typeface="Palatino"/>
                <a:ea typeface="Palatino"/>
                <a:cs typeface="Palatino"/>
                <a:sym typeface="Palatino"/>
              </a:rPr>
              <a:t> 0 - 40</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YearsInCurrentRole:</a:t>
            </a:r>
            <a:r>
              <a:rPr lang="en-US" sz="3000">
                <a:solidFill>
                  <a:srgbClr val="000000"/>
                </a:solidFill>
                <a:latin typeface="Palatino"/>
                <a:ea typeface="Palatino"/>
                <a:cs typeface="Palatino"/>
                <a:sym typeface="Palatino"/>
              </a:rPr>
              <a:t> 0 - 18</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YearsWithCurrManager: </a:t>
            </a:r>
            <a:r>
              <a:rPr lang="en-US" sz="3000">
                <a:solidFill>
                  <a:srgbClr val="000000"/>
                </a:solidFill>
                <a:latin typeface="Palatino"/>
                <a:ea typeface="Palatino"/>
                <a:cs typeface="Palatino"/>
                <a:sym typeface="Palatino"/>
              </a:rPr>
              <a:t>0 - 17</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YearsSinceLastPromotion: </a:t>
            </a:r>
            <a:r>
              <a:rPr lang="en-US" sz="3000">
                <a:solidFill>
                  <a:srgbClr val="000000"/>
                </a:solidFill>
                <a:latin typeface="Palatino"/>
                <a:ea typeface="Palatino"/>
                <a:cs typeface="Palatino"/>
                <a:sym typeface="Palatino"/>
              </a:rPr>
              <a:t>0 -15</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TrainingTimesLastYear:</a:t>
            </a:r>
            <a:r>
              <a:rPr lang="en-US" sz="3000">
                <a:solidFill>
                  <a:srgbClr val="000000"/>
                </a:solidFill>
                <a:latin typeface="Palatino"/>
                <a:ea typeface="Palatino"/>
                <a:cs typeface="Palatino"/>
                <a:sym typeface="Palatino"/>
              </a:rPr>
              <a:t> 0 - 6</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WorkLifeBalance:</a:t>
            </a:r>
            <a:r>
              <a:rPr lang="en-US" sz="3000">
                <a:solidFill>
                  <a:srgbClr val="000000"/>
                </a:solidFill>
                <a:latin typeface="Palatino"/>
                <a:ea typeface="Palatino"/>
                <a:cs typeface="Palatino"/>
                <a:sym typeface="Palatino"/>
              </a:rPr>
              <a:t> 1, 2, 3, 4</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15216" y="1194558"/>
            <a:ext cx="10057568" cy="8775228"/>
          </a:xfrm>
          <a:custGeom>
            <a:avLst/>
            <a:gdLst/>
            <a:ahLst/>
            <a:cxnLst/>
            <a:rect r="r" b="b" t="t" l="l"/>
            <a:pathLst>
              <a:path h="8775228" w="10057568">
                <a:moveTo>
                  <a:pt x="0" y="0"/>
                </a:moveTo>
                <a:lnTo>
                  <a:pt x="10057568" y="0"/>
                </a:lnTo>
                <a:lnTo>
                  <a:pt x="10057568" y="8775228"/>
                </a:lnTo>
                <a:lnTo>
                  <a:pt x="0" y="8775228"/>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70</a:t>
            </a:r>
          </a:p>
        </p:txBody>
      </p:sp>
      <p:sp>
        <p:nvSpPr>
          <p:cNvPr name="TextBox 4" id="4"/>
          <p:cNvSpPr txBox="true"/>
          <p:nvPr/>
        </p:nvSpPr>
        <p:spPr>
          <a:xfrm rot="0">
            <a:off x="1028700" y="106679"/>
            <a:ext cx="15706802" cy="1247140"/>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Ma</a:t>
            </a:r>
            <a:r>
              <a:rPr lang="en-US" sz="3399">
                <a:solidFill>
                  <a:srgbClr val="000000"/>
                </a:solidFill>
                <a:latin typeface="Palatino"/>
                <a:ea typeface="Palatino"/>
                <a:cs typeface="Palatino"/>
                <a:sym typeface="Palatino"/>
              </a:rPr>
              <a:t> trận tương quan của Attrition với nhóm Features_info_job</a:t>
            </a:r>
          </a:p>
          <a:p>
            <a:pPr algn="ctr">
              <a:lnSpc>
                <a:spcPts val="4759"/>
              </a:lnSpc>
            </a:pP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35306" y="1337279"/>
            <a:ext cx="10017389" cy="8486068"/>
          </a:xfrm>
          <a:custGeom>
            <a:avLst/>
            <a:gdLst/>
            <a:ahLst/>
            <a:cxnLst/>
            <a:rect r="r" b="b" t="t" l="l"/>
            <a:pathLst>
              <a:path h="8486068" w="10017389">
                <a:moveTo>
                  <a:pt x="0" y="0"/>
                </a:moveTo>
                <a:lnTo>
                  <a:pt x="10017388" y="0"/>
                </a:lnTo>
                <a:lnTo>
                  <a:pt x="10017388" y="8486068"/>
                </a:lnTo>
                <a:lnTo>
                  <a:pt x="0" y="8486068"/>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71</a:t>
            </a:r>
          </a:p>
        </p:txBody>
      </p:sp>
      <p:sp>
        <p:nvSpPr>
          <p:cNvPr name="TextBox 4" id="4"/>
          <p:cNvSpPr txBox="true"/>
          <p:nvPr/>
        </p:nvSpPr>
        <p:spPr>
          <a:xfrm rot="0">
            <a:off x="1948577" y="381635"/>
            <a:ext cx="14390846" cy="647065"/>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Ma trận tương quan của Attrition với nhóm  Features_info_emp_company </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27371" y="1231066"/>
            <a:ext cx="9944953" cy="8577522"/>
          </a:xfrm>
          <a:custGeom>
            <a:avLst/>
            <a:gdLst/>
            <a:ahLst/>
            <a:cxnLst/>
            <a:rect r="r" b="b" t="t" l="l"/>
            <a:pathLst>
              <a:path h="8577522" w="9944953">
                <a:moveTo>
                  <a:pt x="0" y="0"/>
                </a:moveTo>
                <a:lnTo>
                  <a:pt x="9944953" y="0"/>
                </a:lnTo>
                <a:lnTo>
                  <a:pt x="9944953" y="8577522"/>
                </a:lnTo>
                <a:lnTo>
                  <a:pt x="0" y="8577522"/>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72</a:t>
            </a:r>
          </a:p>
        </p:txBody>
      </p:sp>
      <p:sp>
        <p:nvSpPr>
          <p:cNvPr name="TextBox 4" id="4"/>
          <p:cNvSpPr txBox="true"/>
          <p:nvPr/>
        </p:nvSpPr>
        <p:spPr>
          <a:xfrm rot="0">
            <a:off x="2480250" y="381635"/>
            <a:ext cx="13327499" cy="647065"/>
          </a:xfrm>
          <a:prstGeom prst="rect">
            <a:avLst/>
          </a:prstGeom>
        </p:spPr>
        <p:txBody>
          <a:bodyPr anchor="t" rtlCol="false" tIns="0" lIns="0" bIns="0" rIns="0">
            <a:spAutoFit/>
          </a:bodyPr>
          <a:lstStyle/>
          <a:p>
            <a:pPr algn="ctr">
              <a:lnSpc>
                <a:spcPts val="4759"/>
              </a:lnSpc>
            </a:pPr>
            <a:r>
              <a:rPr lang="en-US" sz="3399">
                <a:solidFill>
                  <a:srgbClr val="000000"/>
                </a:solidFill>
                <a:latin typeface="Palatino"/>
                <a:ea typeface="Palatino"/>
                <a:cs typeface="Palatino"/>
                <a:sym typeface="Palatino"/>
              </a:rPr>
              <a:t>Ma trận tương quan của Attrition với nhóm  Features_info_company </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89815" y="1243624"/>
            <a:ext cx="10027090" cy="8748636"/>
          </a:xfrm>
          <a:custGeom>
            <a:avLst/>
            <a:gdLst/>
            <a:ahLst/>
            <a:cxnLst/>
            <a:rect r="r" b="b" t="t" l="l"/>
            <a:pathLst>
              <a:path h="8748636" w="10027090">
                <a:moveTo>
                  <a:pt x="0" y="0"/>
                </a:moveTo>
                <a:lnTo>
                  <a:pt x="10027090" y="0"/>
                </a:lnTo>
                <a:lnTo>
                  <a:pt x="10027090" y="8748636"/>
                </a:lnTo>
                <a:lnTo>
                  <a:pt x="0" y="8748636"/>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73</a:t>
            </a:r>
          </a:p>
        </p:txBody>
      </p:sp>
      <p:sp>
        <p:nvSpPr>
          <p:cNvPr name="TextBox 4" id="4"/>
          <p:cNvSpPr txBox="true"/>
          <p:nvPr/>
        </p:nvSpPr>
        <p:spPr>
          <a:xfrm rot="0">
            <a:off x="2697079" y="381635"/>
            <a:ext cx="12893842" cy="647065"/>
          </a:xfrm>
          <a:prstGeom prst="rect">
            <a:avLst/>
          </a:prstGeom>
        </p:spPr>
        <p:txBody>
          <a:bodyPr anchor="t" rtlCol="false" tIns="0" lIns="0" bIns="0" rIns="0">
            <a:spAutoFit/>
          </a:bodyPr>
          <a:lstStyle/>
          <a:p>
            <a:pPr algn="l">
              <a:lnSpc>
                <a:spcPts val="4759"/>
              </a:lnSpc>
            </a:pPr>
            <a:r>
              <a:rPr lang="en-US" sz="3399">
                <a:solidFill>
                  <a:srgbClr val="000000"/>
                </a:solidFill>
                <a:latin typeface="Palatino"/>
                <a:ea typeface="Palatino"/>
                <a:cs typeface="Palatino"/>
                <a:sym typeface="Palatino"/>
              </a:rPr>
              <a:t>Ma trận tương quan của Attrition với nhóm  Features_salary</a:t>
            </a:r>
          </a:p>
        </p:txBody>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528334" cy="10287000"/>
          </a:xfrm>
          <a:custGeom>
            <a:avLst/>
            <a:gdLst/>
            <a:ahLst/>
            <a:cxnLst/>
            <a:rect r="r" b="b" t="t" l="l"/>
            <a:pathLst>
              <a:path h="10287000" w="9528334">
                <a:moveTo>
                  <a:pt x="0" y="0"/>
                </a:moveTo>
                <a:lnTo>
                  <a:pt x="9528334" y="0"/>
                </a:lnTo>
                <a:lnTo>
                  <a:pt x="9528334"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74</a:t>
            </a:r>
          </a:p>
        </p:txBody>
      </p:sp>
      <p:sp>
        <p:nvSpPr>
          <p:cNvPr name="TextBox 4" id="4"/>
          <p:cNvSpPr txBox="true"/>
          <p:nvPr/>
        </p:nvSpPr>
        <p:spPr>
          <a:xfrm rot="0">
            <a:off x="11256569" y="590866"/>
            <a:ext cx="7031431" cy="8448040"/>
          </a:xfrm>
          <a:prstGeom prst="rect">
            <a:avLst/>
          </a:prstGeom>
        </p:spPr>
        <p:txBody>
          <a:bodyPr anchor="t" rtlCol="false" tIns="0" lIns="0" bIns="0" rIns="0">
            <a:spAutoFit/>
          </a:bodyPr>
          <a:lstStyle/>
          <a:p>
            <a:pPr algn="l">
              <a:lnSpc>
                <a:spcPts val="4759"/>
              </a:lnSpc>
            </a:pPr>
            <a:r>
              <a:rPr lang="en-US" sz="3399">
                <a:solidFill>
                  <a:srgbClr val="000000"/>
                </a:solidFill>
                <a:latin typeface="Palatino"/>
                <a:ea typeface="Palatino"/>
                <a:cs typeface="Palatino"/>
                <a:sym typeface="Palatino"/>
              </a:rPr>
              <a:t>Qua các biểu đồ tương quan trên ta có thể thấy:</a:t>
            </a:r>
          </a:p>
          <a:p>
            <a:pPr algn="l">
              <a:lnSpc>
                <a:spcPts val="4759"/>
              </a:lnSpc>
            </a:pPr>
            <a:r>
              <a:rPr lang="en-US" sz="3399">
                <a:solidFill>
                  <a:srgbClr val="000000"/>
                </a:solidFill>
                <a:latin typeface="Palatino"/>
                <a:ea typeface="Palatino"/>
                <a:cs typeface="Palatino"/>
                <a:sym typeface="Palatino"/>
              </a:rPr>
              <a:t>- </a:t>
            </a:r>
            <a:r>
              <a:rPr lang="en-US" sz="3399">
                <a:solidFill>
                  <a:srgbClr val="000000"/>
                </a:solidFill>
                <a:latin typeface="Palatino"/>
                <a:ea typeface="Palatino"/>
                <a:cs typeface="Palatino"/>
                <a:sym typeface="Palatino"/>
              </a:rPr>
              <a:t>Thu nhập hàng tháng có tương quan cao với cấp bậc công việc.</a:t>
            </a:r>
          </a:p>
          <a:p>
            <a:pPr algn="l">
              <a:lnSpc>
                <a:spcPts val="4759"/>
              </a:lnSpc>
            </a:pPr>
            <a:r>
              <a:rPr lang="en-US" sz="3399">
                <a:solidFill>
                  <a:srgbClr val="000000"/>
                </a:solidFill>
                <a:latin typeface="Palatino"/>
                <a:ea typeface="Palatino"/>
                <a:cs typeface="Palatino"/>
                <a:sym typeface="Palatino"/>
              </a:rPr>
              <a:t>- Cấp bậc công việc có tương quan cao với tổng số giờ làm việc.</a:t>
            </a:r>
          </a:p>
          <a:p>
            <a:pPr algn="l">
              <a:lnSpc>
                <a:spcPts val="4759"/>
              </a:lnSpc>
            </a:pPr>
            <a:r>
              <a:rPr lang="en-US" sz="3399">
                <a:solidFill>
                  <a:srgbClr val="000000"/>
                </a:solidFill>
                <a:latin typeface="Palatino"/>
                <a:ea typeface="Palatino"/>
                <a:cs typeface="Palatino"/>
                <a:sym typeface="Palatino"/>
              </a:rPr>
              <a:t>- Thu nhập hàng tháng có tương quan cao với tổng số giờ làm việc.</a:t>
            </a:r>
          </a:p>
          <a:p>
            <a:pPr algn="l">
              <a:lnSpc>
                <a:spcPts val="4759"/>
              </a:lnSpc>
            </a:pPr>
            <a:r>
              <a:rPr lang="en-US" sz="3399">
                <a:solidFill>
                  <a:srgbClr val="000000"/>
                </a:solidFill>
                <a:latin typeface="Palatino"/>
                <a:ea typeface="Palatino"/>
                <a:cs typeface="Palatino"/>
                <a:sym typeface="Palatino"/>
              </a:rPr>
              <a:t>- Tuổi cũng có tương quan tích cực với tổng số giờ làm việc.</a:t>
            </a:r>
          </a:p>
          <a:p>
            <a:pPr algn="l">
              <a:lnSpc>
                <a:spcPts val="4759"/>
              </a:lnSpc>
            </a:pPr>
            <a:r>
              <a:rPr lang="en-US" sz="3399">
                <a:solidFill>
                  <a:srgbClr val="000000"/>
                </a:solidFill>
                <a:latin typeface="Palatino"/>
                <a:ea typeface="Palatino"/>
                <a:cs typeface="Palatino"/>
                <a:sym typeface="Palatino"/>
              </a:rPr>
              <a:t>- Tình trạng hôn nhân và cấp độ quyền chọn cổ phiếu có tương quan tiêu cực.</a:t>
            </a:r>
          </a:p>
          <a:p>
            <a:pPr algn="l">
              <a:lnSpc>
                <a:spcPts val="4759"/>
              </a:lnSpc>
            </a:pPr>
          </a:p>
        </p:txBody>
      </p:sp>
    </p:spTree>
  </p:cSld>
  <p:clrMapOvr>
    <a:masterClrMapping/>
  </p:clrMapOvr>
</p:sld>
</file>

<file path=ppt/slides/slide7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75</a:t>
            </a:r>
          </a:p>
        </p:txBody>
      </p:sp>
      <p:sp>
        <p:nvSpPr>
          <p:cNvPr name="TextBox 12" id="12"/>
          <p:cNvSpPr txBox="true"/>
          <p:nvPr/>
        </p:nvSpPr>
        <p:spPr>
          <a:xfrm rot="0">
            <a:off x="358434" y="3020469"/>
            <a:ext cx="18288000" cy="3204844"/>
          </a:xfrm>
          <a:prstGeom prst="rect">
            <a:avLst/>
          </a:prstGeom>
        </p:spPr>
        <p:txBody>
          <a:bodyPr anchor="t" rtlCol="false" tIns="0" lIns="0" bIns="0" rIns="0">
            <a:spAutoFit/>
          </a:bodyPr>
          <a:lstStyle/>
          <a:p>
            <a:pPr algn="ctr">
              <a:lnSpc>
                <a:spcPts val="12880"/>
              </a:lnSpc>
            </a:pPr>
            <a:r>
              <a:rPr lang="en-US" sz="9200">
                <a:solidFill>
                  <a:srgbClr val="000000"/>
                </a:solidFill>
                <a:latin typeface="Sigmar One"/>
                <a:ea typeface="Sigmar One"/>
                <a:cs typeface="Sigmar One"/>
                <a:sym typeface="Sigmar One"/>
              </a:rPr>
              <a:t>XÂY DỰNG VÀ ĐÁNH GIÁ MÔ HÌNH </a:t>
            </a:r>
          </a:p>
        </p:txBody>
      </p:sp>
    </p:spTree>
  </p:cSld>
  <p:clrMapOvr>
    <a:masterClrMapping/>
  </p:clrMapOvr>
</p:sld>
</file>

<file path=ppt/slides/slide7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378656" y="8016875"/>
            <a:ext cx="7960809" cy="1543050"/>
            <a:chOff x="0" y="0"/>
            <a:chExt cx="2096674" cy="406400"/>
          </a:xfrm>
        </p:grpSpPr>
        <p:sp>
          <p:nvSpPr>
            <p:cNvPr name="Freeform 3" id="3"/>
            <p:cNvSpPr/>
            <p:nvPr/>
          </p:nvSpPr>
          <p:spPr>
            <a:xfrm flipH="false" flipV="false" rot="0">
              <a:off x="0" y="0"/>
              <a:ext cx="2096674" cy="406400"/>
            </a:xfrm>
            <a:custGeom>
              <a:avLst/>
              <a:gdLst/>
              <a:ahLst/>
              <a:cxnLst/>
              <a:rect r="r" b="b" t="t" l="l"/>
              <a:pathLst>
                <a:path h="406400" w="2096674">
                  <a:moveTo>
                    <a:pt x="90443" y="0"/>
                  </a:moveTo>
                  <a:lnTo>
                    <a:pt x="2006231" y="0"/>
                  </a:lnTo>
                  <a:cubicBezTo>
                    <a:pt x="2056181" y="0"/>
                    <a:pt x="2096674" y="40493"/>
                    <a:pt x="2096674" y="90443"/>
                  </a:cubicBezTo>
                  <a:lnTo>
                    <a:pt x="2096674" y="315957"/>
                  </a:lnTo>
                  <a:cubicBezTo>
                    <a:pt x="2096674" y="365907"/>
                    <a:pt x="2056181" y="406400"/>
                    <a:pt x="2006231" y="406400"/>
                  </a:cubicBezTo>
                  <a:lnTo>
                    <a:pt x="90443" y="406400"/>
                  </a:lnTo>
                  <a:cubicBezTo>
                    <a:pt x="40493" y="406400"/>
                    <a:pt x="0" y="365907"/>
                    <a:pt x="0" y="315957"/>
                  </a:cubicBezTo>
                  <a:lnTo>
                    <a:pt x="0" y="90443"/>
                  </a:lnTo>
                  <a:cubicBezTo>
                    <a:pt x="0" y="40493"/>
                    <a:pt x="40493" y="0"/>
                    <a:pt x="90443" y="0"/>
                  </a:cubicBezTo>
                  <a:close/>
                </a:path>
              </a:pathLst>
            </a:custGeom>
            <a:solidFill>
              <a:srgbClr val="A6C5D6"/>
            </a:solidFill>
          </p:spPr>
        </p:sp>
        <p:sp>
          <p:nvSpPr>
            <p:cNvPr name="TextBox 4" id="4"/>
            <p:cNvSpPr txBox="true"/>
            <p:nvPr/>
          </p:nvSpPr>
          <p:spPr>
            <a:xfrm>
              <a:off x="0" y="-47625"/>
              <a:ext cx="2096674" cy="454025"/>
            </a:xfrm>
            <a:prstGeom prst="rect">
              <a:avLst/>
            </a:prstGeom>
          </p:spPr>
          <p:txBody>
            <a:bodyPr anchor="ctr" rtlCol="false" tIns="50800" lIns="50800" bIns="50800" rIns="50800"/>
            <a:lstStyle/>
            <a:p>
              <a:pPr algn="ctr">
                <a:lnSpc>
                  <a:spcPts val="3499"/>
                </a:lnSpc>
              </a:pPr>
              <a:r>
                <a:rPr lang="en-US" b="true" sz="2499">
                  <a:solidFill>
                    <a:srgbClr val="000000"/>
                  </a:solidFill>
                  <a:latin typeface="Canva Sans Bold"/>
                  <a:ea typeface="Canva Sans Bold"/>
                  <a:cs typeface="Canva Sans Bold"/>
                  <a:sym typeface="Canva Sans Bold"/>
                </a:rPr>
                <a:t>Sử dụng các metrics: Recall, Precision, F1 - scores, ROC Curve để đánh giá models</a:t>
              </a:r>
            </a:p>
          </p:txBody>
        </p:sp>
      </p:gr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76</a:t>
            </a:r>
          </a:p>
        </p:txBody>
      </p:sp>
      <p:sp>
        <p:nvSpPr>
          <p:cNvPr name="TextBox 6" id="6"/>
          <p:cNvSpPr txBox="true"/>
          <p:nvPr/>
        </p:nvSpPr>
        <p:spPr>
          <a:xfrm rot="0">
            <a:off x="215061" y="204469"/>
            <a:ext cx="18288000" cy="824231"/>
          </a:xfrm>
          <a:prstGeom prst="rect">
            <a:avLst/>
          </a:prstGeom>
        </p:spPr>
        <p:txBody>
          <a:bodyPr anchor="t" rtlCol="false" tIns="0" lIns="0" bIns="0" rIns="0">
            <a:spAutoFit/>
          </a:bodyPr>
          <a:lstStyle/>
          <a:p>
            <a:pPr algn="ctr">
              <a:lnSpc>
                <a:spcPts val="6019"/>
              </a:lnSpc>
            </a:pPr>
            <a:r>
              <a:rPr lang="en-US" sz="4299" b="true">
                <a:solidFill>
                  <a:srgbClr val="000000"/>
                </a:solidFill>
                <a:latin typeface="Palatino Bold"/>
                <a:ea typeface="Palatino Bold"/>
                <a:cs typeface="Palatino Bold"/>
                <a:sym typeface="Palatino Bold"/>
              </a:rPr>
              <a:t>CÁC BƯỚC TIẾN HÀNH XÂY DỰNG MODEL</a:t>
            </a:r>
          </a:p>
        </p:txBody>
      </p:sp>
      <p:grpSp>
        <p:nvGrpSpPr>
          <p:cNvPr name="Group 7" id="7"/>
          <p:cNvGrpSpPr/>
          <p:nvPr/>
        </p:nvGrpSpPr>
        <p:grpSpPr>
          <a:xfrm rot="0">
            <a:off x="5378656" y="5795927"/>
            <a:ext cx="7960809" cy="1543050"/>
            <a:chOff x="0" y="0"/>
            <a:chExt cx="2096674" cy="406400"/>
          </a:xfrm>
        </p:grpSpPr>
        <p:sp>
          <p:nvSpPr>
            <p:cNvPr name="Freeform 8" id="8"/>
            <p:cNvSpPr/>
            <p:nvPr/>
          </p:nvSpPr>
          <p:spPr>
            <a:xfrm flipH="false" flipV="false" rot="0">
              <a:off x="0" y="0"/>
              <a:ext cx="2096674" cy="406400"/>
            </a:xfrm>
            <a:custGeom>
              <a:avLst/>
              <a:gdLst/>
              <a:ahLst/>
              <a:cxnLst/>
              <a:rect r="r" b="b" t="t" l="l"/>
              <a:pathLst>
                <a:path h="406400" w="2096674">
                  <a:moveTo>
                    <a:pt x="90443" y="0"/>
                  </a:moveTo>
                  <a:lnTo>
                    <a:pt x="2006231" y="0"/>
                  </a:lnTo>
                  <a:cubicBezTo>
                    <a:pt x="2056181" y="0"/>
                    <a:pt x="2096674" y="40493"/>
                    <a:pt x="2096674" y="90443"/>
                  </a:cubicBezTo>
                  <a:lnTo>
                    <a:pt x="2096674" y="315957"/>
                  </a:lnTo>
                  <a:cubicBezTo>
                    <a:pt x="2096674" y="365907"/>
                    <a:pt x="2056181" y="406400"/>
                    <a:pt x="2006231" y="406400"/>
                  </a:cubicBezTo>
                  <a:lnTo>
                    <a:pt x="90443" y="406400"/>
                  </a:lnTo>
                  <a:cubicBezTo>
                    <a:pt x="40493" y="406400"/>
                    <a:pt x="0" y="365907"/>
                    <a:pt x="0" y="315957"/>
                  </a:cubicBezTo>
                  <a:lnTo>
                    <a:pt x="0" y="90443"/>
                  </a:lnTo>
                  <a:cubicBezTo>
                    <a:pt x="0" y="40493"/>
                    <a:pt x="40493" y="0"/>
                    <a:pt x="90443" y="0"/>
                  </a:cubicBezTo>
                  <a:close/>
                </a:path>
              </a:pathLst>
            </a:custGeom>
            <a:solidFill>
              <a:srgbClr val="A6C5D6"/>
            </a:solidFill>
          </p:spPr>
        </p:sp>
        <p:sp>
          <p:nvSpPr>
            <p:cNvPr name="TextBox 9" id="9"/>
            <p:cNvSpPr txBox="true"/>
            <p:nvPr/>
          </p:nvSpPr>
          <p:spPr>
            <a:xfrm>
              <a:off x="0" y="-47625"/>
              <a:ext cx="2096674" cy="454025"/>
            </a:xfrm>
            <a:prstGeom prst="rect">
              <a:avLst/>
            </a:prstGeom>
          </p:spPr>
          <p:txBody>
            <a:bodyPr anchor="ctr" rtlCol="false" tIns="50800" lIns="50800" bIns="50800" rIns="50800"/>
            <a:lstStyle/>
            <a:p>
              <a:pPr algn="ctr">
                <a:lnSpc>
                  <a:spcPts val="3499"/>
                </a:lnSpc>
              </a:pPr>
              <a:r>
                <a:rPr lang="en-US" b="true" sz="2499">
                  <a:solidFill>
                    <a:srgbClr val="000000"/>
                  </a:solidFill>
                  <a:latin typeface="Canva Sans Bold"/>
                  <a:ea typeface="Canva Sans Bold"/>
                  <a:cs typeface="Canva Sans Bold"/>
                  <a:sym typeface="Canva Sans Bold"/>
                </a:rPr>
                <a:t>Sử dụng tập test-data để đưa ra đánh giá kết quả models</a:t>
              </a:r>
            </a:p>
          </p:txBody>
        </p:sp>
      </p:grpSp>
      <p:grpSp>
        <p:nvGrpSpPr>
          <p:cNvPr name="Group 10" id="10"/>
          <p:cNvGrpSpPr/>
          <p:nvPr/>
        </p:nvGrpSpPr>
        <p:grpSpPr>
          <a:xfrm rot="0">
            <a:off x="5163595" y="3412313"/>
            <a:ext cx="7960809" cy="1543050"/>
            <a:chOff x="0" y="0"/>
            <a:chExt cx="2096674" cy="406400"/>
          </a:xfrm>
        </p:grpSpPr>
        <p:sp>
          <p:nvSpPr>
            <p:cNvPr name="Freeform 11" id="11"/>
            <p:cNvSpPr/>
            <p:nvPr/>
          </p:nvSpPr>
          <p:spPr>
            <a:xfrm flipH="false" flipV="false" rot="0">
              <a:off x="0" y="0"/>
              <a:ext cx="2096674" cy="406400"/>
            </a:xfrm>
            <a:custGeom>
              <a:avLst/>
              <a:gdLst/>
              <a:ahLst/>
              <a:cxnLst/>
              <a:rect r="r" b="b" t="t" l="l"/>
              <a:pathLst>
                <a:path h="406400" w="2096674">
                  <a:moveTo>
                    <a:pt x="90443" y="0"/>
                  </a:moveTo>
                  <a:lnTo>
                    <a:pt x="2006231" y="0"/>
                  </a:lnTo>
                  <a:cubicBezTo>
                    <a:pt x="2056181" y="0"/>
                    <a:pt x="2096674" y="40493"/>
                    <a:pt x="2096674" y="90443"/>
                  </a:cubicBezTo>
                  <a:lnTo>
                    <a:pt x="2096674" y="315957"/>
                  </a:lnTo>
                  <a:cubicBezTo>
                    <a:pt x="2096674" y="365907"/>
                    <a:pt x="2056181" y="406400"/>
                    <a:pt x="2006231" y="406400"/>
                  </a:cubicBezTo>
                  <a:lnTo>
                    <a:pt x="90443" y="406400"/>
                  </a:lnTo>
                  <a:cubicBezTo>
                    <a:pt x="40493" y="406400"/>
                    <a:pt x="0" y="365907"/>
                    <a:pt x="0" y="315957"/>
                  </a:cubicBezTo>
                  <a:lnTo>
                    <a:pt x="0" y="90443"/>
                  </a:lnTo>
                  <a:cubicBezTo>
                    <a:pt x="0" y="40493"/>
                    <a:pt x="40493" y="0"/>
                    <a:pt x="90443" y="0"/>
                  </a:cubicBezTo>
                  <a:close/>
                </a:path>
              </a:pathLst>
            </a:custGeom>
            <a:solidFill>
              <a:srgbClr val="A6C5D6"/>
            </a:solidFill>
          </p:spPr>
        </p:sp>
        <p:sp>
          <p:nvSpPr>
            <p:cNvPr name="TextBox 12" id="12"/>
            <p:cNvSpPr txBox="true"/>
            <p:nvPr/>
          </p:nvSpPr>
          <p:spPr>
            <a:xfrm>
              <a:off x="0" y="-47625"/>
              <a:ext cx="2096674" cy="454025"/>
            </a:xfrm>
            <a:prstGeom prst="rect">
              <a:avLst/>
            </a:prstGeom>
          </p:spPr>
          <p:txBody>
            <a:bodyPr anchor="ctr" rtlCol="false" tIns="50800" lIns="50800" bIns="50800" rIns="50800"/>
            <a:lstStyle/>
            <a:p>
              <a:pPr algn="ctr">
                <a:lnSpc>
                  <a:spcPts val="3499"/>
                </a:lnSpc>
              </a:pPr>
              <a:r>
                <a:rPr lang="en-US" b="true" sz="2499">
                  <a:solidFill>
                    <a:srgbClr val="000000"/>
                  </a:solidFill>
                  <a:latin typeface="Canva Sans Bold"/>
                  <a:ea typeface="Canva Sans Bold"/>
                  <a:cs typeface="Canva Sans Bold"/>
                  <a:sym typeface="Canva Sans Bold"/>
                </a:rPr>
                <a:t>Sau khi có hyperparams phù hợp,  tiến hành training lại model với hyperparams đó</a:t>
              </a:r>
            </a:p>
          </p:txBody>
        </p:sp>
      </p:grpSp>
      <p:grpSp>
        <p:nvGrpSpPr>
          <p:cNvPr name="Group 13" id="13"/>
          <p:cNvGrpSpPr/>
          <p:nvPr/>
        </p:nvGrpSpPr>
        <p:grpSpPr>
          <a:xfrm rot="0">
            <a:off x="5163595" y="1028700"/>
            <a:ext cx="7960809" cy="1543050"/>
            <a:chOff x="0" y="0"/>
            <a:chExt cx="2096674" cy="406400"/>
          </a:xfrm>
        </p:grpSpPr>
        <p:sp>
          <p:nvSpPr>
            <p:cNvPr name="Freeform 14" id="14"/>
            <p:cNvSpPr/>
            <p:nvPr/>
          </p:nvSpPr>
          <p:spPr>
            <a:xfrm flipH="false" flipV="false" rot="0">
              <a:off x="0" y="0"/>
              <a:ext cx="2096674" cy="406400"/>
            </a:xfrm>
            <a:custGeom>
              <a:avLst/>
              <a:gdLst/>
              <a:ahLst/>
              <a:cxnLst/>
              <a:rect r="r" b="b" t="t" l="l"/>
              <a:pathLst>
                <a:path h="406400" w="2096674">
                  <a:moveTo>
                    <a:pt x="90443" y="0"/>
                  </a:moveTo>
                  <a:lnTo>
                    <a:pt x="2006231" y="0"/>
                  </a:lnTo>
                  <a:cubicBezTo>
                    <a:pt x="2056181" y="0"/>
                    <a:pt x="2096674" y="40493"/>
                    <a:pt x="2096674" y="90443"/>
                  </a:cubicBezTo>
                  <a:lnTo>
                    <a:pt x="2096674" y="315957"/>
                  </a:lnTo>
                  <a:cubicBezTo>
                    <a:pt x="2096674" y="365907"/>
                    <a:pt x="2056181" y="406400"/>
                    <a:pt x="2006231" y="406400"/>
                  </a:cubicBezTo>
                  <a:lnTo>
                    <a:pt x="90443" y="406400"/>
                  </a:lnTo>
                  <a:cubicBezTo>
                    <a:pt x="40493" y="406400"/>
                    <a:pt x="0" y="365907"/>
                    <a:pt x="0" y="315957"/>
                  </a:cubicBezTo>
                  <a:lnTo>
                    <a:pt x="0" y="90443"/>
                  </a:lnTo>
                  <a:cubicBezTo>
                    <a:pt x="0" y="40493"/>
                    <a:pt x="40493" y="0"/>
                    <a:pt x="90443" y="0"/>
                  </a:cubicBezTo>
                  <a:close/>
                </a:path>
              </a:pathLst>
            </a:custGeom>
            <a:solidFill>
              <a:srgbClr val="A6C5D6"/>
            </a:solidFill>
          </p:spPr>
        </p:sp>
        <p:sp>
          <p:nvSpPr>
            <p:cNvPr name="TextBox 15" id="15"/>
            <p:cNvSpPr txBox="true"/>
            <p:nvPr/>
          </p:nvSpPr>
          <p:spPr>
            <a:xfrm>
              <a:off x="0" y="-47625"/>
              <a:ext cx="2096674" cy="454025"/>
            </a:xfrm>
            <a:prstGeom prst="rect">
              <a:avLst/>
            </a:prstGeom>
          </p:spPr>
          <p:txBody>
            <a:bodyPr anchor="ctr" rtlCol="false" tIns="50800" lIns="50800" bIns="50800" rIns="50800"/>
            <a:lstStyle/>
            <a:p>
              <a:pPr algn="ctr">
                <a:lnSpc>
                  <a:spcPts val="3499"/>
                </a:lnSpc>
              </a:pPr>
              <a:r>
                <a:rPr lang="en-US" b="true" sz="2499">
                  <a:solidFill>
                    <a:srgbClr val="000000"/>
                  </a:solidFill>
                  <a:latin typeface="Canva Sans Bold"/>
                  <a:ea typeface="Canva Sans Bold"/>
                  <a:cs typeface="Canva Sans Bold"/>
                  <a:sym typeface="Canva Sans Bold"/>
                </a:rPr>
                <a:t>Sử dụng tập train - data để thực hiện tìm kiếm hyperparams tốt nhất ở mỗi model</a:t>
              </a:r>
            </a:p>
          </p:txBody>
        </p:sp>
      </p:grpSp>
      <p:sp>
        <p:nvSpPr>
          <p:cNvPr name="AutoShape 16" id="16"/>
          <p:cNvSpPr/>
          <p:nvPr/>
        </p:nvSpPr>
        <p:spPr>
          <a:xfrm>
            <a:off x="9105900" y="7297718"/>
            <a:ext cx="2257" cy="719157"/>
          </a:xfrm>
          <a:prstGeom prst="line">
            <a:avLst/>
          </a:prstGeom>
          <a:ln cap="flat" w="38100">
            <a:solidFill>
              <a:srgbClr val="000000"/>
            </a:solidFill>
            <a:prstDash val="solid"/>
            <a:headEnd type="none" len="sm" w="sm"/>
            <a:tailEnd type="arrow" len="sm" w="med"/>
          </a:ln>
        </p:spPr>
      </p:sp>
      <p:sp>
        <p:nvSpPr>
          <p:cNvPr name="AutoShape 17" id="17"/>
          <p:cNvSpPr/>
          <p:nvPr/>
        </p:nvSpPr>
        <p:spPr>
          <a:xfrm>
            <a:off x="9144000" y="4955363"/>
            <a:ext cx="0" cy="828975"/>
          </a:xfrm>
          <a:prstGeom prst="line">
            <a:avLst/>
          </a:prstGeom>
          <a:ln cap="flat" w="38100">
            <a:solidFill>
              <a:srgbClr val="000000"/>
            </a:solidFill>
            <a:prstDash val="solid"/>
            <a:headEnd type="none" len="sm" w="sm"/>
            <a:tailEnd type="arrow" len="sm" w="med"/>
          </a:ln>
        </p:spPr>
      </p:sp>
      <p:sp>
        <p:nvSpPr>
          <p:cNvPr name="AutoShape 18" id="18"/>
          <p:cNvSpPr/>
          <p:nvPr/>
        </p:nvSpPr>
        <p:spPr>
          <a:xfrm>
            <a:off x="9124950" y="2571750"/>
            <a:ext cx="19050" cy="840563"/>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688464" cy="5275272"/>
          </a:xfrm>
          <a:custGeom>
            <a:avLst/>
            <a:gdLst/>
            <a:ahLst/>
            <a:cxnLst/>
            <a:rect r="r" b="b" t="t" l="l"/>
            <a:pathLst>
              <a:path h="5275272" w="6688464">
                <a:moveTo>
                  <a:pt x="0" y="0"/>
                </a:moveTo>
                <a:lnTo>
                  <a:pt x="6688464" y="0"/>
                </a:lnTo>
                <a:lnTo>
                  <a:pt x="6688464" y="5275272"/>
                </a:lnTo>
                <a:lnTo>
                  <a:pt x="0" y="5275272"/>
                </a:lnTo>
                <a:lnTo>
                  <a:pt x="0" y="0"/>
                </a:lnTo>
                <a:close/>
              </a:path>
            </a:pathLst>
          </a:custGeom>
          <a:blipFill>
            <a:blip r:embed="rId2"/>
            <a:stretch>
              <a:fillRect l="0" t="0" r="0" b="0"/>
            </a:stretch>
          </a:blipFill>
        </p:spPr>
      </p:sp>
      <p:sp>
        <p:nvSpPr>
          <p:cNvPr name="Freeform 3" id="3"/>
          <p:cNvSpPr/>
          <p:nvPr/>
        </p:nvSpPr>
        <p:spPr>
          <a:xfrm flipH="false" flipV="false" rot="0">
            <a:off x="11493063" y="0"/>
            <a:ext cx="6794937" cy="5275272"/>
          </a:xfrm>
          <a:custGeom>
            <a:avLst/>
            <a:gdLst/>
            <a:ahLst/>
            <a:cxnLst/>
            <a:rect r="r" b="b" t="t" l="l"/>
            <a:pathLst>
              <a:path h="5275272" w="6794937">
                <a:moveTo>
                  <a:pt x="0" y="0"/>
                </a:moveTo>
                <a:lnTo>
                  <a:pt x="6794937" y="0"/>
                </a:lnTo>
                <a:lnTo>
                  <a:pt x="6794937" y="5275272"/>
                </a:lnTo>
                <a:lnTo>
                  <a:pt x="0" y="5275272"/>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77</a:t>
            </a:r>
          </a:p>
        </p:txBody>
      </p:sp>
      <p:sp>
        <p:nvSpPr>
          <p:cNvPr name="TextBox 5" id="5"/>
          <p:cNvSpPr txBox="true"/>
          <p:nvPr/>
        </p:nvSpPr>
        <p:spPr>
          <a:xfrm rot="0">
            <a:off x="0" y="5399097"/>
            <a:ext cx="18288000" cy="52895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Validation Logistic Regression </a:t>
            </a:r>
            <a:r>
              <a:rPr lang="en-US" sz="2499">
                <a:solidFill>
                  <a:srgbClr val="000000"/>
                </a:solidFill>
                <a:latin typeface="Times New Roman"/>
                <a:ea typeface="Times New Roman"/>
                <a:cs typeface="Times New Roman"/>
                <a:sym typeface="Times New Roman"/>
              </a:rPr>
              <a:t>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0.4043</a:t>
            </a:r>
          </a:p>
          <a:p>
            <a:pPr algn="ctr">
              <a:lnSpc>
                <a:spcPts val="3499"/>
              </a:lnSpc>
            </a:pPr>
            <a:r>
              <a:rPr lang="en-US" sz="2499">
                <a:solidFill>
                  <a:srgbClr val="000000"/>
                </a:solidFill>
                <a:latin typeface="Times New Roman"/>
                <a:ea typeface="Times New Roman"/>
                <a:cs typeface="Times New Roman"/>
                <a:sym typeface="Times New Roman"/>
              </a:rPr>
              <a:t>Recall: 0.4872</a:t>
            </a:r>
          </a:p>
          <a:p>
            <a:pPr algn="ctr">
              <a:lnSpc>
                <a:spcPts val="3499"/>
              </a:lnSpc>
            </a:pPr>
            <a:r>
              <a:rPr lang="en-US" sz="2499">
                <a:solidFill>
                  <a:srgbClr val="000000"/>
                </a:solidFill>
                <a:latin typeface="Times New Roman"/>
                <a:ea typeface="Times New Roman"/>
                <a:cs typeface="Times New Roman"/>
                <a:sym typeface="Times New Roman"/>
              </a:rPr>
              <a:t>Precision: 0.3455</a:t>
            </a:r>
          </a:p>
          <a:p>
            <a:pPr algn="ctr">
              <a:lnSpc>
                <a:spcPts val="3499"/>
              </a:lnSpc>
            </a:pPr>
            <a:r>
              <a:rPr lang="en-US" sz="2499">
                <a:solidFill>
                  <a:srgbClr val="000000"/>
                </a:solidFill>
                <a:latin typeface="Times New Roman"/>
                <a:ea typeface="Times New Roman"/>
                <a:cs typeface="Times New Roman"/>
                <a:sym typeface="Times New Roman"/>
              </a:rPr>
              <a:t>ROC AUC Score: 0.7432</a:t>
            </a:r>
          </a:p>
          <a:p>
            <a:pPr algn="l">
              <a:lnSpc>
                <a:spcPts val="3499"/>
              </a:lnSpc>
            </a:pPr>
            <a:r>
              <a:rPr lang="en-US" sz="2499">
                <a:solidFill>
                  <a:srgbClr val="000000"/>
                </a:solidFill>
                <a:latin typeface="Times New Roman"/>
                <a:ea typeface="Times New Roman"/>
                <a:cs typeface="Times New Roman"/>
                <a:sym typeface="Times New Roman"/>
              </a:rPr>
              <a:t>Logistic Regression: Mô hình này thể hiện khả năng phân loại ổn định, nhưng hiệu quả dự đoán lớp nghỉ việc còn hạn chế do sự cân bằng giữa Precision và Recall chưa tối ưu. Phù hợp cho sàng lọc ban đầu, nhưng cần cải thiện để nhận diện sớm nhân viên có nguy cơ nghỉ việc với ít dự đoán sai hơn.</a:t>
            </a:r>
          </a:p>
          <a:p>
            <a:pPr algn="ctr">
              <a:lnSpc>
                <a:spcPts val="3499"/>
              </a:lnSpc>
            </a:pPr>
          </a:p>
          <a:p>
            <a:pPr algn="ctr">
              <a:lnSpc>
                <a:spcPts val="3499"/>
              </a:lnSpc>
            </a:pPr>
            <a:r>
              <a:rPr lang="en-US" sz="2499">
                <a:solidFill>
                  <a:srgbClr val="000000"/>
                </a:solidFill>
                <a:latin typeface="Times New Roman"/>
                <a:ea typeface="Times New Roman"/>
                <a:cs typeface="Times New Roman"/>
                <a:sym typeface="Times New Roman"/>
              </a:rPr>
              <a:t>    </a:t>
            </a:r>
          </a:p>
          <a:p>
            <a:pPr algn="ctr">
              <a:lnSpc>
                <a:spcPts val="3499"/>
              </a:lnSpc>
            </a:pP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78</a:t>
            </a:r>
          </a:p>
        </p:txBody>
      </p:sp>
      <p:sp>
        <p:nvSpPr>
          <p:cNvPr name="TextBox 5" id="5"/>
          <p:cNvSpPr txBox="true"/>
          <p:nvPr/>
        </p:nvSpPr>
        <p:spPr>
          <a:xfrm rot="0">
            <a:off x="0" y="5038725"/>
            <a:ext cx="18288000" cy="3696335"/>
          </a:xfrm>
          <a:prstGeom prst="rect">
            <a:avLst/>
          </a:prstGeom>
        </p:spPr>
        <p:txBody>
          <a:bodyPr anchor="t" rtlCol="false" tIns="0" lIns="0" bIns="0" rIns="0">
            <a:spAutoFit/>
          </a:bodyPr>
          <a:lstStyle/>
          <a:p>
            <a:pPr algn="ctr">
              <a:lnSpc>
                <a:spcPts val="3640"/>
              </a:lnSpc>
            </a:pPr>
            <a:r>
              <a:rPr lang="en-US" sz="2600">
                <a:solidFill>
                  <a:srgbClr val="000000"/>
                </a:solidFill>
                <a:latin typeface="Times New Roman"/>
                <a:ea typeface="Times New Roman"/>
                <a:cs typeface="Times New Roman"/>
                <a:sym typeface="Times New Roman"/>
              </a:rPr>
              <a:t>Validation</a:t>
            </a:r>
            <a:r>
              <a:rPr lang="en-US" sz="2600">
                <a:solidFill>
                  <a:srgbClr val="000000"/>
                </a:solidFill>
                <a:latin typeface="Times New Roman"/>
                <a:ea typeface="Times New Roman"/>
                <a:cs typeface="Times New Roman"/>
                <a:sym typeface="Times New Roman"/>
              </a:rPr>
              <a:t> Random Forest model</a:t>
            </a:r>
          </a:p>
          <a:p>
            <a:pPr algn="ctr">
              <a:lnSpc>
                <a:spcPts val="3640"/>
              </a:lnSpc>
            </a:pPr>
            <a:r>
              <a:rPr lang="en-US" sz="2600">
                <a:solidFill>
                  <a:srgbClr val="000000"/>
                </a:solidFill>
                <a:latin typeface="Times New Roman"/>
                <a:ea typeface="Times New Roman"/>
                <a:cs typeface="Times New Roman"/>
                <a:sym typeface="Times New Roman"/>
              </a:rPr>
              <a:t>Final evaluation on test set:</a:t>
            </a:r>
          </a:p>
          <a:p>
            <a:pPr algn="ctr">
              <a:lnSpc>
                <a:spcPts val="3640"/>
              </a:lnSpc>
            </a:pPr>
            <a:r>
              <a:rPr lang="en-US" sz="2600">
                <a:solidFill>
                  <a:srgbClr val="000000"/>
                </a:solidFill>
                <a:latin typeface="Times New Roman"/>
                <a:ea typeface="Times New Roman"/>
                <a:cs typeface="Times New Roman"/>
                <a:sym typeface="Times New Roman"/>
              </a:rPr>
              <a:t>F1 Score: 0.3514</a:t>
            </a:r>
          </a:p>
          <a:p>
            <a:pPr algn="ctr">
              <a:lnSpc>
                <a:spcPts val="3640"/>
              </a:lnSpc>
            </a:pPr>
            <a:r>
              <a:rPr lang="en-US" sz="2600">
                <a:solidFill>
                  <a:srgbClr val="000000"/>
                </a:solidFill>
                <a:latin typeface="Times New Roman"/>
                <a:ea typeface="Times New Roman"/>
                <a:cs typeface="Times New Roman"/>
                <a:sym typeface="Times New Roman"/>
              </a:rPr>
              <a:t>Recall: 0.3333</a:t>
            </a:r>
          </a:p>
          <a:p>
            <a:pPr algn="ctr">
              <a:lnSpc>
                <a:spcPts val="3640"/>
              </a:lnSpc>
            </a:pPr>
            <a:r>
              <a:rPr lang="en-US" sz="2600">
                <a:solidFill>
                  <a:srgbClr val="000000"/>
                </a:solidFill>
                <a:latin typeface="Times New Roman"/>
                <a:ea typeface="Times New Roman"/>
                <a:cs typeface="Times New Roman"/>
                <a:sym typeface="Times New Roman"/>
              </a:rPr>
              <a:t>Precision: 0.3714</a:t>
            </a:r>
          </a:p>
          <a:p>
            <a:pPr algn="ctr">
              <a:lnSpc>
                <a:spcPts val="3640"/>
              </a:lnSpc>
            </a:pPr>
            <a:r>
              <a:rPr lang="en-US" sz="2600">
                <a:solidFill>
                  <a:srgbClr val="000000"/>
                </a:solidFill>
                <a:latin typeface="Times New Roman"/>
                <a:ea typeface="Times New Roman"/>
                <a:cs typeface="Times New Roman"/>
                <a:sym typeface="Times New Roman"/>
              </a:rPr>
              <a:t>ROC AUC Score: 0.7324</a:t>
            </a:r>
          </a:p>
          <a:p>
            <a:pPr algn="l">
              <a:lnSpc>
                <a:spcPts val="3640"/>
              </a:lnSpc>
            </a:pPr>
            <a:r>
              <a:rPr lang="en-US" sz="2600">
                <a:solidFill>
                  <a:srgbClr val="000000"/>
                </a:solidFill>
                <a:latin typeface="Times New Roman"/>
                <a:ea typeface="Times New Roman"/>
                <a:cs typeface="Times New Roman"/>
                <a:sym typeface="Times New Roman"/>
              </a:rPr>
              <a:t>Random Forest: Dù được kỳ vọng cao, mô hình này không vượt trội, với khả năng phân loại kém và bỏ sót nhiều trường hợp nghỉ việc thực tế. Hiệu quả tổng thể thấp, khiến nó ít phù hợp cho bài toán này.</a:t>
            </a:r>
          </a:p>
        </p:txBody>
      </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79</a:t>
            </a:r>
          </a:p>
        </p:txBody>
      </p:sp>
      <p:sp>
        <p:nvSpPr>
          <p:cNvPr name="TextBox 5" id="5"/>
          <p:cNvSpPr txBox="true"/>
          <p:nvPr/>
        </p:nvSpPr>
        <p:spPr>
          <a:xfrm rot="0">
            <a:off x="0" y="5048250"/>
            <a:ext cx="18288000" cy="35369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a:t>
            </a:r>
            <a:r>
              <a:rPr lang="en-US" sz="2499">
                <a:solidFill>
                  <a:srgbClr val="000000"/>
                </a:solidFill>
                <a:latin typeface="Times New Roman"/>
                <a:ea typeface="Times New Roman"/>
                <a:cs typeface="Times New Roman"/>
                <a:sym typeface="Times New Roman"/>
              </a:rPr>
              <a:t>n Support Vector Machine 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0.2545</a:t>
            </a:r>
          </a:p>
          <a:p>
            <a:pPr algn="ctr">
              <a:lnSpc>
                <a:spcPts val="3499"/>
              </a:lnSpc>
            </a:pPr>
            <a:r>
              <a:rPr lang="en-US" sz="2499">
                <a:solidFill>
                  <a:srgbClr val="000000"/>
                </a:solidFill>
                <a:latin typeface="Times New Roman"/>
                <a:ea typeface="Times New Roman"/>
                <a:cs typeface="Times New Roman"/>
                <a:sym typeface="Times New Roman"/>
              </a:rPr>
              <a:t>Recall: 0.1795</a:t>
            </a:r>
          </a:p>
          <a:p>
            <a:pPr algn="ctr">
              <a:lnSpc>
                <a:spcPts val="3499"/>
              </a:lnSpc>
            </a:pPr>
            <a:r>
              <a:rPr lang="en-US" sz="2499">
                <a:solidFill>
                  <a:srgbClr val="000000"/>
                </a:solidFill>
                <a:latin typeface="Times New Roman"/>
                <a:ea typeface="Times New Roman"/>
                <a:cs typeface="Times New Roman"/>
                <a:sym typeface="Times New Roman"/>
              </a:rPr>
              <a:t>Precision: 0.4375</a:t>
            </a:r>
          </a:p>
          <a:p>
            <a:pPr algn="ctr">
              <a:lnSpc>
                <a:spcPts val="3499"/>
              </a:lnSpc>
            </a:pPr>
            <a:r>
              <a:rPr lang="en-US" sz="2499">
                <a:solidFill>
                  <a:srgbClr val="000000"/>
                </a:solidFill>
                <a:latin typeface="Times New Roman"/>
                <a:ea typeface="Times New Roman"/>
                <a:cs typeface="Times New Roman"/>
                <a:sym typeface="Times New Roman"/>
              </a:rPr>
              <a:t>ROC AUC Score: 0.7169</a:t>
            </a:r>
          </a:p>
          <a:p>
            <a:pPr algn="l">
              <a:lnSpc>
                <a:spcPts val="3499"/>
              </a:lnSpc>
            </a:pPr>
            <a:r>
              <a:rPr lang="en-US" sz="2499">
                <a:solidFill>
                  <a:srgbClr val="000000"/>
                </a:solidFill>
                <a:latin typeface="Times New Roman"/>
                <a:ea typeface="Times New Roman"/>
                <a:cs typeface="Times New Roman"/>
                <a:sym typeface="Times New Roman"/>
              </a:rPr>
              <a:t>SVM: Mô hình này kém hiệu quả nhất trong việc nhận diện các trường hợp nghỉ việc, bỏ sót nhiều trường hợp thực tế. Chỉ phù hợp khi ưu tiên độ chính xác cao, nhưng không lý tưởng cho mục tiêu phát hiện sớm.</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8</a:t>
            </a:r>
          </a:p>
        </p:txBody>
      </p:sp>
      <p:sp>
        <p:nvSpPr>
          <p:cNvPr name="TextBox 3" id="3"/>
          <p:cNvSpPr txBox="true"/>
          <p:nvPr/>
        </p:nvSpPr>
        <p:spPr>
          <a:xfrm rot="0">
            <a:off x="1092200" y="1334996"/>
            <a:ext cx="16230600" cy="5915025"/>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ED1111"/>
                </a:solidFill>
                <a:latin typeface="Palatino Bold"/>
                <a:ea typeface="Palatino Bold"/>
                <a:cs typeface="Palatino Bold"/>
                <a:sym typeface="Palatino Bold"/>
              </a:rPr>
              <a:t>Thông tin công việc của nhân viên:</a:t>
            </a:r>
          </a:p>
          <a:p>
            <a:pPr algn="l">
              <a:lnSpc>
                <a:spcPts val="4200"/>
              </a:lnSpc>
            </a:pPr>
            <a:r>
              <a:rPr lang="en-US" sz="3000">
                <a:solidFill>
                  <a:srgbClr val="000000"/>
                </a:solidFill>
                <a:latin typeface="Palatino"/>
                <a:ea typeface="Palatino"/>
                <a:cs typeface="Palatino"/>
                <a:sym typeface="Palatino"/>
              </a:rPr>
              <a:t>    +</a:t>
            </a:r>
            <a:r>
              <a:rPr lang="en-US" sz="3000" b="true">
                <a:solidFill>
                  <a:srgbClr val="000000"/>
                </a:solidFill>
                <a:latin typeface="Palatino Bold"/>
                <a:ea typeface="Palatino Bold"/>
                <a:cs typeface="Palatino Bold"/>
                <a:sym typeface="Palatino Bold"/>
              </a:rPr>
              <a:t> EducationField:</a:t>
            </a:r>
            <a:r>
              <a:rPr lang="en-US" sz="3000">
                <a:solidFill>
                  <a:srgbClr val="000000"/>
                </a:solidFill>
                <a:latin typeface="Palatino"/>
                <a:ea typeface="Palatino"/>
                <a:cs typeface="Palatino"/>
                <a:sym typeface="Palatino"/>
              </a:rPr>
              <a:t> Human Resources, Life Sciences, Marketing, Medical, Other, Technical Degree</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Department:</a:t>
            </a:r>
            <a:r>
              <a:rPr lang="en-US" sz="3000">
                <a:solidFill>
                  <a:srgbClr val="000000"/>
                </a:solidFill>
                <a:latin typeface="Palatino"/>
                <a:ea typeface="Palatino"/>
                <a:cs typeface="Palatino"/>
                <a:sym typeface="Palatino"/>
              </a:rPr>
              <a:t> Human Resources, Research &amp; Development, Sales</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JobLevel:</a:t>
            </a:r>
            <a:r>
              <a:rPr lang="en-US" sz="3000">
                <a:solidFill>
                  <a:srgbClr val="000000"/>
                </a:solidFill>
                <a:latin typeface="Palatino"/>
                <a:ea typeface="Palatino"/>
                <a:cs typeface="Palatino"/>
                <a:sym typeface="Palatino"/>
              </a:rPr>
              <a:t> 1, 2, 3, 4, 5</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JobRole:</a:t>
            </a:r>
            <a:r>
              <a:rPr lang="en-US" sz="3000">
                <a:solidFill>
                  <a:srgbClr val="000000"/>
                </a:solidFill>
                <a:latin typeface="Palatino"/>
                <a:ea typeface="Palatino"/>
                <a:cs typeface="Palatino"/>
                <a:sym typeface="Palatino"/>
              </a:rPr>
              <a:t> Healthcare Representative, Human Resources, Laboratory Technician, Manager, Manufacturing Director, Research Director, Research Scientist, Sales Executive, Sales Representative</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JobInvolvement:</a:t>
            </a:r>
            <a:r>
              <a:rPr lang="en-US" sz="3000">
                <a:solidFill>
                  <a:srgbClr val="000000"/>
                </a:solidFill>
                <a:latin typeface="Palatino"/>
                <a:ea typeface="Palatino"/>
                <a:cs typeface="Palatino"/>
                <a:sym typeface="Palatino"/>
              </a:rPr>
              <a:t> 1, 2, 3, 4</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OverTime: </a:t>
            </a:r>
            <a:r>
              <a:rPr lang="en-US" sz="3000">
                <a:solidFill>
                  <a:srgbClr val="000000"/>
                </a:solidFill>
                <a:latin typeface="Palatino"/>
                <a:ea typeface="Palatino"/>
                <a:cs typeface="Palatino"/>
                <a:sym typeface="Palatino"/>
              </a:rPr>
              <a:t>Yes, No</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JobSatisfaction: </a:t>
            </a:r>
            <a:r>
              <a:rPr lang="en-US" sz="3000">
                <a:solidFill>
                  <a:srgbClr val="000000"/>
                </a:solidFill>
                <a:latin typeface="Palatino"/>
                <a:ea typeface="Palatino"/>
                <a:cs typeface="Palatino"/>
                <a:sym typeface="Palatino"/>
              </a:rPr>
              <a:t>1, 2, 3, 4</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80</a:t>
            </a:r>
          </a:p>
        </p:txBody>
      </p:sp>
      <p:sp>
        <p:nvSpPr>
          <p:cNvPr name="TextBox 5" id="5"/>
          <p:cNvSpPr txBox="true"/>
          <p:nvPr/>
        </p:nvSpPr>
        <p:spPr>
          <a:xfrm rot="0">
            <a:off x="0" y="5048250"/>
            <a:ext cx="18288000" cy="35369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Validation</a:t>
            </a:r>
            <a:r>
              <a:rPr lang="en-US" sz="2499">
                <a:solidFill>
                  <a:srgbClr val="000000"/>
                </a:solidFill>
                <a:latin typeface="Times New Roman"/>
                <a:ea typeface="Times New Roman"/>
                <a:cs typeface="Times New Roman"/>
                <a:sym typeface="Times New Roman"/>
              </a:rPr>
              <a:t> XGBoost 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0.3333</a:t>
            </a:r>
          </a:p>
          <a:p>
            <a:pPr algn="ctr">
              <a:lnSpc>
                <a:spcPts val="3499"/>
              </a:lnSpc>
            </a:pPr>
            <a:r>
              <a:rPr lang="en-US" sz="2499">
                <a:solidFill>
                  <a:srgbClr val="000000"/>
                </a:solidFill>
                <a:latin typeface="Times New Roman"/>
                <a:ea typeface="Times New Roman"/>
                <a:cs typeface="Times New Roman"/>
                <a:sym typeface="Times New Roman"/>
              </a:rPr>
              <a:t>Recall: 0.6154</a:t>
            </a:r>
          </a:p>
          <a:p>
            <a:pPr algn="ctr">
              <a:lnSpc>
                <a:spcPts val="3499"/>
              </a:lnSpc>
            </a:pPr>
            <a:r>
              <a:rPr lang="en-US" sz="2499">
                <a:solidFill>
                  <a:srgbClr val="000000"/>
                </a:solidFill>
                <a:latin typeface="Times New Roman"/>
                <a:ea typeface="Times New Roman"/>
                <a:cs typeface="Times New Roman"/>
                <a:sym typeface="Times New Roman"/>
              </a:rPr>
              <a:t>Precision: 0.2286</a:t>
            </a:r>
          </a:p>
          <a:p>
            <a:pPr algn="ctr">
              <a:lnSpc>
                <a:spcPts val="3499"/>
              </a:lnSpc>
            </a:pPr>
            <a:r>
              <a:rPr lang="en-US" sz="2499">
                <a:solidFill>
                  <a:srgbClr val="000000"/>
                </a:solidFill>
                <a:latin typeface="Times New Roman"/>
                <a:ea typeface="Times New Roman"/>
                <a:cs typeface="Times New Roman"/>
                <a:sym typeface="Times New Roman"/>
              </a:rPr>
              <a:t>ROC AUC Score: 0.7192</a:t>
            </a:r>
          </a:p>
          <a:p>
            <a:pPr algn="l">
              <a:lnSpc>
                <a:spcPts val="3499"/>
              </a:lnSpc>
            </a:pPr>
            <a:r>
              <a:rPr lang="en-US" sz="2499">
                <a:solidFill>
                  <a:srgbClr val="000000"/>
                </a:solidFill>
                <a:latin typeface="Times New Roman"/>
                <a:ea typeface="Times New Roman"/>
                <a:cs typeface="Times New Roman"/>
                <a:sym typeface="Times New Roman"/>
              </a:rPr>
              <a:t>XGBoost: Nổi bật với khả năng phân loại tốt, đặc biệt trong việc nhận diện các trường hợp nghỉ việc. Tuy nhiên, tỷ lệ dự đoán dương tính sai cao có thể gây lãng phí nguồn lực khi triển khai.</a:t>
            </a:r>
          </a:p>
        </p:txBody>
      </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81</a:t>
            </a:r>
          </a:p>
        </p:txBody>
      </p:sp>
      <p:sp>
        <p:nvSpPr>
          <p:cNvPr name="TextBox 5" id="5"/>
          <p:cNvSpPr txBox="true"/>
          <p:nvPr/>
        </p:nvSpPr>
        <p:spPr>
          <a:xfrm rot="0">
            <a:off x="0" y="5048250"/>
            <a:ext cx="18288000" cy="35369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a:t>
            </a:r>
            <a:r>
              <a:rPr lang="en-US" sz="2499">
                <a:solidFill>
                  <a:srgbClr val="000000"/>
                </a:solidFill>
                <a:latin typeface="Times New Roman"/>
                <a:ea typeface="Times New Roman"/>
                <a:cs typeface="Times New Roman"/>
                <a:sym typeface="Times New Roman"/>
              </a:rPr>
              <a:t>n LightGBM 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0.3509</a:t>
            </a:r>
          </a:p>
          <a:p>
            <a:pPr algn="ctr">
              <a:lnSpc>
                <a:spcPts val="3499"/>
              </a:lnSpc>
            </a:pPr>
            <a:r>
              <a:rPr lang="en-US" sz="2499">
                <a:solidFill>
                  <a:srgbClr val="000000"/>
                </a:solidFill>
                <a:latin typeface="Times New Roman"/>
                <a:ea typeface="Times New Roman"/>
                <a:cs typeface="Times New Roman"/>
                <a:sym typeface="Times New Roman"/>
              </a:rPr>
              <a:t>Recall: 0.5128</a:t>
            </a:r>
          </a:p>
          <a:p>
            <a:pPr algn="ctr">
              <a:lnSpc>
                <a:spcPts val="3499"/>
              </a:lnSpc>
            </a:pPr>
            <a:r>
              <a:rPr lang="en-US" sz="2499">
                <a:solidFill>
                  <a:srgbClr val="000000"/>
                </a:solidFill>
                <a:latin typeface="Times New Roman"/>
                <a:ea typeface="Times New Roman"/>
                <a:cs typeface="Times New Roman"/>
                <a:sym typeface="Times New Roman"/>
              </a:rPr>
              <a:t>Precision: 0.2667</a:t>
            </a:r>
          </a:p>
          <a:p>
            <a:pPr algn="ctr">
              <a:lnSpc>
                <a:spcPts val="3499"/>
              </a:lnSpc>
            </a:pPr>
            <a:r>
              <a:rPr lang="en-US" sz="2499">
                <a:solidFill>
                  <a:srgbClr val="000000"/>
                </a:solidFill>
                <a:latin typeface="Times New Roman"/>
                <a:ea typeface="Times New Roman"/>
                <a:cs typeface="Times New Roman"/>
                <a:sym typeface="Times New Roman"/>
              </a:rPr>
              <a:t>ROC AUC Score: 0.7067</a:t>
            </a:r>
          </a:p>
          <a:p>
            <a:pPr algn="l">
              <a:lnSpc>
                <a:spcPts val="3499"/>
              </a:lnSpc>
            </a:pPr>
            <a:r>
              <a:rPr lang="en-US" sz="2499">
                <a:solidFill>
                  <a:srgbClr val="000000"/>
                </a:solidFill>
                <a:latin typeface="Times New Roman"/>
                <a:ea typeface="Times New Roman"/>
                <a:cs typeface="Times New Roman"/>
                <a:sym typeface="Times New Roman"/>
              </a:rPr>
              <a:t>LightGBM: Mô hình này nhận diện tương đối tốt các trường hợp nghỉ việc, nhưng tỷ lệ dự đoán sai cao dẫn đến hiệu quả tổng thể kém hơn so với XGBoost và Logistic Regression.</a:t>
            </a:r>
          </a:p>
        </p:txBody>
      </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6521392" cy="5143500"/>
          </a:xfrm>
          <a:custGeom>
            <a:avLst/>
            <a:gdLst/>
            <a:ahLst/>
            <a:cxnLst/>
            <a:rect r="r" b="b" t="t" l="l"/>
            <a:pathLst>
              <a:path h="5143500" w="6521392">
                <a:moveTo>
                  <a:pt x="0" y="0"/>
                </a:moveTo>
                <a:lnTo>
                  <a:pt x="6521392" y="0"/>
                </a:lnTo>
                <a:lnTo>
                  <a:pt x="6521392"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1662794" y="0"/>
            <a:ext cx="6625206" cy="5143500"/>
          </a:xfrm>
          <a:custGeom>
            <a:avLst/>
            <a:gdLst/>
            <a:ahLst/>
            <a:cxnLst/>
            <a:rect r="r" b="b" t="t" l="l"/>
            <a:pathLst>
              <a:path h="5143500" w="6625206">
                <a:moveTo>
                  <a:pt x="0" y="0"/>
                </a:moveTo>
                <a:lnTo>
                  <a:pt x="6625206" y="0"/>
                </a:lnTo>
                <a:lnTo>
                  <a:pt x="6625206" y="5143500"/>
                </a:lnTo>
                <a:lnTo>
                  <a:pt x="0" y="5143500"/>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82</a:t>
            </a:r>
          </a:p>
        </p:txBody>
      </p:sp>
      <p:sp>
        <p:nvSpPr>
          <p:cNvPr name="TextBox 5" id="5"/>
          <p:cNvSpPr txBox="true"/>
          <p:nvPr/>
        </p:nvSpPr>
        <p:spPr>
          <a:xfrm rot="0">
            <a:off x="0" y="5048250"/>
            <a:ext cx="18288000" cy="3536950"/>
          </a:xfrm>
          <a:prstGeom prst="rect">
            <a:avLst/>
          </a:prstGeom>
        </p:spPr>
        <p:txBody>
          <a:bodyPr anchor="t" rtlCol="false" tIns="0" lIns="0" bIns="0" rIns="0">
            <a:spAutoFit/>
          </a:bodyPr>
          <a:lstStyle/>
          <a:p>
            <a:pPr algn="ctr">
              <a:lnSpc>
                <a:spcPts val="3499"/>
              </a:lnSpc>
            </a:pPr>
            <a:r>
              <a:rPr lang="en-US" sz="2499">
                <a:solidFill>
                  <a:srgbClr val="000000"/>
                </a:solidFill>
                <a:latin typeface="Times New Roman"/>
                <a:ea typeface="Times New Roman"/>
                <a:cs typeface="Times New Roman"/>
                <a:sym typeface="Times New Roman"/>
              </a:rPr>
              <a:t>Validation</a:t>
            </a:r>
            <a:r>
              <a:rPr lang="en-US" sz="2499">
                <a:solidFill>
                  <a:srgbClr val="000000"/>
                </a:solidFill>
                <a:latin typeface="Times New Roman"/>
                <a:ea typeface="Times New Roman"/>
                <a:cs typeface="Times New Roman"/>
                <a:sym typeface="Times New Roman"/>
              </a:rPr>
              <a:t> CatBoost model</a:t>
            </a:r>
          </a:p>
          <a:p>
            <a:pPr algn="ctr">
              <a:lnSpc>
                <a:spcPts val="3499"/>
              </a:lnSpc>
            </a:pPr>
            <a:r>
              <a:rPr lang="en-US" sz="2499">
                <a:solidFill>
                  <a:srgbClr val="000000"/>
                </a:solidFill>
                <a:latin typeface="Times New Roman"/>
                <a:ea typeface="Times New Roman"/>
                <a:cs typeface="Times New Roman"/>
                <a:sym typeface="Times New Roman"/>
              </a:rPr>
              <a:t>Final evaluation on test set:</a:t>
            </a:r>
          </a:p>
          <a:p>
            <a:pPr algn="ctr">
              <a:lnSpc>
                <a:spcPts val="3499"/>
              </a:lnSpc>
            </a:pPr>
            <a:r>
              <a:rPr lang="en-US" sz="2499">
                <a:solidFill>
                  <a:srgbClr val="000000"/>
                </a:solidFill>
                <a:latin typeface="Times New Roman"/>
                <a:ea typeface="Times New Roman"/>
                <a:cs typeface="Times New Roman"/>
                <a:sym typeface="Times New Roman"/>
              </a:rPr>
              <a:t>F1 Score: 0.3853</a:t>
            </a:r>
          </a:p>
          <a:p>
            <a:pPr algn="ctr">
              <a:lnSpc>
                <a:spcPts val="3499"/>
              </a:lnSpc>
            </a:pPr>
            <a:r>
              <a:rPr lang="en-US" sz="2499">
                <a:solidFill>
                  <a:srgbClr val="000000"/>
                </a:solidFill>
                <a:latin typeface="Times New Roman"/>
                <a:ea typeface="Times New Roman"/>
                <a:cs typeface="Times New Roman"/>
                <a:sym typeface="Times New Roman"/>
              </a:rPr>
              <a:t>Recall: 0.5385</a:t>
            </a:r>
          </a:p>
          <a:p>
            <a:pPr algn="ctr">
              <a:lnSpc>
                <a:spcPts val="3499"/>
              </a:lnSpc>
            </a:pPr>
            <a:r>
              <a:rPr lang="en-US" sz="2499">
                <a:solidFill>
                  <a:srgbClr val="000000"/>
                </a:solidFill>
                <a:latin typeface="Times New Roman"/>
                <a:ea typeface="Times New Roman"/>
                <a:cs typeface="Times New Roman"/>
                <a:sym typeface="Times New Roman"/>
              </a:rPr>
              <a:t>Precision: 0.3000</a:t>
            </a:r>
          </a:p>
          <a:p>
            <a:pPr algn="ctr">
              <a:lnSpc>
                <a:spcPts val="3499"/>
              </a:lnSpc>
            </a:pPr>
            <a:r>
              <a:rPr lang="en-US" sz="2499">
                <a:solidFill>
                  <a:srgbClr val="000000"/>
                </a:solidFill>
                <a:latin typeface="Times New Roman"/>
                <a:ea typeface="Times New Roman"/>
                <a:cs typeface="Times New Roman"/>
                <a:sym typeface="Times New Roman"/>
              </a:rPr>
              <a:t>ROC AUC Score: 0.7191</a:t>
            </a:r>
          </a:p>
          <a:p>
            <a:pPr algn="l">
              <a:lnSpc>
                <a:spcPts val="3499"/>
              </a:lnSpc>
            </a:pPr>
            <a:r>
              <a:rPr lang="en-US" sz="2499">
                <a:solidFill>
                  <a:srgbClr val="000000"/>
                </a:solidFill>
                <a:latin typeface="Times New Roman"/>
                <a:ea typeface="Times New Roman"/>
                <a:cs typeface="Times New Roman"/>
                <a:sym typeface="Times New Roman"/>
              </a:rPr>
              <a:t>CatBoost: Thể hiện hiệu suất vượt trội trong việc cân bằng Precision và Recall, rất phù hợp để phát hiện sớm nhân viên có nguy cơ nghỉ việc. Tuy nhiên, vẫn cần quản lý các dự đoán sai để tối ưu hóa hiệu quả.</a:t>
            </a:r>
          </a:p>
        </p:txBody>
      </p:sp>
    </p:spTree>
  </p:cSld>
  <p:clrMapOvr>
    <a:masterClrMapping/>
  </p:clrMapOvr>
</p:sld>
</file>

<file path=ppt/slides/slide8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2786811" y="6728664"/>
            <a:ext cx="5573621" cy="1543050"/>
            <a:chOff x="0" y="0"/>
            <a:chExt cx="1467950" cy="406400"/>
          </a:xfrm>
        </p:grpSpPr>
        <p:sp>
          <p:nvSpPr>
            <p:cNvPr name="Freeform 3" id="3"/>
            <p:cNvSpPr/>
            <p:nvPr/>
          </p:nvSpPr>
          <p:spPr>
            <a:xfrm flipH="false" flipV="false" rot="0">
              <a:off x="10356" y="0"/>
              <a:ext cx="1447237" cy="406400"/>
            </a:xfrm>
            <a:custGeom>
              <a:avLst/>
              <a:gdLst/>
              <a:ahLst/>
              <a:cxnLst/>
              <a:rect r="r" b="b" t="t" l="l"/>
              <a:pathLst>
                <a:path h="406400" w="1447237">
                  <a:moveTo>
                    <a:pt x="1229391" y="0"/>
                  </a:moveTo>
                  <a:lnTo>
                    <a:pt x="217847" y="0"/>
                  </a:lnTo>
                  <a:cubicBezTo>
                    <a:pt x="201838" y="0"/>
                    <a:pt x="186485" y="6359"/>
                    <a:pt x="175165" y="17679"/>
                  </a:cubicBezTo>
                  <a:lnTo>
                    <a:pt x="7323" y="185521"/>
                  </a:lnTo>
                  <a:cubicBezTo>
                    <a:pt x="2635" y="190209"/>
                    <a:pt x="0" y="196569"/>
                    <a:pt x="0" y="203200"/>
                  </a:cubicBezTo>
                  <a:cubicBezTo>
                    <a:pt x="0" y="209831"/>
                    <a:pt x="2635" y="216191"/>
                    <a:pt x="7323" y="220879"/>
                  </a:cubicBezTo>
                  <a:lnTo>
                    <a:pt x="175165" y="388721"/>
                  </a:lnTo>
                  <a:cubicBezTo>
                    <a:pt x="186485" y="400041"/>
                    <a:pt x="201838" y="406400"/>
                    <a:pt x="217847" y="406400"/>
                  </a:cubicBezTo>
                  <a:lnTo>
                    <a:pt x="1229391" y="406400"/>
                  </a:lnTo>
                  <a:cubicBezTo>
                    <a:pt x="1245400" y="406400"/>
                    <a:pt x="1260753" y="400041"/>
                    <a:pt x="1272073" y="388721"/>
                  </a:cubicBezTo>
                  <a:lnTo>
                    <a:pt x="1439914" y="220879"/>
                  </a:lnTo>
                  <a:cubicBezTo>
                    <a:pt x="1444603" y="216191"/>
                    <a:pt x="1447237" y="209831"/>
                    <a:pt x="1447237" y="203200"/>
                  </a:cubicBezTo>
                  <a:cubicBezTo>
                    <a:pt x="1447237" y="196569"/>
                    <a:pt x="1444603" y="190209"/>
                    <a:pt x="1439914" y="185521"/>
                  </a:cubicBezTo>
                  <a:lnTo>
                    <a:pt x="1272073" y="17679"/>
                  </a:lnTo>
                  <a:cubicBezTo>
                    <a:pt x="1260753" y="6359"/>
                    <a:pt x="1245400" y="0"/>
                    <a:pt x="1229391" y="0"/>
                  </a:cubicBezTo>
                  <a:close/>
                </a:path>
              </a:pathLst>
            </a:custGeom>
            <a:solidFill>
              <a:srgbClr val="A6C5D6"/>
            </a:solidFill>
          </p:spPr>
        </p:sp>
        <p:sp>
          <p:nvSpPr>
            <p:cNvPr name="TextBox 4" id="4"/>
            <p:cNvSpPr txBox="true"/>
            <p:nvPr/>
          </p:nvSpPr>
          <p:spPr>
            <a:xfrm>
              <a:off x="152400" y="-47625"/>
              <a:ext cx="1163150" cy="454025"/>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5400000">
            <a:off x="-2356689" y="1585164"/>
            <a:ext cx="4713379" cy="1543050"/>
            <a:chOff x="0" y="0"/>
            <a:chExt cx="1241384" cy="406400"/>
          </a:xfrm>
        </p:grpSpPr>
        <p:sp>
          <p:nvSpPr>
            <p:cNvPr name="Freeform 6" id="6"/>
            <p:cNvSpPr/>
            <p:nvPr/>
          </p:nvSpPr>
          <p:spPr>
            <a:xfrm flipH="false" flipV="false" rot="0">
              <a:off x="9360" y="0"/>
              <a:ext cx="1222664" cy="406400"/>
            </a:xfrm>
            <a:custGeom>
              <a:avLst/>
              <a:gdLst/>
              <a:ahLst/>
              <a:cxnLst/>
              <a:rect r="r" b="b" t="t" l="l"/>
              <a:pathLst>
                <a:path h="406400" w="1222664">
                  <a:moveTo>
                    <a:pt x="999258" y="0"/>
                  </a:moveTo>
                  <a:lnTo>
                    <a:pt x="223406" y="0"/>
                  </a:lnTo>
                  <a:cubicBezTo>
                    <a:pt x="204475" y="0"/>
                    <a:pt x="186320" y="7520"/>
                    <a:pt x="172934" y="20906"/>
                  </a:cubicBezTo>
                  <a:lnTo>
                    <a:pt x="11546" y="182294"/>
                  </a:lnTo>
                  <a:cubicBezTo>
                    <a:pt x="0" y="193840"/>
                    <a:pt x="0" y="212560"/>
                    <a:pt x="11546" y="224106"/>
                  </a:cubicBezTo>
                  <a:lnTo>
                    <a:pt x="172934" y="385494"/>
                  </a:lnTo>
                  <a:cubicBezTo>
                    <a:pt x="186320" y="398880"/>
                    <a:pt x="204475" y="406400"/>
                    <a:pt x="223406" y="406400"/>
                  </a:cubicBezTo>
                  <a:lnTo>
                    <a:pt x="999258" y="406400"/>
                  </a:lnTo>
                  <a:cubicBezTo>
                    <a:pt x="1018189" y="406400"/>
                    <a:pt x="1036344" y="398880"/>
                    <a:pt x="1049730" y="385494"/>
                  </a:cubicBezTo>
                  <a:lnTo>
                    <a:pt x="1211117" y="224106"/>
                  </a:lnTo>
                  <a:cubicBezTo>
                    <a:pt x="1222664" y="212560"/>
                    <a:pt x="1222664" y="193840"/>
                    <a:pt x="1211117" y="182294"/>
                  </a:cubicBezTo>
                  <a:lnTo>
                    <a:pt x="1049730" y="20906"/>
                  </a:lnTo>
                  <a:cubicBezTo>
                    <a:pt x="1036344" y="7520"/>
                    <a:pt x="1018189" y="0"/>
                    <a:pt x="999258" y="0"/>
                  </a:cubicBezTo>
                  <a:close/>
                </a:path>
              </a:pathLst>
            </a:custGeom>
            <a:solidFill>
              <a:srgbClr val="200B74"/>
            </a:solidFill>
          </p:spPr>
        </p:sp>
        <p:sp>
          <p:nvSpPr>
            <p:cNvPr name="TextBox 7" id="7"/>
            <p:cNvSpPr txBox="true"/>
            <p:nvPr/>
          </p:nvSpPr>
          <p:spPr>
            <a:xfrm>
              <a:off x="152400" y="-47625"/>
              <a:ext cx="936584" cy="454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14551338" y="0"/>
            <a:ext cx="5415924" cy="1028700"/>
            <a:chOff x="0" y="0"/>
            <a:chExt cx="1426416" cy="270933"/>
          </a:xfrm>
        </p:grpSpPr>
        <p:sp>
          <p:nvSpPr>
            <p:cNvPr name="Freeform 9" id="9"/>
            <p:cNvSpPr/>
            <p:nvPr/>
          </p:nvSpPr>
          <p:spPr>
            <a:xfrm flipH="false" flipV="false" rot="0">
              <a:off x="19891" y="0"/>
              <a:ext cx="1386635" cy="270933"/>
            </a:xfrm>
            <a:custGeom>
              <a:avLst/>
              <a:gdLst/>
              <a:ahLst/>
              <a:cxnLst/>
              <a:rect r="r" b="b" t="t" l="l"/>
              <a:pathLst>
                <a:path h="270933" w="1386635">
                  <a:moveTo>
                    <a:pt x="1166159" y="0"/>
                  </a:moveTo>
                  <a:lnTo>
                    <a:pt x="220475" y="0"/>
                  </a:lnTo>
                  <a:cubicBezTo>
                    <a:pt x="196241" y="0"/>
                    <a:pt x="172549" y="7173"/>
                    <a:pt x="152385" y="20616"/>
                  </a:cubicBezTo>
                  <a:lnTo>
                    <a:pt x="11033" y="114851"/>
                  </a:lnTo>
                  <a:cubicBezTo>
                    <a:pt x="4140" y="119446"/>
                    <a:pt x="0" y="127182"/>
                    <a:pt x="0" y="135467"/>
                  </a:cubicBezTo>
                  <a:cubicBezTo>
                    <a:pt x="0" y="143751"/>
                    <a:pt x="4140" y="151487"/>
                    <a:pt x="11033" y="156083"/>
                  </a:cubicBezTo>
                  <a:lnTo>
                    <a:pt x="152385" y="250317"/>
                  </a:lnTo>
                  <a:cubicBezTo>
                    <a:pt x="172549" y="263760"/>
                    <a:pt x="196241" y="270933"/>
                    <a:pt x="220475" y="270933"/>
                  </a:cubicBezTo>
                  <a:lnTo>
                    <a:pt x="1166159" y="270933"/>
                  </a:lnTo>
                  <a:cubicBezTo>
                    <a:pt x="1190393" y="270933"/>
                    <a:pt x="1214085" y="263760"/>
                    <a:pt x="1234250" y="250317"/>
                  </a:cubicBezTo>
                  <a:lnTo>
                    <a:pt x="1375601" y="156083"/>
                  </a:lnTo>
                  <a:cubicBezTo>
                    <a:pt x="1382494" y="151487"/>
                    <a:pt x="1386634" y="143751"/>
                    <a:pt x="1386634" y="135467"/>
                  </a:cubicBezTo>
                  <a:cubicBezTo>
                    <a:pt x="1386634" y="127182"/>
                    <a:pt x="1382494" y="119446"/>
                    <a:pt x="1375601" y="114851"/>
                  </a:cubicBezTo>
                  <a:lnTo>
                    <a:pt x="1234250" y="20616"/>
                  </a:lnTo>
                  <a:cubicBezTo>
                    <a:pt x="1214085" y="7173"/>
                    <a:pt x="1190393" y="0"/>
                    <a:pt x="1166159" y="0"/>
                  </a:cubicBezTo>
                  <a:close/>
                </a:path>
              </a:pathLst>
            </a:custGeom>
            <a:solidFill>
              <a:srgbClr val="A6C5D6"/>
            </a:solidFill>
          </p:spPr>
        </p:sp>
        <p:sp>
          <p:nvSpPr>
            <p:cNvPr name="TextBox 10" id="10"/>
            <p:cNvSpPr txBox="true"/>
            <p:nvPr/>
          </p:nvSpPr>
          <p:spPr>
            <a:xfrm>
              <a:off x="152400" y="-47625"/>
              <a:ext cx="1121616" cy="318558"/>
            </a:xfrm>
            <a:prstGeom prst="rect">
              <a:avLst/>
            </a:prstGeom>
          </p:spPr>
          <p:txBody>
            <a:bodyPr anchor="ctr" rtlCol="false" tIns="50800" lIns="50800" bIns="50800" rIns="50800"/>
            <a:lstStyle/>
            <a:p>
              <a:pPr algn="ctr">
                <a:lnSpc>
                  <a:spcPts val="2800"/>
                </a:lnSpc>
              </a:pPr>
            </a:p>
          </p:txBody>
        </p:sp>
      </p:gr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83</a:t>
            </a:r>
          </a:p>
        </p:txBody>
      </p:sp>
      <p:sp>
        <p:nvSpPr>
          <p:cNvPr name="TextBox 12" id="12"/>
          <p:cNvSpPr txBox="true"/>
          <p:nvPr/>
        </p:nvSpPr>
        <p:spPr>
          <a:xfrm rot="0">
            <a:off x="1496697" y="1322796"/>
            <a:ext cx="16069685" cy="8448040"/>
          </a:xfrm>
          <a:prstGeom prst="rect">
            <a:avLst/>
          </a:prstGeom>
        </p:spPr>
        <p:txBody>
          <a:bodyPr anchor="t" rtlCol="false" tIns="0" lIns="0" bIns="0" rIns="0">
            <a:spAutoFit/>
          </a:bodyPr>
          <a:lstStyle/>
          <a:p>
            <a:pPr algn="l">
              <a:lnSpc>
                <a:spcPts val="4759"/>
              </a:lnSpc>
            </a:pPr>
          </a:p>
          <a:p>
            <a:pPr algn="l">
              <a:lnSpc>
                <a:spcPts val="4759"/>
              </a:lnSpc>
            </a:pPr>
          </a:p>
          <a:p>
            <a:pPr algn="l">
              <a:lnSpc>
                <a:spcPts val="4759"/>
              </a:lnSpc>
            </a:pPr>
            <a:r>
              <a:rPr lang="en-US" sz="3399" b="true">
                <a:solidFill>
                  <a:srgbClr val="000000"/>
                </a:solidFill>
                <a:latin typeface="Times New Roman Bold"/>
                <a:ea typeface="Times New Roman Bold"/>
                <a:cs typeface="Times New Roman Bold"/>
                <a:sym typeface="Times New Roman Bold"/>
              </a:rPr>
              <a:t>Tổng thể: </a:t>
            </a:r>
            <a:r>
              <a:rPr lang="en-US" sz="3399">
                <a:solidFill>
                  <a:srgbClr val="000000"/>
                </a:solidFill>
                <a:latin typeface="Times New Roman"/>
                <a:ea typeface="Times New Roman"/>
                <a:cs typeface="Times New Roman"/>
                <a:sym typeface="Times New Roman"/>
              </a:rPr>
              <a:t>CatBoost là</a:t>
            </a:r>
            <a:r>
              <a:rPr lang="en-US" sz="3399" b="true">
                <a:solidFill>
                  <a:srgbClr val="000000"/>
                </a:solidFill>
                <a:latin typeface="Times New Roman Bold"/>
                <a:ea typeface="Times New Roman Bold"/>
                <a:cs typeface="Times New Roman Bold"/>
                <a:sym typeface="Times New Roman Bold"/>
              </a:rPr>
              <a:t> lựa chọn tối ưu nhất</a:t>
            </a:r>
            <a:r>
              <a:rPr lang="en-US" sz="3399">
                <a:solidFill>
                  <a:srgbClr val="000000"/>
                </a:solidFill>
                <a:latin typeface="Times New Roman"/>
                <a:ea typeface="Times New Roman"/>
                <a:cs typeface="Times New Roman"/>
                <a:sym typeface="Times New Roman"/>
              </a:rPr>
              <a:t> khi ưu tiên phát hiện sớm nhân viên có nguy cơ nghỉ việc, nhưng cần điều chỉnh để giảm thiểu dự đoán dương tính sai. XGBoost cũng là một </a:t>
            </a:r>
            <a:r>
              <a:rPr lang="en-US" sz="3399" b="true">
                <a:solidFill>
                  <a:srgbClr val="000000"/>
                </a:solidFill>
                <a:latin typeface="Times New Roman Bold"/>
                <a:ea typeface="Times New Roman Bold"/>
                <a:cs typeface="Times New Roman Bold"/>
                <a:sym typeface="Times New Roman Bold"/>
              </a:rPr>
              <a:t>phương án khả thi</a:t>
            </a:r>
            <a:r>
              <a:rPr lang="en-US" sz="3399">
                <a:solidFill>
                  <a:srgbClr val="000000"/>
                </a:solidFill>
                <a:latin typeface="Times New Roman"/>
                <a:ea typeface="Times New Roman"/>
                <a:cs typeface="Times New Roman"/>
                <a:sym typeface="Times New Roman"/>
              </a:rPr>
              <a:t> nếu cần tối ưu khả năng phân loại tổng thể. Công ty nên thử nghiệm thêm các kỹ thuật như điều chỉnh trọng số lớp hoặc kết hợp mô hình để cải thiện hiệu suất, đồng thời xây dựng quy trình ứng dụng kết quả dự đoán để can thiệp kịp thời, giảm tỷ lệ nghỉ việc hiệu quả.</a:t>
            </a:r>
          </a:p>
          <a:p>
            <a:pPr algn="l">
              <a:lnSpc>
                <a:spcPts val="4759"/>
              </a:lnSpc>
            </a:pPr>
            <a:r>
              <a:rPr lang="en-US" sz="3399">
                <a:solidFill>
                  <a:srgbClr val="000000"/>
                </a:solidFill>
                <a:latin typeface="Times New Roman"/>
                <a:ea typeface="Times New Roman"/>
                <a:cs typeface="Times New Roman"/>
                <a:sym typeface="Times New Roman"/>
              </a:rPr>
              <a:t>=&gt; Việc sử các mô hình phù hợp giúp cho công ty đánh giá được nguồn lực nhân viên trong tương lai, từ đó có thể đưa ra những chính sách phù hợp trong việc tuyển dụng, cũng như việc tăng phúc lợi cho nhân viên, ... để tối ưu được chi phí và lợi nhuận cho công ty</a:t>
            </a:r>
          </a:p>
          <a:p>
            <a:pPr algn="l">
              <a:lnSpc>
                <a:spcPts val="4759"/>
              </a:lnSpc>
            </a:pPr>
          </a:p>
          <a:p>
            <a:pPr algn="l">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172575"/>
            <a:ext cx="152400" cy="2381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Palatino"/>
                <a:ea typeface="Palatino"/>
                <a:cs typeface="Palatino"/>
                <a:sym typeface="Palatino"/>
              </a:rPr>
              <a:t>9</a:t>
            </a:r>
          </a:p>
        </p:txBody>
      </p:sp>
      <p:sp>
        <p:nvSpPr>
          <p:cNvPr name="TextBox 3" id="3"/>
          <p:cNvSpPr txBox="true"/>
          <p:nvPr/>
        </p:nvSpPr>
        <p:spPr>
          <a:xfrm rot="0">
            <a:off x="1028700" y="904875"/>
            <a:ext cx="10997308" cy="6448425"/>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ED1111"/>
                </a:solidFill>
                <a:latin typeface="Palatino Bold"/>
                <a:ea typeface="Palatino Bold"/>
                <a:cs typeface="Palatino Bold"/>
                <a:sym typeface="Palatino Bold"/>
              </a:rPr>
              <a:t>Thông tin về công</a:t>
            </a:r>
            <a:r>
              <a:rPr lang="en-US" b="true" sz="3000">
                <a:solidFill>
                  <a:srgbClr val="ED1111"/>
                </a:solidFill>
                <a:latin typeface="Palatino Bold"/>
                <a:ea typeface="Palatino Bold"/>
                <a:cs typeface="Palatino Bold"/>
                <a:sym typeface="Palatino Bold"/>
              </a:rPr>
              <a:t> ty:</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PercentSalaryHike:</a:t>
            </a:r>
            <a:r>
              <a:rPr lang="en-US" sz="3000">
                <a:solidFill>
                  <a:srgbClr val="000000"/>
                </a:solidFill>
                <a:latin typeface="Palatino"/>
                <a:ea typeface="Palatino"/>
                <a:cs typeface="Palatino"/>
                <a:sym typeface="Palatino"/>
              </a:rPr>
              <a:t> 11 - 25</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StockOptionLevel:</a:t>
            </a:r>
            <a:r>
              <a:rPr lang="en-US" sz="3000">
                <a:solidFill>
                  <a:srgbClr val="000000"/>
                </a:solidFill>
                <a:latin typeface="Palatino"/>
                <a:ea typeface="Palatino"/>
                <a:cs typeface="Palatino"/>
                <a:sym typeface="Palatino"/>
              </a:rPr>
              <a:t> 0, 1, 2, 3</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BusinessTravel: </a:t>
            </a:r>
            <a:r>
              <a:rPr lang="en-US" sz="3000">
                <a:solidFill>
                  <a:srgbClr val="000000"/>
                </a:solidFill>
                <a:latin typeface="Palatino"/>
                <a:ea typeface="Palatino"/>
                <a:cs typeface="Palatino"/>
                <a:sym typeface="Palatino"/>
              </a:rPr>
              <a:t>Non-Travel, Travel_Frequently, Travel_Rarely</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PerformanceRating:</a:t>
            </a:r>
            <a:r>
              <a:rPr lang="en-US" sz="3000">
                <a:solidFill>
                  <a:srgbClr val="000000"/>
                </a:solidFill>
                <a:latin typeface="Palatino"/>
                <a:ea typeface="Palatino"/>
                <a:cs typeface="Palatino"/>
                <a:sym typeface="Palatino"/>
              </a:rPr>
              <a:t> 3, 4</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EnvironmentSatisfaction: </a:t>
            </a:r>
            <a:r>
              <a:rPr lang="en-US" sz="3000">
                <a:solidFill>
                  <a:srgbClr val="000000"/>
                </a:solidFill>
                <a:latin typeface="Palatino"/>
                <a:ea typeface="Palatino"/>
                <a:cs typeface="Palatino"/>
                <a:sym typeface="Palatino"/>
              </a:rPr>
              <a:t>1, 2, 3, 4</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RelationshipSatisfaction: </a:t>
            </a:r>
            <a:r>
              <a:rPr lang="en-US" sz="3000">
                <a:solidFill>
                  <a:srgbClr val="000000"/>
                </a:solidFill>
                <a:latin typeface="Palatino"/>
                <a:ea typeface="Palatino"/>
                <a:cs typeface="Palatino"/>
                <a:sym typeface="Palatino"/>
              </a:rPr>
              <a:t>1, 2, 3, 4</a:t>
            </a:r>
          </a:p>
          <a:p>
            <a:pPr algn="l" marL="647702" indent="-323851" lvl="1">
              <a:lnSpc>
                <a:spcPts val="4200"/>
              </a:lnSpc>
              <a:buFont typeface="Arial"/>
              <a:buChar char="•"/>
            </a:pPr>
            <a:r>
              <a:rPr lang="en-US" b="true" sz="3000">
                <a:solidFill>
                  <a:srgbClr val="ED1111"/>
                </a:solidFill>
                <a:latin typeface="Palatino Bold"/>
                <a:ea typeface="Palatino Bold"/>
                <a:cs typeface="Palatino Bold"/>
                <a:sym typeface="Palatino Bold"/>
              </a:rPr>
              <a:t>Thông tin về lương thưởng:</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MonthlyIncome:</a:t>
            </a:r>
            <a:r>
              <a:rPr lang="en-US" sz="3000">
                <a:solidFill>
                  <a:srgbClr val="000000"/>
                </a:solidFill>
                <a:latin typeface="Palatino"/>
                <a:ea typeface="Palatino"/>
                <a:cs typeface="Palatino"/>
                <a:sym typeface="Palatino"/>
              </a:rPr>
              <a:t> 1k - 20k</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HourlyRate:</a:t>
            </a:r>
            <a:r>
              <a:rPr lang="en-US" sz="3000">
                <a:solidFill>
                  <a:srgbClr val="000000"/>
                </a:solidFill>
                <a:latin typeface="Palatino"/>
                <a:ea typeface="Palatino"/>
                <a:cs typeface="Palatino"/>
                <a:sym typeface="Palatino"/>
              </a:rPr>
              <a:t> 30 - 100</a:t>
            </a:r>
          </a:p>
          <a:p>
            <a:pPr algn="l">
              <a:lnSpc>
                <a:spcPts val="4200"/>
              </a:lnSpc>
            </a:pPr>
            <a:r>
              <a:rPr lang="en-US" sz="3000">
                <a:solidFill>
                  <a:srgbClr val="000000"/>
                </a:solidFill>
                <a:latin typeface="Palatino"/>
                <a:ea typeface="Palatino"/>
                <a:cs typeface="Palatino"/>
                <a:sym typeface="Palatino"/>
              </a:rPr>
              <a:t> + </a:t>
            </a:r>
            <a:r>
              <a:rPr lang="en-US" sz="3000" b="true">
                <a:solidFill>
                  <a:srgbClr val="000000"/>
                </a:solidFill>
                <a:latin typeface="Palatino Bold"/>
                <a:ea typeface="Palatino Bold"/>
                <a:cs typeface="Palatino Bold"/>
                <a:sym typeface="Palatino Bold"/>
              </a:rPr>
              <a:t>DailyRate:</a:t>
            </a:r>
            <a:r>
              <a:rPr lang="en-US" sz="3000">
                <a:solidFill>
                  <a:srgbClr val="000000"/>
                </a:solidFill>
                <a:latin typeface="Palatino"/>
                <a:ea typeface="Palatino"/>
                <a:cs typeface="Palatino"/>
                <a:sym typeface="Palatino"/>
              </a:rPr>
              <a:t> 100 - 1500</a:t>
            </a:r>
          </a:p>
          <a:p>
            <a:pPr algn="l">
              <a:lnSpc>
                <a:spcPts val="4200"/>
              </a:lnSpc>
            </a:pPr>
            <a:r>
              <a:rPr lang="en-US" sz="3000">
                <a:solidFill>
                  <a:srgbClr val="000000"/>
                </a:solidFill>
                <a:latin typeface="Palatino"/>
                <a:ea typeface="Palatino"/>
                <a:cs typeface="Palatino"/>
                <a:sym typeface="Palatino"/>
              </a:rPr>
              <a:t> + </a:t>
            </a:r>
            <a:r>
              <a:rPr lang="en-US" b="true" sz="3000">
                <a:solidFill>
                  <a:srgbClr val="000000"/>
                </a:solidFill>
                <a:latin typeface="Palatino Bold"/>
                <a:ea typeface="Palatino Bold"/>
                <a:cs typeface="Palatino Bold"/>
                <a:sym typeface="Palatino Bold"/>
              </a:rPr>
              <a:t>MonthlyRate:</a:t>
            </a:r>
            <a:r>
              <a:rPr lang="en-US" sz="3000">
                <a:solidFill>
                  <a:srgbClr val="000000"/>
                </a:solidFill>
                <a:latin typeface="Palatino"/>
                <a:ea typeface="Palatino"/>
                <a:cs typeface="Palatino"/>
                <a:sym typeface="Palatino"/>
              </a:rPr>
              <a:t> 2000 - 27000</a:t>
            </a:r>
          </a:p>
        </p:txBody>
      </p:sp>
      <p:sp>
        <p:nvSpPr>
          <p:cNvPr name="TextBox 4" id="4"/>
          <p:cNvSpPr txBox="true"/>
          <p:nvPr/>
        </p:nvSpPr>
        <p:spPr>
          <a:xfrm rot="0">
            <a:off x="419361" y="69850"/>
            <a:ext cx="4597400" cy="958850"/>
          </a:xfrm>
          <a:prstGeom prst="rect">
            <a:avLst/>
          </a:prstGeom>
        </p:spPr>
        <p:txBody>
          <a:bodyPr anchor="t" rtlCol="false" tIns="0" lIns="0" bIns="0" rIns="0">
            <a:spAutoFit/>
          </a:bodyPr>
          <a:lstStyle/>
          <a:p>
            <a:pPr algn="l">
              <a:lnSpc>
                <a:spcPts val="7000"/>
              </a:lnSpc>
            </a:pPr>
            <a:r>
              <a:rPr lang="en-US" sz="5000" b="true">
                <a:solidFill>
                  <a:srgbClr val="200B74"/>
                </a:solidFill>
                <a:latin typeface="Palatino Bold"/>
                <a:ea typeface="Palatino Bold"/>
                <a:cs typeface="Palatino Bold"/>
                <a:sym typeface="Palatino Bold"/>
              </a:rPr>
              <a:t>I.TỔNG QUAN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DAGqAmfwpCE</dc:identifier>
  <dcterms:modified xsi:type="dcterms:W3CDTF">2011-08-01T06:04:30Z</dcterms:modified>
  <cp:revision>1</cp:revision>
  <dc:title>Nội dung đoạn văn bản của bạn</dc:title>
</cp:coreProperties>
</file>