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6" r:id="rId25"/>
    <p:sldId id="287" r:id="rId26"/>
    <p:sldId id="279" r:id="rId27"/>
    <p:sldId id="280" r:id="rId28"/>
    <p:sldId id="281" r:id="rId29"/>
    <p:sldId id="282" r:id="rId30"/>
    <p:sldId id="288" r:id="rId31"/>
    <p:sldId id="283" r:id="rId32"/>
    <p:sldId id="284" r:id="rId33"/>
    <p:sldId id="285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eWbFrRxtnvHRleihHyRXY0Ez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3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OFD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/>
          <p:nvPr/>
        </p:nvSpPr>
        <p:spPr>
          <a:xfrm flipH="1">
            <a:off x="0" y="4652963"/>
            <a:ext cx="9144000" cy="1560512"/>
          </a:xfrm>
          <a:prstGeom prst="rect">
            <a:avLst/>
          </a:prstGeom>
          <a:solidFill>
            <a:schemeClr val="lt1">
              <a:alpha val="2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6" y="10715"/>
            <a:ext cx="1762101" cy="176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8344" y="72008"/>
            <a:ext cx="1362874" cy="1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>
  <p:cSld name="2 つのコンテンツ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4709864" y="16288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 descr="OFD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/>
          <p:nvPr/>
        </p:nvSpPr>
        <p:spPr>
          <a:xfrm>
            <a:off x="0" y="44450"/>
            <a:ext cx="8640763" cy="12969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5"/>
          <p:cNvCxnSpPr/>
          <p:nvPr/>
        </p:nvCxnSpPr>
        <p:spPr>
          <a:xfrm>
            <a:off x="144463" y="1123680"/>
            <a:ext cx="84963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504" y="1592"/>
            <a:ext cx="1116507" cy="11165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86268" y="1533832"/>
            <a:ext cx="8746066" cy="35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BÁO CÁO ĐỒ ÁN GIỮA KÌ</a:t>
            </a:r>
            <a:br>
              <a:rPr lang="en-US" sz="4400" b="1">
                <a:latin typeface="Times"/>
                <a:ea typeface="Times"/>
                <a:cs typeface="Times"/>
                <a:sym typeface="Times"/>
              </a:rPr>
            </a:br>
            <a:br>
              <a:rPr lang="en-US" sz="4400" b="1">
                <a:latin typeface="Times"/>
                <a:ea typeface="Times"/>
                <a:cs typeface="Times"/>
                <a:sym typeface="Times"/>
              </a:rPr>
            </a:br>
            <a:r>
              <a:rPr lang="en-US" sz="4400" b="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3000" b="1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THIẾT KẾ MÁY TÍNH CẦM TAY ĐƠN GIẢN SỬ DỤNG VI ĐIỀU KHIỂN 8051</a:t>
            </a:r>
            <a:endParaRPr sz="3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12/11/2020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Copyrights 2016 UIT-Khoa KTMT . All Rights Reserved.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Bàn phím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251520" y="1383279"/>
            <a:ext cx="8640960" cy="117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Gồm có 4 hàng và 4 cột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Kết nối với nhau theo ma trận 4x4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7627" y="2684206"/>
            <a:ext cx="4679386" cy="313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Bàn phím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251520" y="1383278"/>
            <a:ext cx="8640960" cy="333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Thuật toán quét phím (quét cột): 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Cho tất cả các hàng có điện áp mức 1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Cho một cột có điện áp mức 0, còn lại mức 1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Khi nhấn phím ở hàng, cột tương ứng sẽ có điện áp mức 0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Ta biết được vị trí của phím nhấn gồm: {hàng, cột}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Việc nhận biết vị trí nào ứng với ký tự nào là do ta quy ước trong lúc lập trình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Khối xử lí trung tâm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251520" y="1383278"/>
            <a:ext cx="8640960" cy="62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Khối xử lí trung tâm gồm: vi điều khiển 8051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44" name="Google Shape;144;p18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245" y="2094270"/>
            <a:ext cx="3913239" cy="4011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Khối hiển thị LCD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51520" y="1383278"/>
            <a:ext cx="8640960" cy="62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Khối hiển thị gồm: LCD 16x2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52" name="Google Shape;152;p19" descr="Shape, rectang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443" y="2270638"/>
            <a:ext cx="4895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Khối hiển thị LCD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251520" y="1383278"/>
            <a:ext cx="8640960" cy="460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LCD 16x2 có 2 hàng, mỗi hàng hiển thị được 16 ký tự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Mỗi ký tự được biểu diễn bằng ma trận điểm 5x7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Gồm có 16 chân: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nguồn-chân đất:1-2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cài đặt độ tương phản: 3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Các chân điều khiển: 4-6, 15-16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Các chân dữ liệu: 7-14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Khối hiển thị LCD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251520" y="1383278"/>
            <a:ext cx="8640960" cy="460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LCD 16x2 có 2 hàng, mỗi hàng hiển thị được 16 ký tự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Mỗi ký tự được biểu diễn bằng ma trận điểm 5x7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Gồm có 16 chân: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nguồn-chân đất:1-2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cài đặt độ tương phản: 3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Các chân điều khiển: 4-6, 15-16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Các chân dữ liệu: 7-14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Khối hiển thị LCD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251520" y="1383279"/>
            <a:ext cx="8640960" cy="106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Để giao tiếp với LCD ở chế độ command, ta sử dụng bảng mã lệnh được quy định sẵn: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3" y="2448233"/>
            <a:ext cx="6170100" cy="368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Thiết kế và thi công mạch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206477" y="1383279"/>
            <a:ext cx="8829368" cy="8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Hệ thống được thiết kế mô phỏng trên phần mềm Proteus</a:t>
            </a: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82" name="Google Shape;182;p23" descr="Chart, diagram, schematic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071" y="2025445"/>
            <a:ext cx="7583605" cy="407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Thiết kế và thi công mạch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06477" y="1383279"/>
            <a:ext cx="8829368" cy="500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Kết nối LCD với vi điều khiển 8051: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VSS, VEE nối đất (GND)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VDD nối nguồn 5V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RS nối P3.4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RW nối P3.3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Chân E nối P3.2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Các chân D0-D7 nối tương ứng P2.0-P2.7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Thiết kế và thi công mạch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206477" y="1383279"/>
            <a:ext cx="8829368" cy="462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Kết nối bàn phím với vi điều khiển 8051: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Cột C1-C4 nối tương ứng P1.0-P1.3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Hàng R1-R4 nối tương ứng P1.4-P1.7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Nội dung báo cáo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00" cy="48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Tổng quan đề tài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Thiết kế và thi công mạch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Lưu đồ giải thuật và hiện thực bằng ngôn ngữ 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Thực nghiệm và kiểm tra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Đánh giá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12/11/2020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Copyrights 2016 UIT-Khoa KTMT . All Rights Reserved.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Thiết kế và thi công mạch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206477" y="1383280"/>
            <a:ext cx="8829368" cy="64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Toàn bộ hệ thống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04" name="Google Shape;204;p26" descr="Chart, diagram, schematic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071" y="2025445"/>
            <a:ext cx="7583605" cy="407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1126591" y="210175"/>
            <a:ext cx="8017409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 err="1"/>
              <a:t>Lưu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ngôn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C</a:t>
            </a:r>
            <a:endParaRPr sz="2800"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206477" y="1383280"/>
            <a:ext cx="8829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04EE57-8174-3B9C-E847-299B3EEF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287338"/>
            <a:ext cx="7536426" cy="693390"/>
          </a:xfrm>
        </p:spPr>
        <p:txBody>
          <a:bodyPr/>
          <a:lstStyle/>
          <a:p>
            <a:r>
              <a:rPr lang="en-US" sz="2800" b="1" dirty="0" err="1"/>
              <a:t>Lưu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ngôn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C</a:t>
            </a:r>
            <a:endParaRPr lang="vi-VN" sz="280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374B53-8144-236B-A02F-18C7F6F13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 đồ thuật toán quét phím và xử lí phím 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3D9B02-FC66-BB4E-8936-F009668A0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D08DEA-1EC0-DE0C-DEC4-FF636734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5400774"/>
          </a:xfrm>
        </p:spPr>
        <p:txBody>
          <a:bodyPr/>
          <a:lstStyle/>
          <a:p>
            <a:pPr marL="50800" indent="0">
              <a:buNone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CDB9526-3634-8E9A-06A2-4DA422AA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1E22EB54-ED74-7E8A-32CD-A3B142EA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287338"/>
            <a:ext cx="7536426" cy="693737"/>
          </a:xfrm>
        </p:spPr>
        <p:txBody>
          <a:bodyPr/>
          <a:lstStyle/>
          <a:p>
            <a:r>
              <a:rPr lang="en-US" sz="2800" b="1" dirty="0" err="1"/>
              <a:t>Lưu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ngôn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C</a:t>
            </a:r>
            <a:endParaRPr lang="vi-VN" sz="2800" dirty="0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81D74912-9633-69E6-3333-05BF391E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981075"/>
            <a:ext cx="8868697" cy="58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3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88B60E-16DA-AE7D-ED9F-AB44530D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9" y="287338"/>
            <a:ext cx="8160774" cy="693390"/>
          </a:xfrm>
        </p:spPr>
        <p:txBody>
          <a:bodyPr/>
          <a:lstStyle/>
          <a:p>
            <a:r>
              <a:rPr lang="vi-VN" sz="2800" b="1" dirty="0"/>
              <a:t>Lưu đồ giải thuật và hiện thực bằng ngôn ngữ C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AE0FB6-CB16-4FCA-6DE6-8E2A1241F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 đồ giải thuật kiểm tra biểu thức hợp lệ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F7E0AF-D337-49AA-0AF3-3611E1F68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6D869B-DA4B-9EA8-4791-E2E2D4EA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29" y="287338"/>
            <a:ext cx="7541342" cy="693390"/>
          </a:xfrm>
        </p:spPr>
        <p:txBody>
          <a:bodyPr/>
          <a:lstStyle/>
          <a:p>
            <a:r>
              <a:rPr lang="vi-VN" sz="2800" b="1" dirty="0"/>
              <a:t>Lưu đồ giải thuật và hiện thực bằng ngôn ngữ C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FD147E1-6815-2DC0-DAA3-E00655C0C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A1C649-00C5-AAAE-C45F-A0BEC994C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9" descr="Diagram&#10;&#10;Description automatically generated">
            <a:extLst>
              <a:ext uri="{FF2B5EF4-FFF2-40B4-BE49-F238E27FC236}">
                <a16:creationId xmlns:a16="http://schemas.microsoft.com/office/drawing/2014/main" id="{47233627-A151-7C68-7BC1-B5994669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45" y="1189702"/>
            <a:ext cx="5329084" cy="56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3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6D6F55-86FF-8D4A-C141-1D18C34D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7" y="287338"/>
            <a:ext cx="7526594" cy="693390"/>
          </a:xfrm>
        </p:spPr>
        <p:txBody>
          <a:bodyPr/>
          <a:lstStyle/>
          <a:p>
            <a:r>
              <a:rPr lang="en-US" sz="2800" b="1" dirty="0" err="1"/>
              <a:t>Lưu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ngôn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C</a:t>
            </a:r>
            <a:endParaRPr lang="vi-VN" sz="280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0C74CAA-B251-B613-8229-759773253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 đồ giải thuật hàm tính toán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5B695CC-2D45-619A-32B7-5CA196AC5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363E6F16-0D6C-7952-EF79-E2895285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2146300"/>
            <a:ext cx="7384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3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FD3CFB-6ADF-B0AC-737B-04D93D94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287338"/>
            <a:ext cx="7536426" cy="693390"/>
          </a:xfrm>
        </p:spPr>
        <p:txBody>
          <a:bodyPr/>
          <a:lstStyle/>
          <a:p>
            <a:r>
              <a:rPr lang="en-US" sz="2800" b="1" dirty="0" err="1"/>
              <a:t>Lưu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ngôn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C</a:t>
            </a:r>
            <a:endParaRPr lang="vi-VN" sz="280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7CFF12-802D-6BF0-D88A-3AEEC87B3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Lưu đồ giải thuật hàm ghi kết quả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7B914CD-CF5E-7DD1-F49C-5EA9F5AEC5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14" descr="Diagram&#10;&#10;Description automatically generated">
            <a:extLst>
              <a:ext uri="{FF2B5EF4-FFF2-40B4-BE49-F238E27FC236}">
                <a16:creationId xmlns:a16="http://schemas.microsoft.com/office/drawing/2014/main" id="{C2583A31-81ED-6BF9-C732-7A555AFD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9" y="2033464"/>
            <a:ext cx="544707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0AFFBA-DDAD-F078-E42C-B71463CA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4" y="287338"/>
            <a:ext cx="7143492" cy="686056"/>
          </a:xfrm>
        </p:spPr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endParaRPr lang="vi-VN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F086CDE-552E-25E4-4C10-F90EFD7D4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50800" indent="0">
              <a:buNone/>
            </a:pPr>
            <a:r>
              <a:rPr lang="vi-VN" dirty="0"/>
              <a:t>Thực nghiệm trên phần mềm mô phỏng </a:t>
            </a:r>
            <a:r>
              <a:rPr lang="vi-VN" dirty="0" err="1"/>
              <a:t>proteus</a:t>
            </a:r>
            <a:r>
              <a:rPr lang="vi-VN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4DC9A3-0D09-4CEF-AF28-1DE07370E7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F7547B2-70DD-3FA8-E3A0-AD45FE22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3" y="2432682"/>
            <a:ext cx="6587613" cy="41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B520B9-EA79-9143-3510-EA19C347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D3FC30-2EF5-4070-882D-AA793E346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50800" indent="0">
              <a:buNone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58FF8B-EEDC-25FB-10CB-7C8E36412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28C965C-D880-BDE3-1A34-BD730D4A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7" y="2066539"/>
            <a:ext cx="6558116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Tổng quan đề tài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Giới thiệu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Tổng quan các khối chức năng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Cấu tạo, nguyên tắc hoạt động của các khối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B520B9-EA79-9143-3510-EA19C347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D3FC30-2EF5-4070-882D-AA793E346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50800" indent="0">
              <a:buNone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58FF8B-EEDC-25FB-10CB-7C8E36412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50952-C65B-7523-CDC8-5EE614DE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0" y="1268041"/>
            <a:ext cx="7912050" cy="34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06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F3798A-0124-704F-2493-C2EED0F4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Đánh giá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456680B-7C4F-65EE-B4DF-4AFB2F76E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Ưu điểm </a:t>
            </a:r>
          </a:p>
          <a:p>
            <a:pPr marL="50800" indent="0">
              <a:buNone/>
            </a:pPr>
            <a:r>
              <a:rPr lang="vi-VN" dirty="0"/>
              <a:t>+ Thời gian đáp ứng nhanh, không có hiện tượng lỗi phần cứng.</a:t>
            </a:r>
          </a:p>
          <a:p>
            <a:pPr marL="50800" indent="0">
              <a:buNone/>
            </a:pPr>
            <a:r>
              <a:rPr lang="vi-VN" dirty="0"/>
              <a:t>+ Kết quả cho ra với sự chính xác 100%.</a:t>
            </a:r>
          </a:p>
          <a:p>
            <a:pPr marL="50800" indent="0">
              <a:buNone/>
            </a:pPr>
            <a:r>
              <a:rPr lang="vi-VN" dirty="0"/>
              <a:t>+ Tính toán được phép tính có 2 toán hạng với độ lớn lên tới 2^16 – 1.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768487-06A0-984E-D31A-E308749439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F72B9C-71F8-9D32-62EB-9845C1BB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Đánh giá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A7B53E-8A58-EA6F-5939-783F99B35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Một số nhược điểm </a:t>
            </a:r>
          </a:p>
          <a:p>
            <a:pPr marL="50800" indent="0">
              <a:buNone/>
            </a:pPr>
            <a:r>
              <a:rPr lang="vi-VN" dirty="0"/>
              <a:t>+ Chỉ có thể thực hiện phép toán có 2 toán hạng, không thực hiện được các phép toán phức tạp có nhiều hơn 1 toán tử và 2 toán hạng.</a:t>
            </a:r>
          </a:p>
          <a:p>
            <a:pPr marL="50800" indent="0">
              <a:buNone/>
            </a:pPr>
            <a:r>
              <a:rPr lang="vi-VN" dirty="0"/>
              <a:t>+ Kết quả của phép chia không thể lấy số thập phân.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DC7866-8E75-0468-69A7-F6EE9BE82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6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E1878-7ED0-A22F-60B7-FE5FCD77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Hướng phát triển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6A7C08-1457-0703-99B3-1C9A40A30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Để phục vụ nhu cầu tự nghiên cứu, nhóm chúng em dự định sẽ tối ưu giải thuật để thực hiện tính toán phép tính kết quả ở dạng thập phân và hỗ trợ tính toán phép tính có nhiều toán hạng, toán tử. Để làm được điều này, nhóm dự kiến sử dụng cấu trúc dữ liệu </a:t>
            </a:r>
            <a:r>
              <a:rPr lang="vi-VN" b="1" dirty="0" err="1"/>
              <a:t>Stack</a:t>
            </a:r>
            <a:r>
              <a:rPr lang="vi-VN" dirty="0"/>
              <a:t>, ký pháp </a:t>
            </a:r>
            <a:r>
              <a:rPr lang="vi-VN" b="1" dirty="0" err="1"/>
              <a:t>Balan</a:t>
            </a:r>
            <a:r>
              <a:rPr lang="vi-VN" dirty="0"/>
              <a:t> (tiền tố, trung tố, hậu tố) để thực hiện giải thuật tính toán và sử dụng thêm </a:t>
            </a:r>
            <a:r>
              <a:rPr lang="vi-VN" b="1" dirty="0"/>
              <a:t>bộ nhớ ngoài </a:t>
            </a:r>
            <a:r>
              <a:rPr lang="vi-VN" dirty="0"/>
              <a:t>để có không gian lưu trữ chương trình tốt hơn.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BDC3E0-EDED-F3D9-55A8-58D0EBBEE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E1878-7ED0-A22F-60B7-FE5FCD77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6A7C08-1457-0703-99B3-1C9A40A3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9678" y="2751122"/>
            <a:ext cx="10022411" cy="3981489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BDC3E0-EDED-F3D9-55A8-58D0EBBEE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C1D9C-444B-DB7F-B1F6-9319C0BB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3" y="1514168"/>
            <a:ext cx="8042787" cy="50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3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Giới thiệu</a:t>
            </a:r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Khoa học kỹ thuật ngày càng phát triển và tiến bộ, đặc biệt là ngành kỹ thuật máy tính.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Các thiết bị điện tử ngày càng được cải tiến trở nên nhỏ gọn, tiện lợi.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Giao thương mua bán phát triển, nhu cầu tính toán nhanh các con số lớn rất cần thiết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Sự ra đời của máy tính cầm tay, đây cũng là lý do nhóm chọn đề tài này để thực hiện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Giới thiệu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Hệ thống có chức năng tính toán số nguyên không dấu với 4 phép tính cơ bản: cộng, trừ, nhân, chia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Các toán hạng và kết quả có độ lớn tối đa là 16 bit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Do giới hạn về tài nguyên và thời gian thực hiện đề tài, nhóm chỉ hiện thực hệ thống hỗ trợ tính toán 2 toán hạng</a:t>
            </a: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Tổng quan các khối chức năng</a:t>
            </a: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Hệ thống gồm 4 khối chính: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9" name="Google Shape;99;p1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177" y="2253649"/>
            <a:ext cx="7101003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Cấu tạo, nguyên tắc hoạt động các khối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244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Khối nguồn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Bàn phím 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Khối xử lí trung tâm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Khối hiển thị LCD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Khối nguồn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251520" y="1383279"/>
            <a:ext cx="8640960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Chức năng chính: Cấp nguồn cho vi xử lý và LCD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Bàn phím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251520" y="1383279"/>
            <a:ext cx="8640960" cy="102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Chức năng chính: Thực hiện nhập dữ liệu từ người dùng 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245" y="2811454"/>
            <a:ext cx="3510116" cy="28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rgbClr val="000000"/>
      </a:dk1>
      <a:lt1>
        <a:srgbClr val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1079</Words>
  <Application>Microsoft Office PowerPoint</Application>
  <PresentationFormat>On-screen Show (4:3)</PresentationFormat>
  <Paragraphs>147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Noto Sans Symbols</vt:lpstr>
      <vt:lpstr>Times</vt:lpstr>
      <vt:lpstr>Times New Roman</vt:lpstr>
      <vt:lpstr>dsp</vt:lpstr>
      <vt:lpstr>BÁO CÁO ĐỒ ÁN GIỮA KÌ   THIẾT KẾ MÁY TÍNH CẦM TAY ĐƠN GIẢN SỬ DỤNG VI ĐIỀU KHIỂN 8051</vt:lpstr>
      <vt:lpstr>Nội dung báo cáo</vt:lpstr>
      <vt:lpstr>Tổng quan đề tài</vt:lpstr>
      <vt:lpstr>Giới thiệu</vt:lpstr>
      <vt:lpstr>Giới thiệu</vt:lpstr>
      <vt:lpstr>Tổng quan các khối chức năng</vt:lpstr>
      <vt:lpstr>Cấu tạo, nguyên tắc hoạt động các khối</vt:lpstr>
      <vt:lpstr>Khối nguồn</vt:lpstr>
      <vt:lpstr>Bàn phím</vt:lpstr>
      <vt:lpstr>Bàn phím</vt:lpstr>
      <vt:lpstr>Bàn phím</vt:lpstr>
      <vt:lpstr>Khối xử lí trung tâm</vt:lpstr>
      <vt:lpstr>Khối hiển thị LCD</vt:lpstr>
      <vt:lpstr>Khối hiển thị LCD</vt:lpstr>
      <vt:lpstr>Khối hiển thị LCD</vt:lpstr>
      <vt:lpstr>Khối hiển thị LCD</vt:lpstr>
      <vt:lpstr>Thiết kế và thi công mạch</vt:lpstr>
      <vt:lpstr>Thiết kế và thi công mạch</vt:lpstr>
      <vt:lpstr>Thiết kế và thi công mạch</vt:lpstr>
      <vt:lpstr>Thiết kế và thi công mạch</vt:lpstr>
      <vt:lpstr>Lưu đồ giải thuật và hiện thực bằng ngôn ngữ C</vt:lpstr>
      <vt:lpstr>Lưu đồ giải thuật và hiện thực bằng ngôn ngữ C</vt:lpstr>
      <vt:lpstr>Lưu đồ giải thuật và hiện thực bằng ngôn ngữ C</vt:lpstr>
      <vt:lpstr>Lưu đồ giải thuật và hiện thực bằng ngôn ngữ C</vt:lpstr>
      <vt:lpstr>Lưu đồ giải thuật và hiện thực bằng ngôn ngữ C</vt:lpstr>
      <vt:lpstr>Lưu đồ giải thuật và hiện thực bằng ngôn ngữ C</vt:lpstr>
      <vt:lpstr>Lưu đồ giải thuật và hiện thực bằng ngôn ngữ C</vt:lpstr>
      <vt:lpstr>Thực nghiệm và kiểm tra</vt:lpstr>
      <vt:lpstr>Thực nghiệm và kiểm tra</vt:lpstr>
      <vt:lpstr>Thực nghiệm và kiểm tra</vt:lpstr>
      <vt:lpstr>Đánh giá</vt:lpstr>
      <vt:lpstr>Đánh giá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GIỮA KÌ   THIẾT KẾ MÁY TÍNH CẦM TAY ĐƠN GIẢN SỬ DỤNG VI ĐIỀU KHIỂN 8051</dc:title>
  <dc:creator>Reina</dc:creator>
  <cp:lastModifiedBy>Truong An</cp:lastModifiedBy>
  <cp:revision>12</cp:revision>
  <dcterms:created xsi:type="dcterms:W3CDTF">2015-03-02T05:45:06Z</dcterms:created>
  <dcterms:modified xsi:type="dcterms:W3CDTF">2023-04-26T01:01:45Z</dcterms:modified>
</cp:coreProperties>
</file>