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rim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mo-regular.fntdata"/><Relationship Id="rId14" Type="http://schemas.openxmlformats.org/officeDocument/2006/relationships/slide" Target="slides/slide9.xml"/><Relationship Id="rId17" Type="http://schemas.openxmlformats.org/officeDocument/2006/relationships/font" Target="fonts/Arimo-italic.fntdata"/><Relationship Id="rId16"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8f82adc9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298f82adc9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81150e9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81150e9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81150e95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81150e95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81150e9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81150e9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81150e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81150e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06feac34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06feac34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06feac34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06feac34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06feac34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06feac34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ncbi.nlm.nih.gov/pmc/articles/PMC8564744/"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ncbi.nlm.nih.gov/pmc/articles/PMC856474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ncbi.nlm.nih.gov/pmc/articles/PMC8564744/"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ncbi.nlm.nih.gov/pmc/articles/PMC8564744/"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ncbi.nlm.nih.gov/pmc/articles/PMC8564744/" TargetMode="External"/><Relationship Id="rId4" Type="http://schemas.openxmlformats.org/officeDocument/2006/relationships/hyperlink" Target="https://acc.vn/benh-dieu-tri/chung-dau-dau/#:~:text=%C4%90au%20%C4%91%E1%BA%A7u%20trong%20m%E1%BB%99t%20th%E1%BB%9Di,th%E1%BA%ADm%20ch%C3%AD%20l%C3%A0%20t%E1%BB%AD%20vong." TargetMode="External"/><Relationship Id="rId5" Type="http://schemas.openxmlformats.org/officeDocument/2006/relationships/hyperlink" Target="https://www.vinmec.com/vi/tin-tuc/thong-tin-suc-khoe/benh-dau-dau-hinh-thanh-na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897C"/>
        </a:solidFill>
      </p:bgPr>
    </p:bg>
    <p:spTree>
      <p:nvGrpSpPr>
        <p:cNvPr id="53" name="Shape 53"/>
        <p:cNvGrpSpPr/>
        <p:nvPr/>
      </p:nvGrpSpPr>
      <p:grpSpPr>
        <a:xfrm>
          <a:off x="0" y="0"/>
          <a:ext cx="0" cy="0"/>
          <a:chOff x="0" y="0"/>
          <a:chExt cx="0" cy="0"/>
        </a:xfrm>
      </p:grpSpPr>
      <p:cxnSp>
        <p:nvCxnSpPr>
          <p:cNvPr id="54" name="Google Shape;54;p13"/>
          <p:cNvCxnSpPr/>
          <p:nvPr/>
        </p:nvCxnSpPr>
        <p:spPr>
          <a:xfrm>
            <a:off x="1946609" y="1515984"/>
            <a:ext cx="5250900" cy="0"/>
          </a:xfrm>
          <a:prstGeom prst="straightConnector1">
            <a:avLst/>
          </a:prstGeom>
          <a:noFill/>
          <a:ln cap="rnd" cmpd="sng" w="19050">
            <a:solidFill>
              <a:srgbClr val="FFFFFF"/>
            </a:solidFill>
            <a:prstDash val="solid"/>
            <a:round/>
            <a:headEnd len="sm" w="sm" type="none"/>
            <a:tailEnd len="sm" w="sm" type="none"/>
          </a:ln>
        </p:spPr>
      </p:cxnSp>
      <p:pic>
        <p:nvPicPr>
          <p:cNvPr id="55" name="Google Shape;55;p13"/>
          <p:cNvPicPr preferRelativeResize="0"/>
          <p:nvPr/>
        </p:nvPicPr>
        <p:blipFill rotWithShape="1">
          <a:blip r:embed="rId3">
            <a:alphaModFix/>
          </a:blip>
          <a:srcRect b="0" l="0" r="0" t="0"/>
          <a:stretch/>
        </p:blipFill>
        <p:spPr>
          <a:xfrm>
            <a:off x="269734" y="217193"/>
            <a:ext cx="5849500" cy="1296409"/>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650943" y="217193"/>
            <a:ext cx="1190489" cy="1190489"/>
          </a:xfrm>
          <a:prstGeom prst="rect">
            <a:avLst/>
          </a:prstGeom>
          <a:noFill/>
          <a:ln>
            <a:noFill/>
          </a:ln>
        </p:spPr>
      </p:pic>
      <p:sp>
        <p:nvSpPr>
          <p:cNvPr id="57" name="Google Shape;57;p13"/>
          <p:cNvSpPr txBox="1"/>
          <p:nvPr/>
        </p:nvSpPr>
        <p:spPr>
          <a:xfrm>
            <a:off x="514350" y="1777110"/>
            <a:ext cx="8115300" cy="135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000"/>
              <a:buFont typeface="Arial"/>
              <a:buNone/>
            </a:pPr>
            <a:r>
              <a:rPr b="1" lang="en-GB" sz="4000">
                <a:solidFill>
                  <a:srgbClr val="FFFFFF"/>
                </a:solidFill>
                <a:latin typeface="Arimo"/>
                <a:ea typeface="Arimo"/>
                <a:cs typeface="Arimo"/>
                <a:sym typeface="Arimo"/>
              </a:rPr>
              <a:t>Ứng dụng logic mờ để chuẩn đoán bệnh đau đầu</a:t>
            </a:r>
            <a:endParaRPr b="0" i="0" sz="700" u="none" cap="none" strike="noStrike">
              <a:solidFill>
                <a:srgbClr val="000000"/>
              </a:solidFill>
              <a:latin typeface="Arial"/>
              <a:ea typeface="Arial"/>
              <a:cs typeface="Arial"/>
              <a:sym typeface="Arial"/>
            </a:endParaRPr>
          </a:p>
        </p:txBody>
      </p:sp>
      <p:sp>
        <p:nvSpPr>
          <p:cNvPr id="58" name="Google Shape;58;p13"/>
          <p:cNvSpPr txBox="1"/>
          <p:nvPr/>
        </p:nvSpPr>
        <p:spPr>
          <a:xfrm>
            <a:off x="827371" y="3243518"/>
            <a:ext cx="74892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GB" sz="1500" u="none" cap="none" strike="noStrike">
                <a:solidFill>
                  <a:srgbClr val="FFFFFF"/>
                </a:solidFill>
                <a:latin typeface="Arimo"/>
                <a:ea typeface="Arimo"/>
                <a:cs typeface="Arimo"/>
                <a:sym typeface="Arimo"/>
              </a:rPr>
              <a:t>Sinh viện thực hiện: Nguyễn Quốc Trọng</a:t>
            </a:r>
            <a:endParaRPr b="0" i="0" sz="700" u="none" cap="none" strike="noStrike">
              <a:solidFill>
                <a:srgbClr val="000000"/>
              </a:solidFill>
              <a:latin typeface="Arial"/>
              <a:ea typeface="Arial"/>
              <a:cs typeface="Arial"/>
              <a:sym typeface="Arial"/>
            </a:endParaRPr>
          </a:p>
        </p:txBody>
      </p:sp>
      <p:sp>
        <p:nvSpPr>
          <p:cNvPr id="59" name="Google Shape;59;p13"/>
          <p:cNvSpPr txBox="1"/>
          <p:nvPr/>
        </p:nvSpPr>
        <p:spPr>
          <a:xfrm>
            <a:off x="827371" y="3830041"/>
            <a:ext cx="74892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GB" sz="1500" u="none" cap="none" strike="noStrike">
                <a:solidFill>
                  <a:srgbClr val="FFFFFF"/>
                </a:solidFill>
                <a:latin typeface="Arimo"/>
                <a:ea typeface="Arimo"/>
                <a:cs typeface="Arimo"/>
                <a:sym typeface="Arimo"/>
              </a:rPr>
              <a:t>Giảng viên hướng dẫn: ThS. </a:t>
            </a:r>
            <a:r>
              <a:rPr lang="en-GB" sz="1500">
                <a:solidFill>
                  <a:srgbClr val="FFFFFF"/>
                </a:solidFill>
                <a:latin typeface="Arimo"/>
                <a:ea typeface="Arimo"/>
                <a:cs typeface="Arimo"/>
                <a:sym typeface="Arimo"/>
              </a:rPr>
              <a:t>Trịnh Huy Hoàng</a:t>
            </a:r>
            <a:endParaRPr b="0" i="0" sz="7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571550" y="4740000"/>
            <a:ext cx="600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Automatic migraine classification using artificial neural networks - PMC (nih.gov)</a:t>
            </a:r>
            <a:endParaRPr sz="1800">
              <a:solidFill>
                <a:schemeClr val="dk2"/>
              </a:solidFill>
            </a:endParaRPr>
          </a:p>
        </p:txBody>
      </p:sp>
      <p:sp>
        <p:nvSpPr>
          <p:cNvPr id="65" name="Google Shape;65;p14"/>
          <p:cNvSpPr txBox="1"/>
          <p:nvPr/>
        </p:nvSpPr>
        <p:spPr>
          <a:xfrm>
            <a:off x="12600" y="-37825"/>
            <a:ext cx="7538700" cy="66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GB" sz="1800">
                <a:solidFill>
                  <a:schemeClr val="dk2"/>
                </a:solidFill>
              </a:rPr>
              <a:t>Giới thiệu</a:t>
            </a:r>
            <a:endParaRPr sz="1800">
              <a:solidFill>
                <a:schemeClr val="dk2"/>
              </a:solidFill>
            </a:endParaRPr>
          </a:p>
        </p:txBody>
      </p:sp>
      <p:sp>
        <p:nvSpPr>
          <p:cNvPr id="66" name="Google Shape;66;p14"/>
          <p:cNvSpPr txBox="1"/>
          <p:nvPr/>
        </p:nvSpPr>
        <p:spPr>
          <a:xfrm>
            <a:off x="0" y="6240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Đau đầu là một triệu chứng thường gặp trên đầu. </a:t>
            </a:r>
            <a:endParaRPr/>
          </a:p>
        </p:txBody>
      </p:sp>
      <p:pic>
        <p:nvPicPr>
          <p:cNvPr id="67" name="Google Shape;67;p14"/>
          <p:cNvPicPr preferRelativeResize="0"/>
          <p:nvPr/>
        </p:nvPicPr>
        <p:blipFill>
          <a:blip r:embed="rId4">
            <a:alphaModFix/>
          </a:blip>
          <a:stretch>
            <a:fillRect/>
          </a:stretch>
        </p:blipFill>
        <p:spPr>
          <a:xfrm>
            <a:off x="2277675" y="1256863"/>
            <a:ext cx="3738717" cy="3483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GB" sz="1800">
                <a:solidFill>
                  <a:schemeClr val="dk2"/>
                </a:solidFill>
              </a:rPr>
              <a:t>Giới thiệu</a:t>
            </a:r>
            <a:endParaRPr sz="1800">
              <a:solidFill>
                <a:schemeClr val="dk2"/>
              </a:solidFill>
            </a:endParaRPr>
          </a:p>
        </p:txBody>
      </p:sp>
      <p:sp>
        <p:nvSpPr>
          <p:cNvPr id="73" name="Google Shape;73;p15"/>
          <p:cNvSpPr txBox="1"/>
          <p:nvPr/>
        </p:nvSpPr>
        <p:spPr>
          <a:xfrm>
            <a:off x="491650" y="1103125"/>
            <a:ext cx="139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a:t>
            </a:r>
            <a:r>
              <a:rPr lang="en-GB"/>
              <a:t>guyên nhân cơ bản:</a:t>
            </a:r>
            <a:endParaRPr/>
          </a:p>
        </p:txBody>
      </p:sp>
      <p:sp>
        <p:nvSpPr>
          <p:cNvPr id="74" name="Google Shape;74;p15"/>
          <p:cNvSpPr txBox="1"/>
          <p:nvPr/>
        </p:nvSpPr>
        <p:spPr>
          <a:xfrm>
            <a:off x="3008700" y="2237913"/>
            <a:ext cx="28365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rPr>
              <a:t>U não, tai biến mạch não,...</a:t>
            </a:r>
            <a:endParaRPr sz="1800">
              <a:solidFill>
                <a:schemeClr val="dk2"/>
              </a:solidFill>
            </a:endParaRPr>
          </a:p>
        </p:txBody>
      </p:sp>
      <p:pic>
        <p:nvPicPr>
          <p:cNvPr id="75" name="Google Shape;75;p15"/>
          <p:cNvPicPr preferRelativeResize="0"/>
          <p:nvPr/>
        </p:nvPicPr>
        <p:blipFill>
          <a:blip r:embed="rId3">
            <a:alphaModFix/>
          </a:blip>
          <a:stretch>
            <a:fillRect/>
          </a:stretch>
        </p:blipFill>
        <p:spPr>
          <a:xfrm>
            <a:off x="2645700" y="443800"/>
            <a:ext cx="3065100" cy="1756500"/>
          </a:xfrm>
          <a:prstGeom prst="rect">
            <a:avLst/>
          </a:prstGeom>
          <a:noFill/>
          <a:ln>
            <a:noFill/>
          </a:ln>
        </p:spPr>
      </p:pic>
      <p:pic>
        <p:nvPicPr>
          <p:cNvPr id="76" name="Google Shape;76;p15"/>
          <p:cNvPicPr preferRelativeResize="0"/>
          <p:nvPr/>
        </p:nvPicPr>
        <p:blipFill>
          <a:blip r:embed="rId4">
            <a:alphaModFix/>
          </a:blip>
          <a:stretch>
            <a:fillRect/>
          </a:stretch>
        </p:blipFill>
        <p:spPr>
          <a:xfrm>
            <a:off x="5965175" y="439075"/>
            <a:ext cx="3242426" cy="1756500"/>
          </a:xfrm>
          <a:prstGeom prst="rect">
            <a:avLst/>
          </a:prstGeom>
          <a:noFill/>
          <a:ln>
            <a:noFill/>
          </a:ln>
        </p:spPr>
      </p:pic>
      <p:sp>
        <p:nvSpPr>
          <p:cNvPr id="77" name="Google Shape;77;p15"/>
          <p:cNvSpPr txBox="1"/>
          <p:nvPr/>
        </p:nvSpPr>
        <p:spPr>
          <a:xfrm>
            <a:off x="6908325" y="2237925"/>
            <a:ext cx="1962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rPr>
              <a:t>Nhiễm độc, mất nước, …</a:t>
            </a:r>
            <a:endParaRPr sz="1800">
              <a:solidFill>
                <a:schemeClr val="dk2"/>
              </a:solidFill>
            </a:endParaRPr>
          </a:p>
        </p:txBody>
      </p:sp>
      <p:sp>
        <p:nvSpPr>
          <p:cNvPr id="78" name="Google Shape;78;p15"/>
          <p:cNvSpPr txBox="1"/>
          <p:nvPr/>
        </p:nvSpPr>
        <p:spPr>
          <a:xfrm>
            <a:off x="491650" y="36370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Hậu quả: </a:t>
            </a:r>
            <a:endParaRPr/>
          </a:p>
        </p:txBody>
      </p:sp>
      <p:pic>
        <p:nvPicPr>
          <p:cNvPr id="79" name="Google Shape;79;p15"/>
          <p:cNvPicPr preferRelativeResize="0"/>
          <p:nvPr/>
        </p:nvPicPr>
        <p:blipFill>
          <a:blip r:embed="rId5">
            <a:alphaModFix/>
          </a:blip>
          <a:stretch>
            <a:fillRect/>
          </a:stretch>
        </p:blipFill>
        <p:spPr>
          <a:xfrm>
            <a:off x="2543125" y="2748240"/>
            <a:ext cx="3270231" cy="2026583"/>
          </a:xfrm>
          <a:prstGeom prst="rect">
            <a:avLst/>
          </a:prstGeom>
          <a:noFill/>
          <a:ln>
            <a:noFill/>
          </a:ln>
        </p:spPr>
      </p:pic>
      <p:pic>
        <p:nvPicPr>
          <p:cNvPr id="80" name="Google Shape;80;p15"/>
          <p:cNvPicPr preferRelativeResize="0"/>
          <p:nvPr/>
        </p:nvPicPr>
        <p:blipFill>
          <a:blip r:embed="rId6">
            <a:alphaModFix/>
          </a:blip>
          <a:stretch>
            <a:fillRect/>
          </a:stretch>
        </p:blipFill>
        <p:spPr>
          <a:xfrm>
            <a:off x="6064038" y="2748248"/>
            <a:ext cx="3044710" cy="2026582"/>
          </a:xfrm>
          <a:prstGeom prst="rect">
            <a:avLst/>
          </a:prstGeom>
          <a:noFill/>
          <a:ln>
            <a:noFill/>
          </a:ln>
        </p:spPr>
      </p:pic>
      <p:sp>
        <p:nvSpPr>
          <p:cNvPr id="81" name="Google Shape;81;p15"/>
          <p:cNvSpPr txBox="1"/>
          <p:nvPr/>
        </p:nvSpPr>
        <p:spPr>
          <a:xfrm>
            <a:off x="3438975" y="4718800"/>
            <a:ext cx="28365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rPr>
              <a:t>Đột quỵ</a:t>
            </a:r>
            <a:endParaRPr sz="1800">
              <a:solidFill>
                <a:schemeClr val="dk2"/>
              </a:solidFill>
            </a:endParaRPr>
          </a:p>
        </p:txBody>
      </p:sp>
      <p:sp>
        <p:nvSpPr>
          <p:cNvPr id="82" name="Google Shape;82;p15"/>
          <p:cNvSpPr txBox="1"/>
          <p:nvPr/>
        </p:nvSpPr>
        <p:spPr>
          <a:xfrm>
            <a:off x="6705150" y="4718800"/>
            <a:ext cx="28365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rPr>
              <a:t>Suy giảm trí nhớ</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0" y="794225"/>
            <a:ext cx="914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Dữ liệu được sử dụng trong nghiên cứu gần đây là kết quả luận án thạc sĩ của tác giả Juan Manuel Rúa Áscar, người đã được Bệnh viện Materno Infantil de Soledad cho phép sử dụng trong học tập, theo Luật Colombia 1581 năm 2012 và Nghị định 1377 năm 2013 nghệ thuật. 10, quy định việc xử lý thông tin cá nhân và cho phép sử dụng cho mục đích khoa học và quyền đó được mở rộng cho nghiên cứu hiện tại.</a:t>
            </a:r>
            <a:endParaRPr b="1">
              <a:solidFill>
                <a:schemeClr val="dk1"/>
              </a:solidFill>
            </a:endParaRPr>
          </a:p>
        </p:txBody>
      </p:sp>
      <p:sp>
        <p:nvSpPr>
          <p:cNvPr id="88" name="Google Shape;88;p16"/>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2. Dữ liệu</a:t>
            </a:r>
            <a:endParaRPr sz="1800">
              <a:solidFill>
                <a:schemeClr val="dk2"/>
              </a:solidFill>
            </a:endParaRPr>
          </a:p>
        </p:txBody>
      </p:sp>
      <p:sp>
        <p:nvSpPr>
          <p:cNvPr id="89" name="Google Shape;89;p16"/>
          <p:cNvSpPr txBox="1"/>
          <p:nvPr/>
        </p:nvSpPr>
        <p:spPr>
          <a:xfrm>
            <a:off x="1571550" y="4740000"/>
            <a:ext cx="600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Automatic migraine classification using artificial neural networks - PMC (nih.gov)</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1571550" y="4740000"/>
            <a:ext cx="600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Automatic migraine classification using artificial neural networks - PMC (nih.gov)</a:t>
            </a:r>
            <a:endParaRPr sz="1800">
              <a:solidFill>
                <a:schemeClr val="dk2"/>
              </a:solidFill>
            </a:endParaRPr>
          </a:p>
        </p:txBody>
      </p:sp>
      <p:pic>
        <p:nvPicPr>
          <p:cNvPr id="95" name="Google Shape;95;p17"/>
          <p:cNvPicPr preferRelativeResize="0"/>
          <p:nvPr/>
        </p:nvPicPr>
        <p:blipFill>
          <a:blip r:embed="rId4">
            <a:alphaModFix/>
          </a:blip>
          <a:stretch>
            <a:fillRect/>
          </a:stretch>
        </p:blipFill>
        <p:spPr>
          <a:xfrm>
            <a:off x="1263813" y="0"/>
            <a:ext cx="6616382" cy="4740000"/>
          </a:xfrm>
          <a:prstGeom prst="rect">
            <a:avLst/>
          </a:prstGeom>
          <a:noFill/>
          <a:ln>
            <a:noFill/>
          </a:ln>
        </p:spPr>
      </p:pic>
      <p:sp>
        <p:nvSpPr>
          <p:cNvPr id="96" name="Google Shape;96;p17"/>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2. Dữ liệu</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1571550" y="4740000"/>
            <a:ext cx="600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Automatic migraine classification using artificial neural networks - PMC (nih.gov)</a:t>
            </a:r>
            <a:endParaRPr sz="1800">
              <a:solidFill>
                <a:schemeClr val="dk2"/>
              </a:solidFill>
            </a:endParaRPr>
          </a:p>
        </p:txBody>
      </p:sp>
      <p:pic>
        <p:nvPicPr>
          <p:cNvPr id="102" name="Google Shape;102;p18"/>
          <p:cNvPicPr preferRelativeResize="0"/>
          <p:nvPr/>
        </p:nvPicPr>
        <p:blipFill>
          <a:blip r:embed="rId4">
            <a:alphaModFix/>
          </a:blip>
          <a:stretch>
            <a:fillRect/>
          </a:stretch>
        </p:blipFill>
        <p:spPr>
          <a:xfrm>
            <a:off x="917738" y="0"/>
            <a:ext cx="7308525" cy="4614025"/>
          </a:xfrm>
          <a:prstGeom prst="rect">
            <a:avLst/>
          </a:prstGeom>
          <a:noFill/>
          <a:ln>
            <a:noFill/>
          </a:ln>
        </p:spPr>
      </p:pic>
      <p:sp>
        <p:nvSpPr>
          <p:cNvPr id="103" name="Google Shape;103;p18"/>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2. Dữ liệu</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3</a:t>
            </a:r>
            <a:r>
              <a:rPr lang="en-GB" sz="1800">
                <a:solidFill>
                  <a:schemeClr val="dk2"/>
                </a:solidFill>
              </a:rPr>
              <a:t>. </a:t>
            </a:r>
            <a:r>
              <a:rPr lang="en-GB" sz="1800">
                <a:solidFill>
                  <a:schemeClr val="dk2"/>
                </a:solidFill>
              </a:rPr>
              <a:t>Fuzzification </a:t>
            </a:r>
            <a:endParaRPr sz="1800">
              <a:solidFill>
                <a:schemeClr val="dk2"/>
              </a:solidFill>
            </a:endParaRPr>
          </a:p>
        </p:txBody>
      </p:sp>
      <p:sp>
        <p:nvSpPr>
          <p:cNvPr id="109" name="Google Shape;109;p19"/>
          <p:cNvSpPr txBox="1"/>
          <p:nvPr/>
        </p:nvSpPr>
        <p:spPr>
          <a:xfrm>
            <a:off x="352975" y="466450"/>
            <a:ext cx="8408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Áp dụng cho tuổi, tần suất, visual để chuyển 1 giá trị thực sang 1 giá trị mờ </a:t>
            </a:r>
            <a:endParaRPr sz="1800">
              <a:solidFill>
                <a:schemeClr val="dk2"/>
              </a:solidFill>
            </a:endParaRPr>
          </a:p>
        </p:txBody>
      </p:sp>
      <p:pic>
        <p:nvPicPr>
          <p:cNvPr id="110" name="Google Shape;110;p19"/>
          <p:cNvPicPr preferRelativeResize="0"/>
          <p:nvPr/>
        </p:nvPicPr>
        <p:blipFill>
          <a:blip r:embed="rId3">
            <a:alphaModFix/>
          </a:blip>
          <a:stretch>
            <a:fillRect/>
          </a:stretch>
        </p:blipFill>
        <p:spPr>
          <a:xfrm>
            <a:off x="2093800" y="1829150"/>
            <a:ext cx="4419600" cy="26970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4</a:t>
            </a:r>
            <a:r>
              <a:rPr lang="en-GB" sz="1800">
                <a:solidFill>
                  <a:schemeClr val="dk2"/>
                </a:solidFill>
              </a:rPr>
              <a:t>. Rule Evaluation và </a:t>
            </a:r>
            <a:r>
              <a:rPr lang="en-GB" sz="1800">
                <a:solidFill>
                  <a:schemeClr val="dk2"/>
                </a:solidFill>
              </a:rPr>
              <a:t>Defuzzification </a:t>
            </a:r>
            <a:endParaRPr sz="1800">
              <a:solidFill>
                <a:schemeClr val="dk2"/>
              </a:solidFill>
            </a:endParaRPr>
          </a:p>
        </p:txBody>
      </p:sp>
      <p:sp>
        <p:nvSpPr>
          <p:cNvPr id="116" name="Google Shape;116;p20"/>
          <p:cNvSpPr txBox="1"/>
          <p:nvPr/>
        </p:nvSpPr>
        <p:spPr>
          <a:xfrm>
            <a:off x="12600" y="466450"/>
            <a:ext cx="4261200" cy="46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Sử dụng RandomForest vì:</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Nó học được dữ liệu mờ và tạo ra các quy</a:t>
            </a:r>
            <a:r>
              <a:rPr lang="en-GB" sz="1800">
                <a:solidFill>
                  <a:schemeClr val="dk2"/>
                </a:solidFill>
              </a:rPr>
              <a:t> tắc mờ (Rule Evaluation) trong quá trình học</a:t>
            </a:r>
            <a:endParaRPr sz="1800">
              <a:solidFill>
                <a:schemeClr val="dk2"/>
              </a:solidFill>
            </a:endParaRPr>
          </a:p>
          <a:p>
            <a:pPr indent="0" lvl="0" marL="457200" rtl="0" algn="l">
              <a:spcBef>
                <a:spcPts val="0"/>
              </a:spcBef>
              <a:spcAft>
                <a:spcPts val="0"/>
              </a:spcAft>
              <a:buNone/>
            </a:pPr>
            <a:r>
              <a:rPr lang="en-GB"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Kết quả mờ đầu ra cũng đã được chuyển đổi (Defuzzification ) thành một giá trị rõ ràng để so sánh với nhãn thật.</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Cải thiện hiệu suất khi tập dữ liệu hay đặc trưng lớn so với các hàm logic mờ truyền thống</a:t>
            </a:r>
            <a:endParaRPr sz="1800">
              <a:solidFill>
                <a:schemeClr val="dk2"/>
              </a:solidFill>
            </a:endParaRPr>
          </a:p>
        </p:txBody>
      </p:sp>
      <p:pic>
        <p:nvPicPr>
          <p:cNvPr id="117" name="Google Shape;117;p20"/>
          <p:cNvPicPr preferRelativeResize="0"/>
          <p:nvPr/>
        </p:nvPicPr>
        <p:blipFill>
          <a:blip r:embed="rId3">
            <a:alphaModFix/>
          </a:blip>
          <a:stretch>
            <a:fillRect/>
          </a:stretch>
        </p:blipFill>
        <p:spPr>
          <a:xfrm>
            <a:off x="4273800" y="542500"/>
            <a:ext cx="4870201" cy="405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12600" y="-37825"/>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5. Train và test</a:t>
            </a:r>
            <a:endParaRPr sz="1800">
              <a:solidFill>
                <a:schemeClr val="dk2"/>
              </a:solidFill>
            </a:endParaRPr>
          </a:p>
        </p:txBody>
      </p:sp>
      <p:sp>
        <p:nvSpPr>
          <p:cNvPr id="123" name="Google Shape;123;p21"/>
          <p:cNvSpPr txBox="1"/>
          <p:nvPr/>
        </p:nvSpPr>
        <p:spPr>
          <a:xfrm>
            <a:off x="12600" y="466450"/>
            <a:ext cx="91440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Chia dữ liệu thành 90% cho train và 10% cho test.</a:t>
            </a:r>
            <a:endParaRPr sz="1800">
              <a:solidFill>
                <a:schemeClr val="dk2"/>
              </a:solidFill>
            </a:endParaRPr>
          </a:p>
          <a:p>
            <a:pPr indent="0" lvl="0" marL="0" rtl="0" algn="l">
              <a:spcBef>
                <a:spcPts val="0"/>
              </a:spcBef>
              <a:spcAft>
                <a:spcPts val="0"/>
              </a:spcAft>
              <a:buNone/>
            </a:pPr>
            <a:r>
              <a:rPr lang="en-GB" sz="1800">
                <a:solidFill>
                  <a:schemeClr val="dk2"/>
                </a:solidFill>
              </a:rPr>
              <a:t>Đạt được kết quả F1 là 90%</a:t>
            </a:r>
            <a:endParaRPr sz="1800">
              <a:solidFill>
                <a:schemeClr val="dk2"/>
              </a:solidFill>
            </a:endParaRPr>
          </a:p>
        </p:txBody>
      </p:sp>
      <p:sp>
        <p:nvSpPr>
          <p:cNvPr id="124" name="Google Shape;124;p21"/>
          <p:cNvSpPr txBox="1"/>
          <p:nvPr/>
        </p:nvSpPr>
        <p:spPr>
          <a:xfrm>
            <a:off x="0" y="1752325"/>
            <a:ext cx="9144000" cy="22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[1] </a:t>
            </a:r>
            <a:r>
              <a:rPr lang="en-GB" sz="1100" u="sng">
                <a:solidFill>
                  <a:schemeClr val="accent5"/>
                </a:solidFill>
                <a:hlinkClick r:id="rId3">
                  <a:extLst>
                    <a:ext uri="{A12FA001-AC4F-418D-AE19-62706E023703}">
                      <ahyp:hlinkClr val="tx"/>
                    </a:ext>
                  </a:extLst>
                </a:hlinkClick>
              </a:rPr>
              <a:t>Automatic migraine classification using artificial neural networks - PMC (nih.gov)</a:t>
            </a:r>
            <a:endParaRPr sz="1800">
              <a:solidFill>
                <a:schemeClr val="dk2"/>
              </a:solidFill>
            </a:endParaRPr>
          </a:p>
          <a:p>
            <a:pPr indent="0" lvl="0" marL="0" rtl="0" algn="l">
              <a:spcBef>
                <a:spcPts val="0"/>
              </a:spcBef>
              <a:spcAft>
                <a:spcPts val="0"/>
              </a:spcAft>
              <a:buNone/>
            </a:pPr>
            <a:r>
              <a:rPr lang="en-GB" sz="1800">
                <a:solidFill>
                  <a:schemeClr val="dk2"/>
                </a:solidFill>
              </a:rPr>
              <a:t>[2] </a:t>
            </a:r>
            <a:r>
              <a:rPr lang="en-GB" sz="1100" u="sng">
                <a:solidFill>
                  <a:schemeClr val="accent5"/>
                </a:solidFill>
                <a:hlinkClick r:id="rId4">
                  <a:extLst>
                    <a:ext uri="{A12FA001-AC4F-418D-AE19-62706E023703}">
                      <ahyp:hlinkClr val="tx"/>
                    </a:ext>
                  </a:extLst>
                </a:hlinkClick>
              </a:rPr>
              <a:t>Đau đầu: Phân loại, nguyên nhân và cách điều trị hiệu quả | ACC</a:t>
            </a:r>
            <a:endParaRPr sz="1800">
              <a:solidFill>
                <a:schemeClr val="dk2"/>
              </a:solidFill>
            </a:endParaRPr>
          </a:p>
          <a:p>
            <a:pPr indent="0" lvl="0" marL="0" rtl="0" algn="l">
              <a:spcBef>
                <a:spcPts val="0"/>
              </a:spcBef>
              <a:spcAft>
                <a:spcPts val="0"/>
              </a:spcAft>
              <a:buNone/>
            </a:pPr>
            <a:r>
              <a:rPr lang="en-GB" sz="1800">
                <a:solidFill>
                  <a:schemeClr val="dk2"/>
                </a:solidFill>
              </a:rPr>
              <a:t>[3] </a:t>
            </a:r>
            <a:r>
              <a:rPr lang="en-GB" sz="1100" u="sng">
                <a:solidFill>
                  <a:schemeClr val="accent5"/>
                </a:solidFill>
                <a:hlinkClick r:id="rId5">
                  <a:extLst>
                    <a:ext uri="{A12FA001-AC4F-418D-AE19-62706E023703}">
                      <ahyp:hlinkClr val="tx"/>
                    </a:ext>
                  </a:extLst>
                </a:hlinkClick>
              </a:rPr>
              <a:t>Bệnh đau đầu hình thành thế nào? | Vinmec</a:t>
            </a:r>
            <a:endParaRPr sz="1800">
              <a:solidFill>
                <a:schemeClr val="dk2"/>
              </a:solidFill>
            </a:endParaRPr>
          </a:p>
          <a:p>
            <a:pPr indent="0" lvl="0" marL="0" rtl="0" algn="l">
              <a:spcBef>
                <a:spcPts val="0"/>
              </a:spcBef>
              <a:spcAft>
                <a:spcPts val="0"/>
              </a:spcAft>
              <a:buNone/>
            </a:pPr>
            <a:r>
              <a:rPr lang="en-GB" sz="1800">
                <a:solidFill>
                  <a:schemeClr val="dk2"/>
                </a:solidFill>
              </a:rPr>
              <a:t>[4] Tài liệu pdf môn logic mờ</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25" name="Google Shape;125;p21"/>
          <p:cNvSpPr txBox="1"/>
          <p:nvPr/>
        </p:nvSpPr>
        <p:spPr>
          <a:xfrm>
            <a:off x="12600" y="1248050"/>
            <a:ext cx="75387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Tài liệu tham khảo:</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