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8" r:id="rId2"/>
    <p:sldId id="259" r:id="rId3"/>
    <p:sldId id="260" r:id="rId4"/>
    <p:sldId id="261" r:id="rId5"/>
    <p:sldId id="262" r:id="rId6"/>
    <p:sldId id="266" r:id="rId7"/>
    <p:sldId id="267"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85" d="100"/>
          <a:sy n="85" d="100"/>
        </p:scale>
        <p:origin x="38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CE7485-04D4-4FE5-BCA0-AAFF2BCEF0ED}" type="datetimeFigureOut">
              <a:rPr lang="en-US" smtClean="0"/>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8FCAC-EB86-4D9F-9E64-3D733F3C52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18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CE7485-04D4-4FE5-BCA0-AAFF2BCEF0ED}" type="datetimeFigureOut">
              <a:rPr lang="en-US" smtClean="0"/>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8FCAC-EB86-4D9F-9E64-3D733F3C52A7}" type="slidenum">
              <a:rPr lang="en-US" smtClean="0"/>
              <a:t>‹#›</a:t>
            </a:fld>
            <a:endParaRPr lang="en-US"/>
          </a:p>
        </p:txBody>
      </p:sp>
    </p:spTree>
    <p:extLst>
      <p:ext uri="{BB962C8B-B14F-4D97-AF65-F5344CB8AC3E}">
        <p14:creationId xmlns:p14="http://schemas.microsoft.com/office/powerpoint/2010/main" val="334727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CE7485-04D4-4FE5-BCA0-AAFF2BCEF0ED}" type="datetimeFigureOut">
              <a:rPr lang="en-US" smtClean="0"/>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8FCAC-EB86-4D9F-9E64-3D733F3C52A7}" type="slidenum">
              <a:rPr lang="en-US" smtClean="0"/>
              <a:t>‹#›</a:t>
            </a:fld>
            <a:endParaRPr lang="en-US"/>
          </a:p>
        </p:txBody>
      </p:sp>
    </p:spTree>
    <p:extLst>
      <p:ext uri="{BB962C8B-B14F-4D97-AF65-F5344CB8AC3E}">
        <p14:creationId xmlns:p14="http://schemas.microsoft.com/office/powerpoint/2010/main" val="303670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CE7485-04D4-4FE5-BCA0-AAFF2BCEF0ED}" type="datetimeFigureOut">
              <a:rPr lang="en-US" smtClean="0"/>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8FCAC-EB86-4D9F-9E64-3D733F3C52A7}" type="slidenum">
              <a:rPr lang="en-US" smtClean="0"/>
              <a:t>‹#›</a:t>
            </a:fld>
            <a:endParaRPr lang="en-US"/>
          </a:p>
        </p:txBody>
      </p:sp>
    </p:spTree>
    <p:extLst>
      <p:ext uri="{BB962C8B-B14F-4D97-AF65-F5344CB8AC3E}">
        <p14:creationId xmlns:p14="http://schemas.microsoft.com/office/powerpoint/2010/main" val="1611920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E7485-04D4-4FE5-BCA0-AAFF2BCEF0ED}" type="datetimeFigureOut">
              <a:rPr lang="en-US" smtClean="0"/>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8FCAC-EB86-4D9F-9E64-3D733F3C52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873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CE7485-04D4-4FE5-BCA0-AAFF2BCEF0ED}" type="datetimeFigureOut">
              <a:rPr lang="en-US" smtClean="0"/>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8FCAC-EB86-4D9F-9E64-3D733F3C52A7}" type="slidenum">
              <a:rPr lang="en-US" smtClean="0"/>
              <a:t>‹#›</a:t>
            </a:fld>
            <a:endParaRPr lang="en-US"/>
          </a:p>
        </p:txBody>
      </p:sp>
    </p:spTree>
    <p:extLst>
      <p:ext uri="{BB962C8B-B14F-4D97-AF65-F5344CB8AC3E}">
        <p14:creationId xmlns:p14="http://schemas.microsoft.com/office/powerpoint/2010/main" val="2806222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CE7485-04D4-4FE5-BCA0-AAFF2BCEF0ED}" type="datetimeFigureOut">
              <a:rPr lang="en-US" smtClean="0"/>
              <a:t>10/5/2025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8FCAC-EB86-4D9F-9E64-3D733F3C52A7}" type="slidenum">
              <a:rPr lang="en-US" smtClean="0"/>
              <a:t>‹#›</a:t>
            </a:fld>
            <a:endParaRPr lang="en-US"/>
          </a:p>
        </p:txBody>
      </p:sp>
    </p:spTree>
    <p:extLst>
      <p:ext uri="{BB962C8B-B14F-4D97-AF65-F5344CB8AC3E}">
        <p14:creationId xmlns:p14="http://schemas.microsoft.com/office/powerpoint/2010/main" val="273671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CE7485-04D4-4FE5-BCA0-AAFF2BCEF0ED}" type="datetimeFigureOut">
              <a:rPr lang="en-US" smtClean="0"/>
              <a:t>10/5/2025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8FCAC-EB86-4D9F-9E64-3D733F3C52A7}" type="slidenum">
              <a:rPr lang="en-US" smtClean="0"/>
              <a:t>‹#›</a:t>
            </a:fld>
            <a:endParaRPr lang="en-US"/>
          </a:p>
        </p:txBody>
      </p:sp>
    </p:spTree>
    <p:extLst>
      <p:ext uri="{BB962C8B-B14F-4D97-AF65-F5344CB8AC3E}">
        <p14:creationId xmlns:p14="http://schemas.microsoft.com/office/powerpoint/2010/main" val="3751490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FCE7485-04D4-4FE5-BCA0-AAFF2BCEF0ED}" type="datetimeFigureOut">
              <a:rPr lang="en-US" smtClean="0"/>
              <a:t>10/5/2025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8FCAC-EB86-4D9F-9E64-3D733F3C52A7}" type="slidenum">
              <a:rPr lang="en-US" smtClean="0"/>
              <a:t>‹#›</a:t>
            </a:fld>
            <a:endParaRPr lang="en-US"/>
          </a:p>
        </p:txBody>
      </p:sp>
    </p:spTree>
    <p:extLst>
      <p:ext uri="{BB962C8B-B14F-4D97-AF65-F5344CB8AC3E}">
        <p14:creationId xmlns:p14="http://schemas.microsoft.com/office/powerpoint/2010/main" val="274330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FCE7485-04D4-4FE5-BCA0-AAFF2BCEF0ED}" type="datetimeFigureOut">
              <a:rPr lang="en-US" smtClean="0"/>
              <a:t>10/5/2025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8FCAC-EB86-4D9F-9E64-3D733F3C52A7}" type="slidenum">
              <a:rPr lang="en-US" smtClean="0"/>
              <a:t>‹#›</a:t>
            </a:fld>
            <a:endParaRPr lang="en-US"/>
          </a:p>
        </p:txBody>
      </p:sp>
    </p:spTree>
    <p:extLst>
      <p:ext uri="{BB962C8B-B14F-4D97-AF65-F5344CB8AC3E}">
        <p14:creationId xmlns:p14="http://schemas.microsoft.com/office/powerpoint/2010/main" val="3785136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E7485-04D4-4FE5-BCA0-AAFF2BCEF0ED}" type="datetimeFigureOut">
              <a:rPr lang="en-US" smtClean="0"/>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8FCAC-EB86-4D9F-9E64-3D733F3C52A7}" type="slidenum">
              <a:rPr lang="en-US" smtClean="0"/>
              <a:t>‹#›</a:t>
            </a:fld>
            <a:endParaRPr lang="en-US"/>
          </a:p>
        </p:txBody>
      </p:sp>
    </p:spTree>
    <p:extLst>
      <p:ext uri="{BB962C8B-B14F-4D97-AF65-F5344CB8AC3E}">
        <p14:creationId xmlns:p14="http://schemas.microsoft.com/office/powerpoint/2010/main" val="3030550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FCE7485-04D4-4FE5-BCA0-AAFF2BCEF0ED}" type="datetimeFigureOut">
              <a:rPr lang="en-US" smtClean="0"/>
              <a:t>10/5/2025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8FCAC-EB86-4D9F-9E64-3D733F3C52A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73023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E2FE99-DB8F-700A-D361-7FA57D114FE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AFF1D-210B-2718-24A5-878D4FC1CE51}"/>
              </a:ext>
            </a:extLst>
          </p:cNvPr>
          <p:cNvSpPr>
            <a:spLocks noGrp="1"/>
          </p:cNvSpPr>
          <p:nvPr>
            <p:ph type="ctrTitle"/>
          </p:nvPr>
        </p:nvSpPr>
        <p:spPr>
          <a:xfrm>
            <a:off x="965201" y="643467"/>
            <a:ext cx="6255026" cy="5054008"/>
          </a:xfrm>
        </p:spPr>
        <p:txBody>
          <a:bodyPr anchor="ctr">
            <a:normAutofit/>
          </a:bodyPr>
          <a:lstStyle/>
          <a:p>
            <a:r>
              <a:rPr lang="vi-VN" sz="3200" b="1" dirty="0"/>
              <a:t>Tên đề tài:</a:t>
            </a:r>
            <a:r>
              <a:rPr lang="vi-VN" sz="3200" dirty="0"/>
              <a:t> Customer Churn Analysis &amp; Prediction</a:t>
            </a:r>
            <a:br>
              <a:rPr lang="vi-VN" sz="3200" dirty="0"/>
            </a:br>
            <a:r>
              <a:rPr lang="en-US" sz="3200" b="1" dirty="0" err="1">
                <a:latin typeface="Times New Roman" panose="02020603050405020304" pitchFamily="18" charset="0"/>
                <a:cs typeface="Times New Roman" panose="02020603050405020304" pitchFamily="18" charset="0"/>
              </a:rPr>
              <a:t>Người</a:t>
            </a:r>
            <a:r>
              <a:rPr lang="vi-VN" sz="3200" b="1" dirty="0">
                <a:latin typeface="Times New Roman" panose="02020603050405020304" pitchFamily="18" charset="0"/>
                <a:cs typeface="Times New Roman" panose="02020603050405020304" pitchFamily="18" charset="0"/>
              </a:rPr>
              <a:t> thực hiện:</a:t>
            </a:r>
            <a:r>
              <a:rPr lang="vi-VN"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Nguyễn Quốc Trường</a:t>
            </a:r>
            <a:br>
              <a:rPr lang="en-US" sz="3200" dirty="0"/>
            </a:br>
            <a:r>
              <a:rPr lang="vi-VN" sz="3200" b="1" dirty="0"/>
              <a:t>Mục tiêu:</a:t>
            </a:r>
            <a:br>
              <a:rPr lang="vi-VN" sz="3200" dirty="0"/>
            </a:br>
            <a:r>
              <a:rPr lang="vi-VN" sz="3200" dirty="0"/>
              <a:t>Phân tích hành vi khách hàng để hiểu nguyên nhân rời bỏ dịch vụ.</a:t>
            </a:r>
            <a:br>
              <a:rPr lang="vi-VN" sz="3200" dirty="0"/>
            </a:br>
            <a:r>
              <a:rPr lang="vi-VN" sz="3200" dirty="0"/>
              <a:t>Xây dựng mô hình dự đoán khả năng “churn” (rời bỏ) nhằm hỗ trợ chiến lược giữ chân khách hàng.</a:t>
            </a:r>
            <a:br>
              <a:rPr lang="vi-VN" sz="3200" dirty="0"/>
            </a:br>
            <a:endParaRPr lang="en-US" sz="3200" dirty="0"/>
          </a:p>
        </p:txBody>
      </p:sp>
      <p:cxnSp>
        <p:nvCxnSpPr>
          <p:cNvPr id="10"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23280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D29485-CEB0-44EE-F397-E5B6CBD367B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93A8A0-9D91-201C-29D2-906C403A8961}"/>
              </a:ext>
            </a:extLst>
          </p:cNvPr>
          <p:cNvSpPr>
            <a:spLocks noGrp="1"/>
          </p:cNvSpPr>
          <p:nvPr>
            <p:ph type="ctrTitle"/>
          </p:nvPr>
        </p:nvSpPr>
        <p:spPr>
          <a:xfrm>
            <a:off x="1097280" y="758952"/>
            <a:ext cx="10058400" cy="3892168"/>
          </a:xfrm>
        </p:spPr>
        <p:txBody>
          <a:bodyPr>
            <a:normAutofit/>
          </a:bodyPr>
          <a:lstStyle/>
          <a:p>
            <a:br>
              <a:rPr lang="vi-VN" sz="3200" b="1" dirty="0"/>
            </a:br>
            <a:r>
              <a:rPr lang="vi-VN" sz="3200" dirty="0"/>
              <a:t>Sơ đồ quy trình:</a:t>
            </a:r>
            <a:br>
              <a:rPr lang="vi-VN" sz="3200" dirty="0"/>
            </a:br>
            <a:r>
              <a:rPr lang="en-US" sz="3200" dirty="0"/>
              <a:t>📊 </a:t>
            </a:r>
            <a:r>
              <a:rPr lang="vi-VN" sz="3200" dirty="0"/>
              <a:t>Thu thập dữ liệu → </a:t>
            </a:r>
            <a:r>
              <a:rPr lang="en-US" sz="3200" dirty="0"/>
              <a:t>🧹 </a:t>
            </a:r>
            <a:r>
              <a:rPr lang="vi-VN" sz="3200" dirty="0"/>
              <a:t>Tiền xử lý → </a:t>
            </a:r>
            <a:r>
              <a:rPr lang="en-US" sz="3200" dirty="0"/>
              <a:t>🔍 </a:t>
            </a:r>
            <a:r>
              <a:rPr lang="vi-VN" sz="3200" dirty="0"/>
              <a:t>Phân tích EDA → </a:t>
            </a:r>
            <a:r>
              <a:rPr lang="en-US" sz="3200" dirty="0"/>
              <a:t>🧠 </a:t>
            </a:r>
            <a:r>
              <a:rPr lang="vi-VN" sz="3200" dirty="0"/>
              <a:t>Huấn luyện mô hình ML → </a:t>
            </a:r>
            <a:r>
              <a:rPr lang="en-US" sz="3200" dirty="0"/>
              <a:t>📈 </a:t>
            </a:r>
            <a:r>
              <a:rPr lang="vi-VN" sz="3200" dirty="0"/>
              <a:t>Đánh giá → </a:t>
            </a:r>
            <a:r>
              <a:rPr lang="en-US" sz="3200" dirty="0"/>
              <a:t>💡 </a:t>
            </a:r>
            <a:r>
              <a:rPr lang="vi-VN" sz="3200" dirty="0"/>
              <a:t>Đề xuất chiến lược</a:t>
            </a:r>
            <a:br>
              <a:rPr lang="vi-VN" sz="3200" dirty="0"/>
            </a:br>
            <a:r>
              <a:rPr lang="vi-VN" sz="3200" dirty="0"/>
              <a:t>Mô tả ngắn:</a:t>
            </a:r>
            <a:br>
              <a:rPr lang="vi-VN" sz="3200" dirty="0"/>
            </a:br>
            <a:r>
              <a:rPr lang="vi-VN" sz="3200" dirty="0"/>
              <a:t>Dữ liệu: Customer churn dataset (Telco hoặc dữ liệu nội bộ)</a:t>
            </a:r>
            <a:br>
              <a:rPr lang="vi-VN" sz="3200" dirty="0"/>
            </a:br>
            <a:r>
              <a:rPr lang="vi-VN" sz="3200" dirty="0"/>
              <a:t>Ngôn ngữ &amp; công cụ: Python (Pandas, Scikit-learn), Power BI</a:t>
            </a:r>
            <a:br>
              <a:rPr lang="vi-VN" sz="3200" dirty="0"/>
            </a:br>
            <a:endParaRPr lang="en-US" sz="3200" dirty="0"/>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1E81B631-A1B4-0475-BB48-9A6AAFD3B144}"/>
              </a:ext>
            </a:extLst>
          </p:cNvPr>
          <p:cNvSpPr>
            <a:spLocks noGrp="1"/>
          </p:cNvSpPr>
          <p:nvPr>
            <p:ph type="subTitle" idx="1"/>
          </p:nvPr>
        </p:nvSpPr>
        <p:spPr>
          <a:xfrm>
            <a:off x="1100051" y="5225240"/>
            <a:ext cx="10058400" cy="1143000"/>
          </a:xfrm>
        </p:spPr>
        <p:txBody>
          <a:bodyPr>
            <a:normAutofit/>
          </a:bodyPr>
          <a:lstStyle/>
          <a:p>
            <a:pPr algn="ctr"/>
            <a:r>
              <a:rPr lang="vi-VN" b="1" dirty="0">
                <a:solidFill>
                  <a:schemeClr val="tx1"/>
                </a:solidFill>
              </a:rPr>
              <a:t>Quy trình thực hiện</a:t>
            </a:r>
            <a:endParaRPr lang="en-US" dirty="0">
              <a:solidFill>
                <a:schemeClr val="tx1"/>
              </a:solidFill>
            </a:endParaRPr>
          </a:p>
        </p:txBody>
      </p:sp>
      <p:sp>
        <p:nvSpPr>
          <p:cNvPr id="12"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96363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EEB85E-1838-4D27-5B34-6D3A7D45C0D1}"/>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7FA7961F-D81F-4DE7-D0EF-A99AE5843099}"/>
              </a:ext>
            </a:extLst>
          </p:cNvPr>
          <p:cNvSpPr>
            <a:spLocks noGrp="1" noChangeArrowheads="1"/>
          </p:cNvSpPr>
          <p:nvPr>
            <p:ph type="ctrTitle"/>
          </p:nvPr>
        </p:nvSpPr>
        <p:spPr bwMode="auto">
          <a:xfrm>
            <a:off x="965201" y="643467"/>
            <a:ext cx="6255026" cy="50540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algn="r" defTabSz="914400" rtl="0" eaLnBrk="0" fontAlgn="base" latinLnBrk="0" hangingPunct="0">
              <a:spcBef>
                <a:spcPct val="0"/>
              </a:spcBef>
              <a:spcAft>
                <a:spcPct val="0"/>
              </a:spcAft>
              <a:buClrTx/>
              <a:buSzTx/>
              <a:buFontTx/>
              <a:buChar char="•"/>
              <a:tabLst/>
            </a:pPr>
            <a:r>
              <a:rPr kumimoji="0" lang="en-US" altLang="en-US" sz="3200" b="0" i="0" u="none" strike="noStrike" cap="none" normalizeH="0" baseline="0" err="1">
                <a:ln>
                  <a:noFill/>
                </a:ln>
                <a:effectLst/>
                <a:latin typeface="Arial" panose="020B0604020202020204" pitchFamily="34" charset="0"/>
              </a:rPr>
              <a:t>Tổng</a:t>
            </a:r>
            <a:r>
              <a:rPr kumimoji="0" lang="en-US" altLang="en-US" sz="3200" b="0" i="0" u="none" strike="noStrike" cap="none" normalizeH="0" baseline="0">
                <a:ln>
                  <a:noFill/>
                </a:ln>
                <a:effectLst/>
                <a:latin typeface="Arial" panose="020B0604020202020204" pitchFamily="34" charset="0"/>
              </a:rPr>
              <a:t> </a:t>
            </a:r>
            <a:r>
              <a:rPr kumimoji="0" lang="en-US" altLang="en-US" sz="3200" b="0" i="0" u="none" strike="noStrike" cap="none" normalizeH="0" baseline="0" err="1">
                <a:ln>
                  <a:noFill/>
                </a:ln>
                <a:effectLst/>
                <a:latin typeface="Arial" panose="020B0604020202020204" pitchFamily="34" charset="0"/>
              </a:rPr>
              <a:t>số</a:t>
            </a:r>
            <a:r>
              <a:rPr kumimoji="0" lang="en-US" altLang="en-US" sz="3200" b="0" i="0" u="none" strike="noStrike" cap="none" normalizeH="0" baseline="0">
                <a:ln>
                  <a:noFill/>
                </a:ln>
                <a:effectLst/>
                <a:latin typeface="Arial" panose="020B0604020202020204" pitchFamily="34" charset="0"/>
              </a:rPr>
              <a:t> </a:t>
            </a:r>
            <a:r>
              <a:rPr kumimoji="0" lang="en-US" altLang="en-US" sz="3200" b="0" i="0" u="none" strike="noStrike" cap="none" normalizeH="0" baseline="0" err="1">
                <a:ln>
                  <a:noFill/>
                </a:ln>
                <a:effectLst/>
                <a:latin typeface="Arial" panose="020B0604020202020204" pitchFamily="34" charset="0"/>
              </a:rPr>
              <a:t>dòng</a:t>
            </a:r>
            <a:r>
              <a:rPr kumimoji="0" lang="en-US" altLang="en-US" sz="3200" b="0" i="0" u="none" strike="noStrike" cap="none" normalizeH="0" baseline="0">
                <a:ln>
                  <a:noFill/>
                </a:ln>
                <a:effectLst/>
                <a:latin typeface="Arial" panose="020B0604020202020204" pitchFamily="34" charset="0"/>
              </a:rPr>
              <a:t>: ~7.000 </a:t>
            </a:r>
            <a:r>
              <a:rPr kumimoji="0" lang="en-US" altLang="en-US" sz="3200" b="0" i="0" u="none" strike="noStrike" cap="none" normalizeH="0" baseline="0" err="1">
                <a:ln>
                  <a:noFill/>
                </a:ln>
                <a:effectLst/>
                <a:latin typeface="Arial" panose="020B0604020202020204" pitchFamily="34" charset="0"/>
              </a:rPr>
              <a:t>khách</a:t>
            </a:r>
            <a:r>
              <a:rPr kumimoji="0" lang="en-US" altLang="en-US" sz="3200" b="0" i="0" u="none" strike="noStrike" cap="none" normalizeH="0" baseline="0">
                <a:ln>
                  <a:noFill/>
                </a:ln>
                <a:effectLst/>
                <a:latin typeface="Arial" panose="020B0604020202020204" pitchFamily="34" charset="0"/>
              </a:rPr>
              <a:t> </a:t>
            </a:r>
            <a:r>
              <a:rPr kumimoji="0" lang="en-US" altLang="en-US" sz="3200" b="0" i="0" u="none" strike="noStrike" cap="none" normalizeH="0" baseline="0" err="1">
                <a:ln>
                  <a:noFill/>
                </a:ln>
                <a:effectLst/>
                <a:latin typeface="Arial" panose="020B0604020202020204" pitchFamily="34" charset="0"/>
              </a:rPr>
              <a:t>hàng</a:t>
            </a:r>
            <a:endParaRPr kumimoji="0" lang="en-US" altLang="en-US" sz="3200" b="0" i="0" u="none" strike="noStrike" cap="none" normalizeH="0" baseline="0">
              <a:ln>
                <a:noFill/>
              </a:ln>
              <a:effectLst/>
              <a:latin typeface="Arial" panose="020B0604020202020204" pitchFamily="34" charset="0"/>
            </a:endParaRPr>
          </a:p>
          <a:p>
            <a:pPr marL="0" marR="0" lvl="0" indent="0" algn="r" defTabSz="914400" rtl="0" eaLnBrk="0" fontAlgn="base" latinLnBrk="0" hangingPunct="0">
              <a:spcBef>
                <a:spcPct val="0"/>
              </a:spcBef>
              <a:spcAft>
                <a:spcPct val="0"/>
              </a:spcAft>
              <a:buClrTx/>
              <a:buSzTx/>
              <a:buFontTx/>
              <a:buChar char="•"/>
              <a:tabLst/>
            </a:pPr>
            <a:r>
              <a:rPr kumimoji="0" lang="en-US" altLang="en-US" sz="3200" b="0" i="0" u="none" strike="noStrike" cap="none" normalizeH="0" baseline="0" err="1">
                <a:ln>
                  <a:noFill/>
                </a:ln>
                <a:effectLst/>
                <a:latin typeface="Arial" panose="020B0604020202020204" pitchFamily="34" charset="0"/>
              </a:rPr>
              <a:t>Đặc</a:t>
            </a:r>
            <a:r>
              <a:rPr kumimoji="0" lang="en-US" altLang="en-US" sz="3200" b="0" i="0" u="none" strike="noStrike" cap="none" normalizeH="0" baseline="0">
                <a:ln>
                  <a:noFill/>
                </a:ln>
                <a:effectLst/>
                <a:latin typeface="Arial" panose="020B0604020202020204" pitchFamily="34" charset="0"/>
              </a:rPr>
              <a:t> </a:t>
            </a:r>
            <a:r>
              <a:rPr kumimoji="0" lang="en-US" altLang="en-US" sz="3200" b="0" i="0" u="none" strike="noStrike" cap="none" normalizeH="0" baseline="0" err="1">
                <a:ln>
                  <a:noFill/>
                </a:ln>
                <a:effectLst/>
                <a:latin typeface="Arial" panose="020B0604020202020204" pitchFamily="34" charset="0"/>
              </a:rPr>
              <a:t>trưng</a:t>
            </a:r>
            <a:r>
              <a:rPr kumimoji="0" lang="en-US" altLang="en-US" sz="3200" b="0" i="0" u="none" strike="noStrike" cap="none" normalizeH="0" baseline="0">
                <a:ln>
                  <a:noFill/>
                </a:ln>
                <a:effectLst/>
                <a:latin typeface="Arial" panose="020B0604020202020204" pitchFamily="34" charset="0"/>
              </a:rPr>
              <a:t>: demographic, </a:t>
            </a:r>
            <a:r>
              <a:rPr kumimoji="0" lang="en-US" altLang="en-US" sz="3200" b="0" i="0" u="none" strike="noStrike" cap="none" normalizeH="0" baseline="0" err="1">
                <a:ln>
                  <a:noFill/>
                </a:ln>
                <a:effectLst/>
                <a:latin typeface="Arial" panose="020B0604020202020204" pitchFamily="34" charset="0"/>
              </a:rPr>
              <a:t>dịch</a:t>
            </a:r>
            <a:r>
              <a:rPr kumimoji="0" lang="en-US" altLang="en-US" sz="3200" b="0" i="0" u="none" strike="noStrike" cap="none" normalizeH="0" baseline="0">
                <a:ln>
                  <a:noFill/>
                </a:ln>
                <a:effectLst/>
                <a:latin typeface="Arial" panose="020B0604020202020204" pitchFamily="34" charset="0"/>
              </a:rPr>
              <a:t> </a:t>
            </a:r>
            <a:r>
              <a:rPr kumimoji="0" lang="en-US" altLang="en-US" sz="3200" b="0" i="0" u="none" strike="noStrike" cap="none" normalizeH="0" baseline="0" err="1">
                <a:ln>
                  <a:noFill/>
                </a:ln>
                <a:effectLst/>
                <a:latin typeface="Arial" panose="020B0604020202020204" pitchFamily="34" charset="0"/>
              </a:rPr>
              <a:t>vụ</a:t>
            </a:r>
            <a:r>
              <a:rPr kumimoji="0" lang="en-US" altLang="en-US" sz="3200" b="0" i="0" u="none" strike="noStrike" cap="none" normalizeH="0" baseline="0">
                <a:ln>
                  <a:noFill/>
                </a:ln>
                <a:effectLst/>
                <a:latin typeface="Arial" panose="020B0604020202020204" pitchFamily="34" charset="0"/>
              </a:rPr>
              <a:t>, </a:t>
            </a:r>
            <a:r>
              <a:rPr kumimoji="0" lang="en-US" altLang="en-US" sz="3200" b="0" i="0" u="none" strike="noStrike" cap="none" normalizeH="0" baseline="0" err="1">
                <a:ln>
                  <a:noFill/>
                </a:ln>
                <a:effectLst/>
                <a:latin typeface="Arial" panose="020B0604020202020204" pitchFamily="34" charset="0"/>
              </a:rPr>
              <a:t>thanh</a:t>
            </a:r>
            <a:r>
              <a:rPr kumimoji="0" lang="en-US" altLang="en-US" sz="3200" b="0" i="0" u="none" strike="noStrike" cap="none" normalizeH="0" baseline="0">
                <a:ln>
                  <a:noFill/>
                </a:ln>
                <a:effectLst/>
                <a:latin typeface="Arial" panose="020B0604020202020204" pitchFamily="34" charset="0"/>
              </a:rPr>
              <a:t> </a:t>
            </a:r>
            <a:r>
              <a:rPr kumimoji="0" lang="en-US" altLang="en-US" sz="3200" b="0" i="0" u="none" strike="noStrike" cap="none" normalizeH="0" baseline="0" err="1">
                <a:ln>
                  <a:noFill/>
                </a:ln>
                <a:effectLst/>
                <a:latin typeface="Arial" panose="020B0604020202020204" pitchFamily="34" charset="0"/>
              </a:rPr>
              <a:t>toán</a:t>
            </a:r>
            <a:r>
              <a:rPr kumimoji="0" lang="en-US" altLang="en-US" sz="3200" b="0" i="0" u="none" strike="noStrike" cap="none" normalizeH="0" baseline="0">
                <a:ln>
                  <a:noFill/>
                </a:ln>
                <a:effectLst/>
                <a:latin typeface="Arial" panose="020B0604020202020204" pitchFamily="34" charset="0"/>
              </a:rPr>
              <a:t>, </a:t>
            </a:r>
            <a:r>
              <a:rPr kumimoji="0" lang="en-US" altLang="en-US" sz="3200" b="0" i="0" u="none" strike="noStrike" cap="none" normalizeH="0" baseline="0" err="1">
                <a:ln>
                  <a:noFill/>
                </a:ln>
                <a:effectLst/>
                <a:latin typeface="Arial" panose="020B0604020202020204" pitchFamily="34" charset="0"/>
              </a:rPr>
              <a:t>thời</a:t>
            </a:r>
            <a:r>
              <a:rPr kumimoji="0" lang="en-US" altLang="en-US" sz="3200" b="0" i="0" u="none" strike="noStrike" cap="none" normalizeH="0" baseline="0">
                <a:ln>
                  <a:noFill/>
                </a:ln>
                <a:effectLst/>
                <a:latin typeface="Arial" panose="020B0604020202020204" pitchFamily="34" charset="0"/>
              </a:rPr>
              <a:t> </a:t>
            </a:r>
            <a:r>
              <a:rPr kumimoji="0" lang="en-US" altLang="en-US" sz="3200" b="0" i="0" u="none" strike="noStrike" cap="none" normalizeH="0" baseline="0" err="1">
                <a:ln>
                  <a:noFill/>
                </a:ln>
                <a:effectLst/>
                <a:latin typeface="Arial" panose="020B0604020202020204" pitchFamily="34" charset="0"/>
              </a:rPr>
              <a:t>gian</a:t>
            </a:r>
            <a:r>
              <a:rPr kumimoji="0" lang="en-US" altLang="en-US" sz="3200" b="0" i="0" u="none" strike="noStrike" cap="none" normalizeH="0" baseline="0">
                <a:ln>
                  <a:noFill/>
                </a:ln>
                <a:effectLst/>
                <a:latin typeface="Arial" panose="020B0604020202020204" pitchFamily="34" charset="0"/>
              </a:rPr>
              <a:t> </a:t>
            </a:r>
            <a:r>
              <a:rPr kumimoji="0" lang="en-US" altLang="en-US" sz="3200" b="0" i="0" u="none" strike="noStrike" cap="none" normalizeH="0" baseline="0" err="1">
                <a:ln>
                  <a:noFill/>
                </a:ln>
                <a:effectLst/>
                <a:latin typeface="Arial" panose="020B0604020202020204" pitchFamily="34" charset="0"/>
              </a:rPr>
              <a:t>sử</a:t>
            </a:r>
            <a:r>
              <a:rPr kumimoji="0" lang="en-US" altLang="en-US" sz="3200" b="0" i="0" u="none" strike="noStrike" cap="none" normalizeH="0" baseline="0">
                <a:ln>
                  <a:noFill/>
                </a:ln>
                <a:effectLst/>
                <a:latin typeface="Arial" panose="020B0604020202020204" pitchFamily="34" charset="0"/>
              </a:rPr>
              <a:t> </a:t>
            </a:r>
            <a:r>
              <a:rPr kumimoji="0" lang="en-US" altLang="en-US" sz="3200" b="0" i="0" u="none" strike="noStrike" cap="none" normalizeH="0" baseline="0" err="1">
                <a:ln>
                  <a:noFill/>
                </a:ln>
                <a:effectLst/>
                <a:latin typeface="Arial" panose="020B0604020202020204" pitchFamily="34" charset="0"/>
              </a:rPr>
              <a:t>dụng</a:t>
            </a:r>
            <a:r>
              <a:rPr kumimoji="0" lang="en-US" altLang="en-US" sz="3200" b="0" i="0" u="none" strike="noStrike" cap="none" normalizeH="0" baseline="0">
                <a:ln>
                  <a:noFill/>
                </a:ln>
                <a:effectLst/>
                <a:latin typeface="Arial" panose="020B0604020202020204" pitchFamily="34" charset="0"/>
              </a:rPr>
              <a:t>, churn</a:t>
            </a:r>
          </a:p>
          <a:p>
            <a:pPr marL="0" marR="0" lvl="0" indent="0" algn="r" defTabSz="914400" rtl="0" eaLnBrk="0" fontAlgn="base" latinLnBrk="0" hangingPunct="0">
              <a:spcBef>
                <a:spcPct val="0"/>
              </a:spcBef>
              <a:spcAft>
                <a:spcPct val="0"/>
              </a:spcAft>
              <a:buClrTx/>
              <a:buSzTx/>
              <a:buFontTx/>
              <a:buChar char="•"/>
              <a:tabLst/>
            </a:pPr>
            <a:r>
              <a:rPr kumimoji="0" lang="en-US" altLang="en-US" sz="3200" b="0" i="0" u="none" strike="noStrike" cap="none" normalizeH="0" baseline="0">
                <a:ln>
                  <a:noFill/>
                </a:ln>
                <a:effectLst/>
                <a:latin typeface="Arial" panose="020B0604020202020204" pitchFamily="34" charset="0"/>
              </a:rPr>
              <a:t>Các </a:t>
            </a:r>
            <a:r>
              <a:rPr kumimoji="0" lang="en-US" altLang="en-US" sz="3200" b="0" i="0" u="none" strike="noStrike" cap="none" normalizeH="0" baseline="0" err="1">
                <a:ln>
                  <a:noFill/>
                </a:ln>
                <a:effectLst/>
                <a:latin typeface="Arial" panose="020B0604020202020204" pitchFamily="34" charset="0"/>
              </a:rPr>
              <a:t>bước</a:t>
            </a:r>
            <a:r>
              <a:rPr kumimoji="0" lang="en-US" altLang="en-US" sz="3200" b="0" i="0" u="none" strike="noStrike" cap="none" normalizeH="0" baseline="0">
                <a:ln>
                  <a:noFill/>
                </a:ln>
                <a:effectLst/>
                <a:latin typeface="Arial" panose="020B0604020202020204" pitchFamily="34" charset="0"/>
              </a:rPr>
              <a:t> </a:t>
            </a:r>
            <a:r>
              <a:rPr kumimoji="0" lang="en-US" altLang="en-US" sz="3200" b="0" i="0" u="none" strike="noStrike" cap="none" normalizeH="0" baseline="0" err="1">
                <a:ln>
                  <a:noFill/>
                </a:ln>
                <a:effectLst/>
                <a:latin typeface="Arial" panose="020B0604020202020204" pitchFamily="34" charset="0"/>
              </a:rPr>
              <a:t>xử</a:t>
            </a:r>
            <a:r>
              <a:rPr kumimoji="0" lang="en-US" altLang="en-US" sz="3200" b="0" i="0" u="none" strike="noStrike" cap="none" normalizeH="0" baseline="0">
                <a:ln>
                  <a:noFill/>
                </a:ln>
                <a:effectLst/>
                <a:latin typeface="Arial" panose="020B0604020202020204" pitchFamily="34" charset="0"/>
              </a:rPr>
              <a:t> </a:t>
            </a:r>
            <a:r>
              <a:rPr kumimoji="0" lang="en-US" altLang="en-US" sz="3200" b="0" i="0" u="none" strike="noStrike" cap="none" normalizeH="0" baseline="0" err="1">
                <a:ln>
                  <a:noFill/>
                </a:ln>
                <a:effectLst/>
                <a:latin typeface="Arial" panose="020B0604020202020204" pitchFamily="34" charset="0"/>
              </a:rPr>
              <a:t>lý</a:t>
            </a:r>
            <a:r>
              <a:rPr kumimoji="0" lang="en-US" altLang="en-US" sz="3200" b="0" i="0" u="none" strike="noStrike" cap="none" normalizeH="0" baseline="0">
                <a:ln>
                  <a:noFill/>
                </a:ln>
                <a:effectLst/>
                <a:latin typeface="Arial" panose="020B0604020202020204" pitchFamily="34" charset="0"/>
              </a:rPr>
              <a:t>:</a:t>
            </a:r>
          </a:p>
          <a:p>
            <a:pPr marL="0" marR="0" lvl="0" indent="0" algn="r" defTabSz="914400" rtl="0" eaLnBrk="0" fontAlgn="base" latinLnBrk="0" hangingPunct="0">
              <a:spcBef>
                <a:spcPct val="0"/>
              </a:spcBef>
              <a:spcAft>
                <a:spcPct val="0"/>
              </a:spcAft>
              <a:buClrTx/>
              <a:buSzTx/>
              <a:buFontTx/>
              <a:buChar char="•"/>
              <a:tabLst/>
            </a:pPr>
            <a:r>
              <a:rPr kumimoji="0" lang="en-US" altLang="en-US" sz="3200" b="0" i="0" u="none" strike="noStrike" cap="none" normalizeH="0" baseline="0" err="1">
                <a:ln>
                  <a:noFill/>
                </a:ln>
                <a:effectLst/>
                <a:latin typeface="Arial" panose="020B0604020202020204" pitchFamily="34" charset="0"/>
              </a:rPr>
              <a:t>Xử</a:t>
            </a:r>
            <a:r>
              <a:rPr kumimoji="0" lang="en-US" altLang="en-US" sz="3200" b="0" i="0" u="none" strike="noStrike" cap="none" normalizeH="0" baseline="0">
                <a:ln>
                  <a:noFill/>
                </a:ln>
                <a:effectLst/>
                <a:latin typeface="Arial" panose="020B0604020202020204" pitchFamily="34" charset="0"/>
              </a:rPr>
              <a:t> </a:t>
            </a:r>
            <a:r>
              <a:rPr kumimoji="0" lang="en-US" altLang="en-US" sz="3200" b="0" i="0" u="none" strike="noStrike" cap="none" normalizeH="0" baseline="0" err="1">
                <a:ln>
                  <a:noFill/>
                </a:ln>
                <a:effectLst/>
                <a:latin typeface="Arial" panose="020B0604020202020204" pitchFamily="34" charset="0"/>
              </a:rPr>
              <a:t>lý</a:t>
            </a:r>
            <a:r>
              <a:rPr kumimoji="0" lang="en-US" altLang="en-US" sz="3200" b="0" i="0" u="none" strike="noStrike" cap="none" normalizeH="0" baseline="0">
                <a:ln>
                  <a:noFill/>
                </a:ln>
                <a:effectLst/>
                <a:latin typeface="Arial" panose="020B0604020202020204" pitchFamily="34" charset="0"/>
              </a:rPr>
              <a:t> </a:t>
            </a:r>
            <a:r>
              <a:rPr kumimoji="0" lang="en-US" altLang="en-US" sz="3200" b="0" i="0" u="none" strike="noStrike" cap="none" normalizeH="0" baseline="0" err="1">
                <a:ln>
                  <a:noFill/>
                </a:ln>
                <a:effectLst/>
                <a:latin typeface="Arial" panose="020B0604020202020204" pitchFamily="34" charset="0"/>
              </a:rPr>
              <a:t>giá</a:t>
            </a:r>
            <a:r>
              <a:rPr kumimoji="0" lang="en-US" altLang="en-US" sz="3200" b="0" i="0" u="none" strike="noStrike" cap="none" normalizeH="0" baseline="0">
                <a:ln>
                  <a:noFill/>
                </a:ln>
                <a:effectLst/>
                <a:latin typeface="Arial" panose="020B0604020202020204" pitchFamily="34" charset="0"/>
              </a:rPr>
              <a:t> </a:t>
            </a:r>
            <a:r>
              <a:rPr kumimoji="0" lang="en-US" altLang="en-US" sz="3200" b="0" i="0" u="none" strike="noStrike" cap="none" normalizeH="0" baseline="0" err="1">
                <a:ln>
                  <a:noFill/>
                </a:ln>
                <a:effectLst/>
                <a:latin typeface="Arial" panose="020B0604020202020204" pitchFamily="34" charset="0"/>
              </a:rPr>
              <a:t>trị</a:t>
            </a:r>
            <a:r>
              <a:rPr kumimoji="0" lang="en-US" altLang="en-US" sz="3200" b="0" i="0" u="none" strike="noStrike" cap="none" normalizeH="0" baseline="0">
                <a:ln>
                  <a:noFill/>
                </a:ln>
                <a:effectLst/>
                <a:latin typeface="Arial" panose="020B0604020202020204" pitchFamily="34" charset="0"/>
              </a:rPr>
              <a:t> </a:t>
            </a:r>
            <a:r>
              <a:rPr kumimoji="0" lang="en-US" altLang="en-US" sz="3200" b="0" i="0" u="none" strike="noStrike" cap="none" normalizeH="0" baseline="0" err="1">
                <a:ln>
                  <a:noFill/>
                </a:ln>
                <a:effectLst/>
                <a:latin typeface="Arial" panose="020B0604020202020204" pitchFamily="34" charset="0"/>
              </a:rPr>
              <a:t>thiếu</a:t>
            </a:r>
            <a:r>
              <a:rPr kumimoji="0" lang="en-US" altLang="en-US" sz="3200" b="0" i="0" u="none" strike="noStrike" cap="none" normalizeH="0" baseline="0">
                <a:ln>
                  <a:noFill/>
                </a:ln>
                <a:effectLst/>
                <a:latin typeface="Arial" panose="020B0604020202020204" pitchFamily="34" charset="0"/>
              </a:rPr>
              <a:t>, </a:t>
            </a:r>
            <a:r>
              <a:rPr kumimoji="0" lang="en-US" altLang="en-US" sz="3200" b="0" i="0" u="none" strike="noStrike" cap="none" normalizeH="0" baseline="0" err="1">
                <a:ln>
                  <a:noFill/>
                </a:ln>
                <a:effectLst/>
                <a:latin typeface="Arial" panose="020B0604020202020204" pitchFamily="34" charset="0"/>
              </a:rPr>
              <a:t>mã</a:t>
            </a:r>
            <a:r>
              <a:rPr kumimoji="0" lang="en-US" altLang="en-US" sz="3200" b="0" i="0" u="none" strike="noStrike" cap="none" normalizeH="0" baseline="0">
                <a:ln>
                  <a:noFill/>
                </a:ln>
                <a:effectLst/>
                <a:latin typeface="Arial" panose="020B0604020202020204" pitchFamily="34" charset="0"/>
              </a:rPr>
              <a:t> </a:t>
            </a:r>
            <a:r>
              <a:rPr kumimoji="0" lang="en-US" altLang="en-US" sz="3200" b="0" i="0" u="none" strike="noStrike" cap="none" normalizeH="0" baseline="0" err="1">
                <a:ln>
                  <a:noFill/>
                </a:ln>
                <a:effectLst/>
                <a:latin typeface="Arial" panose="020B0604020202020204" pitchFamily="34" charset="0"/>
              </a:rPr>
              <a:t>hóa</a:t>
            </a:r>
            <a:r>
              <a:rPr kumimoji="0" lang="en-US" altLang="en-US" sz="3200" b="0" i="0" u="none" strike="noStrike" cap="none" normalizeH="0" baseline="0">
                <a:ln>
                  <a:noFill/>
                </a:ln>
                <a:effectLst/>
                <a:latin typeface="Arial" panose="020B0604020202020204" pitchFamily="34" charset="0"/>
              </a:rPr>
              <a:t> </a:t>
            </a:r>
            <a:r>
              <a:rPr kumimoji="0" lang="en-US" altLang="en-US" sz="3200" b="0" i="0" u="none" strike="noStrike" cap="none" normalizeH="0" baseline="0" err="1">
                <a:ln>
                  <a:noFill/>
                </a:ln>
                <a:effectLst/>
                <a:latin typeface="Arial" panose="020B0604020202020204" pitchFamily="34" charset="0"/>
              </a:rPr>
              <a:t>biến</a:t>
            </a:r>
            <a:r>
              <a:rPr kumimoji="0" lang="en-US" altLang="en-US" sz="3200" b="0" i="0" u="none" strike="noStrike" cap="none" normalizeH="0" baseline="0">
                <a:ln>
                  <a:noFill/>
                </a:ln>
                <a:effectLst/>
                <a:latin typeface="Arial" panose="020B0604020202020204" pitchFamily="34" charset="0"/>
              </a:rPr>
              <a:t> </a:t>
            </a:r>
            <a:r>
              <a:rPr kumimoji="0" lang="en-US" altLang="en-US" sz="3200" b="0" i="0" u="none" strike="noStrike" cap="none" normalizeH="0" baseline="0" err="1">
                <a:ln>
                  <a:noFill/>
                </a:ln>
                <a:effectLst/>
                <a:latin typeface="Arial" panose="020B0604020202020204" pitchFamily="34" charset="0"/>
              </a:rPr>
              <a:t>phân</a:t>
            </a:r>
            <a:r>
              <a:rPr kumimoji="0" lang="en-US" altLang="en-US" sz="3200" b="0" i="0" u="none" strike="noStrike" cap="none" normalizeH="0" baseline="0">
                <a:ln>
                  <a:noFill/>
                </a:ln>
                <a:effectLst/>
                <a:latin typeface="Arial" panose="020B0604020202020204" pitchFamily="34" charset="0"/>
              </a:rPr>
              <a:t> </a:t>
            </a:r>
            <a:r>
              <a:rPr kumimoji="0" lang="en-US" altLang="en-US" sz="3200" b="0" i="0" u="none" strike="noStrike" cap="none" normalizeH="0" baseline="0" err="1">
                <a:ln>
                  <a:noFill/>
                </a:ln>
                <a:effectLst/>
                <a:latin typeface="Arial" panose="020B0604020202020204" pitchFamily="34" charset="0"/>
              </a:rPr>
              <a:t>loại</a:t>
            </a:r>
            <a:r>
              <a:rPr kumimoji="0" lang="en-US" altLang="en-US" sz="3200" b="0" i="0" u="none" strike="noStrike" cap="none" normalizeH="0" baseline="0">
                <a:ln>
                  <a:noFill/>
                </a:ln>
                <a:effectLst/>
                <a:latin typeface="Arial" panose="020B0604020202020204" pitchFamily="34" charset="0"/>
              </a:rPr>
              <a:t> (Label/One-hot encoding)</a:t>
            </a:r>
          </a:p>
          <a:p>
            <a:pPr marL="0" marR="0" lvl="0" indent="0" algn="r" defTabSz="914400" rtl="0" eaLnBrk="0" fontAlgn="base" latinLnBrk="0" hangingPunct="0">
              <a:spcBef>
                <a:spcPct val="0"/>
              </a:spcBef>
              <a:spcAft>
                <a:spcPct val="0"/>
              </a:spcAft>
              <a:buClrTx/>
              <a:buSzTx/>
              <a:buFontTx/>
              <a:buChar char="•"/>
              <a:tabLst/>
            </a:pPr>
            <a:r>
              <a:rPr kumimoji="0" lang="en-US" altLang="en-US" sz="3200" b="0" i="0" u="none" strike="noStrike" cap="none" normalizeH="0" baseline="0" err="1">
                <a:ln>
                  <a:noFill/>
                </a:ln>
                <a:effectLst/>
                <a:latin typeface="Arial" panose="020B0604020202020204" pitchFamily="34" charset="0"/>
              </a:rPr>
              <a:t>Chuẩn</a:t>
            </a:r>
            <a:r>
              <a:rPr kumimoji="0" lang="en-US" altLang="en-US" sz="3200" b="0" i="0" u="none" strike="noStrike" cap="none" normalizeH="0" baseline="0">
                <a:ln>
                  <a:noFill/>
                </a:ln>
                <a:effectLst/>
                <a:latin typeface="Arial" panose="020B0604020202020204" pitchFamily="34" charset="0"/>
              </a:rPr>
              <a:t> </a:t>
            </a:r>
            <a:r>
              <a:rPr kumimoji="0" lang="en-US" altLang="en-US" sz="3200" b="0" i="0" u="none" strike="noStrike" cap="none" normalizeH="0" baseline="0" err="1">
                <a:ln>
                  <a:noFill/>
                </a:ln>
                <a:effectLst/>
                <a:latin typeface="Arial" panose="020B0604020202020204" pitchFamily="34" charset="0"/>
              </a:rPr>
              <a:t>hóa</a:t>
            </a:r>
            <a:r>
              <a:rPr kumimoji="0" lang="en-US" altLang="en-US" sz="3200" b="0" i="0" u="none" strike="noStrike" cap="none" normalizeH="0" baseline="0">
                <a:ln>
                  <a:noFill/>
                </a:ln>
                <a:effectLst/>
                <a:latin typeface="Arial" panose="020B0604020202020204" pitchFamily="34" charset="0"/>
              </a:rPr>
              <a:t> </a:t>
            </a:r>
            <a:r>
              <a:rPr kumimoji="0" lang="en-US" altLang="en-US" sz="3200" b="0" i="0" u="none" strike="noStrike" cap="none" normalizeH="0" baseline="0" err="1">
                <a:ln>
                  <a:noFill/>
                </a:ln>
                <a:effectLst/>
                <a:latin typeface="Arial" panose="020B0604020202020204" pitchFamily="34" charset="0"/>
              </a:rPr>
              <a:t>số</a:t>
            </a:r>
            <a:r>
              <a:rPr kumimoji="0" lang="en-US" altLang="en-US" sz="3200" b="0" i="0" u="none" strike="noStrike" cap="none" normalizeH="0" baseline="0">
                <a:ln>
                  <a:noFill/>
                </a:ln>
                <a:effectLst/>
                <a:latin typeface="Arial" panose="020B0604020202020204" pitchFamily="34" charset="0"/>
              </a:rPr>
              <a:t> </a:t>
            </a:r>
            <a:r>
              <a:rPr kumimoji="0" lang="en-US" altLang="en-US" sz="3200" b="0" i="0" u="none" strike="noStrike" cap="none" normalizeH="0" baseline="0" err="1">
                <a:ln>
                  <a:noFill/>
                </a:ln>
                <a:effectLst/>
                <a:latin typeface="Arial" panose="020B0604020202020204" pitchFamily="34" charset="0"/>
              </a:rPr>
              <a:t>liệu</a:t>
            </a:r>
            <a:r>
              <a:rPr kumimoji="0" lang="en-US" altLang="en-US" sz="3200" b="0" i="0" u="none" strike="noStrike" cap="none" normalizeH="0" baseline="0">
                <a:ln>
                  <a:noFill/>
                </a:ln>
                <a:effectLst/>
                <a:latin typeface="Arial" panose="020B0604020202020204" pitchFamily="34" charset="0"/>
              </a:rPr>
              <a:t>, </a:t>
            </a:r>
            <a:r>
              <a:rPr kumimoji="0" lang="en-US" altLang="en-US" sz="3200" b="0" i="0" u="none" strike="noStrike" cap="none" normalizeH="0" baseline="0" err="1">
                <a:ln>
                  <a:noFill/>
                </a:ln>
                <a:effectLst/>
                <a:latin typeface="Arial" panose="020B0604020202020204" pitchFamily="34" charset="0"/>
              </a:rPr>
              <a:t>tách</a:t>
            </a:r>
            <a:r>
              <a:rPr kumimoji="0" lang="en-US" altLang="en-US" sz="3200" b="0" i="0" u="none" strike="noStrike" cap="none" normalizeH="0" baseline="0">
                <a:ln>
                  <a:noFill/>
                </a:ln>
                <a:effectLst/>
                <a:latin typeface="Arial" panose="020B0604020202020204" pitchFamily="34" charset="0"/>
              </a:rPr>
              <a:t> train/test (80/20)</a:t>
            </a:r>
          </a:p>
          <a:p>
            <a:pPr marL="0" marR="0" lvl="0" indent="0" algn="r" defTabSz="914400" rtl="0" eaLnBrk="0" fontAlgn="base" latinLnBrk="0" hangingPunct="0">
              <a:spcBef>
                <a:spcPct val="0"/>
              </a:spcBef>
              <a:spcAft>
                <a:spcPct val="0"/>
              </a:spcAft>
              <a:buClrTx/>
              <a:buSzTx/>
              <a:buFontTx/>
              <a:buNone/>
              <a:tabLst/>
            </a:pPr>
            <a:endParaRPr kumimoji="0" lang="en-US" altLang="en-US" sz="3200" b="0" i="0" u="none" strike="noStrike" cap="none" normalizeH="0" baseline="0">
              <a:ln>
                <a:noFill/>
              </a:ln>
              <a:effectLst/>
              <a:latin typeface="Arial" panose="020B0604020202020204" pitchFamily="34" charset="0"/>
            </a:endParaRPr>
          </a:p>
        </p:txBody>
      </p:sp>
      <p:sp>
        <p:nvSpPr>
          <p:cNvPr id="3" name="Subtitle 2">
            <a:extLst>
              <a:ext uri="{FF2B5EF4-FFF2-40B4-BE49-F238E27FC236}">
                <a16:creationId xmlns:a16="http://schemas.microsoft.com/office/drawing/2014/main" id="{C9D96668-9D55-F250-2CBE-3CA96D44567F}"/>
              </a:ext>
            </a:extLst>
          </p:cNvPr>
          <p:cNvSpPr>
            <a:spLocks noGrp="1"/>
          </p:cNvSpPr>
          <p:nvPr>
            <p:ph type="subTitle" idx="1"/>
          </p:nvPr>
        </p:nvSpPr>
        <p:spPr>
          <a:xfrm>
            <a:off x="7870995" y="643467"/>
            <a:ext cx="3341488" cy="5054008"/>
          </a:xfrm>
        </p:spPr>
        <p:txBody>
          <a:bodyPr anchor="ctr">
            <a:normAutofit/>
          </a:bodyPr>
          <a:lstStyle/>
          <a:p>
            <a:r>
              <a:rPr lang="en-US" err="1"/>
              <a:t>Dữ</a:t>
            </a:r>
            <a:r>
              <a:rPr lang="en-US"/>
              <a:t> </a:t>
            </a:r>
            <a:r>
              <a:rPr lang="en-US" err="1"/>
              <a:t>liệu</a:t>
            </a:r>
            <a:r>
              <a:rPr lang="en-US"/>
              <a:t> &amp; </a:t>
            </a:r>
            <a:r>
              <a:rPr lang="en-US" err="1"/>
              <a:t>Tiền</a:t>
            </a:r>
            <a:r>
              <a:rPr lang="en-US"/>
              <a:t> </a:t>
            </a:r>
            <a:r>
              <a:rPr lang="en-US" err="1"/>
              <a:t>xử</a:t>
            </a:r>
            <a:r>
              <a:rPr lang="en-US"/>
              <a:t> </a:t>
            </a:r>
            <a:r>
              <a:rPr lang="en-US" err="1"/>
              <a:t>lý</a:t>
            </a:r>
            <a:endParaRPr lang="en-US"/>
          </a:p>
        </p:txBody>
      </p:sp>
      <p:cxnSp>
        <p:nvCxnSpPr>
          <p:cNvPr id="24" name="Straight Connector 23">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21543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B645F6-DC19-6731-3728-1758758C468E}"/>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BB92B362-86B2-06E9-D01D-6BF2E3943F70}"/>
              </a:ext>
            </a:extLst>
          </p:cNvPr>
          <p:cNvSpPr>
            <a:spLocks noGrp="1" noChangeArrowheads="1"/>
          </p:cNvSpPr>
          <p:nvPr>
            <p:ph type="ctrTitle"/>
          </p:nvPr>
        </p:nvSpPr>
        <p:spPr bwMode="auto">
          <a:xfrm>
            <a:off x="5220928" y="965200"/>
            <a:ext cx="5999002" cy="49276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tabLst/>
            </a:pPr>
            <a:endParaRPr kumimoji="0" lang="en-US" altLang="en-US" sz="2000" b="0" i="0" u="none" strike="noStrike" cap="none" normalizeH="0" baseline="0" dirty="0">
              <a:ln>
                <a:noFill/>
              </a:ln>
              <a:solidFill>
                <a:schemeClr val="tx2"/>
              </a:solidFill>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err="1">
                <a:ln>
                  <a:noFill/>
                </a:ln>
                <a:solidFill>
                  <a:schemeClr val="tx2"/>
                </a:solidFill>
                <a:effectLst/>
                <a:latin typeface="Arial" panose="020B0604020202020204" pitchFamily="34" charset="0"/>
              </a:rPr>
              <a:t>Nhóm</a:t>
            </a:r>
            <a:r>
              <a:rPr kumimoji="0" lang="en-US" altLang="en-US" sz="2000" b="1" i="0" u="none" strike="noStrike" cap="none" normalizeH="0" baseline="0" dirty="0">
                <a:ln>
                  <a:noFill/>
                </a:ln>
                <a:solidFill>
                  <a:schemeClr val="tx2"/>
                </a:solidFill>
                <a:effectLst/>
                <a:latin typeface="Arial" panose="020B0604020202020204" pitchFamily="34" charset="0"/>
              </a:rPr>
              <a:t> </a:t>
            </a:r>
            <a:r>
              <a:rPr kumimoji="0" lang="en-US" altLang="en-US" sz="2000" b="1" i="0" u="none" strike="noStrike" cap="none" normalizeH="0" baseline="0" dirty="0" err="1">
                <a:ln>
                  <a:noFill/>
                </a:ln>
                <a:solidFill>
                  <a:schemeClr val="tx2"/>
                </a:solidFill>
                <a:effectLst/>
                <a:latin typeface="Arial" panose="020B0604020202020204" pitchFamily="34" charset="0"/>
              </a:rPr>
              <a:t>khách</a:t>
            </a:r>
            <a:r>
              <a:rPr kumimoji="0" lang="en-US" altLang="en-US" sz="2000" b="1" i="0" u="none" strike="noStrike" cap="none" normalizeH="0" baseline="0" dirty="0">
                <a:ln>
                  <a:noFill/>
                </a:ln>
                <a:solidFill>
                  <a:schemeClr val="tx2"/>
                </a:solidFill>
                <a:effectLst/>
                <a:latin typeface="Arial" panose="020B0604020202020204" pitchFamily="34" charset="0"/>
              </a:rPr>
              <a:t> </a:t>
            </a:r>
            <a:r>
              <a:rPr kumimoji="0" lang="en-US" altLang="en-US" sz="2000" b="1" i="0" u="none" strike="noStrike" cap="none" normalizeH="0" baseline="0" dirty="0" err="1">
                <a:ln>
                  <a:noFill/>
                </a:ln>
                <a:solidFill>
                  <a:schemeClr val="tx2"/>
                </a:solidFill>
                <a:effectLst/>
                <a:latin typeface="Arial" panose="020B0604020202020204" pitchFamily="34" charset="0"/>
              </a:rPr>
              <a:t>hàng</a:t>
            </a:r>
            <a:r>
              <a:rPr kumimoji="0" lang="en-US" altLang="en-US" sz="2000" b="1" i="0" u="none" strike="noStrike" cap="none" normalizeH="0" baseline="0" dirty="0">
                <a:ln>
                  <a:noFill/>
                </a:ln>
                <a:solidFill>
                  <a:schemeClr val="tx2"/>
                </a:solidFill>
                <a:effectLst/>
                <a:latin typeface="Arial" panose="020B0604020202020204" pitchFamily="34" charset="0"/>
              </a:rPr>
              <a:t> </a:t>
            </a:r>
            <a:r>
              <a:rPr kumimoji="0" lang="en-US" altLang="en-US" sz="2000" b="1" i="0" u="none" strike="noStrike" cap="none" normalizeH="0" baseline="0" dirty="0" err="1">
                <a:ln>
                  <a:noFill/>
                </a:ln>
                <a:solidFill>
                  <a:schemeClr val="tx2"/>
                </a:solidFill>
                <a:effectLst/>
                <a:latin typeface="Arial" panose="020B0604020202020204" pitchFamily="34" charset="0"/>
              </a:rPr>
              <a:t>có</a:t>
            </a:r>
            <a:r>
              <a:rPr kumimoji="0" lang="en-US" altLang="en-US" sz="2000" b="1" i="0" u="none" strike="noStrike" cap="none" normalizeH="0" baseline="0" dirty="0">
                <a:ln>
                  <a:noFill/>
                </a:ln>
                <a:solidFill>
                  <a:schemeClr val="tx2"/>
                </a:solidFill>
                <a:effectLst/>
                <a:latin typeface="Arial" panose="020B0604020202020204" pitchFamily="34" charset="0"/>
              </a:rPr>
              <a:t> churn </a:t>
            </a:r>
            <a:r>
              <a:rPr kumimoji="0" lang="en-US" altLang="en-US" sz="2000" b="1" i="0" u="none" strike="noStrike" cap="none" normalizeH="0" baseline="0" dirty="0" err="1">
                <a:ln>
                  <a:noFill/>
                </a:ln>
                <a:solidFill>
                  <a:schemeClr val="tx2"/>
                </a:solidFill>
                <a:effectLst/>
                <a:latin typeface="Arial" panose="020B0604020202020204" pitchFamily="34" charset="0"/>
              </a:rPr>
              <a:t>cao</a:t>
            </a:r>
            <a:r>
              <a:rPr kumimoji="0" lang="en-US" altLang="en-US" sz="2000" b="1" i="0" u="none" strike="noStrike" cap="none" normalizeH="0" baseline="0" dirty="0">
                <a:ln>
                  <a:noFill/>
                </a:ln>
                <a:solidFill>
                  <a:schemeClr val="tx2"/>
                </a:solidFill>
                <a:effectLst/>
                <a:latin typeface="Arial" panose="020B0604020202020204" pitchFamily="34" charset="0"/>
              </a:rPr>
              <a:t>:</a:t>
            </a:r>
            <a:endParaRPr kumimoji="0" lang="en-US" altLang="en-US" sz="2000" b="0" i="0" u="none" strike="noStrike" cap="none" normalizeH="0" baseline="0" dirty="0">
              <a:ln>
                <a:noFill/>
              </a:ln>
              <a:solidFill>
                <a:schemeClr val="tx2"/>
              </a:solidFill>
              <a:effectLst/>
              <a:latin typeface="Arial" panose="020B0604020202020204" pitchFamily="34" charset="0"/>
            </a:endParaRPr>
          </a:p>
          <a:p>
            <a:pPr lvl="0" eaLnBrk="0" fontAlgn="base" hangingPunct="0">
              <a:spcAft>
                <a:spcPct val="0"/>
              </a:spcAft>
            </a:pPr>
            <a:r>
              <a:rPr lang="vi-VN" altLang="en-US" sz="2000" dirty="0">
                <a:solidFill>
                  <a:schemeClr val="tx2"/>
                </a:solidFill>
                <a:latin typeface="Arial" panose="020B0604020202020204" pitchFamily="34" charset="0"/>
              </a:rPr>
              <a:t>Khách hàng có thời gian sử dụng (tenure) ngắn có tỷ lệ rời bỏ cao.</a:t>
            </a:r>
            <a:br>
              <a:rPr lang="en-US" altLang="en-US" sz="2000" dirty="0">
                <a:solidFill>
                  <a:schemeClr val="tx2"/>
                </a:solidFill>
                <a:latin typeface="Arial" panose="020B0604020202020204" pitchFamily="34" charset="0"/>
              </a:rPr>
            </a:br>
            <a:br>
              <a:rPr lang="en-US" altLang="en-US" sz="2000" dirty="0">
                <a:solidFill>
                  <a:schemeClr val="tx2"/>
                </a:solidFill>
                <a:latin typeface="Arial" panose="020B0604020202020204" pitchFamily="34" charset="0"/>
              </a:rPr>
            </a:br>
            <a:r>
              <a:rPr lang="vi-VN" altLang="en-US" sz="2000" dirty="0">
                <a:solidFill>
                  <a:schemeClr val="tx2"/>
                </a:solidFill>
                <a:latin typeface="Arial" panose="020B0604020202020204" pitchFamily="34" charset="0"/>
              </a:rPr>
              <a:t>Khách hàng có MonthlyCharges cao thường dễ rời hơn.</a:t>
            </a:r>
            <a:br>
              <a:rPr lang="en-US" altLang="en-US" sz="2000" dirty="0">
                <a:solidFill>
                  <a:schemeClr val="tx2"/>
                </a:solidFill>
                <a:latin typeface="Arial" panose="020B0604020202020204" pitchFamily="34" charset="0"/>
              </a:rPr>
            </a:br>
            <a:br>
              <a:rPr lang="en-US" altLang="en-US" sz="2000" dirty="0">
                <a:solidFill>
                  <a:schemeClr val="tx2"/>
                </a:solidFill>
                <a:latin typeface="Arial" panose="020B0604020202020204" pitchFamily="34" charset="0"/>
              </a:rPr>
            </a:br>
            <a:r>
              <a:rPr lang="vi-VN" altLang="en-US" sz="2000" dirty="0">
                <a:solidFill>
                  <a:schemeClr val="tx2"/>
                </a:solidFill>
                <a:latin typeface="Arial" panose="020B0604020202020204" pitchFamily="34" charset="0"/>
              </a:rPr>
              <a:t>Loại hợp đồng Month-to-month có tỷ lệ churn cao nhất.</a:t>
            </a:r>
            <a:br>
              <a:rPr lang="en-US" altLang="en-US" sz="2000" dirty="0">
                <a:solidFill>
                  <a:schemeClr val="tx2"/>
                </a:solidFill>
                <a:latin typeface="Arial" panose="020B0604020202020204" pitchFamily="34" charset="0"/>
              </a:rPr>
            </a:br>
            <a:br>
              <a:rPr lang="en-US" altLang="en-US" sz="2000" dirty="0">
                <a:solidFill>
                  <a:schemeClr val="tx2"/>
                </a:solidFill>
                <a:latin typeface="Arial" panose="020B0604020202020204" pitchFamily="34" charset="0"/>
              </a:rPr>
            </a:br>
            <a:r>
              <a:rPr lang="vi-VN" altLang="en-US" sz="2000" dirty="0">
                <a:solidFill>
                  <a:schemeClr val="tx2"/>
                </a:solidFill>
                <a:latin typeface="Arial" panose="020B0604020202020204" pitchFamily="34" charset="0"/>
              </a:rPr>
              <a:t>Dịch vụ Fiber optic có churn cao hơn DSL.</a:t>
            </a:r>
            <a:br>
              <a:rPr lang="en-US" altLang="en-US" sz="2000" dirty="0">
                <a:solidFill>
                  <a:schemeClr val="tx2"/>
                </a:solidFill>
                <a:latin typeface="Arial" panose="020B0604020202020204" pitchFamily="34" charset="0"/>
              </a:rPr>
            </a:br>
            <a:br>
              <a:rPr lang="en-US" altLang="en-US" sz="2000" dirty="0">
                <a:solidFill>
                  <a:schemeClr val="tx2"/>
                </a:solidFill>
                <a:latin typeface="Arial" panose="020B0604020202020204" pitchFamily="34" charset="0"/>
              </a:rPr>
            </a:br>
            <a:r>
              <a:rPr lang="vi-VN" altLang="en-US" sz="2000" dirty="0">
                <a:solidFill>
                  <a:schemeClr val="tx2"/>
                </a:solidFill>
                <a:latin typeface="Arial" panose="020B0604020202020204" pitchFamily="34" charset="0"/>
              </a:rPr>
              <a:t>Khách hàng thanh toán qua điện tử</a:t>
            </a:r>
            <a:r>
              <a:rPr lang="en-US" altLang="en-US" sz="2000" dirty="0">
                <a:solidFill>
                  <a:schemeClr val="tx2"/>
                </a:solidFill>
                <a:latin typeface="Arial" panose="020B0604020202020204" pitchFamily="34" charset="0"/>
              </a:rPr>
              <a:t> </a:t>
            </a:r>
            <a:r>
              <a:rPr lang="vi-VN" altLang="en-US" sz="2000" dirty="0">
                <a:solidFill>
                  <a:schemeClr val="tx2"/>
                </a:solidFill>
                <a:latin typeface="Arial" panose="020B0604020202020204" pitchFamily="34" charset="0"/>
              </a:rPr>
              <a:t>(Electronic check) có churn cao nhất.</a:t>
            </a:r>
            <a:endParaRPr kumimoji="0" lang="en-US" altLang="en-US" sz="2000" b="0" i="0" u="none" strike="noStrike" cap="none" normalizeH="0" baseline="0" dirty="0">
              <a:ln>
                <a:noFill/>
              </a:ln>
              <a:solidFill>
                <a:schemeClr val="tx2"/>
              </a:solidFill>
              <a:effectLst/>
              <a:latin typeface="Arial" panose="020B0604020202020204" pitchFamily="34" charset="0"/>
            </a:endParaRPr>
          </a:p>
        </p:txBody>
      </p:sp>
      <p:sp>
        <p:nvSpPr>
          <p:cNvPr id="16" name="Rectangle 15">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351375D1-CB05-5FDA-17DF-E6FAEE13A7B9}"/>
              </a:ext>
            </a:extLst>
          </p:cNvPr>
          <p:cNvSpPr>
            <a:spLocks noGrp="1"/>
          </p:cNvSpPr>
          <p:nvPr>
            <p:ph type="subTitle" idx="1"/>
          </p:nvPr>
        </p:nvSpPr>
        <p:spPr>
          <a:xfrm>
            <a:off x="823356" y="1159565"/>
            <a:ext cx="2938022" cy="4439055"/>
          </a:xfrm>
        </p:spPr>
        <p:txBody>
          <a:bodyPr anchor="ctr">
            <a:normAutofit/>
          </a:bodyPr>
          <a:lstStyle/>
          <a:p>
            <a:r>
              <a:rPr lang="en-US">
                <a:solidFill>
                  <a:srgbClr val="FFFFFF"/>
                </a:solidFill>
              </a:rPr>
              <a:t>EDA: Thống kê tổng quan</a:t>
            </a:r>
          </a:p>
        </p:txBody>
      </p:sp>
      <p:sp>
        <p:nvSpPr>
          <p:cNvPr id="17" name="Rectangle 16">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42584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2C02D3-9A29-445D-9A45-5D5208279CF1}"/>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5A01E3A0-BC21-FA98-E73D-754843991830}"/>
              </a:ext>
            </a:extLst>
          </p:cNvPr>
          <p:cNvSpPr>
            <a:spLocks noGrp="1" noChangeArrowheads="1"/>
          </p:cNvSpPr>
          <p:nvPr>
            <p:ph type="ctrTitle"/>
          </p:nvPr>
        </p:nvSpPr>
        <p:spPr bwMode="auto">
          <a:xfrm>
            <a:off x="5220928" y="965200"/>
            <a:ext cx="5999002" cy="49276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lvl="0" eaLnBrk="0" fontAlgn="base" hangingPunct="0">
              <a:spcAft>
                <a:spcPct val="0"/>
              </a:spcAft>
            </a:pPr>
            <a:r>
              <a:rPr kumimoji="0" lang="en-US" altLang="en-US" sz="2800" b="0" i="0" u="none" strike="noStrike" cap="none" normalizeH="0" baseline="0" dirty="0">
                <a:ln>
                  <a:noFill/>
                </a:ln>
                <a:solidFill>
                  <a:schemeClr val="tx2"/>
                </a:solidFill>
                <a:effectLst/>
                <a:latin typeface="Arial" panose="020B0604020202020204" pitchFamily="34" charset="0"/>
              </a:rPr>
              <a:t>Tenure ↑ → Churn ↓</a:t>
            </a:r>
            <a:br>
              <a:rPr lang="en-US" altLang="en-US" sz="2800" dirty="0">
                <a:solidFill>
                  <a:schemeClr val="tx2"/>
                </a:solidFill>
                <a:latin typeface="Arial" panose="020B0604020202020204" pitchFamily="34" charset="0"/>
              </a:rPr>
            </a:br>
            <a:r>
              <a:rPr lang="en-US" altLang="en-US" sz="2800" dirty="0" err="1">
                <a:solidFill>
                  <a:schemeClr val="tx2"/>
                </a:solidFill>
                <a:latin typeface="Arial" panose="020B0604020202020204" pitchFamily="34" charset="0"/>
              </a:rPr>
              <a:t>TotalCharges</a:t>
            </a:r>
            <a:r>
              <a:rPr lang="en-US" altLang="en-US" sz="2800" dirty="0">
                <a:solidFill>
                  <a:schemeClr val="tx2"/>
                </a:solidFill>
                <a:latin typeface="Arial" panose="020B0604020202020204" pitchFamily="34" charset="0"/>
              </a:rPr>
              <a:t> ↑ → Churn ↓</a:t>
            </a:r>
            <a:endParaRPr kumimoji="0" lang="en-US" altLang="en-US" sz="2800" b="0" i="0" u="none" strike="noStrike" cap="none" normalizeH="0" baseline="0" dirty="0">
              <a:ln>
                <a:noFill/>
              </a:ln>
              <a:solidFill>
                <a:schemeClr val="tx2"/>
              </a:solidFill>
              <a:effectLst/>
              <a:latin typeface="Arial" panose="020B0604020202020204" pitchFamily="34" charset="0"/>
            </a:endParaRPr>
          </a:p>
          <a:p>
            <a:pPr eaLnBrk="0" fontAlgn="base" hangingPunct="0">
              <a:spcAft>
                <a:spcPct val="0"/>
              </a:spcAft>
            </a:pPr>
            <a:r>
              <a:rPr kumimoji="0" lang="en-US" altLang="en-US" sz="2800" b="0" i="0" u="none" strike="noStrike" cap="none" normalizeH="0" baseline="0" dirty="0" err="1">
                <a:ln>
                  <a:noFill/>
                </a:ln>
                <a:solidFill>
                  <a:schemeClr val="tx2"/>
                </a:solidFill>
                <a:effectLst/>
                <a:latin typeface="Arial" panose="020B0604020202020204" pitchFamily="34" charset="0"/>
              </a:rPr>
              <a:t>MonthlyCharges</a:t>
            </a:r>
            <a:r>
              <a:rPr kumimoji="0" lang="en-US" altLang="en-US" sz="2800" b="0" i="0" u="none" strike="noStrike" cap="none" normalizeH="0" baseline="0" dirty="0">
                <a:ln>
                  <a:noFill/>
                </a:ln>
                <a:solidFill>
                  <a:schemeClr val="tx2"/>
                </a:solidFill>
                <a:effectLst/>
                <a:latin typeface="Arial" panose="020B0604020202020204" pitchFamily="34" charset="0"/>
              </a:rPr>
              <a:t> ↑ → Churn ↑</a:t>
            </a:r>
            <a:br>
              <a:rPr kumimoji="0" lang="en-US" altLang="en-US" sz="2800" b="0" i="0" u="none" strike="noStrike" cap="none" normalizeH="0" baseline="0" dirty="0">
                <a:ln>
                  <a:noFill/>
                </a:ln>
                <a:solidFill>
                  <a:schemeClr val="tx2"/>
                </a:solidFill>
                <a:effectLst/>
                <a:latin typeface="Arial" panose="020B0604020202020204" pitchFamily="34" charset="0"/>
              </a:rPr>
            </a:br>
            <a:r>
              <a:rPr lang="en-US" sz="2800" dirty="0" err="1">
                <a:solidFill>
                  <a:schemeClr val="tx2"/>
                </a:solidFill>
                <a:latin typeface="Arial" panose="020B0604020202020204" pitchFamily="34" charset="0"/>
                <a:cs typeface="Arial" panose="020B0604020202020204" pitchFamily="34" charset="0"/>
              </a:rPr>
              <a:t>SeniorCitizen</a:t>
            </a:r>
            <a:r>
              <a:rPr lang="en-US" sz="2800" dirty="0">
                <a:solidFill>
                  <a:schemeClr val="tx2"/>
                </a:solidFill>
                <a:latin typeface="Arial" panose="020B0604020202020204" pitchFamily="34" charset="0"/>
                <a:cs typeface="Arial" panose="020B0604020202020204" pitchFamily="34" charset="0"/>
              </a:rPr>
              <a:t> </a:t>
            </a:r>
            <a:r>
              <a:rPr lang="en-US" altLang="en-US" sz="2800" dirty="0">
                <a:solidFill>
                  <a:schemeClr val="tx2"/>
                </a:solidFill>
                <a:latin typeface="Arial" panose="020B0604020202020204" pitchFamily="34" charset="0"/>
              </a:rPr>
              <a:t>↑ → Churn ↑</a:t>
            </a:r>
            <a:endParaRPr kumimoji="0" lang="en-US" altLang="en-US" sz="2800" b="0" i="0" u="none" strike="noStrike" cap="none" normalizeH="0" baseline="0" dirty="0">
              <a:ln>
                <a:noFill/>
              </a:ln>
              <a:solidFill>
                <a:schemeClr val="tx2"/>
              </a:solidFill>
              <a:effectLst/>
              <a:latin typeface="Arial" panose="020B0604020202020204" pitchFamily="34" charset="0"/>
            </a:endParaRPr>
          </a:p>
        </p:txBody>
      </p:sp>
      <p:sp>
        <p:nvSpPr>
          <p:cNvPr id="22" name="Rectangle 21">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2D232B8D-466E-B800-26ED-DB2A6177A0A8}"/>
              </a:ext>
            </a:extLst>
          </p:cNvPr>
          <p:cNvSpPr>
            <a:spLocks noGrp="1"/>
          </p:cNvSpPr>
          <p:nvPr>
            <p:ph type="subTitle" idx="1"/>
          </p:nvPr>
        </p:nvSpPr>
        <p:spPr>
          <a:xfrm>
            <a:off x="823356" y="1159565"/>
            <a:ext cx="2938022" cy="4439055"/>
          </a:xfrm>
        </p:spPr>
        <p:txBody>
          <a:bodyPr anchor="ctr">
            <a:normAutofit/>
          </a:bodyPr>
          <a:lstStyle/>
          <a:p>
            <a:r>
              <a:rPr lang="vi-VN">
                <a:solidFill>
                  <a:srgbClr val="FFFFFF"/>
                </a:solidFill>
              </a:rPr>
              <a:t>EDA: Mối quan hệ đặc trưng</a:t>
            </a:r>
            <a:endParaRPr lang="en-US">
              <a:solidFill>
                <a:srgbClr val="FFFFFF"/>
              </a:solidFill>
            </a:endParaRPr>
          </a:p>
        </p:txBody>
      </p:sp>
      <p:sp>
        <p:nvSpPr>
          <p:cNvPr id="24" name="Rectangle 23">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23242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CB5591-E05E-AECC-C7F6-FC43BB7E0392}"/>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652E9C-631C-4EA3-A245-0633DA762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FA11F79-B78D-4A0E-8847-525316B22B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75C9E00-8E73-8C0C-D56D-3FFD6A3FF59C}"/>
              </a:ext>
            </a:extLst>
          </p:cNvPr>
          <p:cNvSpPr>
            <a:spLocks noGrp="1"/>
          </p:cNvSpPr>
          <p:nvPr>
            <p:ph type="ctrTitle"/>
          </p:nvPr>
        </p:nvSpPr>
        <p:spPr>
          <a:xfrm>
            <a:off x="3836504" y="758952"/>
            <a:ext cx="7319175" cy="3566160"/>
          </a:xfrm>
        </p:spPr>
        <p:txBody>
          <a:bodyPr>
            <a:normAutofit fontScale="90000"/>
          </a:bodyPr>
          <a:lstStyle/>
          <a:p>
            <a:r>
              <a:rPr lang="en-US" sz="4400" b="1" dirty="0"/>
              <a:t>Feature </a:t>
            </a:r>
            <a:r>
              <a:rPr lang="en-US" sz="4400" b="1" dirty="0" err="1"/>
              <a:t>quan</a:t>
            </a:r>
            <a:r>
              <a:rPr lang="en-US" sz="4400" b="1" dirty="0"/>
              <a:t> </a:t>
            </a:r>
            <a:r>
              <a:rPr lang="en-US" sz="4400" b="1" dirty="0" err="1"/>
              <a:t>trọng</a:t>
            </a:r>
            <a:r>
              <a:rPr lang="en-US" sz="4400" b="1" dirty="0"/>
              <a:t> </a:t>
            </a:r>
            <a:r>
              <a:rPr lang="en-US" sz="4400" b="1" dirty="0" err="1"/>
              <a:t>nhất</a:t>
            </a:r>
            <a:r>
              <a:rPr lang="en-US" sz="4400" b="1" dirty="0"/>
              <a:t>:</a:t>
            </a:r>
            <a:br>
              <a:rPr lang="en-US" sz="4400" dirty="0"/>
            </a:br>
            <a:r>
              <a:rPr lang="en-US" sz="4400" dirty="0"/>
              <a:t>1. Contract type</a:t>
            </a:r>
            <a:br>
              <a:rPr lang="en-US" sz="4400" dirty="0"/>
            </a:br>
            <a:r>
              <a:rPr lang="en-US" sz="4400" dirty="0"/>
              <a:t>2. Tenure</a:t>
            </a:r>
            <a:br>
              <a:rPr lang="en-US" sz="4400" dirty="0"/>
            </a:br>
            <a:r>
              <a:rPr lang="en-US" sz="4400" dirty="0"/>
              <a:t>3. </a:t>
            </a:r>
            <a:r>
              <a:rPr lang="en-US" sz="4400" dirty="0" err="1"/>
              <a:t>MonthlyCharges</a:t>
            </a:r>
            <a:br>
              <a:rPr lang="en-US" sz="4400" dirty="0"/>
            </a:br>
            <a:r>
              <a:rPr lang="en-US" sz="4400" dirty="0"/>
              <a:t>4. </a:t>
            </a:r>
            <a:r>
              <a:rPr lang="en-US" sz="4400" dirty="0" err="1"/>
              <a:t>PaymentMethod</a:t>
            </a:r>
            <a:br>
              <a:rPr lang="en-US" sz="4400" dirty="0"/>
            </a:br>
            <a:r>
              <a:rPr lang="en-US" sz="4400" dirty="0"/>
              <a:t>5. </a:t>
            </a:r>
            <a:r>
              <a:rPr lang="en-US" sz="4400" dirty="0" err="1"/>
              <a:t>InternetService</a:t>
            </a:r>
            <a:br>
              <a:rPr lang="en-US" sz="4400" dirty="0"/>
            </a:br>
            <a:r>
              <a:rPr lang="en-US" sz="4400" dirty="0"/>
              <a:t>6. Total Changes</a:t>
            </a:r>
          </a:p>
        </p:txBody>
      </p:sp>
      <p:pic>
        <p:nvPicPr>
          <p:cNvPr id="7" name="Graphic 6" descr="Phishing">
            <a:extLst>
              <a:ext uri="{FF2B5EF4-FFF2-40B4-BE49-F238E27FC236}">
                <a16:creationId xmlns:a16="http://schemas.microsoft.com/office/drawing/2014/main" id="{C7113B96-C45F-0D85-7B6D-3F0149CF3B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14" name="Rectangle 13">
            <a:extLst>
              <a:ext uri="{FF2B5EF4-FFF2-40B4-BE49-F238E27FC236}">
                <a16:creationId xmlns:a16="http://schemas.microsoft.com/office/drawing/2014/main" id="{04D0B784-4306-4620-A278-1F5FFDE5A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F2344334-CC5A-4E5A-929E-D7BC8EA8F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42331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05D4D9-6768-6CC8-450E-B56E47F2D380}"/>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F652E9C-631C-4EA3-A245-0633DA762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9FA11F79-B78D-4A0E-8847-525316B22B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1BCF4F5-A341-00F2-33C1-1AF64027C4B1}"/>
              </a:ext>
            </a:extLst>
          </p:cNvPr>
          <p:cNvSpPr>
            <a:spLocks noGrp="1"/>
          </p:cNvSpPr>
          <p:nvPr>
            <p:ph type="ctrTitle"/>
          </p:nvPr>
        </p:nvSpPr>
        <p:spPr>
          <a:xfrm>
            <a:off x="3836504" y="1713538"/>
            <a:ext cx="7319175" cy="2611573"/>
          </a:xfrm>
        </p:spPr>
        <p:txBody>
          <a:bodyPr>
            <a:normAutofit/>
          </a:bodyPr>
          <a:lstStyle/>
          <a:p>
            <a:r>
              <a:rPr lang="vi-VN" sz="2000" dirty="0">
                <a:latin typeface="Arial" panose="020B0604020202020204" pitchFamily="34" charset="0"/>
                <a:cs typeface="Arial" panose="020B0604020202020204" pitchFamily="34" charset="0"/>
              </a:rPr>
              <a:t>Mô hình được chọn: Logistic Regression</a:t>
            </a:r>
            <a:br>
              <a:rPr lang="en-US" sz="2000" dirty="0">
                <a:latin typeface="Arial" panose="020B0604020202020204" pitchFamily="34" charset="0"/>
                <a:cs typeface="Arial" panose="020B0604020202020204" pitchFamily="34" charset="0"/>
              </a:rPr>
            </a:br>
            <a:r>
              <a:rPr lang="vi-VN" sz="2000" dirty="0">
                <a:latin typeface="Arial" panose="020B0604020202020204" pitchFamily="34" charset="0"/>
                <a:cs typeface="Arial" panose="020B0604020202020204" pitchFamily="34" charset="0"/>
              </a:rPr>
              <a:t>Giải thích lựa chọn:Có độ chính xác (accuracy) cao nhất (82.18%), gần bằng XGBoost nhưng đơn giản và dễ giải thích hơn.Có F1-score cao nhất (0.642) → cân bằng tốt giữa precision và recall.Ổn định giữa train và test → ít nguy cơ overfitting hơn so với Random Forest hay XGBoost.Dễ triển khai thực tế (triển khai nhanh qua pickle/joblib, diễn giải dễ).</a:t>
            </a:r>
            <a:br>
              <a:rPr lang="en-US" sz="2000" dirty="0">
                <a:latin typeface="Arial" panose="020B0604020202020204" pitchFamily="34" charset="0"/>
                <a:cs typeface="Arial" panose="020B0604020202020204" pitchFamily="34" charset="0"/>
              </a:rPr>
            </a:br>
            <a:r>
              <a:rPr lang="vi-VN" sz="2000" dirty="0">
                <a:latin typeface="Arial" panose="020B0604020202020204" pitchFamily="34" charset="0"/>
                <a:cs typeface="Arial" panose="020B0604020202020204" pitchFamily="34" charset="0"/>
              </a:rPr>
              <a:t>Tóm lại: Logistic Regression được chọn vì hiệu năng tốt, đơn giản, ổn định, và giúp hiểu rõ mối quan hệ giữa đặc trưng và churn.</a:t>
            </a:r>
            <a:endParaRPr lang="en-US" sz="2000" dirty="0"/>
          </a:p>
        </p:txBody>
      </p:sp>
      <p:pic>
        <p:nvPicPr>
          <p:cNvPr id="7" name="Graphic 6" descr="Target">
            <a:extLst>
              <a:ext uri="{FF2B5EF4-FFF2-40B4-BE49-F238E27FC236}">
                <a16:creationId xmlns:a16="http://schemas.microsoft.com/office/drawing/2014/main" id="{F0205242-D823-4006-656B-3FB4FB92E3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19" name="Rectangle 18">
            <a:extLst>
              <a:ext uri="{FF2B5EF4-FFF2-40B4-BE49-F238E27FC236}">
                <a16:creationId xmlns:a16="http://schemas.microsoft.com/office/drawing/2014/main" id="{04D0B784-4306-4620-A278-1F5FFDE5A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F2344334-CC5A-4E5A-929E-D7BC8EA8F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79452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FC4CE4-0BF0-3930-30A3-0D8741189979}"/>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C12DEAE6-13B0-84B7-4BA5-4F792CF15014}"/>
              </a:ext>
            </a:extLst>
          </p:cNvPr>
          <p:cNvSpPr>
            <a:spLocks noGrp="1" noChangeArrowheads="1"/>
          </p:cNvSpPr>
          <p:nvPr>
            <p:ph type="ctrTitle"/>
          </p:nvPr>
        </p:nvSpPr>
        <p:spPr bwMode="auto">
          <a:xfrm>
            <a:off x="965201" y="643467"/>
            <a:ext cx="6255026" cy="50540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Char char="•"/>
              <a:tabLst/>
            </a:pPr>
            <a:r>
              <a:rPr kumimoji="0" lang="en-US" altLang="en-US" sz="2800" b="0" i="0" u="none" strike="noStrike" cap="none" normalizeH="0" baseline="0" dirty="0" err="1">
                <a:ln>
                  <a:noFill/>
                </a:ln>
                <a:effectLst/>
                <a:latin typeface="Arial" panose="020B0604020202020204" pitchFamily="34" charset="0"/>
              </a:rPr>
              <a:t>Giảm</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giá</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cho</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nhóm</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hợp</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đồng</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tháng</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đầu</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tiên</a:t>
            </a:r>
            <a:r>
              <a:rPr kumimoji="0" lang="en-US" altLang="en-US" sz="2800" b="0" i="0" u="none" strike="noStrike" cap="none" normalizeH="0" baseline="0" dirty="0">
                <a:ln>
                  <a:noFill/>
                </a:ln>
                <a:effectLst/>
                <a:latin typeface="Arial" panose="020B0604020202020204" pitchFamily="34" charset="0"/>
              </a:rPr>
              <a:t>(</a:t>
            </a:r>
            <a:r>
              <a:rPr kumimoji="0" lang="en-US" altLang="en-US" sz="2800" b="0" i="0" u="none" strike="noStrike" cap="none" normalizeH="0" baseline="0" dirty="0" err="1">
                <a:ln>
                  <a:noFill/>
                </a:ln>
                <a:effectLst/>
                <a:latin typeface="Arial" panose="020B0604020202020204" pitchFamily="34" charset="0"/>
              </a:rPr>
              <a:t>tăng</a:t>
            </a:r>
            <a:r>
              <a:rPr kumimoji="0" lang="en-US" altLang="en-US" sz="2800" b="0" i="0" u="none" strike="noStrike" cap="none" normalizeH="0" dirty="0">
                <a:ln>
                  <a:noFill/>
                </a:ln>
                <a:effectLst/>
                <a:latin typeface="Arial" panose="020B0604020202020204" pitchFamily="34" charset="0"/>
              </a:rPr>
              <a:t> contract)</a:t>
            </a:r>
            <a:endParaRPr kumimoji="0" lang="en-US" altLang="en-US" sz="28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Char char="•"/>
              <a:tabLst/>
            </a:pPr>
            <a:r>
              <a:rPr kumimoji="0" lang="en-US" altLang="en-US" sz="2800" b="0" i="0" u="none" strike="noStrike" cap="none" normalizeH="0" baseline="0" dirty="0" err="1">
                <a:ln>
                  <a:noFill/>
                </a:ln>
                <a:effectLst/>
                <a:latin typeface="Arial" panose="020B0604020202020204" pitchFamily="34" charset="0"/>
              </a:rPr>
              <a:t>Ưu</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đãi</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gia</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hạn</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hợp</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đồng</a:t>
            </a:r>
            <a:r>
              <a:rPr kumimoji="0" lang="en-US" altLang="en-US" sz="2800" b="0" i="0" u="none" strike="noStrike" cap="none" normalizeH="0" baseline="0" dirty="0">
                <a:ln>
                  <a:noFill/>
                </a:ln>
                <a:effectLst/>
                <a:latin typeface="Arial" panose="020B0604020202020204" pitchFamily="34" charset="0"/>
              </a:rPr>
              <a:t> 1–2 </a:t>
            </a:r>
            <a:r>
              <a:rPr kumimoji="0" lang="en-US" altLang="en-US" sz="2800" b="0" i="0" u="none" strike="noStrike" cap="none" normalizeH="0" baseline="0" dirty="0" err="1">
                <a:ln>
                  <a:noFill/>
                </a:ln>
                <a:effectLst/>
                <a:latin typeface="Arial" panose="020B0604020202020204" pitchFamily="34" charset="0"/>
              </a:rPr>
              <a:t>năm</a:t>
            </a:r>
            <a:br>
              <a:rPr lang="en-US" altLang="en-US" sz="2800" dirty="0">
                <a:latin typeface="Arial" panose="020B0604020202020204" pitchFamily="34" charset="0"/>
              </a:rPr>
            </a:br>
            <a:r>
              <a:rPr lang="en-US" altLang="en-US" sz="2800" dirty="0">
                <a:latin typeface="Arial" panose="020B0604020202020204" pitchFamily="34" charset="0"/>
              </a:rPr>
              <a:t>(</a:t>
            </a:r>
            <a:r>
              <a:rPr lang="en-US" altLang="en-US" sz="2800" dirty="0" err="1">
                <a:latin typeface="Arial" panose="020B0604020202020204" pitchFamily="34" charset="0"/>
              </a:rPr>
              <a:t>tăng</a:t>
            </a:r>
            <a:r>
              <a:rPr lang="en-US" altLang="en-US" sz="2800" dirty="0">
                <a:latin typeface="Arial" panose="020B0604020202020204" pitchFamily="34" charset="0"/>
              </a:rPr>
              <a:t> </a:t>
            </a:r>
            <a:r>
              <a:rPr lang="en-US" altLang="en-US" sz="2800" dirty="0" err="1">
                <a:latin typeface="Arial" panose="020B0604020202020204" pitchFamily="34" charset="0"/>
              </a:rPr>
              <a:t>tenune</a:t>
            </a:r>
            <a:r>
              <a:rPr lang="en-US" altLang="en-US" sz="2800" dirty="0">
                <a:latin typeface="Arial" panose="020B0604020202020204" pitchFamily="34" charset="0"/>
              </a:rPr>
              <a:t>)</a:t>
            </a:r>
            <a:endParaRPr kumimoji="0" lang="en-US" altLang="en-US" sz="28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Char char="•"/>
              <a:tabLst/>
            </a:pPr>
            <a:r>
              <a:rPr kumimoji="0" lang="en-US" altLang="en-US" sz="2800" b="0" i="0" u="none" strike="noStrike" cap="none" normalizeH="0" baseline="0" dirty="0" err="1">
                <a:ln>
                  <a:noFill/>
                </a:ln>
                <a:effectLst/>
                <a:latin typeface="Arial" panose="020B0604020202020204" pitchFamily="34" charset="0"/>
              </a:rPr>
              <a:t>Tạo</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gói</a:t>
            </a:r>
            <a:r>
              <a:rPr kumimoji="0" lang="en-US" altLang="en-US" sz="2800" b="0" i="0" u="none" strike="noStrike" cap="none" normalizeH="0" baseline="0" dirty="0">
                <a:ln>
                  <a:noFill/>
                </a:ln>
                <a:effectLst/>
                <a:latin typeface="Arial" panose="020B0604020202020204" pitchFamily="34" charset="0"/>
              </a:rPr>
              <a:t> combo </a:t>
            </a:r>
            <a:r>
              <a:rPr kumimoji="0" lang="en-US" altLang="en-US" sz="2800" b="0" i="0" u="none" strike="noStrike" cap="none" normalizeH="0" baseline="0" dirty="0" err="1">
                <a:ln>
                  <a:noFill/>
                </a:ln>
                <a:effectLst/>
                <a:latin typeface="Arial" panose="020B0604020202020204" pitchFamily="34" charset="0"/>
              </a:rPr>
              <a:t>dịch</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vụ</a:t>
            </a:r>
            <a:r>
              <a:rPr kumimoji="0" lang="en-US" altLang="en-US" sz="2800" b="0" i="0" u="none" strike="noStrike" cap="none" normalizeH="0" baseline="0" dirty="0">
                <a:ln>
                  <a:noFill/>
                </a:ln>
                <a:effectLst/>
                <a:latin typeface="Arial" panose="020B0604020202020204" pitchFamily="34" charset="0"/>
              </a:rPr>
              <a:t> &amp; </a:t>
            </a:r>
            <a:r>
              <a:rPr kumimoji="0" lang="en-US" altLang="en-US" sz="2800" b="0" i="0" u="none" strike="noStrike" cap="none" normalizeH="0" baseline="0" dirty="0" err="1">
                <a:ln>
                  <a:noFill/>
                </a:ln>
                <a:effectLst/>
                <a:latin typeface="Arial" panose="020B0604020202020204" pitchFamily="34" charset="0"/>
              </a:rPr>
              <a:t>chăm</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sóc</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định</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kỳ</a:t>
            </a:r>
            <a:endParaRPr kumimoji="0" lang="en-US" altLang="en-US" sz="28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Char char="•"/>
              <a:tabLst/>
            </a:pPr>
            <a:r>
              <a:rPr kumimoji="0" lang="en-US" altLang="en-US" sz="2800" b="0" i="0" u="none" strike="noStrike" cap="none" normalizeH="0" baseline="0" dirty="0">
                <a:ln>
                  <a:noFill/>
                </a:ln>
                <a:effectLst/>
                <a:latin typeface="Arial" panose="020B0604020202020204" pitchFamily="34" charset="0"/>
              </a:rPr>
              <a:t>Theo </a:t>
            </a:r>
            <a:r>
              <a:rPr kumimoji="0" lang="en-US" altLang="en-US" sz="2800" b="0" i="0" u="none" strike="noStrike" cap="none" normalizeH="0" baseline="0" dirty="0" err="1">
                <a:ln>
                  <a:noFill/>
                </a:ln>
                <a:effectLst/>
                <a:latin typeface="Arial" panose="020B0604020202020204" pitchFamily="34" charset="0"/>
              </a:rPr>
              <a:t>dõi</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nhóm</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khách</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hàng</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rủi</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ro</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cao</a:t>
            </a:r>
            <a:r>
              <a:rPr kumimoji="0" lang="en-US" altLang="en-US" sz="2800" b="0" i="0" u="none" strike="noStrike" cap="none" normalizeH="0" baseline="0" dirty="0">
                <a:ln>
                  <a:noFill/>
                </a:ln>
                <a:effectLst/>
                <a:latin typeface="Arial" panose="020B0604020202020204" pitchFamily="34" charset="0"/>
              </a:rPr>
              <a:t>” (churn probability &gt; 70%) </a:t>
            </a:r>
            <a:r>
              <a:rPr kumimoji="0" lang="en-US" altLang="en-US" sz="2800" b="0" i="0" u="none" strike="noStrike" cap="none" normalizeH="0" baseline="0" dirty="0" err="1">
                <a:ln>
                  <a:noFill/>
                </a:ln>
                <a:effectLst/>
                <a:latin typeface="Arial" panose="020B0604020202020204" pitchFamily="34" charset="0"/>
              </a:rPr>
              <a:t>bằng</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hệ</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thống</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cảnh</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báo</a:t>
            </a:r>
            <a:r>
              <a:rPr kumimoji="0" lang="en-US" altLang="en-US" sz="2800" b="0" i="0" u="none" strike="noStrike" cap="none" normalizeH="0" baseline="0" dirty="0">
                <a:ln>
                  <a:noFill/>
                </a:ln>
                <a:effectLst/>
                <a:latin typeface="Arial" panose="020B0604020202020204" pitchFamily="34" charset="0"/>
              </a:rPr>
              <a:t> </a:t>
            </a:r>
            <a:r>
              <a:rPr kumimoji="0" lang="en-US" altLang="en-US" sz="2800" b="0" i="0" u="none" strike="noStrike" cap="none" normalizeH="0" baseline="0" dirty="0" err="1">
                <a:ln>
                  <a:noFill/>
                </a:ln>
                <a:effectLst/>
                <a:latin typeface="Arial" panose="020B0604020202020204" pitchFamily="34" charset="0"/>
              </a:rPr>
              <a:t>sớm</a:t>
            </a:r>
            <a:endParaRPr kumimoji="0" lang="en-US" altLang="en-US" sz="2800" b="0" i="0" u="none" strike="noStrike" cap="none" normalizeH="0" baseline="0" dirty="0">
              <a:ln>
                <a:noFill/>
              </a:ln>
              <a:effectLst/>
              <a:latin typeface="Arial" panose="020B0604020202020204" pitchFamily="34" charset="0"/>
            </a:endParaRPr>
          </a:p>
        </p:txBody>
      </p:sp>
      <p:sp>
        <p:nvSpPr>
          <p:cNvPr id="3" name="Subtitle 2">
            <a:extLst>
              <a:ext uri="{FF2B5EF4-FFF2-40B4-BE49-F238E27FC236}">
                <a16:creationId xmlns:a16="http://schemas.microsoft.com/office/drawing/2014/main" id="{D7A64299-D9FA-425F-7FFF-CB078CB4A10E}"/>
              </a:ext>
            </a:extLst>
          </p:cNvPr>
          <p:cNvSpPr>
            <a:spLocks noGrp="1"/>
          </p:cNvSpPr>
          <p:nvPr>
            <p:ph type="subTitle" idx="1"/>
          </p:nvPr>
        </p:nvSpPr>
        <p:spPr>
          <a:xfrm>
            <a:off x="7870995" y="643467"/>
            <a:ext cx="3341488" cy="5054008"/>
          </a:xfrm>
        </p:spPr>
        <p:txBody>
          <a:bodyPr anchor="ctr">
            <a:normAutofit/>
          </a:bodyPr>
          <a:lstStyle/>
          <a:p>
            <a:r>
              <a:rPr lang="vi-VN"/>
              <a:t>Chiến lược giữ chân khách hàng</a:t>
            </a:r>
            <a:endParaRPr lang="en-US"/>
          </a:p>
        </p:txBody>
      </p:sp>
      <p:cxnSp>
        <p:nvCxnSpPr>
          <p:cNvPr id="20" name="Straight Connector 1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84301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92</TotalTime>
  <Words>540</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Retrospect</vt:lpstr>
      <vt:lpstr>Tên đề tài: Customer Churn Analysis &amp; Prediction Người thực hiện: Nguyễn Quốc Trường Mục tiêu: Phân tích hành vi khách hàng để hiểu nguyên nhân rời bỏ dịch vụ. Xây dựng mô hình dự đoán khả năng “churn” (rời bỏ) nhằm hỗ trợ chiến lược giữ chân khách hàng. </vt:lpstr>
      <vt:lpstr> Sơ đồ quy trình: 📊 Thu thập dữ liệu → 🧹 Tiền xử lý → 🔍 Phân tích EDA → 🧠 Huấn luyện mô hình ML → 📈 Đánh giá → 💡 Đề xuất chiến lược Mô tả ngắn: Dữ liệu: Customer churn dataset (Telco hoặc dữ liệu nội bộ) Ngôn ngữ &amp; công cụ: Python (Pandas, Scikit-learn), Power BI </vt:lpstr>
      <vt:lpstr>Tổng số dòng: ~7.000 khách hàng Đặc trưng: demographic, dịch vụ, thanh toán, thời gian sử dụng, churn Các bước xử lý: Xử lý giá trị thiếu, mã hóa biến phân loại (Label/One-hot encoding) Chuẩn hóa số liệu, tách train/test (80/20) </vt:lpstr>
      <vt:lpstr> Nhóm khách hàng có churn cao: Khách hàng có thời gian sử dụng (tenure) ngắn có tỷ lệ rời bỏ cao.  Khách hàng có MonthlyCharges cao thường dễ rời hơn.  Loại hợp đồng Month-to-month có tỷ lệ churn cao nhất.  Dịch vụ Fiber optic có churn cao hơn DSL.  Khách hàng thanh toán qua điện tử (Electronic check) có churn cao nhất.</vt:lpstr>
      <vt:lpstr>Tenure ↑ → Churn ↓ TotalCharges ↑ → Churn ↓ MonthlyCharges ↑ → Churn ↑ SeniorCitizen ↑ → Churn ↑</vt:lpstr>
      <vt:lpstr>Feature quan trọng nhất: 1. Contract type 2. Tenure 3. MonthlyCharges 4. PaymentMethod 5. InternetService 6. Total Changes</vt:lpstr>
      <vt:lpstr>Mô hình được chọn: Logistic Regression Giải thích lựa chọn:Có độ chính xác (accuracy) cao nhất (82.18%), gần bằng XGBoost nhưng đơn giản và dễ giải thích hơn.Có F1-score cao nhất (0.642) → cân bằng tốt giữa precision và recall.Ổn định giữa train và test → ít nguy cơ overfitting hơn so với Random Forest hay XGBoost.Dễ triển khai thực tế (triển khai nhanh qua pickle/joblib, diễn giải dễ). Tóm lại: Logistic Regression được chọn vì hiệu năng tốt, đơn giản, ổn định, và giúp hiểu rõ mối quan hệ giữa đặc trưng và churn.</vt:lpstr>
      <vt:lpstr>Giảm giá cho nhóm hợp đồng tháng đầu tiên(tăng contract) Ưu đãi gia hạn hợp đồng 1–2 năm (tăng tenune) Tạo gói combo dịch vụ &amp; chăm sóc định kỳ Theo dõi nhóm khách hàng “rủi ro cao” (churn probability &gt; 70%) bằng hệ thống cảnh báo sớm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 Quoc Truong</dc:creator>
  <cp:lastModifiedBy>Nguyen Quoc Truong</cp:lastModifiedBy>
  <cp:revision>1</cp:revision>
  <dcterms:created xsi:type="dcterms:W3CDTF">2025-10-05T05:48:20Z</dcterms:created>
  <dcterms:modified xsi:type="dcterms:W3CDTF">2025-10-05T07:20:50Z</dcterms:modified>
</cp:coreProperties>
</file>