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3"/>
  </p:notesMasterIdLst>
  <p:sldIdLst>
    <p:sldId id="263" r:id="rId3"/>
    <p:sldId id="264" r:id="rId4"/>
    <p:sldId id="273" r:id="rId5"/>
    <p:sldId id="268" r:id="rId6"/>
    <p:sldId id="265" r:id="rId7"/>
    <p:sldId id="267" r:id="rId8"/>
    <p:sldId id="272" r:id="rId9"/>
    <p:sldId id="269" r:id="rId10"/>
    <p:sldId id="257" r:id="rId11"/>
    <p:sldId id="256" r:id="rId12"/>
    <p:sldId id="259" r:id="rId13"/>
    <p:sldId id="261" r:id="rId14"/>
    <p:sldId id="262" r:id="rId15"/>
    <p:sldId id="260" r:id="rId16"/>
    <p:sldId id="274" r:id="rId17"/>
    <p:sldId id="270" r:id="rId18"/>
    <p:sldId id="276" r:id="rId19"/>
    <p:sldId id="271" r:id="rId20"/>
    <p:sldId id="28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DEA0E-8EEE-41FC-A108-5A67878BDBC7}" type="datetimeFigureOut">
              <a:rPr lang="en-GB" smtClean="0"/>
              <a:t>21/11/2013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511B-A291-4B6C-A93F-0ABED2569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036CFF8-B7A6-4A0B-81F9-450B36470E0E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7511B-A291-4B6C-A93F-0ABED25696A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8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600" y="3197225"/>
            <a:ext cx="5943600" cy="1222375"/>
          </a:xfrm>
        </p:spPr>
        <p:txBody>
          <a:bodyPr>
            <a:normAutofit/>
          </a:bodyPr>
          <a:lstStyle>
            <a:lvl1pPr algn="l">
              <a:defRPr sz="2800" b="0" i="0" baseline="0">
                <a:solidFill>
                  <a:srgbClr val="3F83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4600" y="4419600"/>
            <a:ext cx="5257799" cy="22098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rgbClr val="3F8393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Myriad Web Pro" pitchFamily="34" charset="0"/>
              </a:rPr>
              <a:t>Sub-title (if applicable)</a:t>
            </a:r>
          </a:p>
          <a:p>
            <a:r>
              <a:rPr lang="en-US" dirty="0" smtClean="0">
                <a:latin typeface="Myriad Web Pro" pitchFamily="34" charset="0"/>
              </a:rPr>
              <a:t>Date</a:t>
            </a:r>
          </a:p>
          <a:p>
            <a:r>
              <a:rPr lang="en-US" dirty="0" smtClean="0">
                <a:latin typeface="Myriad Web Pro" pitchFamily="34" charset="0"/>
              </a:rPr>
              <a:t>Venue</a:t>
            </a:r>
          </a:p>
          <a:p>
            <a:r>
              <a:rPr lang="en-US" dirty="0" smtClean="0">
                <a:latin typeface="Myriad Web Pro" pitchFamily="34" charset="0"/>
              </a:rPr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44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24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600" y="3197225"/>
            <a:ext cx="5943600" cy="1222375"/>
          </a:xfrm>
        </p:spPr>
        <p:txBody>
          <a:bodyPr>
            <a:normAutofit/>
          </a:bodyPr>
          <a:lstStyle>
            <a:lvl1pPr algn="l">
              <a:defRPr sz="2800" b="0" i="0" baseline="0">
                <a:solidFill>
                  <a:srgbClr val="3F83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4600" y="4419600"/>
            <a:ext cx="5257799" cy="22098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rgbClr val="3F8393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>
                <a:latin typeface="Myriad Web Pro" pitchFamily="34" charset="0"/>
              </a:rPr>
              <a:t>Sub-title (if applicable)</a:t>
            </a:r>
          </a:p>
          <a:p>
            <a:r>
              <a:rPr lang="en-US" dirty="0" smtClean="0">
                <a:latin typeface="Myriad Web Pro" pitchFamily="34" charset="0"/>
              </a:rPr>
              <a:t>Date</a:t>
            </a:r>
          </a:p>
          <a:p>
            <a:r>
              <a:rPr lang="en-US" dirty="0" smtClean="0">
                <a:latin typeface="Myriad Web Pro" pitchFamily="34" charset="0"/>
              </a:rPr>
              <a:t>Venue</a:t>
            </a:r>
          </a:p>
          <a:p>
            <a:r>
              <a:rPr lang="en-US" dirty="0" smtClean="0">
                <a:latin typeface="Myriad Web Pro" pitchFamily="34" charset="0"/>
              </a:rPr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8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7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1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0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7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23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11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39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0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41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5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5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9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B5EE07-DDFE-4D17-BFC7-025272F414C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661150"/>
            <a:ext cx="990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40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3F839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•"/>
        <a:defRPr sz="32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–"/>
        <a:defRPr sz="28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3F8393"/>
        </a:buClr>
        <a:buFont typeface="Wingdings" pitchFamily="2" charset="2"/>
        <a:buChar char="§"/>
        <a:defRPr sz="24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–"/>
        <a:defRPr sz="20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»"/>
        <a:defRPr sz="20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6200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661150"/>
            <a:ext cx="990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E6E31-E425-4D58-86FD-05116893D0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11/21/2013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404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0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3F8393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•"/>
        <a:defRPr sz="32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–"/>
        <a:defRPr sz="28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3F8393"/>
        </a:buClr>
        <a:buFont typeface="Wingdings" pitchFamily="2" charset="2"/>
        <a:buChar char="§"/>
        <a:defRPr sz="24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–"/>
        <a:defRPr sz="20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3F8393"/>
        </a:buClr>
        <a:buFont typeface="Arial" pitchFamily="34" charset="0"/>
        <a:buChar char="»"/>
        <a:defRPr sz="2000" kern="1200" baseline="0">
          <a:solidFill>
            <a:srgbClr val="3E1F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Completion Object Overview</a:t>
            </a:r>
          </a:p>
        </p:txBody>
      </p:sp>
      <p:sp>
        <p:nvSpPr>
          <p:cNvPr id="4099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June 2013</a:t>
            </a:r>
          </a:p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WITSML/PRODML Standards</a:t>
            </a:r>
          </a:p>
        </p:txBody>
      </p:sp>
    </p:spTree>
    <p:extLst>
      <p:ext uri="{BB962C8B-B14F-4D97-AF65-F5344CB8AC3E}">
        <p14:creationId xmlns:p14="http://schemas.microsoft.com/office/powerpoint/2010/main" val="826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2" descr="https://mail.google.com/mail/u/0/?ui=2&amp;ik=96621a2d13&amp;view=att&amp;th=139bcafb8a2d855f&amp;attid=0.1&amp;disp=emb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039" name="Group 1038"/>
          <p:cNvGrpSpPr/>
          <p:nvPr/>
        </p:nvGrpSpPr>
        <p:grpSpPr>
          <a:xfrm>
            <a:off x="518838" y="2474207"/>
            <a:ext cx="4721620" cy="2241190"/>
            <a:chOff x="2562880" y="2378671"/>
            <a:chExt cx="4721620" cy="2241190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5006128" y="2378671"/>
              <a:ext cx="2278372" cy="2241190"/>
              <a:chOff x="5006128" y="3588007"/>
              <a:chExt cx="2278372" cy="2241190"/>
            </a:xfrm>
          </p:grpSpPr>
          <p:sp>
            <p:nvSpPr>
              <p:cNvPr id="25" name="Rectangle 24"/>
              <p:cNvSpPr/>
              <p:nvPr/>
            </p:nvSpPr>
            <p:spPr bwMode="auto">
              <a:xfrm flipH="1">
                <a:off x="5043814" y="5264405"/>
                <a:ext cx="1970088" cy="369477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 flipH="1">
                <a:off x="5794908" y="3594191"/>
                <a:ext cx="419334" cy="2016667"/>
              </a:xfrm>
              <a:prstGeom prst="rect">
                <a:avLst/>
              </a:prstGeom>
              <a:gradFill rotWithShape="1">
                <a:gsLst>
                  <a:gs pos="0">
                    <a:srgbClr val="471876"/>
                  </a:gs>
                  <a:gs pos="50000">
                    <a:srgbClr val="9933FF"/>
                  </a:gs>
                  <a:gs pos="100000">
                    <a:srgbClr val="47187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 flipH="1">
                <a:off x="5899741" y="3594191"/>
                <a:ext cx="209667" cy="1696315"/>
              </a:xfrm>
              <a:prstGeom prst="rect">
                <a:avLst/>
              </a:prstGeom>
              <a:gradFill rotWithShape="1">
                <a:gsLst>
                  <a:gs pos="0">
                    <a:srgbClr val="3B3B3B"/>
                  </a:gs>
                  <a:gs pos="50000">
                    <a:srgbClr val="808080"/>
                  </a:gs>
                  <a:gs pos="100000">
                    <a:srgbClr val="3B3B3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28" name="Rectangle 79" descr="Wide downward diagonal"/>
              <p:cNvSpPr>
                <a:spLocks noChangeArrowheads="1"/>
              </p:cNvSpPr>
              <p:nvPr/>
            </p:nvSpPr>
            <p:spPr bwMode="auto">
              <a:xfrm flipH="1">
                <a:off x="6113007" y="5023449"/>
                <a:ext cx="104833" cy="160176"/>
              </a:xfrm>
              <a:prstGeom prst="rect">
                <a:avLst/>
              </a:prstGeom>
              <a:pattFill prst="wdDnDiag">
                <a:fgClr>
                  <a:srgbClr val="0070C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29" name="Rectangle 80" descr="Wide downward diagonal"/>
              <p:cNvSpPr>
                <a:spLocks noChangeArrowheads="1"/>
              </p:cNvSpPr>
              <p:nvPr/>
            </p:nvSpPr>
            <p:spPr bwMode="auto">
              <a:xfrm flipH="1">
                <a:off x="5787593" y="5032782"/>
                <a:ext cx="104833" cy="160176"/>
              </a:xfrm>
              <a:prstGeom prst="rect">
                <a:avLst/>
              </a:prstGeom>
              <a:pattFill prst="wdDnDiag">
                <a:fgClr>
                  <a:srgbClr val="0070C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auto">
              <a:xfrm flipH="1">
                <a:off x="5745633" y="3591877"/>
                <a:ext cx="55419" cy="2024953"/>
              </a:xfrm>
              <a:prstGeom prst="rect">
                <a:avLst/>
              </a:prstGeom>
              <a:gradFill rotWithShape="1">
                <a:gsLst>
                  <a:gs pos="0">
                    <a:srgbClr val="3B3B3B"/>
                  </a:gs>
                  <a:gs pos="50000">
                    <a:srgbClr val="808080"/>
                  </a:gs>
                  <a:gs pos="100000">
                    <a:srgbClr val="3B3B3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auto">
              <a:xfrm flipH="1">
                <a:off x="6217154" y="3596624"/>
                <a:ext cx="55419" cy="2024953"/>
              </a:xfrm>
              <a:prstGeom prst="rect">
                <a:avLst/>
              </a:prstGeom>
              <a:gradFill rotWithShape="1">
                <a:gsLst>
                  <a:gs pos="0">
                    <a:srgbClr val="3B3B3B"/>
                  </a:gs>
                  <a:gs pos="50000">
                    <a:srgbClr val="808080"/>
                  </a:gs>
                  <a:gs pos="100000">
                    <a:srgbClr val="3B3B3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42" name="TextBox 67"/>
              <p:cNvSpPr txBox="1">
                <a:spLocks noChangeArrowheads="1"/>
              </p:cNvSpPr>
              <p:nvPr/>
            </p:nvSpPr>
            <p:spPr bwMode="auto">
              <a:xfrm>
                <a:off x="6329017" y="4796299"/>
                <a:ext cx="663964" cy="461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FF0000"/>
                    </a:solidFill>
                  </a:rPr>
                  <a:t>Perm.</a:t>
                </a:r>
              </a:p>
              <a:p>
                <a:r>
                  <a:rPr lang="en-GB" sz="1200" b="1">
                    <a:solidFill>
                      <a:srgbClr val="FF0000"/>
                    </a:solidFill>
                  </a:rPr>
                  <a:t>Gauge</a:t>
                </a:r>
              </a:p>
            </p:txBody>
          </p:sp>
          <p:grpSp>
            <p:nvGrpSpPr>
              <p:cNvPr id="43" name="Group 68"/>
              <p:cNvGrpSpPr>
                <a:grpSpLocks/>
              </p:cNvGrpSpPr>
              <p:nvPr/>
            </p:nvGrpSpPr>
            <p:grpSpPr bwMode="auto">
              <a:xfrm>
                <a:off x="6126490" y="3597523"/>
                <a:ext cx="743505" cy="1595438"/>
                <a:chOff x="2862433" y="3917696"/>
                <a:chExt cx="929745" cy="2333007"/>
              </a:xfrm>
            </p:grpSpPr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862433" y="3917696"/>
                  <a:ext cx="0" cy="2333007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3176383" y="4137543"/>
                  <a:ext cx="615795" cy="4050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GB" sz="1200" b="1" dirty="0">
                      <a:solidFill>
                        <a:srgbClr val="FFC000"/>
                      </a:solidFill>
                    </a:rPr>
                    <a:t>DTS</a:t>
                  </a: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 bwMode="auto">
              <a:xfrm>
                <a:off x="5307283" y="4353795"/>
                <a:ext cx="616002" cy="2769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FF0000"/>
                    </a:solidFill>
                  </a:defRPr>
                </a:lvl1pPr>
              </a:lstStyle>
              <a:p>
                <a:pPr>
                  <a:defRPr/>
                </a:pPr>
                <a:r>
                  <a:rPr lang="en-GB" sz="1200" dirty="0" smtClean="0">
                    <a:solidFill>
                      <a:schemeClr val="bg1"/>
                    </a:solidFill>
                  </a:rPr>
                  <a:t>Tubing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124"/>
              <p:cNvSpPr txBox="1">
                <a:spLocks noChangeArrowheads="1"/>
              </p:cNvSpPr>
              <p:nvPr/>
            </p:nvSpPr>
            <p:spPr bwMode="auto">
              <a:xfrm>
                <a:off x="6194137" y="5552186"/>
                <a:ext cx="1090363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Perforations</a:t>
                </a:r>
              </a:p>
            </p:txBody>
          </p:sp>
          <p:grpSp>
            <p:nvGrpSpPr>
              <p:cNvPr id="48" name="Group 9"/>
              <p:cNvGrpSpPr>
                <a:grpSpLocks/>
              </p:cNvGrpSpPr>
              <p:nvPr/>
            </p:nvGrpSpPr>
            <p:grpSpPr bwMode="auto">
              <a:xfrm>
                <a:off x="5133843" y="3872405"/>
                <a:ext cx="960898" cy="277011"/>
                <a:chOff x="1621137" y="4312693"/>
                <a:chExt cx="1201593" cy="405073"/>
              </a:xfrm>
            </p:grpSpPr>
            <p:sp>
              <p:nvSpPr>
                <p:cNvPr id="49" name="TextBox 126"/>
                <p:cNvSpPr txBox="1">
                  <a:spLocks noChangeArrowheads="1"/>
                </p:cNvSpPr>
                <p:nvPr/>
              </p:nvSpPr>
              <p:spPr bwMode="auto">
                <a:xfrm>
                  <a:off x="1621137" y="4312693"/>
                  <a:ext cx="744086" cy="4050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GB" sz="1200" b="1">
                      <a:solidFill>
                        <a:srgbClr val="00B050"/>
                      </a:solidFill>
                    </a:rPr>
                    <a:t>SSSV</a:t>
                  </a:r>
                </a:p>
              </p:txBody>
            </p:sp>
            <p:sp>
              <p:nvSpPr>
                <p:cNvPr id="50" name="Rectangle 6"/>
                <p:cNvSpPr/>
                <p:nvPr/>
              </p:nvSpPr>
              <p:spPr>
                <a:xfrm>
                  <a:off x="2598408" y="4363415"/>
                  <a:ext cx="224322" cy="2251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200"/>
                </a:p>
              </p:txBody>
            </p:sp>
          </p:grpSp>
          <p:sp>
            <p:nvSpPr>
              <p:cNvPr id="52" name="TextBox 129"/>
              <p:cNvSpPr txBox="1">
                <a:spLocks noChangeArrowheads="1"/>
              </p:cNvSpPr>
              <p:nvPr/>
            </p:nvSpPr>
            <p:spPr bwMode="auto">
              <a:xfrm>
                <a:off x="5006128" y="4980426"/>
                <a:ext cx="686406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0070C0"/>
                    </a:solidFill>
                  </a:rPr>
                  <a:t>Packer</a:t>
                </a:r>
              </a:p>
            </p:txBody>
          </p:sp>
          <p:grpSp>
            <p:nvGrpSpPr>
              <p:cNvPr id="32" name="Group 72"/>
              <p:cNvGrpSpPr>
                <a:grpSpLocks/>
              </p:cNvGrpSpPr>
              <p:nvPr/>
            </p:nvGrpSpPr>
            <p:grpSpPr bwMode="auto">
              <a:xfrm flipH="1">
                <a:off x="6214241" y="5354701"/>
                <a:ext cx="279813" cy="224386"/>
                <a:chOff x="1904" y="3680"/>
                <a:chExt cx="363" cy="318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37" name="AutoShape 69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521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200"/>
                </a:p>
              </p:txBody>
            </p:sp>
            <p:sp>
              <p:nvSpPr>
                <p:cNvPr id="38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657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200"/>
                </a:p>
              </p:txBody>
            </p:sp>
            <p:sp>
              <p:nvSpPr>
                <p:cNvPr id="39" name="AutoShape 71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793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200"/>
                </a:p>
              </p:txBody>
            </p:sp>
          </p:grpSp>
          <p:grpSp>
            <p:nvGrpSpPr>
              <p:cNvPr id="33" name="Group 73"/>
              <p:cNvGrpSpPr>
                <a:grpSpLocks/>
              </p:cNvGrpSpPr>
              <p:nvPr/>
            </p:nvGrpSpPr>
            <p:grpSpPr bwMode="auto">
              <a:xfrm>
                <a:off x="5515094" y="5354701"/>
                <a:ext cx="279813" cy="224386"/>
                <a:chOff x="1904" y="3680"/>
                <a:chExt cx="363" cy="318"/>
              </a:xfrm>
              <a:solidFill>
                <a:schemeClr val="accent6">
                  <a:lumMod val="50000"/>
                </a:schemeClr>
              </a:solidFill>
            </p:grpSpPr>
            <p:sp>
              <p:nvSpPr>
                <p:cNvPr id="34" name="AutoShape 74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521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200"/>
                </a:p>
              </p:txBody>
            </p:sp>
            <p:sp>
              <p:nvSpPr>
                <p:cNvPr id="35" name="AutoShape 75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657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200"/>
                </a:p>
              </p:txBody>
            </p:sp>
            <p:sp>
              <p:nvSpPr>
                <p:cNvPr id="36" name="AutoShape 76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793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200"/>
                </a:p>
              </p:txBody>
            </p:sp>
          </p:grpSp>
          <p:cxnSp>
            <p:nvCxnSpPr>
              <p:cNvPr id="60" name="Elbow Connector 59"/>
              <p:cNvCxnSpPr>
                <a:stCxn id="50" idx="1"/>
              </p:cNvCxnSpPr>
              <p:nvPr/>
            </p:nvCxnSpPr>
            <p:spPr>
              <a:xfrm rot="10800000">
                <a:off x="5867728" y="3588007"/>
                <a:ext cx="47627" cy="396079"/>
              </a:xfrm>
              <a:prstGeom prst="bentConnector2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18"/>
              <p:cNvSpPr>
                <a:spLocks noChangeArrowheads="1"/>
              </p:cNvSpPr>
              <p:nvPr/>
            </p:nvSpPr>
            <p:spPr bwMode="auto">
              <a:xfrm flipH="1">
                <a:off x="5823047" y="4960569"/>
                <a:ext cx="104833" cy="95965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1024" name="TextBox 1023"/>
              <p:cNvSpPr txBox="1"/>
              <p:nvPr/>
            </p:nvSpPr>
            <p:spPr>
              <a:xfrm>
                <a:off x="6312175" y="4336025"/>
                <a:ext cx="6976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solidFill>
                      <a:srgbClr val="FFC000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dirty="0">
                    <a:solidFill>
                      <a:srgbClr val="4D4D4D"/>
                    </a:solidFill>
                  </a:rPr>
                  <a:t>Casing</a:t>
                </a:r>
              </a:p>
            </p:txBody>
          </p:sp>
        </p:grpSp>
        <p:grpSp>
          <p:nvGrpSpPr>
            <p:cNvPr id="1026" name="Group 1025"/>
            <p:cNvGrpSpPr/>
            <p:nvPr/>
          </p:nvGrpSpPr>
          <p:grpSpPr>
            <a:xfrm>
              <a:off x="2562880" y="2383591"/>
              <a:ext cx="2007774" cy="2045875"/>
              <a:chOff x="2562880" y="3592927"/>
              <a:chExt cx="2007774" cy="2045875"/>
            </a:xfrm>
          </p:grpSpPr>
          <p:sp>
            <p:nvSpPr>
              <p:cNvPr id="66" name="Rectangle 65"/>
              <p:cNvSpPr/>
              <p:nvPr/>
            </p:nvSpPr>
            <p:spPr bwMode="auto">
              <a:xfrm flipH="1">
                <a:off x="2600566" y="5269325"/>
                <a:ext cx="1970088" cy="369477"/>
              </a:xfrm>
              <a:prstGeom prst="rect">
                <a:avLst/>
              </a:prstGeom>
              <a:blipFill>
                <a:blip r:embed="rId3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67" name="Rectangle 58"/>
              <p:cNvSpPr>
                <a:spLocks noChangeArrowheads="1"/>
              </p:cNvSpPr>
              <p:nvPr/>
            </p:nvSpPr>
            <p:spPr bwMode="auto">
              <a:xfrm flipH="1">
                <a:off x="3351660" y="3599111"/>
                <a:ext cx="419334" cy="2016667"/>
              </a:xfrm>
              <a:prstGeom prst="rect">
                <a:avLst/>
              </a:prstGeom>
              <a:gradFill rotWithShape="1">
                <a:gsLst>
                  <a:gs pos="0">
                    <a:srgbClr val="471876"/>
                  </a:gs>
                  <a:gs pos="50000">
                    <a:srgbClr val="9933FF"/>
                  </a:gs>
                  <a:gs pos="100000">
                    <a:srgbClr val="47187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68" name="Rectangle 57"/>
              <p:cNvSpPr>
                <a:spLocks noChangeArrowheads="1"/>
              </p:cNvSpPr>
              <p:nvPr/>
            </p:nvSpPr>
            <p:spPr bwMode="auto">
              <a:xfrm flipH="1">
                <a:off x="3456493" y="3599111"/>
                <a:ext cx="209667" cy="1696315"/>
              </a:xfrm>
              <a:prstGeom prst="rect">
                <a:avLst/>
              </a:prstGeom>
              <a:gradFill rotWithShape="1">
                <a:gsLst>
                  <a:gs pos="0">
                    <a:srgbClr val="3B3B3B"/>
                  </a:gs>
                  <a:gs pos="50000">
                    <a:srgbClr val="808080"/>
                  </a:gs>
                  <a:gs pos="100000">
                    <a:srgbClr val="3B3B3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69" name="Rectangle 79" descr="Wide downward diagonal"/>
              <p:cNvSpPr>
                <a:spLocks noChangeArrowheads="1"/>
              </p:cNvSpPr>
              <p:nvPr/>
            </p:nvSpPr>
            <p:spPr bwMode="auto">
              <a:xfrm flipH="1">
                <a:off x="3669759" y="5028369"/>
                <a:ext cx="104833" cy="160176"/>
              </a:xfrm>
              <a:prstGeom prst="rect">
                <a:avLst/>
              </a:prstGeom>
              <a:pattFill prst="wdDnDiag">
                <a:fgClr>
                  <a:srgbClr val="0070C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70" name="Rectangle 80" descr="Wide downward diagonal"/>
              <p:cNvSpPr>
                <a:spLocks noChangeArrowheads="1"/>
              </p:cNvSpPr>
              <p:nvPr/>
            </p:nvSpPr>
            <p:spPr bwMode="auto">
              <a:xfrm flipH="1">
                <a:off x="3344345" y="5037702"/>
                <a:ext cx="104833" cy="160176"/>
              </a:xfrm>
              <a:prstGeom prst="rect">
                <a:avLst/>
              </a:prstGeom>
              <a:pattFill prst="wdDnDiag">
                <a:fgClr>
                  <a:srgbClr val="0070C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71" name="Rectangle 57"/>
              <p:cNvSpPr>
                <a:spLocks noChangeArrowheads="1"/>
              </p:cNvSpPr>
              <p:nvPr/>
            </p:nvSpPr>
            <p:spPr bwMode="auto">
              <a:xfrm flipH="1">
                <a:off x="3302385" y="3596797"/>
                <a:ext cx="55419" cy="2024953"/>
              </a:xfrm>
              <a:prstGeom prst="rect">
                <a:avLst/>
              </a:prstGeom>
              <a:gradFill rotWithShape="1">
                <a:gsLst>
                  <a:gs pos="0">
                    <a:srgbClr val="3B3B3B"/>
                  </a:gs>
                  <a:gs pos="50000">
                    <a:srgbClr val="808080"/>
                  </a:gs>
                  <a:gs pos="100000">
                    <a:srgbClr val="3B3B3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72" name="Rectangle 57"/>
              <p:cNvSpPr>
                <a:spLocks noChangeArrowheads="1"/>
              </p:cNvSpPr>
              <p:nvPr/>
            </p:nvSpPr>
            <p:spPr bwMode="auto">
              <a:xfrm flipH="1">
                <a:off x="3773906" y="3601544"/>
                <a:ext cx="55419" cy="2024953"/>
              </a:xfrm>
              <a:prstGeom prst="rect">
                <a:avLst/>
              </a:prstGeom>
              <a:gradFill rotWithShape="1">
                <a:gsLst>
                  <a:gs pos="0">
                    <a:srgbClr val="3B3B3B"/>
                  </a:gs>
                  <a:gs pos="50000">
                    <a:srgbClr val="808080"/>
                  </a:gs>
                  <a:gs pos="100000">
                    <a:srgbClr val="3B3B3B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73" name="TextBox 67"/>
              <p:cNvSpPr txBox="1">
                <a:spLocks noChangeArrowheads="1"/>
              </p:cNvSpPr>
              <p:nvPr/>
            </p:nvSpPr>
            <p:spPr bwMode="auto">
              <a:xfrm>
                <a:off x="3885769" y="4801219"/>
                <a:ext cx="663964" cy="461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FF0000"/>
                    </a:solidFill>
                  </a:rPr>
                  <a:t>Perm.</a:t>
                </a:r>
              </a:p>
              <a:p>
                <a:r>
                  <a:rPr lang="en-GB" sz="1200" b="1">
                    <a:solidFill>
                      <a:srgbClr val="FF0000"/>
                    </a:solidFill>
                  </a:rPr>
                  <a:t>Gauge</a:t>
                </a:r>
              </a:p>
            </p:txBody>
          </p:sp>
          <p:grpSp>
            <p:nvGrpSpPr>
              <p:cNvPr id="74" name="Group 68"/>
              <p:cNvGrpSpPr>
                <a:grpSpLocks/>
              </p:cNvGrpSpPr>
              <p:nvPr/>
            </p:nvGrpSpPr>
            <p:grpSpPr bwMode="auto">
              <a:xfrm>
                <a:off x="3683242" y="3602443"/>
                <a:ext cx="743505" cy="1595438"/>
                <a:chOff x="2862433" y="3917696"/>
                <a:chExt cx="929745" cy="2333007"/>
              </a:xfrm>
            </p:grpSpPr>
            <p:cxnSp>
              <p:nvCxnSpPr>
                <p:cNvPr id="75" name="Straight Connector 74"/>
                <p:cNvCxnSpPr/>
                <p:nvPr/>
              </p:nvCxnSpPr>
              <p:spPr>
                <a:xfrm>
                  <a:off x="2862433" y="3917696"/>
                  <a:ext cx="0" cy="2333007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0"/>
                <p:cNvSpPr txBox="1">
                  <a:spLocks noChangeArrowheads="1"/>
                </p:cNvSpPr>
                <p:nvPr/>
              </p:nvSpPr>
              <p:spPr bwMode="auto">
                <a:xfrm>
                  <a:off x="3176383" y="4137543"/>
                  <a:ext cx="615795" cy="4050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GB" sz="1200" b="1" dirty="0">
                      <a:solidFill>
                        <a:srgbClr val="FFC000"/>
                      </a:solidFill>
                    </a:rPr>
                    <a:t>DTS</a:t>
                  </a:r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 bwMode="auto">
              <a:xfrm>
                <a:off x="2864035" y="4358715"/>
                <a:ext cx="616002" cy="2769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FF0000"/>
                    </a:solidFill>
                  </a:defRPr>
                </a:lvl1pPr>
              </a:lstStyle>
              <a:p>
                <a:pPr>
                  <a:defRPr/>
                </a:pPr>
                <a:r>
                  <a:rPr lang="en-GB" sz="1200" dirty="0" smtClean="0">
                    <a:solidFill>
                      <a:schemeClr val="bg1"/>
                    </a:solidFill>
                  </a:rPr>
                  <a:t>Tubing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9" name="Group 9"/>
              <p:cNvGrpSpPr>
                <a:grpSpLocks/>
              </p:cNvGrpSpPr>
              <p:nvPr/>
            </p:nvGrpSpPr>
            <p:grpSpPr bwMode="auto">
              <a:xfrm>
                <a:off x="2690595" y="3877325"/>
                <a:ext cx="960898" cy="277011"/>
                <a:chOff x="1621137" y="4312693"/>
                <a:chExt cx="1201593" cy="405073"/>
              </a:xfrm>
            </p:grpSpPr>
            <p:sp>
              <p:nvSpPr>
                <p:cNvPr id="80" name="TextBox 126"/>
                <p:cNvSpPr txBox="1">
                  <a:spLocks noChangeArrowheads="1"/>
                </p:cNvSpPr>
                <p:nvPr/>
              </p:nvSpPr>
              <p:spPr bwMode="auto">
                <a:xfrm>
                  <a:off x="1621137" y="4312693"/>
                  <a:ext cx="744086" cy="4050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GB" sz="1200" b="1">
                      <a:solidFill>
                        <a:srgbClr val="00B050"/>
                      </a:solidFill>
                    </a:rPr>
                    <a:t>SSSV</a:t>
                  </a:r>
                </a:p>
              </p:txBody>
            </p:sp>
            <p:sp>
              <p:nvSpPr>
                <p:cNvPr id="81" name="Rectangle 6"/>
                <p:cNvSpPr/>
                <p:nvPr/>
              </p:nvSpPr>
              <p:spPr>
                <a:xfrm>
                  <a:off x="2598408" y="4363415"/>
                  <a:ext cx="224322" cy="22517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200"/>
                </a:p>
              </p:txBody>
            </p:sp>
          </p:grpSp>
          <p:sp>
            <p:nvSpPr>
              <p:cNvPr id="82" name="TextBox 129"/>
              <p:cNvSpPr txBox="1">
                <a:spLocks noChangeArrowheads="1"/>
              </p:cNvSpPr>
              <p:nvPr/>
            </p:nvSpPr>
            <p:spPr bwMode="auto">
              <a:xfrm>
                <a:off x="2562880" y="4985346"/>
                <a:ext cx="686406" cy="2770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0070C0"/>
                    </a:solidFill>
                  </a:rPr>
                  <a:t>Packer</a:t>
                </a:r>
              </a:p>
            </p:txBody>
          </p:sp>
          <p:cxnSp>
            <p:nvCxnSpPr>
              <p:cNvPr id="91" name="Elbow Connector 90"/>
              <p:cNvCxnSpPr>
                <a:stCxn id="81" idx="1"/>
              </p:cNvCxnSpPr>
              <p:nvPr/>
            </p:nvCxnSpPr>
            <p:spPr>
              <a:xfrm rot="10800000">
                <a:off x="3424480" y="3592927"/>
                <a:ext cx="47627" cy="396079"/>
              </a:xfrm>
              <a:prstGeom prst="bentConnector2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18"/>
              <p:cNvSpPr>
                <a:spLocks noChangeArrowheads="1"/>
              </p:cNvSpPr>
              <p:nvPr/>
            </p:nvSpPr>
            <p:spPr bwMode="auto">
              <a:xfrm flipH="1">
                <a:off x="3379799" y="4965489"/>
                <a:ext cx="104833" cy="95965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868927" y="4340945"/>
                <a:ext cx="69762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solidFill>
                      <a:srgbClr val="FFC000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dirty="0">
                    <a:solidFill>
                      <a:srgbClr val="4D4D4D"/>
                    </a:solidFill>
                  </a:rPr>
                  <a:t>Casing</a:t>
                </a:r>
              </a:p>
            </p:txBody>
          </p:sp>
        </p:grpSp>
      </p:grpSp>
      <p:cxnSp>
        <p:nvCxnSpPr>
          <p:cNvPr id="1030" name="Elbow Connector 1029"/>
          <p:cNvCxnSpPr>
            <a:stCxn id="66" idx="2"/>
            <a:endCxn id="1028" idx="1"/>
          </p:cNvCxnSpPr>
          <p:nvPr/>
        </p:nvCxnSpPr>
        <p:spPr>
          <a:xfrm rot="16200000" flipH="1">
            <a:off x="1617766" y="4448803"/>
            <a:ext cx="312483" cy="46487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Elbow Connector 1031"/>
          <p:cNvCxnSpPr>
            <a:stCxn id="1028" idx="3"/>
            <a:endCxn id="25" idx="2"/>
          </p:cNvCxnSpPr>
          <p:nvPr/>
        </p:nvCxnSpPr>
        <p:spPr>
          <a:xfrm flipV="1">
            <a:off x="3752850" y="4520082"/>
            <a:ext cx="231966" cy="3174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/>
          <p:cNvGrpSpPr/>
          <p:nvPr/>
        </p:nvGrpSpPr>
        <p:grpSpPr>
          <a:xfrm>
            <a:off x="1913629" y="4652819"/>
            <a:ext cx="1932039" cy="1238865"/>
            <a:chOff x="3605981" y="4557283"/>
            <a:chExt cx="1932039" cy="1238865"/>
          </a:xfrm>
        </p:grpSpPr>
        <p:sp>
          <p:nvSpPr>
            <p:cNvPr id="1028" name="TextBox 1027"/>
            <p:cNvSpPr txBox="1"/>
            <p:nvPr/>
          </p:nvSpPr>
          <p:spPr>
            <a:xfrm>
              <a:off x="3698799" y="4557283"/>
              <a:ext cx="1746403" cy="369332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Perforation Job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pSp>
          <p:nvGrpSpPr>
            <p:cNvPr id="1035" name="Group 1034"/>
            <p:cNvGrpSpPr/>
            <p:nvPr/>
          </p:nvGrpSpPr>
          <p:grpSpPr>
            <a:xfrm>
              <a:off x="3605981" y="5250458"/>
              <a:ext cx="1932039" cy="545690"/>
              <a:chOff x="3605981" y="3156155"/>
              <a:chExt cx="1932039" cy="545690"/>
            </a:xfrm>
          </p:grpSpPr>
          <p:grpSp>
            <p:nvGrpSpPr>
              <p:cNvPr id="1033" name="Group 1032"/>
              <p:cNvGrpSpPr/>
              <p:nvPr/>
            </p:nvGrpSpPr>
            <p:grpSpPr>
              <a:xfrm>
                <a:off x="3687297" y="3191752"/>
                <a:ext cx="1769406" cy="474496"/>
                <a:chOff x="5328290" y="6259249"/>
                <a:chExt cx="1769406" cy="474496"/>
              </a:xfrm>
            </p:grpSpPr>
            <p:sp>
              <p:nvSpPr>
                <p:cNvPr id="101" name="TextBox 124"/>
                <p:cNvSpPr txBox="1">
                  <a:spLocks noChangeArrowheads="1"/>
                </p:cNvSpPr>
                <p:nvPr/>
              </p:nvSpPr>
              <p:spPr bwMode="auto">
                <a:xfrm>
                  <a:off x="6007333" y="6456734"/>
                  <a:ext cx="1090363" cy="2770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GB" sz="1200" b="1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Perforations</a:t>
                  </a:r>
                </a:p>
              </p:txBody>
            </p:sp>
            <p:grpSp>
              <p:nvGrpSpPr>
                <p:cNvPr id="102" name="Group 72"/>
                <p:cNvGrpSpPr>
                  <a:grpSpLocks/>
                </p:cNvGrpSpPr>
                <p:nvPr/>
              </p:nvGrpSpPr>
              <p:grpSpPr bwMode="auto">
                <a:xfrm flipH="1">
                  <a:off x="6027437" y="6259249"/>
                  <a:ext cx="279813" cy="224386"/>
                  <a:chOff x="1904" y="3680"/>
                  <a:chExt cx="363" cy="318"/>
                </a:xfrm>
                <a:solidFill>
                  <a:schemeClr val="accent6">
                    <a:lumMod val="50000"/>
                  </a:schemeClr>
                </a:solidFill>
              </p:grpSpPr>
              <p:sp>
                <p:nvSpPr>
                  <p:cNvPr id="103" name="AutoShape 6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521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04" name="AutoShape 70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657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05" name="AutoShape 7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793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</p:grpSp>
            <p:grpSp>
              <p:nvGrpSpPr>
                <p:cNvPr id="106" name="Group 73"/>
                <p:cNvGrpSpPr>
                  <a:grpSpLocks/>
                </p:cNvGrpSpPr>
                <p:nvPr/>
              </p:nvGrpSpPr>
              <p:grpSpPr bwMode="auto">
                <a:xfrm>
                  <a:off x="5328290" y="6259249"/>
                  <a:ext cx="279813" cy="224386"/>
                  <a:chOff x="1904" y="3680"/>
                  <a:chExt cx="363" cy="318"/>
                </a:xfrm>
                <a:solidFill>
                  <a:schemeClr val="accent6">
                    <a:lumMod val="50000"/>
                  </a:schemeClr>
                </a:solidFill>
              </p:grpSpPr>
              <p:sp>
                <p:nvSpPr>
                  <p:cNvPr id="107" name="AutoShape 7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521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08" name="AutoShape 75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657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09" name="AutoShape 76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793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grp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</p:grpSp>
          </p:grpSp>
          <p:sp>
            <p:nvSpPr>
              <p:cNvPr id="1034" name="Rectangle 1033"/>
              <p:cNvSpPr/>
              <p:nvPr/>
            </p:nvSpPr>
            <p:spPr>
              <a:xfrm>
                <a:off x="3605981" y="3156155"/>
                <a:ext cx="1932039" cy="545690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36" name="Titl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Change Log for Single Job</a:t>
            </a:r>
            <a:endParaRPr lang="en-GB" dirty="0"/>
          </a:p>
        </p:txBody>
      </p:sp>
      <p:cxnSp>
        <p:nvCxnSpPr>
          <p:cNvPr id="1041" name="Straight Arrow Connector 1040"/>
          <p:cNvCxnSpPr>
            <a:stCxn id="1028" idx="2"/>
            <a:endCxn id="1034" idx="0"/>
          </p:cNvCxnSpPr>
          <p:nvPr/>
        </p:nvCxnSpPr>
        <p:spPr>
          <a:xfrm>
            <a:off x="2879649" y="5022151"/>
            <a:ext cx="0" cy="323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ular Callout 1042"/>
          <p:cNvSpPr/>
          <p:nvPr/>
        </p:nvSpPr>
        <p:spPr>
          <a:xfrm>
            <a:off x="4395869" y="4525494"/>
            <a:ext cx="2550841" cy="923330"/>
          </a:xfrm>
          <a:prstGeom prst="wedgeRectCallout">
            <a:avLst>
              <a:gd name="adj1" fmla="val -81671"/>
              <a:gd name="adj2" fmla="val -3223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Well CM [Construction and Maintenance] Ledger </a:t>
            </a:r>
            <a:r>
              <a:rPr lang="en-GB" dirty="0">
                <a:solidFill>
                  <a:srgbClr val="0070C0"/>
                </a:solidFill>
              </a:rPr>
              <a:t>entry</a:t>
            </a:r>
          </a:p>
        </p:txBody>
      </p:sp>
      <p:sp>
        <p:nvSpPr>
          <p:cNvPr id="1044" name="Rectangular Callout 1043"/>
          <p:cNvSpPr/>
          <p:nvPr/>
        </p:nvSpPr>
        <p:spPr>
          <a:xfrm>
            <a:off x="4280743" y="5561114"/>
            <a:ext cx="2816093" cy="646331"/>
          </a:xfrm>
          <a:prstGeom prst="wedgeRectCallout">
            <a:avLst>
              <a:gd name="adj1" fmla="val -90963"/>
              <a:gd name="adj2" fmla="val -3284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Data concerning change, in </a:t>
            </a:r>
            <a:r>
              <a:rPr lang="en-GB" dirty="0" err="1" smtClean="0">
                <a:solidFill>
                  <a:srgbClr val="0070C0"/>
                </a:solidFill>
              </a:rPr>
              <a:t>Downhole</a:t>
            </a:r>
            <a:r>
              <a:rPr lang="en-GB" dirty="0" smtClean="0">
                <a:solidFill>
                  <a:srgbClr val="0070C0"/>
                </a:solidFill>
              </a:rPr>
              <a:t> Components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808" y="1120774"/>
            <a:ext cx="4867299" cy="12675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4" y="2231411"/>
            <a:ext cx="4418215" cy="329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08" y="2551450"/>
            <a:ext cx="4418215" cy="329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itl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Well Cumulative History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740309" y="1312606"/>
            <a:ext cx="777970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Day 1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61444" y="1312606"/>
            <a:ext cx="777970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2060"/>
                </a:solidFill>
              </a:rPr>
              <a:t>Day 4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987" y="1753263"/>
            <a:ext cx="878574" cy="4001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2000" b="1" dirty="0"/>
              <a:t>Events</a:t>
            </a:r>
            <a:endParaRPr lang="en-GB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76131" y="1753263"/>
            <a:ext cx="1888337" cy="40011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Well equipment</a:t>
            </a:r>
          </a:p>
        </p:txBody>
      </p:sp>
      <p:cxnSp>
        <p:nvCxnSpPr>
          <p:cNvPr id="41" name="Elbow Connector 40"/>
          <p:cNvCxnSpPr>
            <a:stCxn id="43" idx="2"/>
          </p:cNvCxnSpPr>
          <p:nvPr/>
        </p:nvCxnSpPr>
        <p:spPr>
          <a:xfrm rot="16200000" flipH="1">
            <a:off x="731809" y="2302838"/>
            <a:ext cx="453788" cy="15485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4" idx="2"/>
          </p:cNvCxnSpPr>
          <p:nvPr/>
        </p:nvCxnSpPr>
        <p:spPr>
          <a:xfrm rot="16200000" flipH="1">
            <a:off x="2920327" y="2253346"/>
            <a:ext cx="483287" cy="2833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ular Callout 46"/>
          <p:cNvSpPr/>
          <p:nvPr/>
        </p:nvSpPr>
        <p:spPr>
          <a:xfrm>
            <a:off x="274276" y="5742784"/>
            <a:ext cx="1902542" cy="923330"/>
          </a:xfrm>
          <a:prstGeom prst="wedgeRectCallout">
            <a:avLst>
              <a:gd name="adj1" fmla="val -2460"/>
              <a:gd name="adj2" fmla="val -15111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Well CM Ledger</a:t>
            </a:r>
            <a:r>
              <a:rPr lang="en-GB" dirty="0" smtClean="0">
                <a:solidFill>
                  <a:schemeClr val="tx1"/>
                </a:solidFill>
              </a:rPr>
              <a:t> gets added to cumulatively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2499961" y="5742784"/>
            <a:ext cx="2890685" cy="923330"/>
          </a:xfrm>
          <a:prstGeom prst="wedgeRectCallout">
            <a:avLst>
              <a:gd name="adj1" fmla="val -13059"/>
              <a:gd name="adj2" fmla="val -14756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err="1" smtClean="0">
                <a:solidFill>
                  <a:schemeClr val="tx1"/>
                </a:solidFill>
              </a:rPr>
              <a:t>Downhole</a:t>
            </a:r>
            <a:r>
              <a:rPr lang="en-GB" b="1" dirty="0" smtClean="0">
                <a:solidFill>
                  <a:schemeClr val="tx1"/>
                </a:solidFill>
              </a:rPr>
              <a:t> Components </a:t>
            </a:r>
            <a:r>
              <a:rPr lang="en-GB" dirty="0" smtClean="0">
                <a:solidFill>
                  <a:schemeClr val="tx1"/>
                </a:solidFill>
              </a:rPr>
              <a:t>added, updated  </a:t>
            </a:r>
            <a:r>
              <a:rPr lang="en-GB" b="1" dirty="0">
                <a:solidFill>
                  <a:schemeClr val="tx1"/>
                </a:solidFill>
              </a:rPr>
              <a:t>or</a:t>
            </a:r>
            <a:r>
              <a:rPr lang="en-GB" dirty="0">
                <a:solidFill>
                  <a:schemeClr val="tx1"/>
                </a:solidFill>
              </a:rPr>
              <a:t> removed by Events</a:t>
            </a:r>
          </a:p>
        </p:txBody>
      </p:sp>
    </p:spTree>
    <p:extLst>
      <p:ext uri="{BB962C8B-B14F-4D97-AF65-F5344CB8AC3E}">
        <p14:creationId xmlns:p14="http://schemas.microsoft.com/office/powerpoint/2010/main" val="4396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Organization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5" y="1371600"/>
            <a:ext cx="7765576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4 top-level objects:</a:t>
            </a:r>
          </a:p>
          <a:p>
            <a:pPr marL="530225" indent="-530225">
              <a:buFont typeface="+mj-lt"/>
              <a:buAutoNum type="arabicPeriod"/>
            </a:pPr>
            <a:r>
              <a:rPr lang="en-GB" sz="2400" dirty="0" err="1" smtClean="0"/>
              <a:t>Downhole</a:t>
            </a:r>
            <a:r>
              <a:rPr lang="en-GB" sz="2400" dirty="0" smtClean="0"/>
              <a:t> </a:t>
            </a:r>
            <a:r>
              <a:rPr lang="en-GB" sz="2400" dirty="0"/>
              <a:t>Component </a:t>
            </a:r>
            <a:r>
              <a:rPr lang="en-GB" sz="2400" dirty="0" smtClean="0"/>
              <a:t>- contains </a:t>
            </a:r>
            <a:r>
              <a:rPr lang="en-GB" sz="2400" dirty="0"/>
              <a:t>wellbore </a:t>
            </a:r>
            <a:r>
              <a:rPr lang="en-GB" sz="2400" dirty="0" smtClean="0"/>
              <a:t>equipment</a:t>
            </a:r>
            <a:endParaRPr lang="en-GB" sz="2400" dirty="0"/>
          </a:p>
          <a:p>
            <a:pPr marL="530225" indent="-530225">
              <a:buFont typeface="+mj-lt"/>
              <a:buAutoNum type="arabicPeriod"/>
            </a:pPr>
            <a:r>
              <a:rPr lang="en-GB" sz="2400" dirty="0"/>
              <a:t>Well Construction Management Ledger - contains details of Jobs &amp; Events</a:t>
            </a:r>
          </a:p>
          <a:p>
            <a:pPr marL="530225" indent="-530225">
              <a:buFont typeface="+mj-lt"/>
              <a:buAutoNum type="arabicPeriod"/>
            </a:pPr>
            <a:r>
              <a:rPr lang="en-GB" sz="2400" dirty="0" smtClean="0"/>
              <a:t>Well </a:t>
            </a:r>
            <a:r>
              <a:rPr lang="en-GB" sz="2400" dirty="0"/>
              <a:t>Completion </a:t>
            </a:r>
            <a:r>
              <a:rPr lang="en-GB" sz="2400" dirty="0" smtClean="0"/>
              <a:t>–associates </a:t>
            </a:r>
            <a:r>
              <a:rPr lang="en-GB" sz="2400" dirty="0"/>
              <a:t>a wellhead stream with </a:t>
            </a:r>
            <a:r>
              <a:rPr lang="en-GB" sz="2400" dirty="0" smtClean="0"/>
              <a:t>one or more wellbore completions </a:t>
            </a:r>
            <a:r>
              <a:rPr lang="en-GB" sz="2400" dirty="0"/>
              <a:t>(completed </a:t>
            </a:r>
            <a:r>
              <a:rPr lang="en-GB" sz="2400" dirty="0" smtClean="0"/>
              <a:t>zones) </a:t>
            </a:r>
            <a:r>
              <a:rPr lang="en-GB" sz="2400" dirty="0"/>
              <a:t>in the </a:t>
            </a:r>
            <a:r>
              <a:rPr lang="en-GB" sz="2400" dirty="0" smtClean="0"/>
              <a:t>well</a:t>
            </a:r>
          </a:p>
          <a:p>
            <a:pPr marL="530225" indent="-530225">
              <a:buFont typeface="+mj-lt"/>
              <a:buAutoNum type="arabicPeriod"/>
            </a:pPr>
            <a:r>
              <a:rPr lang="en-GB" sz="2400" dirty="0" smtClean="0"/>
              <a:t>Wellbore Completion – represents a section of wellbore open to flow with reservoir.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8366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749" y="1622182"/>
            <a:ext cx="3439741" cy="3678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 of </a:t>
            </a:r>
            <a:r>
              <a:rPr lang="en-GB" dirty="0" err="1" smtClean="0"/>
              <a:t>Downhole</a:t>
            </a:r>
            <a:r>
              <a:rPr lang="en-GB" dirty="0" smtClean="0"/>
              <a:t> Components</a:t>
            </a:r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232016" y="1808878"/>
            <a:ext cx="2412000" cy="626701"/>
          </a:xfrm>
          <a:prstGeom prst="wedgeRectCallout">
            <a:avLst>
              <a:gd name="adj1" fmla="val 115190"/>
              <a:gd name="adj2" fmla="val 4374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Wellhead</a:t>
            </a:r>
            <a:r>
              <a:rPr lang="en-GB" dirty="0" smtClean="0">
                <a:solidFill>
                  <a:srgbClr val="0070C0"/>
                </a:solidFill>
              </a:rPr>
              <a:t>: not described in full detail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99984" y="4322381"/>
            <a:ext cx="2412000" cy="626701"/>
          </a:xfrm>
          <a:prstGeom prst="wedgeRectCallout">
            <a:avLst>
              <a:gd name="adj1" fmla="val -131015"/>
              <a:gd name="adj2" fmla="val -1636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Borehole</a:t>
            </a:r>
            <a:r>
              <a:rPr lang="en-GB" dirty="0" smtClean="0">
                <a:solidFill>
                  <a:srgbClr val="0070C0"/>
                </a:solidFill>
              </a:rPr>
              <a:t>: the open hole sizes as drilled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32016" y="2791788"/>
            <a:ext cx="2412000" cy="903700"/>
          </a:xfrm>
          <a:prstGeom prst="wedgeRectCallout">
            <a:avLst>
              <a:gd name="adj1" fmla="val 116150"/>
              <a:gd name="adj2" fmla="val 79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Casings</a:t>
            </a:r>
            <a:r>
              <a:rPr lang="en-GB" dirty="0" smtClean="0">
                <a:solidFill>
                  <a:srgbClr val="0070C0"/>
                </a:solidFill>
              </a:rPr>
              <a:t>: multiple strings supported, can include joint tally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499984" y="1947883"/>
            <a:ext cx="2412000" cy="903700"/>
          </a:xfrm>
          <a:prstGeom prst="wedgeRectCallout">
            <a:avLst>
              <a:gd name="adj1" fmla="val -122806"/>
              <a:gd name="adj2" fmla="val -1156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Cement</a:t>
            </a:r>
            <a:r>
              <a:rPr lang="en-GB" dirty="0" smtClean="0">
                <a:solidFill>
                  <a:srgbClr val="0070C0"/>
                </a:solidFill>
              </a:rPr>
              <a:t>: placement as well as properties (also other fills)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32016" y="3817660"/>
            <a:ext cx="2412000" cy="903700"/>
          </a:xfrm>
          <a:prstGeom prst="wedgeRectCallout">
            <a:avLst>
              <a:gd name="adj1" fmla="val 120677"/>
              <a:gd name="adj2" fmla="val 646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err="1" smtClean="0">
                <a:solidFill>
                  <a:srgbClr val="0070C0"/>
                </a:solidFill>
              </a:rPr>
              <a:t>Tubings</a:t>
            </a:r>
            <a:r>
              <a:rPr lang="en-GB" dirty="0" smtClean="0">
                <a:solidFill>
                  <a:srgbClr val="0070C0"/>
                </a:solidFill>
              </a:rPr>
              <a:t>: multiple strings supported, can include joint tally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499984" y="2919163"/>
            <a:ext cx="2412000" cy="903700"/>
          </a:xfrm>
          <a:prstGeom prst="wedgeRectCallout">
            <a:avLst>
              <a:gd name="adj1" fmla="val -133329"/>
              <a:gd name="adj2" fmla="val 1285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Accessories</a:t>
            </a:r>
            <a:r>
              <a:rPr lang="en-GB" dirty="0" smtClean="0">
                <a:solidFill>
                  <a:srgbClr val="0070C0"/>
                </a:solidFill>
              </a:rPr>
              <a:t> to strings: e.g. packers, gas lift valves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45660" y="5337860"/>
            <a:ext cx="2429301" cy="903700"/>
          </a:xfrm>
          <a:prstGeom prst="wedgeRectCallout">
            <a:avLst>
              <a:gd name="adj1" fmla="val 115993"/>
              <a:gd name="adj2" fmla="val -12138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Perforation Set: </a:t>
            </a:r>
            <a:r>
              <a:rPr lang="en-GB" dirty="0" smtClean="0">
                <a:solidFill>
                  <a:srgbClr val="0070C0"/>
                </a:solidFill>
              </a:rPr>
              <a:t>physical description of perforations </a:t>
            </a:r>
            <a:r>
              <a:rPr lang="en-GB" dirty="0">
                <a:solidFill>
                  <a:srgbClr val="0070C0"/>
                </a:solidFill>
              </a:rPr>
              <a:t>etc.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499984" y="5038895"/>
            <a:ext cx="2412000" cy="626701"/>
          </a:xfrm>
          <a:prstGeom prst="wedgeRectCallout">
            <a:avLst>
              <a:gd name="adj1" fmla="val -122751"/>
              <a:gd name="adj2" fmla="val -11532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Formation Layers</a:t>
            </a:r>
            <a:r>
              <a:rPr lang="en-GB" dirty="0" smtClean="0">
                <a:solidFill>
                  <a:srgbClr val="0070C0"/>
                </a:solidFill>
              </a:rPr>
              <a:t>: with basic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477" y="1501252"/>
            <a:ext cx="2647666" cy="982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smtClean="0"/>
              <a:t>Wellhead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52397" y="2554420"/>
            <a:ext cx="2647666" cy="2290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err="1" smtClean="0"/>
              <a:t>Downhole</a:t>
            </a:r>
            <a:r>
              <a:rPr lang="en-GB" dirty="0" smtClean="0"/>
              <a:t> String Set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0125" y="4990401"/>
            <a:ext cx="2647666" cy="13967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smtClean="0"/>
              <a:t>Perforation Sets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332669" y="1501251"/>
            <a:ext cx="2647666" cy="2415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smtClean="0"/>
              <a:t>Accessory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348589" y="4039733"/>
            <a:ext cx="2647666" cy="17332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smtClean="0"/>
              <a:t>Borehole String Set</a:t>
            </a:r>
            <a:endParaRPr lang="en-GB" dirty="0"/>
          </a:p>
        </p:txBody>
      </p:sp>
      <p:sp>
        <p:nvSpPr>
          <p:cNvPr id="21" name="Rectangular Callout 20"/>
          <p:cNvSpPr/>
          <p:nvPr/>
        </p:nvSpPr>
        <p:spPr>
          <a:xfrm>
            <a:off x="3281328" y="6085245"/>
            <a:ext cx="2412000" cy="626701"/>
          </a:xfrm>
          <a:prstGeom prst="wedgeRectCallout">
            <a:avLst>
              <a:gd name="adj1" fmla="val -3704"/>
              <a:gd name="adj2" fmla="val -240675"/>
            </a:avLst>
          </a:prstGeom>
          <a:solidFill>
            <a:srgbClr val="FFFF00"/>
          </a:solidFill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Assembly</a:t>
            </a:r>
            <a:r>
              <a:rPr lang="en-GB" dirty="0" smtClean="0">
                <a:solidFill>
                  <a:srgbClr val="0070C0"/>
                </a:solidFill>
              </a:rPr>
              <a:t>: groups of components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3294976" y="5423311"/>
            <a:ext cx="2412000" cy="626701"/>
          </a:xfrm>
          <a:prstGeom prst="wedgeRectCallout">
            <a:avLst>
              <a:gd name="adj1" fmla="val 6257"/>
              <a:gd name="adj2" fmla="val -16323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Equipment</a:t>
            </a:r>
            <a:r>
              <a:rPr lang="en-GB" dirty="0" smtClean="0">
                <a:solidFill>
                  <a:srgbClr val="0070C0"/>
                </a:solidFill>
              </a:rPr>
              <a:t>: the components used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5342" y="5199797"/>
            <a:ext cx="3079796" cy="1542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r>
              <a:rPr lang="en-GB" dirty="0" smtClean="0"/>
              <a:t>String Equipment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73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Scope of Well Construction Management Ledger 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Identity</a:t>
            </a:r>
            <a:r>
              <a:rPr lang="en-GB" sz="2400" dirty="0" smtClean="0"/>
              <a:t> information such as the well name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Event Information</a:t>
            </a:r>
            <a:r>
              <a:rPr lang="en-GB" sz="2400" dirty="0" smtClean="0"/>
              <a:t>, </a:t>
            </a:r>
            <a:r>
              <a:rPr lang="en-GB" sz="2400" dirty="0" err="1" smtClean="0"/>
              <a:t>eg</a:t>
            </a:r>
            <a:r>
              <a:rPr lang="en-GB" sz="2400" dirty="0" smtClean="0"/>
              <a:t> depth </a:t>
            </a:r>
            <a:r>
              <a:rPr lang="en-GB" sz="2400" dirty="0"/>
              <a:t>&amp; time ranges of operation</a:t>
            </a:r>
            <a:endParaRPr lang="en-GB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Completion reference</a:t>
            </a:r>
            <a:r>
              <a:rPr lang="en-GB" sz="2400" dirty="0" smtClean="0"/>
              <a:t> information including references to string, equipment.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Operational/management</a:t>
            </a:r>
            <a:r>
              <a:rPr lang="en-GB" sz="2400" dirty="0" smtClean="0"/>
              <a:t> information </a:t>
            </a:r>
            <a:r>
              <a:rPr lang="en-GB" sz="2400" dirty="0" err="1" smtClean="0"/>
              <a:t>eg</a:t>
            </a:r>
            <a:r>
              <a:rPr lang="en-GB" sz="2400" dirty="0" smtClean="0"/>
              <a:t>,  business associate, w/order number, cost, rig ID, flags if operation was planned/unplanned etc.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err="1" smtClean="0"/>
              <a:t>eventExtension</a:t>
            </a:r>
            <a:r>
              <a:rPr lang="en-GB" sz="2400" dirty="0" smtClean="0"/>
              <a:t> - contains </a:t>
            </a:r>
            <a:r>
              <a:rPr lang="en-GB" sz="2400" dirty="0"/>
              <a:t>the job data (limited types</a:t>
            </a:r>
            <a:r>
              <a:rPr lang="en-GB" sz="2400" dirty="0" smtClean="0"/>
              <a:t>), may have reference to details in a WITSML object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Participant</a:t>
            </a:r>
            <a:r>
              <a:rPr lang="en-GB" sz="2400" dirty="0" smtClean="0"/>
              <a:t> – enables link to be made to any WITSML object, </a:t>
            </a:r>
            <a:r>
              <a:rPr lang="en-GB" sz="2400" dirty="0" err="1" smtClean="0"/>
              <a:t>eg</a:t>
            </a:r>
            <a:r>
              <a:rPr lang="en-GB" sz="2400" dirty="0" smtClean="0"/>
              <a:t> a log. No semantic meaning conveyed.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864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Nesting of Jobs containing multiple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24" y="1207824"/>
            <a:ext cx="7315200" cy="5138386"/>
          </a:xfrm>
        </p:spPr>
        <p:txBody>
          <a:bodyPr>
            <a:normAutofit/>
          </a:bodyPr>
          <a:lstStyle/>
          <a:p>
            <a:r>
              <a:rPr lang="en-GB" sz="2200" dirty="0" smtClean="0"/>
              <a:t>An event in the ledger can have a parent event ID.  </a:t>
            </a:r>
          </a:p>
          <a:p>
            <a:r>
              <a:rPr lang="en-GB" sz="2200" dirty="0" smtClean="0"/>
              <a:t>Events can be organized into a hierarchy. </a:t>
            </a:r>
          </a:p>
          <a:p>
            <a:r>
              <a:rPr lang="en-GB" sz="2200" dirty="0" err="1" smtClean="0"/>
              <a:t>Eg</a:t>
            </a:r>
            <a:r>
              <a:rPr lang="en-GB" sz="2200" dirty="0" smtClean="0"/>
              <a:t>, “Job Producer” = top level event</a:t>
            </a:r>
          </a:p>
          <a:p>
            <a:pPr lvl="1"/>
            <a:r>
              <a:rPr lang="en-GB" sz="2200" dirty="0" smtClean="0"/>
              <a:t>“Sub Job” Events with this “Job Producer” parent:</a:t>
            </a:r>
          </a:p>
          <a:p>
            <a:pPr lvl="1"/>
            <a:r>
              <a:rPr lang="en-GB" sz="2200" dirty="0" smtClean="0"/>
              <a:t>“Job – Well Service Rig Crew”</a:t>
            </a:r>
          </a:p>
          <a:p>
            <a:pPr lvl="1"/>
            <a:r>
              <a:rPr lang="en-GB" sz="2200" dirty="0" smtClean="0"/>
              <a:t>“Job – Site Work”</a:t>
            </a:r>
          </a:p>
          <a:p>
            <a:pPr lvl="1"/>
            <a:r>
              <a:rPr lang="en-GB" sz="2200" dirty="0" smtClean="0"/>
              <a:t>“Job – Tubing Inspection”</a:t>
            </a:r>
          </a:p>
          <a:p>
            <a:pPr lvl="1"/>
            <a:r>
              <a:rPr lang="en-GB" sz="2200" dirty="0" smtClean="0"/>
              <a:t>From Different Service </a:t>
            </a:r>
            <a:br>
              <a:rPr lang="en-GB" sz="2200" dirty="0" smtClean="0"/>
            </a:br>
            <a:r>
              <a:rPr lang="en-GB" sz="2200" dirty="0" smtClean="0"/>
              <a:t>providers</a:t>
            </a:r>
          </a:p>
          <a:p>
            <a:pPr lvl="1"/>
            <a:r>
              <a:rPr lang="en-GB" sz="2200" dirty="0" smtClean="0"/>
              <a:t>Hence, each service </a:t>
            </a:r>
            <a:br>
              <a:rPr lang="en-GB" sz="2200" dirty="0" smtClean="0"/>
            </a:br>
            <a:r>
              <a:rPr lang="en-GB" sz="2200" dirty="0" smtClean="0"/>
              <a:t>provider can supply their</a:t>
            </a:r>
            <a:br>
              <a:rPr lang="en-GB" sz="2200" dirty="0" smtClean="0"/>
            </a:br>
            <a:r>
              <a:rPr lang="en-GB" sz="2200" dirty="0" smtClean="0"/>
              <a:t>report to operator using</a:t>
            </a:r>
            <a:br>
              <a:rPr lang="en-GB" sz="2200" dirty="0" smtClean="0"/>
            </a:br>
            <a:r>
              <a:rPr lang="en-GB" sz="2200" dirty="0" smtClean="0"/>
              <a:t>the data-object</a:t>
            </a:r>
            <a:endParaRPr lang="en-GB" sz="22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5"/>
          <a:stretch/>
        </p:blipFill>
        <p:spPr bwMode="auto">
          <a:xfrm>
            <a:off x="4421872" y="3307403"/>
            <a:ext cx="4763069" cy="3550597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1119117" y="2866023"/>
            <a:ext cx="3875964" cy="327547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1391" y="3277729"/>
            <a:ext cx="2467970" cy="338919"/>
          </a:xfrm>
          <a:prstGeom prst="rect">
            <a:avLst/>
          </a:prstGeom>
          <a:solidFill>
            <a:srgbClr val="FF99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310" y="3689441"/>
            <a:ext cx="3216325" cy="350289"/>
          </a:xfrm>
          <a:prstGeom prst="rect">
            <a:avLst/>
          </a:prstGeom>
          <a:solidFill>
            <a:srgbClr val="33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7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23582"/>
            <a:ext cx="9144000" cy="5834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58" y="1334531"/>
            <a:ext cx="4668087" cy="4893274"/>
          </a:xfrm>
          <a:prstGeom prst="rect">
            <a:avLst/>
          </a:prstGeom>
        </p:spPr>
      </p:pic>
      <p:sp>
        <p:nvSpPr>
          <p:cNvPr id="43" name="Isosceles Triangle 42"/>
          <p:cNvSpPr/>
          <p:nvPr/>
        </p:nvSpPr>
        <p:spPr>
          <a:xfrm rot="450107" flipH="1">
            <a:off x="788240" y="1328687"/>
            <a:ext cx="3330424" cy="432000"/>
          </a:xfrm>
          <a:prstGeom prst="triangle">
            <a:avLst>
              <a:gd name="adj" fmla="val 9624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Scope of Flow Paths, Reservoir to Wellhead</a:t>
            </a:r>
            <a:endParaRPr lang="en-GB" dirty="0"/>
          </a:p>
        </p:txBody>
      </p:sp>
      <p:sp>
        <p:nvSpPr>
          <p:cNvPr id="8" name="Rectangular Callout 7"/>
          <p:cNvSpPr/>
          <p:nvPr/>
        </p:nvSpPr>
        <p:spPr>
          <a:xfrm>
            <a:off x="569336" y="1003910"/>
            <a:ext cx="2412000" cy="903700"/>
          </a:xfrm>
          <a:prstGeom prst="wedgeRectCallout">
            <a:avLst>
              <a:gd name="adj1" fmla="val 82303"/>
              <a:gd name="adj2" fmla="val -1931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Well Completion</a:t>
            </a:r>
            <a:r>
              <a:rPr lang="en-GB" dirty="0" smtClean="0">
                <a:solidFill>
                  <a:schemeClr val="bg1"/>
                </a:solidFill>
              </a:rPr>
              <a:t>: a commingled “flow” in the well, </a:t>
            </a:r>
            <a:r>
              <a:rPr lang="en-GB" dirty="0" err="1" smtClean="0">
                <a:solidFill>
                  <a:schemeClr val="bg1"/>
                </a:solidFill>
              </a:rPr>
              <a:t>eg</a:t>
            </a:r>
            <a:r>
              <a:rPr lang="en-GB" dirty="0" smtClean="0">
                <a:solidFill>
                  <a:schemeClr val="bg1"/>
                </a:solidFill>
              </a:rPr>
              <a:t> “X”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5476402" y="2350554"/>
            <a:ext cx="2412000" cy="903700"/>
          </a:xfrm>
          <a:prstGeom prst="wedgeRectCallout">
            <a:avLst>
              <a:gd name="adj1" fmla="val -106907"/>
              <a:gd name="adj2" fmla="val -2199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</a:rPr>
              <a:t>S</a:t>
            </a:r>
            <a:r>
              <a:rPr lang="en-GB" b="1" dirty="0" smtClean="0">
                <a:solidFill>
                  <a:schemeClr val="bg1"/>
                </a:solidFill>
              </a:rPr>
              <a:t>pecified: </a:t>
            </a:r>
            <a:r>
              <a:rPr lang="en-GB" dirty="0" smtClean="0">
                <a:solidFill>
                  <a:schemeClr val="bg1"/>
                </a:solidFill>
              </a:rPr>
              <a:t>flow through specific tubing strings </a:t>
            </a: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3" name="Bent Arrow 2"/>
          <p:cNvSpPr/>
          <p:nvPr/>
        </p:nvSpPr>
        <p:spPr>
          <a:xfrm>
            <a:off x="4367282" y="1214636"/>
            <a:ext cx="423081" cy="341194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flipH="1">
            <a:off x="3837289" y="1197257"/>
            <a:ext cx="423081" cy="341194"/>
          </a:xfrm>
          <a:prstGeom prst="ben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3816810" y="5954300"/>
            <a:ext cx="3095764" cy="903700"/>
          </a:xfrm>
          <a:prstGeom prst="wedgeRectCallout">
            <a:avLst>
              <a:gd name="adj1" fmla="val -22345"/>
              <a:gd name="adj2" fmla="val -9456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String </a:t>
            </a:r>
            <a:r>
              <a:rPr lang="en-GB" b="1" dirty="0" smtClean="0">
                <a:solidFill>
                  <a:srgbClr val="0070C0"/>
                </a:solidFill>
              </a:rPr>
              <a:t>Equipment:</a:t>
            </a:r>
            <a:r>
              <a:rPr lang="en-GB" dirty="0" smtClean="0">
                <a:solidFill>
                  <a:srgbClr val="0070C0"/>
                </a:solidFill>
              </a:rPr>
              <a:t> has</a:t>
            </a:r>
            <a:endParaRPr lang="en-GB" b="1" dirty="0">
              <a:solidFill>
                <a:srgbClr val="0070C0"/>
              </a:solidFill>
            </a:endParaRPr>
          </a:p>
          <a:p>
            <a:pPr algn="ctr"/>
            <a:r>
              <a:rPr lang="en-GB" b="1" dirty="0" err="1" smtClean="0">
                <a:solidFill>
                  <a:srgbClr val="0070C0"/>
                </a:solidFill>
              </a:rPr>
              <a:t>Ref’d</a:t>
            </a:r>
            <a:r>
              <a:rPr lang="en-GB" b="1" dirty="0" smtClean="0">
                <a:solidFill>
                  <a:srgbClr val="0070C0"/>
                </a:solidFill>
              </a:rPr>
              <a:t> Perforated Intervals</a:t>
            </a:r>
            <a:r>
              <a:rPr lang="en-GB" dirty="0" smtClean="0">
                <a:solidFill>
                  <a:srgbClr val="0070C0"/>
                </a:solidFill>
              </a:rPr>
              <a:t>: from this component (</a:t>
            </a:r>
            <a:r>
              <a:rPr lang="en-GB" dirty="0" err="1" smtClean="0">
                <a:solidFill>
                  <a:srgbClr val="0070C0"/>
                </a:solidFill>
              </a:rPr>
              <a:t>eg</a:t>
            </a:r>
            <a:r>
              <a:rPr lang="en-GB" dirty="0" smtClean="0">
                <a:solidFill>
                  <a:srgbClr val="0070C0"/>
                </a:solidFill>
              </a:rPr>
              <a:t> casing) </a:t>
            </a:r>
            <a:endParaRPr lang="en-GB" b="1" dirty="0" smtClean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80432" y="3480183"/>
            <a:ext cx="1037230" cy="206080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226315" y="5070608"/>
            <a:ext cx="309804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i="1" dirty="0" smtClean="0"/>
              <a:t>References</a:t>
            </a:r>
            <a:r>
              <a:rPr lang="en-GB" sz="1600" dirty="0" smtClean="0"/>
              <a:t> </a:t>
            </a:r>
            <a:r>
              <a:rPr lang="en-GB" sz="1600" dirty="0" err="1" smtClean="0"/>
              <a:t>Perf</a:t>
            </a:r>
            <a:r>
              <a:rPr lang="en-GB" sz="1600" dirty="0" smtClean="0"/>
              <a:t> set, borehole, equipment as appropriate </a:t>
            </a:r>
          </a:p>
          <a:p>
            <a:r>
              <a:rPr lang="en-GB" sz="1600" dirty="0" smtClean="0"/>
              <a:t>AND Geology feature</a:t>
            </a:r>
            <a:endParaRPr lang="en-GB" sz="1600" dirty="0"/>
          </a:p>
        </p:txBody>
      </p:sp>
      <p:sp>
        <p:nvSpPr>
          <p:cNvPr id="70" name="Rectangular Callout 69"/>
          <p:cNvSpPr/>
          <p:nvPr/>
        </p:nvSpPr>
        <p:spPr>
          <a:xfrm>
            <a:off x="581158" y="2517560"/>
            <a:ext cx="2388357" cy="903700"/>
          </a:xfrm>
          <a:prstGeom prst="wedgeRectCallout">
            <a:avLst>
              <a:gd name="adj1" fmla="val 79586"/>
              <a:gd name="adj2" fmla="val 87886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Wellbore  </a:t>
            </a:r>
            <a:r>
              <a:rPr lang="en-GB" b="1" dirty="0" smtClean="0"/>
              <a:t>Completion: </a:t>
            </a:r>
            <a:r>
              <a:rPr lang="en-GB" dirty="0" smtClean="0"/>
              <a:t>section of borehole open to flow , </a:t>
            </a:r>
            <a:r>
              <a:rPr lang="en-GB" dirty="0" err="1" smtClean="0"/>
              <a:t>eg</a:t>
            </a:r>
            <a:r>
              <a:rPr lang="en-GB" dirty="0" smtClean="0"/>
              <a:t>  “A”</a:t>
            </a:r>
            <a:endParaRPr lang="en-GB" dirty="0"/>
          </a:p>
        </p:txBody>
      </p:sp>
      <p:sp>
        <p:nvSpPr>
          <p:cNvPr id="14" name="Rectangular Callout 13"/>
          <p:cNvSpPr/>
          <p:nvPr/>
        </p:nvSpPr>
        <p:spPr>
          <a:xfrm>
            <a:off x="383265" y="4031210"/>
            <a:ext cx="2784143" cy="903700"/>
          </a:xfrm>
          <a:prstGeom prst="wedgeRectCallout">
            <a:avLst>
              <a:gd name="adj1" fmla="val 76208"/>
              <a:gd name="adj2" fmla="val -49644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Contact Interval: </a:t>
            </a:r>
            <a:r>
              <a:rPr lang="en-GB" dirty="0"/>
              <a:t>physical connection to reservoir,</a:t>
            </a:r>
          </a:p>
          <a:p>
            <a:r>
              <a:rPr lang="en-GB" dirty="0"/>
              <a:t>4 types: </a:t>
            </a:r>
            <a:r>
              <a:rPr lang="en-GB" dirty="0" err="1"/>
              <a:t>perf</a:t>
            </a:r>
            <a:r>
              <a:rPr lang="en-GB" dirty="0"/>
              <a:t>, o/h, slot, g/p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26315" y="2043308"/>
            <a:ext cx="309804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A </a:t>
            </a:r>
            <a:r>
              <a:rPr lang="en-GB" sz="1600" i="1" dirty="0" smtClean="0"/>
              <a:t>References</a:t>
            </a:r>
            <a:r>
              <a:rPr lang="en-GB" sz="1600" dirty="0" smtClean="0"/>
              <a:t> Well Completion X</a:t>
            </a:r>
            <a:endParaRPr lang="en-GB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6030" y="3556958"/>
            <a:ext cx="321861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Contains </a:t>
            </a:r>
            <a:r>
              <a:rPr lang="en-GB" sz="1600" dirty="0" smtClean="0"/>
              <a:t>Contact Intervals</a:t>
            </a:r>
            <a:endParaRPr lang="en-GB" sz="1600" dirty="0"/>
          </a:p>
        </p:txBody>
      </p:sp>
      <p:cxnSp>
        <p:nvCxnSpPr>
          <p:cNvPr id="115" name="Straight Arrow Connector 114"/>
          <p:cNvCxnSpPr>
            <a:stCxn id="20" idx="1"/>
            <a:endCxn id="41" idx="3"/>
          </p:cNvCxnSpPr>
          <p:nvPr/>
        </p:nvCxnSpPr>
        <p:spPr>
          <a:xfrm flipH="1">
            <a:off x="3167408" y="6406150"/>
            <a:ext cx="649402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1775336" y="4934910"/>
            <a:ext cx="1" cy="135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767949" y="3895512"/>
            <a:ext cx="14775" cy="135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771358" y="3421260"/>
            <a:ext cx="7956" cy="135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1775336" y="2381862"/>
            <a:ext cx="1" cy="135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1775336" y="1907610"/>
            <a:ext cx="0" cy="135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sosceles Triangle 135"/>
          <p:cNvSpPr/>
          <p:nvPr/>
        </p:nvSpPr>
        <p:spPr>
          <a:xfrm rot="20804990">
            <a:off x="3721049" y="4263989"/>
            <a:ext cx="3330424" cy="187208"/>
          </a:xfrm>
          <a:prstGeom prst="triangle">
            <a:avLst>
              <a:gd name="adj" fmla="val 9624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35" name="Rectangular Callout 134"/>
          <p:cNvSpPr/>
          <p:nvPr/>
        </p:nvSpPr>
        <p:spPr>
          <a:xfrm>
            <a:off x="5895833" y="3894215"/>
            <a:ext cx="2925156" cy="1457698"/>
          </a:xfrm>
          <a:prstGeom prst="wedgeRectCallout">
            <a:avLst>
              <a:gd name="adj1" fmla="val -120179"/>
              <a:gd name="adj2" fmla="val 326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/>
              <a:t>These would be further Wellbore  Completions &amp; Contact Intervals, linked to the 2</a:t>
            </a:r>
            <a:r>
              <a:rPr lang="en-GB" baseline="30000" dirty="0" smtClean="0"/>
              <a:t>nd</a:t>
            </a:r>
            <a:r>
              <a:rPr lang="en-GB" dirty="0" smtClean="0"/>
              <a:t> tubing string’s Well Completion</a:t>
            </a:r>
            <a:endParaRPr lang="en-GB" dirty="0"/>
          </a:p>
        </p:txBody>
      </p:sp>
      <p:cxnSp>
        <p:nvCxnSpPr>
          <p:cNvPr id="150" name="Elbow Connector 149"/>
          <p:cNvCxnSpPr>
            <a:stCxn id="135" idx="3"/>
          </p:cNvCxnSpPr>
          <p:nvPr/>
        </p:nvCxnSpPr>
        <p:spPr>
          <a:xfrm flipH="1" flipV="1">
            <a:off x="5008729" y="1269243"/>
            <a:ext cx="3812260" cy="3353821"/>
          </a:xfrm>
          <a:prstGeom prst="bentConnector3">
            <a:avLst>
              <a:gd name="adj1" fmla="val -5996"/>
            </a:avLst>
          </a:prstGeom>
          <a:ln w="28575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p Arrow 3"/>
          <p:cNvSpPr/>
          <p:nvPr/>
        </p:nvSpPr>
        <p:spPr>
          <a:xfrm>
            <a:off x="4121623" y="1801504"/>
            <a:ext cx="177421" cy="32754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53133" y="3753135"/>
            <a:ext cx="259307" cy="259308"/>
          </a:xfrm>
          <a:prstGeom prst="ellipse">
            <a:avLst/>
          </a:prstGeom>
          <a:noFill/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5" name="Up-Down Arrow 14"/>
          <p:cNvSpPr/>
          <p:nvPr/>
        </p:nvSpPr>
        <p:spPr>
          <a:xfrm>
            <a:off x="3616951" y="3751391"/>
            <a:ext cx="194338" cy="259307"/>
          </a:xfrm>
          <a:prstGeom prst="upDownArrow">
            <a:avLst>
              <a:gd name="adj1" fmla="val 13589"/>
              <a:gd name="adj2" fmla="val 34071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44" name="Up Arrow 43"/>
          <p:cNvSpPr/>
          <p:nvPr/>
        </p:nvSpPr>
        <p:spPr>
          <a:xfrm>
            <a:off x="4328615" y="1899312"/>
            <a:ext cx="177421" cy="32754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45" name="Up Arrow 44"/>
          <p:cNvSpPr/>
          <p:nvPr/>
        </p:nvSpPr>
        <p:spPr>
          <a:xfrm>
            <a:off x="4221707" y="3689459"/>
            <a:ext cx="177421" cy="327547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5400000" flipH="1">
            <a:off x="3894156" y="3615186"/>
            <a:ext cx="423081" cy="341194"/>
          </a:xfrm>
          <a:prstGeom prst="bentArrow">
            <a:avLst>
              <a:gd name="adj1" fmla="val 20999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 flipH="1">
            <a:off x="4014706" y="4519724"/>
            <a:ext cx="423081" cy="341194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383265" y="6092800"/>
            <a:ext cx="2784143" cy="626701"/>
          </a:xfrm>
          <a:prstGeom prst="wedgeRectCallout">
            <a:avLst>
              <a:gd name="adj1" fmla="val 73015"/>
              <a:gd name="adj2" fmla="val -17326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rgbClr val="0070C0"/>
                </a:solidFill>
              </a:rPr>
              <a:t>Perforation Set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en-GB" u="sng" dirty="0" smtClean="0">
                <a:solidFill>
                  <a:srgbClr val="0070C0"/>
                </a:solidFill>
              </a:rPr>
              <a:t>physical</a:t>
            </a:r>
            <a:r>
              <a:rPr lang="en-GB" dirty="0" smtClean="0">
                <a:solidFill>
                  <a:srgbClr val="0070C0"/>
                </a:solidFill>
              </a:rPr>
              <a:t> perforation details</a:t>
            </a:r>
          </a:p>
        </p:txBody>
      </p:sp>
      <p:cxnSp>
        <p:nvCxnSpPr>
          <p:cNvPr id="50" name="Straight Arrow Connector 49"/>
          <p:cNvCxnSpPr>
            <a:stCxn id="46" idx="2"/>
            <a:endCxn id="41" idx="0"/>
          </p:cNvCxnSpPr>
          <p:nvPr/>
        </p:nvCxnSpPr>
        <p:spPr>
          <a:xfrm>
            <a:off x="1775336" y="5901605"/>
            <a:ext cx="1" cy="191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1713" y="618670"/>
            <a:ext cx="1263744" cy="2881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400" dirty="0"/>
              <a:t>Parent </a:t>
            </a:r>
            <a:r>
              <a:rPr lang="en-GB" sz="1400" dirty="0" smtClean="0"/>
              <a:t>=well</a:t>
            </a:r>
            <a:endParaRPr lang="en-GB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9618" y="618670"/>
            <a:ext cx="1376849" cy="288147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1400" dirty="0"/>
              <a:t>Parent </a:t>
            </a:r>
            <a:r>
              <a:rPr lang="en-GB" sz="1400" dirty="0" smtClean="0"/>
              <a:t>=wellbore 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168692" y="618670"/>
            <a:ext cx="2160504" cy="5035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lang="en-GB" sz="1400" dirty="0"/>
              <a:t>Parent </a:t>
            </a:r>
            <a:r>
              <a:rPr lang="en-GB" sz="1400" dirty="0" smtClean="0"/>
              <a:t>= </a:t>
            </a:r>
            <a:r>
              <a:rPr lang="en-GB" sz="1400" dirty="0" err="1" smtClean="0"/>
              <a:t>downholeComponent</a:t>
            </a:r>
            <a:r>
              <a:rPr lang="en-GB" sz="1400" dirty="0" smtClean="0"/>
              <a:t>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7315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1" y="4988627"/>
            <a:ext cx="2055195" cy="186937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4230806" y="216081"/>
            <a:ext cx="1678675" cy="3600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24836" y="216081"/>
            <a:ext cx="859809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663" y="1419367"/>
            <a:ext cx="4334403" cy="543863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Isosceles Triangle 28"/>
          <p:cNvSpPr/>
          <p:nvPr/>
        </p:nvSpPr>
        <p:spPr>
          <a:xfrm rot="998349" flipH="1">
            <a:off x="835116" y="1375180"/>
            <a:ext cx="2631572" cy="550245"/>
          </a:xfrm>
          <a:prstGeom prst="triangle">
            <a:avLst>
              <a:gd name="adj" fmla="val 87933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414449" y="719837"/>
            <a:ext cx="2565778" cy="1180699"/>
          </a:xfrm>
          <a:prstGeom prst="wedgeRectCallout">
            <a:avLst>
              <a:gd name="adj1" fmla="val -104406"/>
              <a:gd name="adj2" fmla="val -1316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The whole completion spans multiple wellbores so </a:t>
            </a:r>
            <a:r>
              <a:rPr lang="en-GB" b="1" dirty="0" err="1">
                <a:solidFill>
                  <a:schemeClr val="bg1"/>
                </a:solidFill>
              </a:rPr>
              <a:t>Downhole</a:t>
            </a:r>
            <a:r>
              <a:rPr lang="en-GB" b="1" dirty="0">
                <a:solidFill>
                  <a:schemeClr val="bg1"/>
                </a:solidFill>
              </a:rPr>
              <a:t> Components has parent  Well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0" y="1008463"/>
            <a:ext cx="2661313" cy="903700"/>
          </a:xfrm>
          <a:prstGeom prst="wedgeRectCallout">
            <a:avLst>
              <a:gd name="adj1" fmla="val 76717"/>
              <a:gd name="adj2" fmla="val -31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Well Completion (where Well “flows” are defined has parent Well</a:t>
            </a:r>
          </a:p>
        </p:txBody>
      </p:sp>
      <p:sp>
        <p:nvSpPr>
          <p:cNvPr id="10" name="Bent Arrow 9"/>
          <p:cNvSpPr/>
          <p:nvPr/>
        </p:nvSpPr>
        <p:spPr>
          <a:xfrm>
            <a:off x="3411940" y="1009934"/>
            <a:ext cx="614150" cy="409433"/>
          </a:xfrm>
          <a:prstGeom prst="ben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741993" y="4186370"/>
            <a:ext cx="2156347" cy="1180699"/>
          </a:xfrm>
          <a:prstGeom prst="wedgeRectCallout">
            <a:avLst>
              <a:gd name="adj1" fmla="val -75337"/>
              <a:gd name="adj2" fmla="val -6182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Borehole</a:t>
            </a:r>
            <a:r>
              <a:rPr lang="en-GB" dirty="0" smtClean="0">
                <a:solidFill>
                  <a:schemeClr val="bg1"/>
                </a:solidFill>
              </a:rPr>
              <a:t> has parent </a:t>
            </a:r>
            <a:r>
              <a:rPr lang="en-GB" dirty="0" err="1" smtClean="0">
                <a:solidFill>
                  <a:schemeClr val="bg1"/>
                </a:solidFill>
              </a:rPr>
              <a:t>downhole</a:t>
            </a:r>
            <a:r>
              <a:rPr lang="en-GB" dirty="0" smtClean="0">
                <a:solidFill>
                  <a:schemeClr val="bg1"/>
                </a:solidFill>
              </a:rPr>
              <a:t> component and is associated with a </a:t>
            </a:r>
            <a:r>
              <a:rPr lang="en-GB" b="1" dirty="0" smtClean="0">
                <a:solidFill>
                  <a:schemeClr val="bg1"/>
                </a:solidFill>
              </a:rPr>
              <a:t>wellbore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448" y="89839"/>
            <a:ext cx="7620000" cy="639762"/>
          </a:xfrm>
        </p:spPr>
        <p:txBody>
          <a:bodyPr/>
          <a:lstStyle/>
          <a:p>
            <a:r>
              <a:rPr lang="en-GB" dirty="0" smtClean="0"/>
              <a:t>Role of </a:t>
            </a:r>
            <a:r>
              <a:rPr lang="en-GB" dirty="0" smtClean="0">
                <a:solidFill>
                  <a:schemeClr val="bg1"/>
                </a:solidFill>
              </a:rPr>
              <a:t>Well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bg1"/>
                </a:solidFill>
              </a:rPr>
              <a:t>Wellbore</a:t>
            </a:r>
            <a:r>
              <a:rPr lang="en-GB" dirty="0" smtClean="0"/>
              <a:t> in Completion </a:t>
            </a:r>
            <a:endParaRPr lang="en-GB" dirty="0"/>
          </a:p>
        </p:txBody>
      </p:sp>
      <p:sp>
        <p:nvSpPr>
          <p:cNvPr id="14" name="Rectangular Callout 13"/>
          <p:cNvSpPr/>
          <p:nvPr/>
        </p:nvSpPr>
        <p:spPr>
          <a:xfrm>
            <a:off x="6414449" y="1976194"/>
            <a:ext cx="2565780" cy="2011695"/>
          </a:xfrm>
          <a:prstGeom prst="wedgeRectCallout">
            <a:avLst>
              <a:gd name="adj1" fmla="val -104799"/>
              <a:gd name="adj2" fmla="val 98201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String </a:t>
            </a:r>
            <a:r>
              <a:rPr lang="en-GB" dirty="0" smtClean="0">
                <a:solidFill>
                  <a:schemeClr val="bg1"/>
                </a:solidFill>
              </a:rPr>
              <a:t>and </a:t>
            </a:r>
            <a:r>
              <a:rPr lang="en-GB" b="1" dirty="0" smtClean="0">
                <a:solidFill>
                  <a:schemeClr val="bg1"/>
                </a:solidFill>
              </a:rPr>
              <a:t>Equipment </a:t>
            </a:r>
            <a:r>
              <a:rPr lang="en-GB" dirty="0" smtClean="0">
                <a:solidFill>
                  <a:schemeClr val="bg1"/>
                </a:solidFill>
              </a:rPr>
              <a:t>have parent </a:t>
            </a:r>
            <a:r>
              <a:rPr lang="en-GB" dirty="0" err="1" smtClean="0">
                <a:solidFill>
                  <a:schemeClr val="bg1"/>
                </a:solidFill>
              </a:rPr>
              <a:t>downhole</a:t>
            </a:r>
            <a:r>
              <a:rPr lang="en-GB" dirty="0" smtClean="0">
                <a:solidFill>
                  <a:schemeClr val="bg1"/>
                </a:solidFill>
              </a:rPr>
              <a:t> component and are associated with a </a:t>
            </a:r>
            <a:r>
              <a:rPr lang="en-GB" b="1" dirty="0" smtClean="0">
                <a:solidFill>
                  <a:schemeClr val="bg1"/>
                </a:solidFill>
              </a:rPr>
              <a:t>wellbore</a:t>
            </a:r>
            <a:r>
              <a:rPr lang="en-GB" dirty="0" smtClean="0">
                <a:solidFill>
                  <a:schemeClr val="bg1"/>
                </a:solidFill>
              </a:rPr>
              <a:t> (the end (bottom) point will define which wellbore) </a:t>
            </a:r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1814" y="5909481"/>
            <a:ext cx="122830" cy="395785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33" name="Isosceles Triangle 32"/>
          <p:cNvSpPr/>
          <p:nvPr/>
        </p:nvSpPr>
        <p:spPr>
          <a:xfrm rot="12221450" flipH="1">
            <a:off x="5556292" y="5547770"/>
            <a:ext cx="2697804" cy="432000"/>
          </a:xfrm>
          <a:prstGeom prst="triangle">
            <a:avLst>
              <a:gd name="adj" fmla="val 96245"/>
            </a:avLst>
          </a:prstGeom>
          <a:solidFill>
            <a:srgbClr val="FF6699"/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6102" y="5911753"/>
            <a:ext cx="122830" cy="395785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785212" y="5541795"/>
            <a:ext cx="2154072" cy="903700"/>
          </a:xfrm>
          <a:prstGeom prst="wedgeRectCallout">
            <a:avLst>
              <a:gd name="adj1" fmla="val -200335"/>
              <a:gd name="adj2" fmla="val 35826"/>
            </a:avLst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Wellbore Completion </a:t>
            </a:r>
            <a:r>
              <a:rPr lang="en-GB" dirty="0" smtClean="0">
                <a:solidFill>
                  <a:schemeClr val="bg1"/>
                </a:solidFill>
              </a:rPr>
              <a:t>and </a:t>
            </a:r>
            <a:r>
              <a:rPr lang="en-GB" b="1" dirty="0" smtClean="0">
                <a:solidFill>
                  <a:schemeClr val="bg1"/>
                </a:solidFill>
              </a:rPr>
              <a:t>Contact Interval </a:t>
            </a:r>
            <a:r>
              <a:rPr lang="en-GB" dirty="0" smtClean="0">
                <a:solidFill>
                  <a:schemeClr val="bg1"/>
                </a:solidFill>
              </a:rPr>
              <a:t>has parent </a:t>
            </a:r>
            <a:r>
              <a:rPr lang="en-GB" b="1" dirty="0" smtClean="0">
                <a:solidFill>
                  <a:schemeClr val="bg1"/>
                </a:solidFill>
              </a:rPr>
              <a:t>wellbore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2" y="3725838"/>
            <a:ext cx="2287344" cy="1143379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36478" y="3794078"/>
            <a:ext cx="2306471" cy="204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8750" y="4137550"/>
            <a:ext cx="2306471" cy="2047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>
            <a:stCxn id="19" idx="3"/>
            <a:endCxn id="1026" idx="1"/>
          </p:cNvCxnSpPr>
          <p:nvPr/>
        </p:nvCxnSpPr>
        <p:spPr>
          <a:xfrm>
            <a:off x="2442949" y="3896436"/>
            <a:ext cx="291714" cy="242248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28" idx="3"/>
            <a:endCxn id="22" idx="0"/>
          </p:cNvCxnSpPr>
          <p:nvPr/>
        </p:nvCxnSpPr>
        <p:spPr>
          <a:xfrm flipH="1">
            <a:off x="1153237" y="4239908"/>
            <a:ext cx="1291984" cy="789289"/>
          </a:xfrm>
          <a:prstGeom prst="bentConnector4">
            <a:avLst>
              <a:gd name="adj1" fmla="val -12412"/>
              <a:gd name="adj2" fmla="val 56484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/>
          <p:cNvSpPr txBox="1"/>
          <p:nvPr/>
        </p:nvSpPr>
        <p:spPr>
          <a:xfrm>
            <a:off x="1" y="2429301"/>
            <a:ext cx="2688608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Each </a:t>
            </a:r>
            <a:r>
              <a:rPr lang="en-GB" dirty="0" err="1">
                <a:solidFill>
                  <a:schemeClr val="bg1"/>
                </a:solidFill>
              </a:rPr>
              <a:t>w</a:t>
            </a:r>
            <a:r>
              <a:rPr lang="en-GB" dirty="0" err="1" smtClean="0">
                <a:solidFill>
                  <a:schemeClr val="bg1"/>
                </a:solidFill>
              </a:rPr>
              <a:t>ellCMLedger</a:t>
            </a:r>
            <a:r>
              <a:rPr lang="en-GB" dirty="0" smtClean="0">
                <a:solidFill>
                  <a:schemeClr val="bg1"/>
                </a:solidFill>
              </a:rPr>
              <a:t> entry in </a:t>
            </a:r>
            <a:r>
              <a:rPr lang="en-GB" dirty="0" err="1" smtClean="0">
                <a:solidFill>
                  <a:schemeClr val="bg1"/>
                </a:solidFill>
              </a:rPr>
              <a:t>wellCMLedgers</a:t>
            </a:r>
            <a:r>
              <a:rPr lang="en-GB" dirty="0" smtClean="0">
                <a:solidFill>
                  <a:schemeClr val="bg1"/>
                </a:solidFill>
              </a:rPr>
              <a:t> can apply to a different well (in addition to wellbore)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Up Arrow 26"/>
          <p:cNvSpPr/>
          <p:nvPr/>
        </p:nvSpPr>
        <p:spPr>
          <a:xfrm>
            <a:off x="3414215" y="2090380"/>
            <a:ext cx="177421" cy="327547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 dirty="0" smtClean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 rot="5400000">
            <a:off x="5556913" y="4642515"/>
            <a:ext cx="357118" cy="398057"/>
            <a:chOff x="3414214" y="6061881"/>
            <a:chExt cx="357118" cy="398057"/>
          </a:xfrm>
        </p:grpSpPr>
        <p:sp>
          <p:nvSpPr>
            <p:cNvPr id="30" name="Rectangle 29"/>
            <p:cNvSpPr/>
            <p:nvPr/>
          </p:nvSpPr>
          <p:spPr>
            <a:xfrm>
              <a:off x="3414214" y="6061881"/>
              <a:ext cx="122830" cy="395785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48502" y="6064153"/>
              <a:ext cx="122830" cy="395785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 (Possible)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Surveillance, flow paths </a:t>
            </a:r>
            <a:r>
              <a:rPr lang="en-GB" sz="2400" dirty="0" err="1" smtClean="0"/>
              <a:t>etc</a:t>
            </a:r>
            <a:r>
              <a:rPr lang="en-GB" sz="2400" dirty="0" smtClean="0"/>
              <a:t> – where are instruments, flows reported &amp; measured (PDGs, DTS, etc.)</a:t>
            </a:r>
          </a:p>
          <a:p>
            <a:pPr lvl="1"/>
            <a:r>
              <a:rPr lang="en-GB" sz="2400" dirty="0" smtClean="0"/>
              <a:t>in complex completions especially</a:t>
            </a:r>
          </a:p>
          <a:p>
            <a:r>
              <a:rPr lang="en-GB" sz="2400" dirty="0" smtClean="0"/>
              <a:t>Optimization – addition of inflow performance and description, fluid properties </a:t>
            </a:r>
            <a:r>
              <a:rPr lang="en-GB" sz="2400" dirty="0" smtClean="0">
                <a:sym typeface="Wingdings" pitchFamily="2" charset="2"/>
              </a:rPr>
              <a:t> Nodal Analysis</a:t>
            </a:r>
            <a:endParaRPr lang="en-GB" sz="2400" dirty="0" smtClean="0"/>
          </a:p>
          <a:p>
            <a:r>
              <a:rPr lang="en-GB" sz="2400" dirty="0" smtClean="0"/>
              <a:t>Reservoir connection made explicit e.g. with link to RESQML layers</a:t>
            </a:r>
          </a:p>
          <a:p>
            <a:r>
              <a:rPr lang="en-GB" sz="2400" dirty="0" smtClean="0"/>
              <a:t>Tree and surface equipment</a:t>
            </a:r>
          </a:p>
          <a:p>
            <a:r>
              <a:rPr lang="en-GB" sz="2400" dirty="0" smtClean="0"/>
              <a:t>Further “</a:t>
            </a:r>
            <a:r>
              <a:rPr lang="en-GB" sz="2400" dirty="0" err="1" smtClean="0"/>
              <a:t>xxxJob</a:t>
            </a:r>
            <a:r>
              <a:rPr lang="en-GB" sz="2400" dirty="0" smtClean="0"/>
              <a:t>” objects, </a:t>
            </a:r>
            <a:r>
              <a:rPr lang="en-GB" sz="2400" dirty="0" err="1" smtClean="0"/>
              <a:t>eg</a:t>
            </a:r>
            <a:r>
              <a:rPr lang="en-GB" sz="2400" dirty="0" smtClean="0"/>
              <a:t> </a:t>
            </a:r>
            <a:r>
              <a:rPr lang="en-GB" sz="2400" dirty="0" err="1" smtClean="0"/>
              <a:t>perfJob</a:t>
            </a:r>
            <a:r>
              <a:rPr lang="en-GB" sz="2400" dirty="0" smtClean="0"/>
              <a:t>, </a:t>
            </a:r>
            <a:r>
              <a:rPr lang="en-GB" sz="2400" dirty="0" err="1" smtClean="0"/>
              <a:t>gravelPackJob</a:t>
            </a:r>
            <a:r>
              <a:rPr lang="en-GB" sz="2400" dirty="0" smtClean="0"/>
              <a:t>, which contain full details of operations (not just “end result” of the jobs)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6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52400"/>
            <a:ext cx="8543499" cy="762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Other (secondary) Use Cases in Production Domain</a:t>
            </a:r>
            <a:endParaRPr lang="en-GB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42440" y="3350162"/>
            <a:ext cx="2737989" cy="2259068"/>
            <a:chOff x="5839907" y="3469944"/>
            <a:chExt cx="3495786" cy="3316642"/>
          </a:xfrm>
        </p:grpSpPr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6810240" y="3469944"/>
              <a:ext cx="2006220" cy="3316642"/>
              <a:chOff x="4681152" y="3469944"/>
              <a:chExt cx="2006220" cy="331664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680492" y="6262863"/>
                <a:ext cx="2005440" cy="510117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400"/>
              </a:p>
            </p:txBody>
          </p:sp>
          <p:sp>
            <p:nvSpPr>
              <p:cNvPr id="11" name="Rectangle 58"/>
              <p:cNvSpPr>
                <a:spLocks noChangeArrowheads="1"/>
              </p:cNvSpPr>
              <p:nvPr/>
            </p:nvSpPr>
            <p:spPr bwMode="auto">
              <a:xfrm>
                <a:off x="5440863" y="3839806"/>
                <a:ext cx="563462" cy="2947345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shade val="30000"/>
                      <a:satMod val="115000"/>
                      <a:alpha val="48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 sz="1400"/>
              </a:p>
            </p:txBody>
          </p:sp>
          <p:sp>
            <p:nvSpPr>
              <p:cNvPr id="12" name="Rectangle 57"/>
              <p:cNvSpPr>
                <a:spLocks noChangeArrowheads="1"/>
              </p:cNvSpPr>
              <p:nvPr/>
            </p:nvSpPr>
            <p:spPr bwMode="auto">
              <a:xfrm>
                <a:off x="5580214" y="3839806"/>
                <a:ext cx="281730" cy="2479737"/>
              </a:xfrm>
              <a:prstGeom prst="rect">
                <a:avLst/>
              </a:prstGeom>
              <a:gradFill rotWithShape="1">
                <a:gsLst>
                  <a:gs pos="0">
                    <a:schemeClr val="accent1">
                      <a:shade val="30000"/>
                      <a:satMod val="115000"/>
                      <a:alpha val="48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 sz="1400"/>
              </a:p>
            </p:txBody>
          </p:sp>
          <p:grpSp>
            <p:nvGrpSpPr>
              <p:cNvPr id="13" name="Group 72"/>
              <p:cNvGrpSpPr>
                <a:grpSpLocks/>
              </p:cNvGrpSpPr>
              <p:nvPr/>
            </p:nvGrpSpPr>
            <p:grpSpPr bwMode="auto">
              <a:xfrm>
                <a:off x="5065964" y="6412008"/>
                <a:ext cx="375443" cy="328120"/>
                <a:chOff x="1904" y="3680"/>
                <a:chExt cx="363" cy="318"/>
              </a:xfrm>
            </p:grpSpPr>
            <p:sp>
              <p:nvSpPr>
                <p:cNvPr id="24" name="AutoShape 69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521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  <p:sp>
              <p:nvSpPr>
                <p:cNvPr id="25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657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  <p:sp>
              <p:nvSpPr>
                <p:cNvPr id="26" name="AutoShape 71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793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</p:grpSp>
          <p:grpSp>
            <p:nvGrpSpPr>
              <p:cNvPr id="14" name="Group 73"/>
              <p:cNvGrpSpPr>
                <a:grpSpLocks/>
              </p:cNvGrpSpPr>
              <p:nvPr/>
            </p:nvGrpSpPr>
            <p:grpSpPr bwMode="auto">
              <a:xfrm flipH="1">
                <a:off x="6004056" y="6412008"/>
                <a:ext cx="375444" cy="328120"/>
                <a:chOff x="1904" y="3680"/>
                <a:chExt cx="363" cy="318"/>
              </a:xfrm>
            </p:grpSpPr>
            <p:sp>
              <p:nvSpPr>
                <p:cNvPr id="21" name="AutoShape 74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521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  <p:sp>
              <p:nvSpPr>
                <p:cNvPr id="22" name="AutoShape 75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657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  <p:sp>
              <p:nvSpPr>
                <p:cNvPr id="23" name="AutoShape 76"/>
                <p:cNvSpPr>
                  <a:spLocks noChangeArrowheads="1"/>
                </p:cNvSpPr>
                <p:nvPr/>
              </p:nvSpPr>
              <p:spPr bwMode="auto">
                <a:xfrm rot="-5400000">
                  <a:off x="2063" y="3793"/>
                  <a:ext cx="46" cy="36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80808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1400"/>
                </a:p>
              </p:txBody>
            </p:sp>
          </p:grpSp>
          <p:sp>
            <p:nvSpPr>
              <p:cNvPr id="15" name="Rectangle 79" descr="Wide downward diagonal"/>
              <p:cNvSpPr>
                <a:spLocks noChangeArrowheads="1"/>
              </p:cNvSpPr>
              <p:nvPr/>
            </p:nvSpPr>
            <p:spPr bwMode="auto">
              <a:xfrm>
                <a:off x="5440863" y="5897989"/>
                <a:ext cx="139351" cy="2338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  <a:alpha val="48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 sz="1400"/>
              </a:p>
            </p:txBody>
          </p:sp>
          <p:sp>
            <p:nvSpPr>
              <p:cNvPr id="16" name="Rectangle 80" descr="Wide downward diagonal"/>
              <p:cNvSpPr>
                <a:spLocks noChangeArrowheads="1"/>
              </p:cNvSpPr>
              <p:nvPr/>
            </p:nvSpPr>
            <p:spPr bwMode="auto">
              <a:xfrm>
                <a:off x="5861944" y="5897989"/>
                <a:ext cx="142381" cy="23380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  <a:alpha val="48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 sz="1400"/>
              </a:p>
            </p:txBody>
          </p:sp>
          <p:sp>
            <p:nvSpPr>
              <p:cNvPr id="17" name="AutoShape 83"/>
              <p:cNvSpPr>
                <a:spLocks noChangeArrowheads="1"/>
              </p:cNvSpPr>
              <p:nvPr/>
            </p:nvSpPr>
            <p:spPr bwMode="auto">
              <a:xfrm rot="16200000" flipV="1">
                <a:off x="5488339" y="6248558"/>
                <a:ext cx="327090" cy="375444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2147483647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2912 h 21600"/>
                  <a:gd name="T14" fmla="*/ 18227 w 21600"/>
                  <a:gd name="T15" fmla="*/ 92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2000"/>
              </a:p>
            </p:txBody>
          </p:sp>
          <p:sp>
            <p:nvSpPr>
              <p:cNvPr id="18" name="AutoShape 84"/>
              <p:cNvSpPr>
                <a:spLocks noChangeArrowheads="1"/>
              </p:cNvSpPr>
              <p:nvPr/>
            </p:nvSpPr>
            <p:spPr bwMode="auto">
              <a:xfrm>
                <a:off x="5628613" y="5429729"/>
                <a:ext cx="188239" cy="373522"/>
              </a:xfrm>
              <a:prstGeom prst="upArrow">
                <a:avLst>
                  <a:gd name="adj1" fmla="val 50000"/>
                  <a:gd name="adj2" fmla="val 49727"/>
                </a:avLst>
              </a:prstGeom>
              <a:gradFill rotWithShape="1">
                <a:gsLst>
                  <a:gs pos="0">
                    <a:srgbClr val="8FDEA0"/>
                  </a:gs>
                  <a:gs pos="50000">
                    <a:srgbClr val="BCE9C5"/>
                  </a:gs>
                  <a:gs pos="100000">
                    <a:srgbClr val="DFF3E3"/>
                  </a:gs>
                </a:gsLst>
                <a:lin ang="135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GB" sz="1400"/>
              </a:p>
            </p:txBody>
          </p:sp>
          <p:sp>
            <p:nvSpPr>
              <p:cNvPr id="19" name="AutoShape 85"/>
              <p:cNvSpPr>
                <a:spLocks noChangeArrowheads="1"/>
              </p:cNvSpPr>
              <p:nvPr/>
            </p:nvSpPr>
            <p:spPr bwMode="auto">
              <a:xfrm>
                <a:off x="5628613" y="4493860"/>
                <a:ext cx="188239" cy="373522"/>
              </a:xfrm>
              <a:prstGeom prst="upArrow">
                <a:avLst>
                  <a:gd name="adj1" fmla="val 50000"/>
                  <a:gd name="adj2" fmla="val 49727"/>
                </a:avLst>
              </a:prstGeom>
              <a:gradFill rotWithShape="1">
                <a:gsLst>
                  <a:gs pos="0">
                    <a:srgbClr val="8FDEA0"/>
                  </a:gs>
                  <a:gs pos="50000">
                    <a:srgbClr val="BCE9C5"/>
                  </a:gs>
                  <a:gs pos="100000">
                    <a:srgbClr val="DFF3E3"/>
                  </a:gs>
                </a:gsLst>
                <a:lin ang="135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en-GB" sz="1400"/>
              </a:p>
            </p:txBody>
          </p:sp>
          <p:sp>
            <p:nvSpPr>
              <p:cNvPr id="20" name="Bent Arrow 19"/>
              <p:cNvSpPr/>
              <p:nvPr/>
            </p:nvSpPr>
            <p:spPr>
              <a:xfrm flipH="1">
                <a:off x="5413598" y="3471388"/>
                <a:ext cx="372613" cy="371962"/>
              </a:xfrm>
              <a:prstGeom prst="bentArrow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3500000" scaled="1"/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>
                  <a:defRPr/>
                </a:pPr>
                <a:endParaRPr lang="en-GB" sz="1400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7997091" y="3864604"/>
              <a:ext cx="0" cy="2330953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18"/>
            <p:cNvSpPr>
              <a:spLocks noChangeArrowheads="1"/>
            </p:cNvSpPr>
            <p:nvPr/>
          </p:nvSpPr>
          <p:spPr bwMode="auto">
            <a:xfrm flipH="1">
              <a:off x="7951626" y="5751511"/>
              <a:ext cx="131093" cy="14032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400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8266838" y="5527343"/>
              <a:ext cx="1068855" cy="817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b="1">
                  <a:solidFill>
                    <a:srgbClr val="FF0000"/>
                  </a:solidFill>
                </a:rPr>
                <a:t>Perm.</a:t>
              </a:r>
            </a:p>
            <a:p>
              <a:r>
                <a:rPr lang="en-GB" sz="1400" b="1">
                  <a:solidFill>
                    <a:srgbClr val="FF0000"/>
                  </a:solidFill>
                </a:rPr>
                <a:t>Gauge</a:t>
              </a:r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8256895" y="4323474"/>
              <a:ext cx="894449" cy="56232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/>
                <a:t>DTS</a:t>
              </a: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5839907" y="4385954"/>
              <a:ext cx="1749437" cy="149083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dirty="0"/>
                <a:t>Flowing</a:t>
              </a:r>
            </a:p>
            <a:p>
              <a:r>
                <a:rPr lang="en-GB" sz="1400" dirty="0"/>
                <a:t>Intervals, sensor depths</a:t>
              </a:r>
            </a:p>
          </p:txBody>
        </p:sp>
      </p:grpSp>
      <p:sp>
        <p:nvSpPr>
          <p:cNvPr id="27" name="Right Arrow 26"/>
          <p:cNvSpPr/>
          <p:nvPr/>
        </p:nvSpPr>
        <p:spPr bwMode="auto">
          <a:xfrm rot="18900000" flipH="1">
            <a:off x="2620261" y="2302244"/>
            <a:ext cx="1260000" cy="648000"/>
          </a:xfrm>
          <a:prstGeom prst="rightArrow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</a:rPr>
              <a:t>Surveillance/</a:t>
            </a:r>
          </a:p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28" name="Right Arrow 27"/>
          <p:cNvSpPr/>
          <p:nvPr/>
        </p:nvSpPr>
        <p:spPr bwMode="auto">
          <a:xfrm rot="2700000">
            <a:off x="5265651" y="2302244"/>
            <a:ext cx="1260000" cy="648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</a:rPr>
              <a:t>Optimization</a:t>
            </a:r>
          </a:p>
        </p:txBody>
      </p: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5500047" y="3102588"/>
            <a:ext cx="2756848" cy="2547584"/>
            <a:chOff x="5861176" y="519179"/>
            <a:chExt cx="2529463" cy="2341370"/>
          </a:xfrm>
        </p:grpSpPr>
        <p:grpSp>
          <p:nvGrpSpPr>
            <p:cNvPr id="30" name="Group 234"/>
            <p:cNvGrpSpPr>
              <a:grpSpLocks/>
            </p:cNvGrpSpPr>
            <p:nvPr/>
          </p:nvGrpSpPr>
          <p:grpSpPr bwMode="auto">
            <a:xfrm>
              <a:off x="5861176" y="519179"/>
              <a:ext cx="2491254" cy="2341370"/>
              <a:chOff x="7462016" y="2059132"/>
              <a:chExt cx="2491254" cy="2341370"/>
            </a:xfrm>
          </p:grpSpPr>
          <p:grpSp>
            <p:nvGrpSpPr>
              <p:cNvPr id="32" name="Group 235"/>
              <p:cNvGrpSpPr>
                <a:grpSpLocks/>
              </p:cNvGrpSpPr>
              <p:nvPr/>
            </p:nvGrpSpPr>
            <p:grpSpPr bwMode="auto">
              <a:xfrm>
                <a:off x="7462016" y="2227096"/>
                <a:ext cx="1314682" cy="2173406"/>
                <a:chOff x="4681152" y="3469944"/>
                <a:chExt cx="2006220" cy="331664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682410" y="6263707"/>
                  <a:ext cx="2005441" cy="510117"/>
                </a:xfrm>
                <a:prstGeom prst="rect">
                  <a:avLst/>
                </a:prstGeom>
                <a:blipFill>
                  <a:blip r:embed="rId2" cstate="print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400"/>
                </a:p>
              </p:txBody>
            </p:sp>
            <p:sp>
              <p:nvSpPr>
                <p:cNvPr id="35" name="Rectangle 58"/>
                <p:cNvSpPr>
                  <a:spLocks noChangeArrowheads="1"/>
                </p:cNvSpPr>
                <p:nvPr/>
              </p:nvSpPr>
              <p:spPr bwMode="auto">
                <a:xfrm>
                  <a:off x="5442780" y="3837106"/>
                  <a:ext cx="563462" cy="2950888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shade val="30000"/>
                        <a:satMod val="115000"/>
                        <a:alpha val="48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sz="1400"/>
                </a:p>
              </p:txBody>
            </p:sp>
            <p:sp>
              <p:nvSpPr>
                <p:cNvPr id="36" name="Rectangle 57"/>
                <p:cNvSpPr>
                  <a:spLocks noChangeArrowheads="1"/>
                </p:cNvSpPr>
                <p:nvPr/>
              </p:nvSpPr>
              <p:spPr bwMode="auto">
                <a:xfrm>
                  <a:off x="5582131" y="3837106"/>
                  <a:ext cx="281732" cy="2483281"/>
                </a:xfrm>
                <a:prstGeom prst="rect">
                  <a:avLst/>
                </a:prstGeom>
                <a:gradFill rotWithShape="1">
                  <a:gsLst>
                    <a:gs pos="0">
                      <a:schemeClr val="accent1">
                        <a:shade val="30000"/>
                        <a:satMod val="115000"/>
                        <a:alpha val="48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sz="1400"/>
                </a:p>
              </p:txBody>
            </p:sp>
            <p:grpSp>
              <p:nvGrpSpPr>
                <p:cNvPr id="37" name="Group 72"/>
                <p:cNvGrpSpPr>
                  <a:grpSpLocks/>
                </p:cNvGrpSpPr>
                <p:nvPr/>
              </p:nvGrpSpPr>
              <p:grpSpPr bwMode="auto">
                <a:xfrm>
                  <a:off x="5065964" y="6412008"/>
                  <a:ext cx="375443" cy="328120"/>
                  <a:chOff x="1904" y="3680"/>
                  <a:chExt cx="363" cy="318"/>
                </a:xfrm>
              </p:grpSpPr>
              <p:sp>
                <p:nvSpPr>
                  <p:cNvPr id="48" name="AutoShape 69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521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400"/>
                  </a:p>
                </p:txBody>
              </p:sp>
              <p:sp>
                <p:nvSpPr>
                  <p:cNvPr id="49" name="AutoShape 70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657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400"/>
                  </a:p>
                </p:txBody>
              </p:sp>
              <p:sp>
                <p:nvSpPr>
                  <p:cNvPr id="50" name="AutoShape 71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793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400"/>
                  </a:p>
                </p:txBody>
              </p:sp>
            </p:grpSp>
            <p:grpSp>
              <p:nvGrpSpPr>
                <p:cNvPr id="38" name="Group 73"/>
                <p:cNvGrpSpPr>
                  <a:grpSpLocks/>
                </p:cNvGrpSpPr>
                <p:nvPr/>
              </p:nvGrpSpPr>
              <p:grpSpPr bwMode="auto">
                <a:xfrm flipH="1">
                  <a:off x="6004056" y="6412008"/>
                  <a:ext cx="375444" cy="328120"/>
                  <a:chOff x="1904" y="3680"/>
                  <a:chExt cx="363" cy="318"/>
                </a:xfrm>
              </p:grpSpPr>
              <p:sp>
                <p:nvSpPr>
                  <p:cNvPr id="45" name="AutoShape 7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521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400"/>
                  </a:p>
                </p:txBody>
              </p:sp>
              <p:sp>
                <p:nvSpPr>
                  <p:cNvPr id="46" name="AutoShape 75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657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400"/>
                  </a:p>
                </p:txBody>
              </p:sp>
              <p:sp>
                <p:nvSpPr>
                  <p:cNvPr id="47" name="AutoShape 76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2063" y="3793"/>
                    <a:ext cx="46" cy="36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80808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400"/>
                  </a:p>
                </p:txBody>
              </p:sp>
            </p:grpSp>
            <p:sp>
              <p:nvSpPr>
                <p:cNvPr id="39" name="Rectangle 7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442780" y="5898830"/>
                  <a:ext cx="139351" cy="2338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30000"/>
                        <a:satMod val="115000"/>
                        <a:alpha val="48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sz="1400"/>
                </a:p>
              </p:txBody>
            </p:sp>
            <p:sp>
              <p:nvSpPr>
                <p:cNvPr id="40" name="Rectangle 80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5863863" y="5898830"/>
                  <a:ext cx="142379" cy="23380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shade val="30000"/>
                        <a:satMod val="115000"/>
                        <a:alpha val="48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GB" sz="1400"/>
                </a:p>
              </p:txBody>
            </p:sp>
            <p:sp>
              <p:nvSpPr>
                <p:cNvPr id="41" name="AutoShape 83"/>
                <p:cNvSpPr>
                  <a:spLocks noChangeArrowheads="1"/>
                </p:cNvSpPr>
                <p:nvPr/>
              </p:nvSpPr>
              <p:spPr bwMode="auto">
                <a:xfrm rot="16200000" flipV="1">
                  <a:off x="5488339" y="6248558"/>
                  <a:ext cx="327090" cy="375444"/>
                </a:xfrm>
                <a:custGeom>
                  <a:avLst/>
                  <a:gdLst>
                    <a:gd name="T0" fmla="*/ 2147483647 w 21600"/>
                    <a:gd name="T1" fmla="*/ 0 h 21600"/>
                    <a:gd name="T2" fmla="*/ 2147483647 w 21600"/>
                    <a:gd name="T3" fmla="*/ 2147483647 h 21600"/>
                    <a:gd name="T4" fmla="*/ 2147483647 w 21600"/>
                    <a:gd name="T5" fmla="*/ 2147483647 h 21600"/>
                    <a:gd name="T6" fmla="*/ 2147483647 w 21600"/>
                    <a:gd name="T7" fmla="*/ 2147483647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27 w 21600"/>
                    <a:gd name="T13" fmla="*/ 2912 h 21600"/>
                    <a:gd name="T14" fmla="*/ 18227 w 21600"/>
                    <a:gd name="T15" fmla="*/ 924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5126" y="0"/>
                      </a:lnTo>
                      <a:lnTo>
                        <a:pt x="15126" y="2912"/>
                      </a:lnTo>
                      <a:lnTo>
                        <a:pt x="12427" y="2912"/>
                      </a:lnTo>
                      <a:cubicBezTo>
                        <a:pt x="5564" y="2912"/>
                        <a:pt x="0" y="7052"/>
                        <a:pt x="0" y="12158"/>
                      </a:cubicBezTo>
                      <a:lnTo>
                        <a:pt x="0" y="21600"/>
                      </a:lnTo>
                      <a:lnTo>
                        <a:pt x="6474" y="21600"/>
                      </a:lnTo>
                      <a:lnTo>
                        <a:pt x="6474" y="12158"/>
                      </a:lnTo>
                      <a:cubicBezTo>
                        <a:pt x="6474" y="10550"/>
                        <a:pt x="9139" y="9246"/>
                        <a:pt x="12427" y="9246"/>
                      </a:cubicBezTo>
                      <a:lnTo>
                        <a:pt x="15126" y="9246"/>
                      </a:lnTo>
                      <a:lnTo>
                        <a:pt x="15126" y="12158"/>
                      </a:lnTo>
                      <a:lnTo>
                        <a:pt x="21600" y="6079"/>
                      </a:ln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GB" sz="2000"/>
                </a:p>
              </p:txBody>
            </p:sp>
            <p:sp>
              <p:nvSpPr>
                <p:cNvPr id="42" name="AutoShape 84"/>
                <p:cNvSpPr>
                  <a:spLocks noChangeArrowheads="1"/>
                </p:cNvSpPr>
                <p:nvPr/>
              </p:nvSpPr>
              <p:spPr bwMode="auto">
                <a:xfrm>
                  <a:off x="5628613" y="5429729"/>
                  <a:ext cx="188239" cy="373522"/>
                </a:xfrm>
                <a:prstGeom prst="upArrow">
                  <a:avLst>
                    <a:gd name="adj1" fmla="val 50000"/>
                    <a:gd name="adj2" fmla="val 49727"/>
                  </a:avLst>
                </a:prstGeom>
                <a:gradFill rotWithShape="1">
                  <a:gsLst>
                    <a:gs pos="0">
                      <a:srgbClr val="8FDEA0"/>
                    </a:gs>
                    <a:gs pos="50000">
                      <a:srgbClr val="BCE9C5"/>
                    </a:gs>
                    <a:gs pos="100000">
                      <a:srgbClr val="DFF3E3"/>
                    </a:gs>
                  </a:gsLst>
                  <a:lin ang="135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GB" sz="1400"/>
                </a:p>
              </p:txBody>
            </p:sp>
            <p:sp>
              <p:nvSpPr>
                <p:cNvPr id="43" name="AutoShape 85"/>
                <p:cNvSpPr>
                  <a:spLocks noChangeArrowheads="1"/>
                </p:cNvSpPr>
                <p:nvPr/>
              </p:nvSpPr>
              <p:spPr bwMode="auto">
                <a:xfrm>
                  <a:off x="5628613" y="4493860"/>
                  <a:ext cx="188239" cy="373522"/>
                </a:xfrm>
                <a:prstGeom prst="upArrow">
                  <a:avLst>
                    <a:gd name="adj1" fmla="val 50000"/>
                    <a:gd name="adj2" fmla="val 49727"/>
                  </a:avLst>
                </a:prstGeom>
                <a:gradFill rotWithShape="1">
                  <a:gsLst>
                    <a:gs pos="0">
                      <a:srgbClr val="8FDEA0"/>
                    </a:gs>
                    <a:gs pos="50000">
                      <a:srgbClr val="BCE9C5"/>
                    </a:gs>
                    <a:gs pos="100000">
                      <a:srgbClr val="DFF3E3"/>
                    </a:gs>
                  </a:gsLst>
                  <a:lin ang="135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en-GB" sz="1400"/>
                </a:p>
              </p:txBody>
            </p:sp>
            <p:sp>
              <p:nvSpPr>
                <p:cNvPr id="44" name="Bent Arrow 43"/>
                <p:cNvSpPr/>
                <p:nvPr/>
              </p:nvSpPr>
              <p:spPr>
                <a:xfrm flipH="1">
                  <a:off x="5415517" y="3468688"/>
                  <a:ext cx="372611" cy="371962"/>
                </a:xfrm>
                <a:prstGeom prst="bentArrow">
                  <a:avLst/>
                </a:prstGeom>
                <a:gradFill flip="none" rotWithShape="1">
                  <a:gsLst>
                    <a:gs pos="0">
                      <a:srgbClr val="00B050">
                        <a:tint val="66000"/>
                        <a:satMod val="160000"/>
                      </a:srgbClr>
                    </a:gs>
                    <a:gs pos="50000">
                      <a:srgbClr val="00B050">
                        <a:tint val="44500"/>
                        <a:satMod val="160000"/>
                      </a:srgbClr>
                    </a:gs>
                    <a:gs pos="100000">
                      <a:srgbClr val="00B050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GB" sz="1400"/>
                </a:p>
              </p:txBody>
            </p:sp>
          </p:grpSp>
          <p:sp>
            <p:nvSpPr>
              <p:cNvPr id="33" name="TextBox 101"/>
              <p:cNvSpPr txBox="1">
                <a:spLocks noChangeArrowheads="1"/>
              </p:cNvSpPr>
              <p:nvPr/>
            </p:nvSpPr>
            <p:spPr bwMode="auto">
              <a:xfrm>
                <a:off x="8365090" y="2059132"/>
                <a:ext cx="1588180" cy="480868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400" dirty="0"/>
                  <a:t>Optimization using </a:t>
                </a:r>
                <a:r>
                  <a:rPr lang="en-GB" sz="1400" dirty="0" smtClean="0"/>
                  <a:t>Nodal models</a:t>
                </a:r>
                <a:endParaRPr lang="en-GB" sz="1400" dirty="0"/>
              </a:p>
            </p:txBody>
          </p:sp>
        </p:grpSp>
        <p:pic>
          <p:nvPicPr>
            <p:cNvPr id="31" name="Picture 9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2275" t="48135" r="51025"/>
            <a:stretch/>
          </p:blipFill>
          <p:spPr bwMode="auto">
            <a:xfrm>
              <a:off x="6758786" y="1294227"/>
              <a:ext cx="1631853" cy="981753"/>
            </a:xfrm>
            <a:prstGeom prst="round1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1" name="TextBox 50"/>
          <p:cNvSpPr txBox="1"/>
          <p:nvPr/>
        </p:nvSpPr>
        <p:spPr bwMode="auto">
          <a:xfrm>
            <a:off x="3768725" y="1423988"/>
            <a:ext cx="1606550" cy="277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bg1"/>
                </a:solidFill>
              </a:rPr>
              <a:t>Production Domain</a:t>
            </a:r>
          </a:p>
        </p:txBody>
      </p:sp>
      <p:sp>
        <p:nvSpPr>
          <p:cNvPr id="52" name="Flowchart: Magnetic Disk 51"/>
          <p:cNvSpPr/>
          <p:nvPr/>
        </p:nvSpPr>
        <p:spPr bwMode="auto">
          <a:xfrm>
            <a:off x="4010025" y="1945304"/>
            <a:ext cx="1123950" cy="68103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schemeClr val="bg1"/>
                </a:solidFill>
              </a:rPr>
              <a:t>Completion DB</a:t>
            </a:r>
          </a:p>
        </p:txBody>
      </p:sp>
    </p:spTree>
    <p:extLst>
      <p:ext uri="{BB962C8B-B14F-4D97-AF65-F5344CB8AC3E}">
        <p14:creationId xmlns:p14="http://schemas.microsoft.com/office/powerpoint/2010/main" val="26286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Completion Object Project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2954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 smtClean="0">
                <a:solidFill>
                  <a:srgbClr val="4F2611"/>
                </a:solidFill>
              </a:rPr>
              <a:t>Started</a:t>
            </a:r>
            <a:r>
              <a:rPr lang="en-US" sz="2400" kern="0" dirty="0">
                <a:solidFill>
                  <a:srgbClr val="4F2611"/>
                </a:solidFill>
              </a:rPr>
              <a:t>: May, 2011 with participation from both WITSML and PRODML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kern="0" dirty="0">
              <a:solidFill>
                <a:srgbClr val="4F2611"/>
              </a:solidFill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>
                <a:solidFill>
                  <a:srgbClr val="4F2611"/>
                </a:solidFill>
              </a:rPr>
              <a:t>Participating companies: </a:t>
            </a:r>
            <a:r>
              <a:rPr lang="en-US" sz="2400" kern="0" dirty="0" smtClean="0">
                <a:solidFill>
                  <a:srgbClr val="4F2611"/>
                </a:solidFill>
              </a:rPr>
              <a:t>Chevron (sponsoring operator), </a:t>
            </a:r>
            <a:r>
              <a:rPr lang="en-US" sz="2400" kern="0" dirty="0">
                <a:solidFill>
                  <a:srgbClr val="4F2611"/>
                </a:solidFill>
              </a:rPr>
              <a:t>Weatherford, Peloton</a:t>
            </a:r>
            <a:r>
              <a:rPr lang="en-US" sz="2400" kern="0" dirty="0" smtClean="0">
                <a:solidFill>
                  <a:srgbClr val="4F2611"/>
                </a:solidFill>
              </a:rPr>
              <a:t>, (lead vendors), Schlumberger, </a:t>
            </a:r>
            <a:r>
              <a:rPr lang="en-US" sz="2400" kern="0" dirty="0">
                <a:solidFill>
                  <a:srgbClr val="4F2611"/>
                </a:solidFill>
              </a:rPr>
              <a:t>Paradigm, </a:t>
            </a:r>
            <a:r>
              <a:rPr lang="en-US" sz="2400" kern="0" dirty="0" smtClean="0">
                <a:solidFill>
                  <a:srgbClr val="4F2611"/>
                </a:solidFill>
              </a:rPr>
              <a:t>ExxonMobil</a:t>
            </a:r>
            <a:r>
              <a:rPr lang="en-US" sz="2400" kern="0" dirty="0">
                <a:solidFill>
                  <a:srgbClr val="4F2611"/>
                </a:solidFill>
              </a:rPr>
              <a:t>, BP, </a:t>
            </a:r>
            <a:r>
              <a:rPr lang="en-US" sz="2400" kern="0" dirty="0" smtClean="0">
                <a:solidFill>
                  <a:srgbClr val="4F2611"/>
                </a:solidFill>
              </a:rPr>
              <a:t>Total, Halliburton</a:t>
            </a:r>
            <a:r>
              <a:rPr lang="en-US" sz="2400" kern="0" dirty="0">
                <a:solidFill>
                  <a:srgbClr val="4F2611"/>
                </a:solidFill>
              </a:rPr>
              <a:t> </a:t>
            </a:r>
            <a:r>
              <a:rPr lang="en-US" sz="2400" kern="0" dirty="0" smtClean="0">
                <a:solidFill>
                  <a:srgbClr val="4F2611"/>
                </a:solidFill>
              </a:rPr>
              <a:t>with Energistics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kern="0" dirty="0">
              <a:solidFill>
                <a:srgbClr val="4F2611"/>
              </a:solidFill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 smtClean="0">
                <a:solidFill>
                  <a:srgbClr val="4F2611"/>
                </a:solidFill>
              </a:rPr>
              <a:t>Delivery for Special Interest Group </a:t>
            </a:r>
            <a:r>
              <a:rPr lang="en-US" sz="2400" kern="0" dirty="0">
                <a:solidFill>
                  <a:srgbClr val="4F2611"/>
                </a:solidFill>
              </a:rPr>
              <a:t>and subsequent public </a:t>
            </a:r>
            <a:r>
              <a:rPr lang="en-US" sz="2400" kern="0" dirty="0" smtClean="0">
                <a:solidFill>
                  <a:srgbClr val="4F2611"/>
                </a:solidFill>
              </a:rPr>
              <a:t>review: January 2013.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 smtClean="0">
                <a:solidFill>
                  <a:srgbClr val="4F2611"/>
                </a:solidFill>
              </a:rPr>
              <a:t>After review, final version release: June 2013</a:t>
            </a:r>
            <a:endParaRPr lang="en-US" sz="2400" kern="0" dirty="0">
              <a:solidFill>
                <a:srgbClr val="4F2611"/>
              </a:solidFill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US" sz="2400" kern="0" dirty="0">
              <a:solidFill>
                <a:srgbClr val="4F26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 Major new Capability for life of well completion data management</a:t>
            </a:r>
          </a:p>
          <a:p>
            <a:r>
              <a:rPr lang="en-GB" sz="2400" dirty="0" smtClean="0"/>
              <a:t>Needs promotion and adoption now</a:t>
            </a:r>
          </a:p>
          <a:p>
            <a:r>
              <a:rPr lang="en-GB" sz="2400" dirty="0" smtClean="0"/>
              <a:t>Potential to Expand Data Coverage and Usage</a:t>
            </a:r>
          </a:p>
          <a:p>
            <a:r>
              <a:rPr lang="en-GB" sz="2400" dirty="0" smtClean="0"/>
              <a:t>Potential to support new “Well Services DOF” industry approach with standard services reporting method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424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Business Case and Benefits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87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High Level Application of Completion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Drilling – Production hand-offs</a:t>
            </a:r>
          </a:p>
          <a:p>
            <a:pPr marL="857250" lvl="1" indent="-457200"/>
            <a:r>
              <a:rPr lang="en-GB" sz="2800" dirty="0" smtClean="0"/>
              <a:t>DB to DB sync &amp; transfer</a:t>
            </a:r>
          </a:p>
          <a:p>
            <a:pPr marL="857250" lvl="1" indent="-457200"/>
            <a:r>
              <a:rPr lang="en-GB" sz="2800" dirty="0" smtClean="0"/>
              <a:t>Initial completion &amp; subsequent </a:t>
            </a:r>
            <a:r>
              <a:rPr lang="en-GB" sz="2800" dirty="0" err="1" smtClean="0"/>
              <a:t>workovers</a:t>
            </a:r>
            <a:endParaRPr lang="en-GB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Initial Completion transfer from rig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Well services through life of asset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Engineering applications transfers</a:t>
            </a:r>
          </a:p>
          <a:p>
            <a:pPr marL="857250" lvl="1" indent="-457200"/>
            <a:r>
              <a:rPr lang="en-GB" sz="2800" dirty="0" err="1" smtClean="0"/>
              <a:t>Eg</a:t>
            </a:r>
            <a:r>
              <a:rPr lang="en-GB" sz="2800" dirty="0" smtClean="0"/>
              <a:t>, Nodal analysis models</a:t>
            </a:r>
          </a:p>
          <a:p>
            <a:pPr marL="857250" lvl="1" indent="-457200"/>
            <a:r>
              <a:rPr lang="en-GB" sz="2800" dirty="0" smtClean="0"/>
              <a:t>Well surveillance</a:t>
            </a:r>
          </a:p>
          <a:p>
            <a:pPr marL="457200" indent="-457200">
              <a:buFont typeface="+mj-lt"/>
              <a:buAutoNum type="arabicPeriod"/>
            </a:pP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532263" y="1542198"/>
            <a:ext cx="8161361" cy="1596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b="1" dirty="0" smtClean="0">
                <a:solidFill>
                  <a:srgbClr val="FF0000"/>
                </a:solidFill>
              </a:rPr>
              <a:t>Primary Initial Usage</a:t>
            </a:r>
          </a:p>
        </p:txBody>
      </p:sp>
    </p:spTree>
    <p:extLst>
      <p:ext uri="{BB962C8B-B14F-4D97-AF65-F5344CB8AC3E}">
        <p14:creationId xmlns:p14="http://schemas.microsoft.com/office/powerpoint/2010/main" val="346271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591869" y="5513696"/>
            <a:ext cx="2552131" cy="736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dirty="0" smtClean="0">
              <a:solidFill>
                <a:srgbClr val="0070C0"/>
              </a:solidFill>
            </a:endParaRPr>
          </a:p>
        </p:txBody>
      </p:sp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Primary Initial Use Case:  Over the Well Lifecycle, Drilling &amp; Production MUST Pass Data Back and Forth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763509" y="1214651"/>
            <a:ext cx="0" cy="2439774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1" name="Group 29"/>
          <p:cNvGrpSpPr>
            <a:grpSpLocks/>
          </p:cNvGrpSpPr>
          <p:nvPr/>
        </p:nvGrpSpPr>
        <p:grpSpPr bwMode="auto">
          <a:xfrm>
            <a:off x="709684" y="3610076"/>
            <a:ext cx="2033515" cy="2545103"/>
            <a:chOff x="243239" y="3137222"/>
            <a:chExt cx="2542891" cy="3721698"/>
          </a:xfrm>
        </p:grpSpPr>
        <p:sp>
          <p:nvSpPr>
            <p:cNvPr id="6241" name="TextBox 3"/>
            <p:cNvSpPr txBox="1">
              <a:spLocks noChangeArrowheads="1"/>
            </p:cNvSpPr>
            <p:nvPr/>
          </p:nvSpPr>
          <p:spPr bwMode="auto">
            <a:xfrm>
              <a:off x="737932" y="3137222"/>
              <a:ext cx="928503" cy="765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400" b="1" dirty="0"/>
                <a:t>Drilled</a:t>
              </a:r>
            </a:p>
            <a:p>
              <a:r>
                <a:rPr lang="en-GB" sz="1400" b="1" dirty="0"/>
                <a:t>Well</a:t>
              </a:r>
            </a:p>
          </p:txBody>
        </p:sp>
        <p:grpSp>
          <p:nvGrpSpPr>
            <p:cNvPr id="6242" name="Group 22"/>
            <p:cNvGrpSpPr>
              <a:grpSpLocks/>
            </p:cNvGrpSpPr>
            <p:nvPr/>
          </p:nvGrpSpPr>
          <p:grpSpPr bwMode="auto">
            <a:xfrm>
              <a:off x="1171104" y="5436744"/>
              <a:ext cx="623802" cy="1302412"/>
              <a:chOff x="1171104" y="5436744"/>
              <a:chExt cx="623802" cy="1302412"/>
            </a:xfrm>
          </p:grpSpPr>
          <p:sp>
            <p:nvSpPr>
              <p:cNvPr id="38" name="Isosceles Triangle 37"/>
              <p:cNvSpPr/>
              <p:nvPr/>
            </p:nvSpPr>
            <p:spPr>
              <a:xfrm rot="1800000" flipV="1">
                <a:off x="1170216" y="6308748"/>
                <a:ext cx="142931" cy="28553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 rot="19800000" flipH="1" flipV="1">
                <a:off x="1652609" y="6308748"/>
                <a:ext cx="142931" cy="28553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flipV="1">
                <a:off x="1325058" y="6348212"/>
                <a:ext cx="142931" cy="285531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flipV="1">
                <a:off x="1497767" y="6348212"/>
                <a:ext cx="142931" cy="285531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46153" y="6345890"/>
                <a:ext cx="73450" cy="69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3" name="Down Arrow 42"/>
              <p:cNvSpPr/>
              <p:nvPr/>
            </p:nvSpPr>
            <p:spPr>
              <a:xfrm>
                <a:off x="1432256" y="5876967"/>
                <a:ext cx="127050" cy="480530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4" name="Down Arrow 43"/>
              <p:cNvSpPr/>
              <p:nvPr/>
            </p:nvSpPr>
            <p:spPr>
              <a:xfrm flipV="1">
                <a:off x="1207935" y="5456795"/>
                <a:ext cx="127050" cy="48285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5" name="Down Arrow 44"/>
              <p:cNvSpPr/>
              <p:nvPr/>
            </p:nvSpPr>
            <p:spPr>
              <a:xfrm flipV="1">
                <a:off x="1600995" y="5470723"/>
                <a:ext cx="127050" cy="482851"/>
              </a:xfrm>
              <a:prstGeom prst="dow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6" name="U-Turn Arrow 45"/>
              <p:cNvSpPr/>
              <p:nvPr/>
            </p:nvSpPr>
            <p:spPr>
              <a:xfrm flipV="1">
                <a:off x="1458064" y="6480531"/>
                <a:ext cx="317624" cy="278568"/>
              </a:xfrm>
              <a:prstGeom prst="utur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47" name="U-Turn Arrow 46"/>
              <p:cNvSpPr/>
              <p:nvPr/>
            </p:nvSpPr>
            <p:spPr>
              <a:xfrm flipH="1" flipV="1">
                <a:off x="1190068" y="6480531"/>
                <a:ext cx="319610" cy="278568"/>
              </a:xfrm>
              <a:prstGeom prst="uturnArrow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</p:grpSp>
        <p:sp>
          <p:nvSpPr>
            <p:cNvPr id="6243" name="Rectangle 57"/>
            <p:cNvSpPr>
              <a:spLocks noChangeArrowheads="1"/>
            </p:cNvSpPr>
            <p:nvPr/>
          </p:nvSpPr>
          <p:spPr bwMode="auto">
            <a:xfrm flipH="1">
              <a:off x="1347197" y="3840789"/>
              <a:ext cx="262186" cy="2480519"/>
            </a:xfrm>
            <a:prstGeom prst="rect">
              <a:avLst/>
            </a:prstGeom>
            <a:gradFill rotWithShape="1">
              <a:gsLst>
                <a:gs pos="0">
                  <a:srgbClr val="3B3B3B"/>
                </a:gs>
                <a:gs pos="50000">
                  <a:srgbClr val="808080"/>
                </a:gs>
                <a:gs pos="100000">
                  <a:srgbClr val="3B3B3B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243239" y="6348212"/>
              <a:ext cx="930947" cy="510708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200"/>
            </a:p>
          </p:txBody>
        </p:sp>
        <p:sp>
          <p:nvSpPr>
            <p:cNvPr id="35" name="Rectangle 34"/>
            <p:cNvSpPr/>
            <p:nvPr/>
          </p:nvSpPr>
          <p:spPr>
            <a:xfrm flipH="1">
              <a:off x="1781643" y="6348212"/>
              <a:ext cx="1004487" cy="510708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200"/>
            </a:p>
          </p:txBody>
        </p:sp>
        <p:sp>
          <p:nvSpPr>
            <p:cNvPr id="36" name="Rectangle 35"/>
            <p:cNvSpPr/>
            <p:nvPr/>
          </p:nvSpPr>
          <p:spPr>
            <a:xfrm flipH="1">
              <a:off x="1065004" y="3834137"/>
              <a:ext cx="150872" cy="2521039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200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1789584" y="3836459"/>
              <a:ext cx="152857" cy="2521039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200"/>
            </a:p>
          </p:txBody>
        </p:sp>
      </p:grpSp>
      <p:sp>
        <p:nvSpPr>
          <p:cNvPr id="120" name="Right Arrow 119"/>
          <p:cNvSpPr/>
          <p:nvPr/>
        </p:nvSpPr>
        <p:spPr bwMode="auto">
          <a:xfrm>
            <a:off x="3820779" y="1760564"/>
            <a:ext cx="2176636" cy="51169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anchor="ctr"/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New Completion</a:t>
            </a:r>
          </a:p>
        </p:txBody>
      </p:sp>
      <p:sp>
        <p:nvSpPr>
          <p:cNvPr id="121" name="TextBox 88"/>
          <p:cNvSpPr txBox="1"/>
          <p:nvPr/>
        </p:nvSpPr>
        <p:spPr bwMode="auto">
          <a:xfrm>
            <a:off x="1649564" y="1419225"/>
            <a:ext cx="2454275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b="1" dirty="0"/>
              <a:t>Drilling &amp; Completions Domain</a:t>
            </a:r>
          </a:p>
        </p:txBody>
      </p:sp>
      <p:sp>
        <p:nvSpPr>
          <p:cNvPr id="122" name="TextBox 121"/>
          <p:cNvSpPr txBox="1"/>
          <p:nvPr/>
        </p:nvSpPr>
        <p:spPr bwMode="auto">
          <a:xfrm>
            <a:off x="6034293" y="1451283"/>
            <a:ext cx="1606550" cy="277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chemeClr val="bg1"/>
                </a:solidFill>
              </a:rPr>
              <a:t>Production Domain</a:t>
            </a:r>
          </a:p>
        </p:txBody>
      </p:sp>
      <p:sp>
        <p:nvSpPr>
          <p:cNvPr id="123" name="Right Arrow 122"/>
          <p:cNvSpPr/>
          <p:nvPr/>
        </p:nvSpPr>
        <p:spPr bwMode="auto">
          <a:xfrm flipH="1">
            <a:off x="3821372" y="2188583"/>
            <a:ext cx="2006221" cy="53137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anchor="ctr"/>
          <a:lstStyle/>
          <a:p>
            <a:r>
              <a:rPr lang="en-GB" sz="1600" dirty="0" err="1" smtClean="0">
                <a:solidFill>
                  <a:schemeClr val="bg1"/>
                </a:solidFill>
              </a:rPr>
              <a:t>Workover</a:t>
            </a:r>
            <a:r>
              <a:rPr lang="en-GB" sz="1600" dirty="0" smtClean="0">
                <a:solidFill>
                  <a:schemeClr val="bg1"/>
                </a:solidFill>
              </a:rPr>
              <a:t> Planned</a:t>
            </a:r>
            <a:endParaRPr lang="en-GB" sz="1600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72016" y="3677212"/>
            <a:ext cx="2746514" cy="2515423"/>
            <a:chOff x="3572016" y="3677212"/>
            <a:chExt cx="2746514" cy="2515423"/>
          </a:xfrm>
        </p:grpSpPr>
        <p:grpSp>
          <p:nvGrpSpPr>
            <p:cNvPr id="6152" name="Group 47"/>
            <p:cNvGrpSpPr>
              <a:grpSpLocks/>
            </p:cNvGrpSpPr>
            <p:nvPr/>
          </p:nvGrpSpPr>
          <p:grpSpPr bwMode="auto">
            <a:xfrm>
              <a:off x="3572016" y="3677212"/>
              <a:ext cx="2185330" cy="2490997"/>
              <a:chOff x="1239373" y="3215425"/>
              <a:chExt cx="2732733" cy="3642575"/>
            </a:xfrm>
          </p:grpSpPr>
          <p:sp>
            <p:nvSpPr>
              <p:cNvPr id="6224" name="TextBox 48"/>
              <p:cNvSpPr txBox="1">
                <a:spLocks noChangeArrowheads="1"/>
              </p:cNvSpPr>
              <p:nvPr/>
            </p:nvSpPr>
            <p:spPr bwMode="auto">
              <a:xfrm>
                <a:off x="1594870" y="3215425"/>
                <a:ext cx="1736333" cy="765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400" b="1" dirty="0"/>
                  <a:t>As Completed</a:t>
                </a:r>
              </a:p>
              <a:p>
                <a:r>
                  <a:rPr lang="en-GB" sz="1400" b="1" dirty="0"/>
                  <a:t>Well</a:t>
                </a:r>
              </a:p>
            </p:txBody>
          </p:sp>
          <p:grpSp>
            <p:nvGrpSpPr>
              <p:cNvPr id="6225" name="Group 7"/>
              <p:cNvGrpSpPr>
                <a:grpSpLocks/>
              </p:cNvGrpSpPr>
              <p:nvPr/>
            </p:nvGrpSpPr>
            <p:grpSpPr bwMode="auto">
              <a:xfrm>
                <a:off x="1239373" y="3905859"/>
                <a:ext cx="2732733" cy="2952141"/>
                <a:chOff x="1239373" y="3905859"/>
                <a:chExt cx="2732733" cy="2952141"/>
              </a:xfrm>
            </p:grpSpPr>
            <p:sp>
              <p:nvSpPr>
                <p:cNvPr id="51" name="Rectangle 50"/>
                <p:cNvSpPr/>
                <p:nvPr/>
              </p:nvSpPr>
              <p:spPr>
                <a:xfrm flipH="1">
                  <a:off x="1238578" y="6348212"/>
                  <a:ext cx="2733556" cy="510708"/>
                </a:xfrm>
                <a:prstGeom prst="rect">
                  <a:avLst/>
                </a:prstGeom>
                <a:blipFill>
                  <a:blip r:embed="rId2" cstate="print"/>
                  <a:tile tx="0" ty="0" sx="100000" sy="100000" flip="none" algn="tl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 sz="1200"/>
                </a:p>
              </p:txBody>
            </p:sp>
            <p:grpSp>
              <p:nvGrpSpPr>
                <p:cNvPr id="6227" name="Group 50"/>
                <p:cNvGrpSpPr>
                  <a:grpSpLocks/>
                </p:cNvGrpSpPr>
                <p:nvPr/>
              </p:nvGrpSpPr>
              <p:grpSpPr bwMode="auto">
                <a:xfrm>
                  <a:off x="2097889" y="3905859"/>
                  <a:ext cx="1224179" cy="2948970"/>
                  <a:chOff x="3700433" y="3687491"/>
                  <a:chExt cx="1224179" cy="2948970"/>
                </a:xfrm>
              </p:grpSpPr>
              <p:grpSp>
                <p:nvGrpSpPr>
                  <p:cNvPr id="622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700433" y="3687491"/>
                    <a:ext cx="1224179" cy="2948970"/>
                    <a:chOff x="850260" y="3837616"/>
                    <a:chExt cx="1224179" cy="2948970"/>
                  </a:xfrm>
                </p:grpSpPr>
                <p:sp>
                  <p:nvSpPr>
                    <p:cNvPr id="6231" name="Rectangle 58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200164" y="3837616"/>
                      <a:ext cx="524373" cy="2948970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471876"/>
                        </a:gs>
                        <a:gs pos="50000">
                          <a:srgbClr val="9933FF"/>
                        </a:gs>
                        <a:gs pos="100000">
                          <a:srgbClr val="471876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  <p:sp>
                  <p:nvSpPr>
                    <p:cNvPr id="6232" name="Rectangle 57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331257" y="3837616"/>
                      <a:ext cx="262186" cy="2480519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B3B3B"/>
                        </a:gs>
                        <a:gs pos="50000">
                          <a:srgbClr val="808080"/>
                        </a:gs>
                        <a:gs pos="100000">
                          <a:srgbClr val="3B3B3B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  <p:grpSp>
                  <p:nvGrpSpPr>
                    <p:cNvPr id="6233" name="Group 72"/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1724536" y="6412008"/>
                      <a:ext cx="349903" cy="328120"/>
                      <a:chOff x="1904" y="3680"/>
                      <a:chExt cx="363" cy="318"/>
                    </a:xfrm>
                  </p:grpSpPr>
                  <p:sp>
                    <p:nvSpPr>
                      <p:cNvPr id="6238" name="AutoShape 69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63" y="3521"/>
                        <a:ext cx="46" cy="36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GB" sz="1200"/>
                      </a:p>
                    </p:txBody>
                  </p:sp>
                  <p:sp>
                    <p:nvSpPr>
                      <p:cNvPr id="6239" name="AutoShape 70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63" y="3657"/>
                        <a:ext cx="46" cy="36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GB" sz="1200"/>
                      </a:p>
                    </p:txBody>
                  </p:sp>
                  <p:sp>
                    <p:nvSpPr>
                      <p:cNvPr id="6240" name="AutoShape 71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63" y="3793"/>
                        <a:ext cx="46" cy="36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GB" sz="1200"/>
                      </a:p>
                    </p:txBody>
                  </p:sp>
                </p:grpSp>
                <p:grpSp>
                  <p:nvGrpSpPr>
                    <p:cNvPr id="6234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0260" y="6412008"/>
                      <a:ext cx="349903" cy="328120"/>
                      <a:chOff x="1904" y="3680"/>
                      <a:chExt cx="363" cy="318"/>
                    </a:xfrm>
                  </p:grpSpPr>
                  <p:sp>
                    <p:nvSpPr>
                      <p:cNvPr id="6235" name="AutoShape 74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63" y="3521"/>
                        <a:ext cx="46" cy="36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GB" sz="1200"/>
                      </a:p>
                    </p:txBody>
                  </p:sp>
                  <p:sp>
                    <p:nvSpPr>
                      <p:cNvPr id="6236" name="AutoShape 75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63" y="3657"/>
                        <a:ext cx="46" cy="36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GB" sz="1200"/>
                      </a:p>
                    </p:txBody>
                  </p:sp>
                  <p:sp>
                    <p:nvSpPr>
                      <p:cNvPr id="6237" name="AutoShape 76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2063" y="3793"/>
                        <a:ext cx="46" cy="363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8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GB" sz="1200"/>
                      </a:p>
                    </p:txBody>
                  </p:sp>
                </p:grpSp>
              </p:grpSp>
              <p:sp>
                <p:nvSpPr>
                  <p:cNvPr id="6229" name="Rectangle 79" descr="Wide downward diagonal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448117" y="5777493"/>
                    <a:ext cx="131093" cy="234225"/>
                  </a:xfrm>
                  <a:prstGeom prst="rect">
                    <a:avLst/>
                  </a:prstGeom>
                  <a:pattFill prst="wdDnDiag">
                    <a:fgClr>
                      <a:srgbClr val="0070C0"/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6230" name="Rectangle 80" descr="Wide downward diagonal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041190" y="5791141"/>
                    <a:ext cx="131093" cy="234225"/>
                  </a:xfrm>
                  <a:prstGeom prst="rect">
                    <a:avLst/>
                  </a:prstGeom>
                  <a:pattFill prst="wdDnDiag">
                    <a:fgClr>
                      <a:srgbClr val="0070C0"/>
                    </a:fgClr>
                    <a:bgClr>
                      <a:schemeClr val="bg1"/>
                    </a:bgClr>
                  </a:patt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200"/>
                  </a:p>
                </p:txBody>
              </p:sp>
            </p:grpSp>
          </p:grpSp>
        </p:grpSp>
        <p:grpSp>
          <p:nvGrpSpPr>
            <p:cNvPr id="6153" name="Group 65"/>
            <p:cNvGrpSpPr>
              <a:grpSpLocks/>
            </p:cNvGrpSpPr>
            <p:nvPr/>
          </p:nvGrpSpPr>
          <p:grpSpPr bwMode="auto">
            <a:xfrm>
              <a:off x="4887833" y="5351466"/>
              <a:ext cx="903206" cy="461685"/>
              <a:chOff x="2816522" y="5663700"/>
              <a:chExt cx="1129450" cy="675121"/>
            </a:xfrm>
          </p:grpSpPr>
          <p:sp>
            <p:nvSpPr>
              <p:cNvPr id="6222" name="Oval 18"/>
              <p:cNvSpPr>
                <a:spLocks noChangeArrowheads="1"/>
              </p:cNvSpPr>
              <p:nvPr/>
            </p:nvSpPr>
            <p:spPr bwMode="auto">
              <a:xfrm flipH="1">
                <a:off x="2816522" y="5903911"/>
                <a:ext cx="131093" cy="140329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 sz="1200"/>
              </a:p>
            </p:txBody>
          </p:sp>
          <p:sp>
            <p:nvSpPr>
              <p:cNvPr id="6223" name="TextBox 67"/>
              <p:cNvSpPr txBox="1">
                <a:spLocks noChangeArrowheads="1"/>
              </p:cNvSpPr>
              <p:nvPr/>
            </p:nvSpPr>
            <p:spPr bwMode="auto">
              <a:xfrm>
                <a:off x="3115692" y="5663700"/>
                <a:ext cx="830280" cy="675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FF0000"/>
                    </a:solidFill>
                  </a:rPr>
                  <a:t>Perm.</a:t>
                </a:r>
              </a:p>
              <a:p>
                <a:r>
                  <a:rPr lang="en-GB" sz="1200" b="1">
                    <a:solidFill>
                      <a:srgbClr val="FF0000"/>
                    </a:solidFill>
                  </a:rPr>
                  <a:t>Gauge</a:t>
                </a:r>
              </a:p>
            </p:txBody>
          </p:sp>
        </p:grpSp>
        <p:grpSp>
          <p:nvGrpSpPr>
            <p:cNvPr id="6154" name="Group 68"/>
            <p:cNvGrpSpPr>
              <a:grpSpLocks/>
            </p:cNvGrpSpPr>
            <p:nvPr/>
          </p:nvGrpSpPr>
          <p:grpSpPr bwMode="auto">
            <a:xfrm>
              <a:off x="4924588" y="4223800"/>
              <a:ext cx="743464" cy="1595958"/>
              <a:chOff x="2862484" y="4014716"/>
              <a:chExt cx="929694" cy="2333767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62433" y="4015206"/>
                <a:ext cx="0" cy="2333007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21" name="TextBox 70"/>
              <p:cNvSpPr txBox="1">
                <a:spLocks noChangeArrowheads="1"/>
              </p:cNvSpPr>
              <p:nvPr/>
            </p:nvSpPr>
            <p:spPr bwMode="auto">
              <a:xfrm>
                <a:off x="3176383" y="4137543"/>
                <a:ext cx="615795" cy="405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FFC000"/>
                    </a:solidFill>
                  </a:rPr>
                  <a:t>DTS</a:t>
                </a:r>
              </a:p>
            </p:txBody>
          </p:sp>
        </p:grpSp>
        <p:sp>
          <p:nvSpPr>
            <p:cNvPr id="124" name="TextBox 123"/>
            <p:cNvSpPr txBox="1"/>
            <p:nvPr/>
          </p:nvSpPr>
          <p:spPr bwMode="auto">
            <a:xfrm>
              <a:off x="5122985" y="5041698"/>
              <a:ext cx="688975" cy="27622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FF0000"/>
                  </a:solidFill>
                </a:defRPr>
              </a:lvl1pPr>
            </a:lstStyle>
            <a:p>
              <a:pPr>
                <a:defRPr/>
              </a:pPr>
              <a:r>
                <a:rPr lang="en-GB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Tubing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164" name="TextBox 124"/>
            <p:cNvSpPr txBox="1">
              <a:spLocks noChangeArrowheads="1"/>
            </p:cNvSpPr>
            <p:nvPr/>
          </p:nvSpPr>
          <p:spPr bwMode="auto">
            <a:xfrm>
              <a:off x="5228167" y="5915624"/>
              <a:ext cx="1090363" cy="27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200" b="1"/>
                <a:t>Perforations</a:t>
              </a:r>
            </a:p>
          </p:txBody>
        </p:sp>
        <p:grpSp>
          <p:nvGrpSpPr>
            <p:cNvPr id="6165" name="Group 9"/>
            <p:cNvGrpSpPr>
              <a:grpSpLocks/>
            </p:cNvGrpSpPr>
            <p:nvPr/>
          </p:nvGrpSpPr>
          <p:grpSpPr bwMode="auto">
            <a:xfrm>
              <a:off x="3931893" y="4139062"/>
              <a:ext cx="919937" cy="565501"/>
              <a:chOff x="1621137" y="3890829"/>
              <a:chExt cx="1150392" cy="826937"/>
            </a:xfrm>
          </p:grpSpPr>
          <p:sp>
            <p:nvSpPr>
              <p:cNvPr id="6173" name="TextBox 126"/>
              <p:cNvSpPr txBox="1">
                <a:spLocks noChangeArrowheads="1"/>
              </p:cNvSpPr>
              <p:nvPr/>
            </p:nvSpPr>
            <p:spPr bwMode="auto">
              <a:xfrm>
                <a:off x="1621137" y="4312693"/>
                <a:ext cx="744086" cy="4050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r>
                  <a:rPr lang="en-GB" sz="1200" b="1">
                    <a:solidFill>
                      <a:srgbClr val="00B050"/>
                    </a:solidFill>
                  </a:rPr>
                  <a:t>SSSV</a:t>
                </a:r>
              </a:p>
            </p:txBody>
          </p:sp>
          <p:sp>
            <p:nvSpPr>
              <p:cNvPr id="128" name="Rectangle 6"/>
              <p:cNvSpPr/>
              <p:nvPr/>
            </p:nvSpPr>
            <p:spPr>
              <a:xfrm>
                <a:off x="2547207" y="4363415"/>
                <a:ext cx="224322" cy="22517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cxnSp>
            <p:nvCxnSpPr>
              <p:cNvPr id="129" name="Straight Connector 10"/>
              <p:cNvCxnSpPr/>
              <p:nvPr/>
            </p:nvCxnSpPr>
            <p:spPr>
              <a:xfrm flipH="1" flipV="1">
                <a:off x="2548345" y="3890829"/>
                <a:ext cx="15881" cy="46660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66" name="TextBox 129"/>
            <p:cNvSpPr txBox="1">
              <a:spLocks noChangeArrowheads="1"/>
            </p:cNvSpPr>
            <p:nvPr/>
          </p:nvSpPr>
          <p:spPr bwMode="auto">
            <a:xfrm>
              <a:off x="3749594" y="5535593"/>
              <a:ext cx="686406" cy="277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200" b="1">
                  <a:solidFill>
                    <a:srgbClr val="0070C0"/>
                  </a:solidFill>
                </a:rPr>
                <a:t>Packer</a:t>
              </a:r>
            </a:p>
          </p:txBody>
        </p:sp>
      </p:grpSp>
      <p:sp>
        <p:nvSpPr>
          <p:cNvPr id="131" name="Flowchart: Magnetic Disk 130"/>
          <p:cNvSpPr/>
          <p:nvPr/>
        </p:nvSpPr>
        <p:spPr bwMode="auto">
          <a:xfrm>
            <a:off x="6275593" y="1958952"/>
            <a:ext cx="1123950" cy="681037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schemeClr val="bg1"/>
                </a:solidFill>
              </a:rPr>
              <a:t>Completion DB</a:t>
            </a:r>
          </a:p>
        </p:txBody>
      </p:sp>
      <p:sp>
        <p:nvSpPr>
          <p:cNvPr id="133" name="Flowchart: Magnetic Disk 132"/>
          <p:cNvSpPr/>
          <p:nvPr/>
        </p:nvSpPr>
        <p:spPr bwMode="auto">
          <a:xfrm>
            <a:off x="2270905" y="1863725"/>
            <a:ext cx="1123950" cy="682625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</a:rPr>
              <a:t>Drilling system</a:t>
            </a:r>
          </a:p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</a:rPr>
              <a:t>WITSML</a:t>
            </a:r>
          </a:p>
        </p:txBody>
      </p:sp>
      <p:sp>
        <p:nvSpPr>
          <p:cNvPr id="134" name="Right Arrow 133"/>
          <p:cNvSpPr/>
          <p:nvPr/>
        </p:nvSpPr>
        <p:spPr bwMode="auto">
          <a:xfrm rot="18900000">
            <a:off x="1448606" y="2710141"/>
            <a:ext cx="1303703" cy="90973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Drilling Data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35" name="Left Arrow 134"/>
          <p:cNvSpPr/>
          <p:nvPr/>
        </p:nvSpPr>
        <p:spPr bwMode="auto">
          <a:xfrm rot="2700000">
            <a:off x="2906675" y="2714377"/>
            <a:ext cx="1399311" cy="910800"/>
          </a:xfrm>
          <a:prstGeom prst="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anchor="ctr"/>
          <a:lstStyle/>
          <a:p>
            <a:pPr algn="r">
              <a:defRPr/>
            </a:pPr>
            <a:r>
              <a:rPr lang="en-GB" sz="1600" dirty="0" smtClean="0">
                <a:solidFill>
                  <a:schemeClr val="bg1"/>
                </a:solidFill>
              </a:rPr>
              <a:t>Completion Data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48410" y="4162567"/>
            <a:ext cx="1578317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Well Services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40" name="Elbow Connector 139"/>
          <p:cNvCxnSpPr>
            <a:stCxn id="2" idx="0"/>
            <a:endCxn id="131" idx="3"/>
          </p:cNvCxnSpPr>
          <p:nvPr/>
        </p:nvCxnSpPr>
        <p:spPr bwMode="auto">
          <a:xfrm rot="16200000" flipV="1">
            <a:off x="6076280" y="3401277"/>
            <a:ext cx="1522578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892120" y="3179929"/>
            <a:ext cx="1037229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anchor="ctr"/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Data Updates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36728" y="2217340"/>
            <a:ext cx="955344" cy="369332"/>
          </a:xfrm>
          <a:prstGeom prst="wedgeRectCallout">
            <a:avLst>
              <a:gd name="adj1" fmla="val 77738"/>
              <a:gd name="adj2" fmla="val 173358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Current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297606" y="2397349"/>
            <a:ext cx="1636574" cy="1135315"/>
            <a:chOff x="5297606" y="2397349"/>
            <a:chExt cx="1636574" cy="1135315"/>
          </a:xfrm>
        </p:grpSpPr>
        <p:sp>
          <p:nvSpPr>
            <p:cNvPr id="11" name="Isosceles Triangle 10"/>
            <p:cNvSpPr/>
            <p:nvPr/>
          </p:nvSpPr>
          <p:spPr>
            <a:xfrm rot="20255846">
              <a:off x="5361829" y="2397349"/>
              <a:ext cx="169273" cy="978310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47" name="Isosceles Triangle 146"/>
            <p:cNvSpPr/>
            <p:nvPr/>
          </p:nvSpPr>
          <p:spPr>
            <a:xfrm rot="6843661">
              <a:off x="6289929" y="2731937"/>
              <a:ext cx="224657" cy="1063845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GB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45" name="Rectangular Callout 144"/>
            <p:cNvSpPr/>
            <p:nvPr/>
          </p:nvSpPr>
          <p:spPr>
            <a:xfrm>
              <a:off x="5297606" y="2886333"/>
              <a:ext cx="1089546" cy="646331"/>
            </a:xfrm>
            <a:prstGeom prst="wedgeRectCallout">
              <a:avLst>
                <a:gd name="adj1" fmla="val -160896"/>
                <a:gd name="adj2" fmla="val -25129"/>
              </a:avLst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70C0"/>
                  </a:solidFill>
                </a:rPr>
                <a:t>Now Enabled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68788" y="3903262"/>
            <a:ext cx="2866030" cy="2303419"/>
            <a:chOff x="6168788" y="3780430"/>
            <a:chExt cx="2866030" cy="2303419"/>
          </a:xfrm>
        </p:grpSpPr>
        <p:grpSp>
          <p:nvGrpSpPr>
            <p:cNvPr id="28" name="Group 27"/>
            <p:cNvGrpSpPr/>
            <p:nvPr/>
          </p:nvGrpSpPr>
          <p:grpSpPr>
            <a:xfrm>
              <a:off x="6222569" y="3780430"/>
              <a:ext cx="2812249" cy="2303419"/>
              <a:chOff x="6195273" y="3780430"/>
              <a:chExt cx="2812249" cy="2303419"/>
            </a:xfrm>
          </p:grpSpPr>
          <p:sp>
            <p:nvSpPr>
              <p:cNvPr id="153" name="Bent Arrow 152"/>
              <p:cNvSpPr/>
              <p:nvPr/>
            </p:nvSpPr>
            <p:spPr bwMode="auto">
              <a:xfrm rot="16200000" flipH="1">
                <a:off x="8343605" y="3857700"/>
                <a:ext cx="246027" cy="145177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8377639" y="4341153"/>
                <a:ext cx="53856" cy="26078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8365930" y="4806145"/>
                <a:ext cx="53857" cy="26078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8379979" y="5197326"/>
                <a:ext cx="56198" cy="26078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sz="120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195273" y="3780430"/>
                <a:ext cx="2812249" cy="2303419"/>
                <a:chOff x="6195273" y="3780430"/>
                <a:chExt cx="2812249" cy="2303419"/>
              </a:xfrm>
            </p:grpSpPr>
            <p:grpSp>
              <p:nvGrpSpPr>
                <p:cNvPr id="152" name="Group 206"/>
                <p:cNvGrpSpPr>
                  <a:grpSpLocks/>
                </p:cNvGrpSpPr>
                <p:nvPr/>
              </p:nvGrpSpPr>
              <p:grpSpPr bwMode="auto">
                <a:xfrm>
                  <a:off x="7456795" y="3780430"/>
                  <a:ext cx="1550727" cy="2303419"/>
                  <a:chOff x="4681152" y="3469944"/>
                  <a:chExt cx="2006220" cy="3316642"/>
                </a:xfrm>
              </p:grpSpPr>
              <p:sp>
                <p:nvSpPr>
                  <p:cNvPr id="158" name="Rectangle 157"/>
                  <p:cNvSpPr/>
                  <p:nvPr/>
                </p:nvSpPr>
                <p:spPr>
                  <a:xfrm>
                    <a:off x="4681932" y="6261107"/>
                    <a:ext cx="2005440" cy="510117"/>
                  </a:xfrm>
                  <a:prstGeom prst="rect">
                    <a:avLst/>
                  </a:prstGeom>
                  <a:blipFill>
                    <a:blip r:embed="rId2" cstate="print"/>
                    <a:tile tx="0" ty="0" sx="100000" sy="100000" flip="none" algn="tl"/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sz="1200"/>
                  </a:p>
                </p:txBody>
              </p:sp>
              <p:sp>
                <p:nvSpPr>
                  <p:cNvPr id="15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5442304" y="3838050"/>
                    <a:ext cx="563462" cy="294734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>
                          <a:shade val="30000"/>
                          <a:satMod val="115000"/>
                          <a:alpha val="48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200"/>
                  </a:p>
                </p:txBody>
              </p:sp>
              <p:sp>
                <p:nvSpPr>
                  <p:cNvPr id="16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5581655" y="3838050"/>
                    <a:ext cx="281730" cy="247973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accent1">
                          <a:shade val="30000"/>
                          <a:satMod val="115000"/>
                          <a:alpha val="48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200"/>
                  </a:p>
                </p:txBody>
              </p:sp>
              <p:grpSp>
                <p:nvGrpSpPr>
                  <p:cNvPr id="161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5065964" y="6412008"/>
                    <a:ext cx="375443" cy="328120"/>
                    <a:chOff x="1904" y="3680"/>
                    <a:chExt cx="363" cy="318"/>
                  </a:xfrm>
                </p:grpSpPr>
                <p:sp>
                  <p:nvSpPr>
                    <p:cNvPr id="172" name="AutoShape 69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063" y="3521"/>
                      <a:ext cx="46" cy="36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  <p:sp>
                  <p:nvSpPr>
                    <p:cNvPr id="173" name="AutoShape 70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063" y="3657"/>
                      <a:ext cx="46" cy="36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  <p:sp>
                  <p:nvSpPr>
                    <p:cNvPr id="174" name="AutoShape 71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063" y="3793"/>
                      <a:ext cx="46" cy="36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</p:grpSp>
              <p:grpSp>
                <p:nvGrpSpPr>
                  <p:cNvPr id="162" name="Group 73"/>
                  <p:cNvGrpSpPr>
                    <a:grpSpLocks/>
                  </p:cNvGrpSpPr>
                  <p:nvPr/>
                </p:nvGrpSpPr>
                <p:grpSpPr bwMode="auto">
                  <a:xfrm flipH="1">
                    <a:off x="6004056" y="6412008"/>
                    <a:ext cx="375444" cy="328120"/>
                    <a:chOff x="1904" y="3680"/>
                    <a:chExt cx="363" cy="318"/>
                  </a:xfrm>
                </p:grpSpPr>
                <p:sp>
                  <p:nvSpPr>
                    <p:cNvPr id="169" name="AutoShape 74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063" y="3521"/>
                      <a:ext cx="46" cy="36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  <p:sp>
                  <p:nvSpPr>
                    <p:cNvPr id="170" name="AutoShape 75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063" y="3657"/>
                      <a:ext cx="46" cy="36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  <p:sp>
                  <p:nvSpPr>
                    <p:cNvPr id="171" name="AutoShape 76"/>
                    <p:cNvSpPr>
                      <a:spLocks noChangeArrowheads="1"/>
                    </p:cNvSpPr>
                    <p:nvPr/>
                  </p:nvSpPr>
                  <p:spPr bwMode="auto">
                    <a:xfrm rot="-5400000">
                      <a:off x="2063" y="3793"/>
                      <a:ext cx="46" cy="363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80808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GB" sz="1200"/>
                    </a:p>
                  </p:txBody>
                </p:sp>
              </p:grpSp>
              <p:sp>
                <p:nvSpPr>
                  <p:cNvPr id="163" name="Rectangle 79" descr="Wide downward diagonal"/>
                  <p:cNvSpPr>
                    <a:spLocks noChangeArrowheads="1"/>
                  </p:cNvSpPr>
                  <p:nvPr/>
                </p:nvSpPr>
                <p:spPr bwMode="auto">
                  <a:xfrm>
                    <a:off x="5442304" y="5896233"/>
                    <a:ext cx="139351" cy="2338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30000"/>
                          <a:satMod val="115000"/>
                          <a:alpha val="48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200"/>
                  </a:p>
                </p:txBody>
              </p:sp>
              <p:sp>
                <p:nvSpPr>
                  <p:cNvPr id="164" name="Rectangle 80" descr="Wide downward diagonal"/>
                  <p:cNvSpPr>
                    <a:spLocks noChangeArrowheads="1"/>
                  </p:cNvSpPr>
                  <p:nvPr/>
                </p:nvSpPr>
                <p:spPr bwMode="auto">
                  <a:xfrm>
                    <a:off x="5863385" y="5896233"/>
                    <a:ext cx="142381" cy="233804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shade val="30000"/>
                          <a:satMod val="115000"/>
                          <a:alpha val="48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GB" sz="1200"/>
                  </a:p>
                </p:txBody>
              </p:sp>
              <p:sp>
                <p:nvSpPr>
                  <p:cNvPr id="165" name="AutoShape 83"/>
                  <p:cNvSpPr>
                    <a:spLocks noChangeArrowheads="1"/>
                  </p:cNvSpPr>
                  <p:nvPr/>
                </p:nvSpPr>
                <p:spPr bwMode="auto">
                  <a:xfrm rot="16200000" flipV="1">
                    <a:off x="5488339" y="6248558"/>
                    <a:ext cx="327090" cy="375444"/>
                  </a:xfrm>
                  <a:custGeom>
                    <a:avLst/>
                    <a:gdLst>
                      <a:gd name="T0" fmla="*/ 2147483647 w 21600"/>
                      <a:gd name="T1" fmla="*/ 0 h 21600"/>
                      <a:gd name="T2" fmla="*/ 2147483647 w 21600"/>
                      <a:gd name="T3" fmla="*/ 2147483647 h 21600"/>
                      <a:gd name="T4" fmla="*/ 2147483647 w 21600"/>
                      <a:gd name="T5" fmla="*/ 2147483647 h 21600"/>
                      <a:gd name="T6" fmla="*/ 2147483647 w 21600"/>
                      <a:gd name="T7" fmla="*/ 2147483647 h 21600"/>
                      <a:gd name="T8" fmla="*/ 17694720 60000 65536"/>
                      <a:gd name="T9" fmla="*/ 5898240 60000 65536"/>
                      <a:gd name="T10" fmla="*/ 5898240 60000 65536"/>
                      <a:gd name="T11" fmla="*/ 0 60000 65536"/>
                      <a:gd name="T12" fmla="*/ 12427 w 21600"/>
                      <a:gd name="T13" fmla="*/ 2912 h 21600"/>
                      <a:gd name="T14" fmla="*/ 18227 w 21600"/>
                      <a:gd name="T15" fmla="*/ 924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21600" y="6079"/>
                        </a:moveTo>
                        <a:lnTo>
                          <a:pt x="15126" y="0"/>
                        </a:lnTo>
                        <a:lnTo>
                          <a:pt x="15126" y="2912"/>
                        </a:lnTo>
                        <a:lnTo>
                          <a:pt x="12427" y="2912"/>
                        </a:lnTo>
                        <a:cubicBezTo>
                          <a:pt x="5564" y="2912"/>
                          <a:pt x="0" y="7052"/>
                          <a:pt x="0" y="12158"/>
                        </a:cubicBezTo>
                        <a:lnTo>
                          <a:pt x="0" y="21600"/>
                        </a:lnTo>
                        <a:lnTo>
                          <a:pt x="6474" y="21600"/>
                        </a:lnTo>
                        <a:lnTo>
                          <a:pt x="6474" y="12158"/>
                        </a:lnTo>
                        <a:cubicBezTo>
                          <a:pt x="6474" y="10550"/>
                          <a:pt x="9139" y="9246"/>
                          <a:pt x="12427" y="9246"/>
                        </a:cubicBezTo>
                        <a:lnTo>
                          <a:pt x="15126" y="9246"/>
                        </a:lnTo>
                        <a:lnTo>
                          <a:pt x="15126" y="12158"/>
                        </a:lnTo>
                        <a:lnTo>
                          <a:pt x="21600" y="6079"/>
                        </a:lnTo>
                        <a:close/>
                      </a:path>
                    </a:pathLst>
                  </a:custGeom>
                  <a:solidFill>
                    <a:srgbClr val="00B05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66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5628613" y="5429729"/>
                    <a:ext cx="188239" cy="373522"/>
                  </a:xfrm>
                  <a:prstGeom prst="upArrow">
                    <a:avLst>
                      <a:gd name="adj1" fmla="val 50000"/>
                      <a:gd name="adj2" fmla="val 49727"/>
                    </a:avLst>
                  </a:prstGeom>
                  <a:gradFill rotWithShape="1">
                    <a:gsLst>
                      <a:gs pos="0">
                        <a:srgbClr val="8FDEA0"/>
                      </a:gs>
                      <a:gs pos="50000">
                        <a:srgbClr val="BCE9C5"/>
                      </a:gs>
                      <a:gs pos="100000">
                        <a:srgbClr val="DFF3E3"/>
                      </a:gs>
                    </a:gsLst>
                    <a:lin ang="135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7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5628613" y="4493860"/>
                    <a:ext cx="188239" cy="373522"/>
                  </a:xfrm>
                  <a:prstGeom prst="upArrow">
                    <a:avLst>
                      <a:gd name="adj1" fmla="val 50000"/>
                      <a:gd name="adj2" fmla="val 49727"/>
                    </a:avLst>
                  </a:prstGeom>
                  <a:gradFill rotWithShape="1">
                    <a:gsLst>
                      <a:gs pos="0">
                        <a:srgbClr val="8FDEA0"/>
                      </a:gs>
                      <a:gs pos="50000">
                        <a:srgbClr val="BCE9C5"/>
                      </a:gs>
                      <a:gs pos="100000">
                        <a:srgbClr val="DFF3E3"/>
                      </a:gs>
                    </a:gsLst>
                    <a:lin ang="1350000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en-GB" sz="1200"/>
                  </a:p>
                </p:txBody>
              </p:sp>
              <p:sp>
                <p:nvSpPr>
                  <p:cNvPr id="168" name="Bent Arrow 167"/>
                  <p:cNvSpPr/>
                  <p:nvPr/>
                </p:nvSpPr>
                <p:spPr>
                  <a:xfrm flipH="1">
                    <a:off x="5415039" y="3469632"/>
                    <a:ext cx="372613" cy="371962"/>
                  </a:xfrm>
                  <a:prstGeom prst="bentArrow">
                    <a:avLst/>
                  </a:prstGeom>
                  <a:gradFill flip="none" rotWithShape="1">
                    <a:gsLst>
                      <a:gs pos="0">
                        <a:srgbClr val="00B050">
                          <a:tint val="66000"/>
                          <a:satMod val="160000"/>
                        </a:srgbClr>
                      </a:gs>
                      <a:gs pos="50000">
                        <a:srgbClr val="00B050">
                          <a:tint val="44500"/>
                          <a:satMod val="160000"/>
                        </a:srgbClr>
                      </a:gs>
                      <a:gs pos="100000">
                        <a:srgbClr val="00B050">
                          <a:tint val="23500"/>
                          <a:satMod val="160000"/>
                        </a:srgbClr>
                      </a:gs>
                    </a:gsLst>
                    <a:lin ang="13500000" scaled="1"/>
                    <a:tileRect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GB" sz="1200"/>
                  </a:p>
                </p:txBody>
              </p:sp>
            </p:grpSp>
            <p:sp>
              <p:nvSpPr>
                <p:cNvPr id="157" name="TextBox 78"/>
                <p:cNvSpPr txBox="1">
                  <a:spLocks noChangeArrowheads="1"/>
                </p:cNvSpPr>
                <p:nvPr/>
              </p:nvSpPr>
              <p:spPr bwMode="auto">
                <a:xfrm>
                  <a:off x="6195273" y="4631156"/>
                  <a:ext cx="1191264" cy="52322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GB" sz="1400" dirty="0"/>
                    <a:t>E.g. Gas Lift</a:t>
                  </a:r>
                </a:p>
                <a:p>
                  <a:r>
                    <a:rPr lang="en-GB" sz="1400" dirty="0"/>
                    <a:t>Change</a:t>
                  </a:r>
                </a:p>
              </p:txBody>
            </p:sp>
          </p:grpSp>
        </p:grpSp>
        <p:cxnSp>
          <p:nvCxnSpPr>
            <p:cNvPr id="27" name="Straight Arrow Connector 26"/>
            <p:cNvCxnSpPr/>
            <p:nvPr/>
          </p:nvCxnSpPr>
          <p:spPr bwMode="auto">
            <a:xfrm>
              <a:off x="6168788" y="5349922"/>
              <a:ext cx="15694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Rectangle 97"/>
          <p:cNvSpPr/>
          <p:nvPr/>
        </p:nvSpPr>
        <p:spPr>
          <a:xfrm>
            <a:off x="3698544" y="1665027"/>
            <a:ext cx="2715904" cy="1037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b="1" dirty="0" smtClean="0">
                <a:solidFill>
                  <a:srgbClr val="FF0000"/>
                </a:solidFill>
              </a:rPr>
              <a:t>Primary Initial Usage</a:t>
            </a:r>
          </a:p>
        </p:txBody>
      </p:sp>
    </p:spTree>
    <p:extLst>
      <p:ext uri="{BB962C8B-B14F-4D97-AF65-F5344CB8AC3E}">
        <p14:creationId xmlns:p14="http://schemas.microsoft.com/office/powerpoint/2010/main" val="31425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2" grpId="0" animBg="1"/>
      <p:bldP spid="123" grpId="0" animBg="1"/>
      <p:bldP spid="131" grpId="0" animBg="1"/>
      <p:bldP spid="135" grpId="0" animBg="1"/>
      <p:bldP spid="2" grpId="0" animBg="1"/>
      <p:bldP spid="9" grpId="0" animBg="1"/>
      <p:bldP spid="10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Business Drivers and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13" y="1371600"/>
            <a:ext cx="7625687" cy="4419600"/>
          </a:xfrm>
        </p:spPr>
        <p:txBody>
          <a:bodyPr/>
          <a:lstStyle/>
          <a:p>
            <a:r>
              <a:rPr lang="en-GB" sz="2400" dirty="0" smtClean="0"/>
              <a:t>Eliminate multiple data entry requirements thereby improving accuracy and saving time</a:t>
            </a:r>
          </a:p>
          <a:p>
            <a:r>
              <a:rPr lang="en-GB" sz="2400" dirty="0" smtClean="0"/>
              <a:t>Improved safety. Knowledge of what is down hole will improve operations</a:t>
            </a:r>
          </a:p>
          <a:p>
            <a:r>
              <a:rPr lang="en-GB" sz="2400" dirty="0" smtClean="0"/>
              <a:t>Improved data consistency, accuracy, quality</a:t>
            </a:r>
          </a:p>
          <a:p>
            <a:r>
              <a:rPr lang="en-GB" sz="2400" dirty="0" smtClean="0"/>
              <a:t>Improved planning and scheduling (through faster access to better quality data and by eliminating manual re-entry of data) </a:t>
            </a:r>
          </a:p>
          <a:p>
            <a:r>
              <a:rPr lang="en-GB" sz="2400" dirty="0" smtClean="0"/>
              <a:t>Reduce reliance on paper or spread sheet well files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20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Concepts for Completion Object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873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Three Use </a:t>
            </a:r>
            <a:r>
              <a:rPr lang="en-GB" dirty="0"/>
              <a:t>C</a:t>
            </a:r>
            <a:r>
              <a:rPr lang="en-GB" dirty="0" smtClean="0"/>
              <a:t>ases dealt with in this release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Snapshot</a:t>
            </a:r>
            <a:r>
              <a:rPr lang="en-GB" sz="2400" dirty="0" smtClean="0"/>
              <a:t> of completion at a point in time </a:t>
            </a:r>
          </a:p>
          <a:p>
            <a:pPr marL="857250" lvl="1" indent="-457200"/>
            <a:r>
              <a:rPr lang="en-GB" sz="2400" dirty="0" smtClean="0"/>
              <a:t>“what is current status?” </a:t>
            </a:r>
            <a:r>
              <a:rPr lang="en-GB" sz="2400" dirty="0" err="1" smtClean="0"/>
              <a:t>eg</a:t>
            </a:r>
            <a:r>
              <a:rPr lang="en-GB" sz="2400" dirty="0" smtClean="0"/>
              <a:t> for completion diagram, engineering application </a:t>
            </a:r>
            <a:r>
              <a:rPr lang="en-GB" sz="2400" dirty="0" err="1" smtClean="0"/>
              <a:t>eg</a:t>
            </a:r>
            <a:r>
              <a:rPr lang="en-GB" sz="2400" dirty="0" smtClean="0"/>
              <a:t> Nodal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Change Log</a:t>
            </a:r>
            <a:r>
              <a:rPr lang="en-GB" sz="2400" dirty="0" smtClean="0"/>
              <a:t> of events which alter completion between one time and another</a:t>
            </a:r>
          </a:p>
          <a:p>
            <a:pPr marL="857250" lvl="1" indent="-457200"/>
            <a:r>
              <a:rPr lang="en-GB" sz="2400" dirty="0" err="1" smtClean="0"/>
              <a:t>Eg</a:t>
            </a:r>
            <a:r>
              <a:rPr lang="en-GB" sz="2400" dirty="0" smtClean="0"/>
              <a:t>, from well services contractor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b="1" dirty="0" smtClean="0"/>
              <a:t>Cumulative History</a:t>
            </a:r>
            <a:r>
              <a:rPr lang="en-GB" sz="2400" dirty="0" smtClean="0"/>
              <a:t> – whole life of well capable of generating current snapshot or any previous one</a:t>
            </a:r>
          </a:p>
          <a:p>
            <a:pPr marL="857250" lvl="1" indent="-457200"/>
            <a:r>
              <a:rPr lang="en-GB" sz="2400" dirty="0" err="1" smtClean="0"/>
              <a:t>Eg</a:t>
            </a:r>
            <a:r>
              <a:rPr lang="en-GB" sz="2400" dirty="0" smtClean="0"/>
              <a:t>, for sync or transfer between databases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814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 flipH="1">
            <a:off x="567270" y="4227157"/>
            <a:ext cx="1970088" cy="36947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200"/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 flipH="1">
            <a:off x="1318364" y="2556943"/>
            <a:ext cx="419334" cy="2016667"/>
          </a:xfrm>
          <a:prstGeom prst="rect">
            <a:avLst/>
          </a:prstGeom>
          <a:gradFill rotWithShape="1">
            <a:gsLst>
              <a:gs pos="0">
                <a:srgbClr val="471876"/>
              </a:gs>
              <a:gs pos="50000">
                <a:srgbClr val="9933FF"/>
              </a:gs>
              <a:gs pos="100000">
                <a:srgbClr val="4718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5" name="Rectangle 57"/>
          <p:cNvSpPr>
            <a:spLocks noChangeArrowheads="1"/>
          </p:cNvSpPr>
          <p:nvPr/>
        </p:nvSpPr>
        <p:spPr bwMode="auto">
          <a:xfrm flipH="1">
            <a:off x="1423197" y="2556943"/>
            <a:ext cx="209667" cy="1696315"/>
          </a:xfrm>
          <a:prstGeom prst="rect">
            <a:avLst/>
          </a:prstGeom>
          <a:gradFill rotWithShape="1">
            <a:gsLst>
              <a:gs pos="0">
                <a:srgbClr val="3B3B3B"/>
              </a:gs>
              <a:gs pos="50000">
                <a:srgbClr val="808080"/>
              </a:gs>
              <a:gs pos="100000">
                <a:srgbClr val="3B3B3B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6" name="Rectangle 79" descr="Wide downward diagonal"/>
          <p:cNvSpPr>
            <a:spLocks noChangeArrowheads="1"/>
          </p:cNvSpPr>
          <p:nvPr/>
        </p:nvSpPr>
        <p:spPr bwMode="auto">
          <a:xfrm flipH="1">
            <a:off x="1636463" y="3986201"/>
            <a:ext cx="104833" cy="160176"/>
          </a:xfrm>
          <a:prstGeom prst="rect">
            <a:avLst/>
          </a:prstGeom>
          <a:pattFill prst="wdDnDiag">
            <a:fgClr>
              <a:srgbClr val="0070C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7" name="Rectangle 80" descr="Wide downward diagonal"/>
          <p:cNvSpPr>
            <a:spLocks noChangeArrowheads="1"/>
          </p:cNvSpPr>
          <p:nvPr/>
        </p:nvSpPr>
        <p:spPr bwMode="auto">
          <a:xfrm flipH="1">
            <a:off x="1311049" y="3995534"/>
            <a:ext cx="104833" cy="160176"/>
          </a:xfrm>
          <a:prstGeom prst="rect">
            <a:avLst/>
          </a:prstGeom>
          <a:pattFill prst="wdDnDiag">
            <a:fgClr>
              <a:srgbClr val="0070C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 flipH="1">
            <a:off x="1269089" y="2554629"/>
            <a:ext cx="55419" cy="2024953"/>
          </a:xfrm>
          <a:prstGeom prst="rect">
            <a:avLst/>
          </a:prstGeom>
          <a:gradFill rotWithShape="1">
            <a:gsLst>
              <a:gs pos="0">
                <a:srgbClr val="3B3B3B"/>
              </a:gs>
              <a:gs pos="50000">
                <a:srgbClr val="808080"/>
              </a:gs>
              <a:gs pos="100000">
                <a:srgbClr val="3B3B3B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 flipH="1">
            <a:off x="1740610" y="2559376"/>
            <a:ext cx="55419" cy="2024953"/>
          </a:xfrm>
          <a:prstGeom prst="rect">
            <a:avLst/>
          </a:prstGeom>
          <a:gradFill rotWithShape="1">
            <a:gsLst>
              <a:gs pos="0">
                <a:srgbClr val="3B3B3B"/>
              </a:gs>
              <a:gs pos="50000">
                <a:srgbClr val="808080"/>
              </a:gs>
              <a:gs pos="100000">
                <a:srgbClr val="3B3B3B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10" name="TextBox 67"/>
          <p:cNvSpPr txBox="1">
            <a:spLocks noChangeArrowheads="1"/>
          </p:cNvSpPr>
          <p:nvPr/>
        </p:nvSpPr>
        <p:spPr bwMode="auto">
          <a:xfrm>
            <a:off x="1852473" y="3759051"/>
            <a:ext cx="663964" cy="46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GB" sz="1200" b="1">
                <a:solidFill>
                  <a:srgbClr val="FF0000"/>
                </a:solidFill>
              </a:rPr>
              <a:t>Perm.</a:t>
            </a:r>
          </a:p>
          <a:p>
            <a:r>
              <a:rPr lang="en-GB" sz="1200" b="1">
                <a:solidFill>
                  <a:srgbClr val="FF0000"/>
                </a:solidFill>
              </a:rPr>
              <a:t>Gauge</a:t>
            </a:r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1649946" y="2560275"/>
            <a:ext cx="743505" cy="1595438"/>
            <a:chOff x="2862433" y="3917696"/>
            <a:chExt cx="929745" cy="233300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862433" y="3917696"/>
              <a:ext cx="0" cy="233300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70"/>
            <p:cNvSpPr txBox="1">
              <a:spLocks noChangeArrowheads="1"/>
            </p:cNvSpPr>
            <p:nvPr/>
          </p:nvSpPr>
          <p:spPr bwMode="auto">
            <a:xfrm>
              <a:off x="3176383" y="4137543"/>
              <a:ext cx="615795" cy="405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200" b="1" dirty="0">
                  <a:solidFill>
                    <a:srgbClr val="FFC000"/>
                  </a:solidFill>
                </a:rPr>
                <a:t>DTS</a:t>
              </a:r>
            </a:p>
          </p:txBody>
        </p:sp>
      </p:grpSp>
      <p:sp>
        <p:nvSpPr>
          <p:cNvPr id="12" name="TextBox 11"/>
          <p:cNvSpPr txBox="1"/>
          <p:nvPr/>
        </p:nvSpPr>
        <p:spPr bwMode="auto">
          <a:xfrm>
            <a:off x="830739" y="3316547"/>
            <a:ext cx="616002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pPr>
              <a:defRPr/>
            </a:pPr>
            <a:r>
              <a:rPr lang="en-GB" sz="1200" dirty="0" smtClean="0">
                <a:solidFill>
                  <a:schemeClr val="bg1"/>
                </a:solidFill>
              </a:rPr>
              <a:t>Tubing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4"/>
          <p:cNvSpPr txBox="1">
            <a:spLocks noChangeArrowheads="1"/>
          </p:cNvSpPr>
          <p:nvPr/>
        </p:nvSpPr>
        <p:spPr bwMode="auto">
          <a:xfrm>
            <a:off x="1717593" y="4514938"/>
            <a:ext cx="1090363" cy="27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GB" sz="1200" b="1" dirty="0">
                <a:solidFill>
                  <a:schemeClr val="accent6">
                    <a:lumMod val="50000"/>
                  </a:schemeClr>
                </a:solidFill>
              </a:rPr>
              <a:t>Perforations</a:t>
            </a: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657299" y="2835157"/>
            <a:ext cx="960898" cy="277011"/>
            <a:chOff x="1621137" y="4312693"/>
            <a:chExt cx="1201593" cy="405073"/>
          </a:xfrm>
        </p:grpSpPr>
        <p:sp>
          <p:nvSpPr>
            <p:cNvPr id="27" name="TextBox 126"/>
            <p:cNvSpPr txBox="1">
              <a:spLocks noChangeArrowheads="1"/>
            </p:cNvSpPr>
            <p:nvPr/>
          </p:nvSpPr>
          <p:spPr bwMode="auto">
            <a:xfrm>
              <a:off x="1621137" y="4312693"/>
              <a:ext cx="744086" cy="405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r>
                <a:rPr lang="en-GB" sz="1200" b="1">
                  <a:solidFill>
                    <a:srgbClr val="00B050"/>
                  </a:solidFill>
                </a:rPr>
                <a:t>SSSV</a:t>
              </a:r>
            </a:p>
          </p:txBody>
        </p:sp>
        <p:sp>
          <p:nvSpPr>
            <p:cNvPr id="28" name="Rectangle 6"/>
            <p:cNvSpPr/>
            <p:nvPr/>
          </p:nvSpPr>
          <p:spPr>
            <a:xfrm>
              <a:off x="2598408" y="4363415"/>
              <a:ext cx="224322" cy="22517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200"/>
            </a:p>
          </p:txBody>
        </p:sp>
      </p:grpSp>
      <p:sp>
        <p:nvSpPr>
          <p:cNvPr id="15" name="TextBox 129"/>
          <p:cNvSpPr txBox="1">
            <a:spLocks noChangeArrowheads="1"/>
          </p:cNvSpPr>
          <p:nvPr/>
        </p:nvSpPr>
        <p:spPr bwMode="auto">
          <a:xfrm>
            <a:off x="529584" y="3943178"/>
            <a:ext cx="686406" cy="27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GB" sz="1200" b="1">
                <a:solidFill>
                  <a:srgbClr val="0070C0"/>
                </a:solidFill>
              </a:rPr>
              <a:t>Packer</a:t>
            </a:r>
          </a:p>
        </p:txBody>
      </p:sp>
      <p:grpSp>
        <p:nvGrpSpPr>
          <p:cNvPr id="16" name="Group 72"/>
          <p:cNvGrpSpPr>
            <a:grpSpLocks/>
          </p:cNvGrpSpPr>
          <p:nvPr/>
        </p:nvGrpSpPr>
        <p:grpSpPr bwMode="auto">
          <a:xfrm flipH="1">
            <a:off x="1737697" y="4317453"/>
            <a:ext cx="279813" cy="224386"/>
            <a:chOff x="1904" y="3680"/>
            <a:chExt cx="363" cy="318"/>
          </a:xfrm>
          <a:solidFill>
            <a:schemeClr val="accent6">
              <a:lumMod val="50000"/>
            </a:schemeClr>
          </a:solidFill>
        </p:grpSpPr>
        <p:sp>
          <p:nvSpPr>
            <p:cNvPr id="24" name="AutoShape 69"/>
            <p:cNvSpPr>
              <a:spLocks noChangeArrowheads="1"/>
            </p:cNvSpPr>
            <p:nvPr/>
          </p:nvSpPr>
          <p:spPr bwMode="auto">
            <a:xfrm rot="-5400000">
              <a:off x="2063" y="3521"/>
              <a:ext cx="46" cy="363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  <p:sp>
          <p:nvSpPr>
            <p:cNvPr id="25" name="AutoShape 70"/>
            <p:cNvSpPr>
              <a:spLocks noChangeArrowheads="1"/>
            </p:cNvSpPr>
            <p:nvPr/>
          </p:nvSpPr>
          <p:spPr bwMode="auto">
            <a:xfrm rot="-5400000">
              <a:off x="2063" y="3657"/>
              <a:ext cx="46" cy="363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  <p:sp>
          <p:nvSpPr>
            <p:cNvPr id="26" name="AutoShape 71"/>
            <p:cNvSpPr>
              <a:spLocks noChangeArrowheads="1"/>
            </p:cNvSpPr>
            <p:nvPr/>
          </p:nvSpPr>
          <p:spPr bwMode="auto">
            <a:xfrm rot="-5400000">
              <a:off x="2063" y="3793"/>
              <a:ext cx="46" cy="363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</p:grpSp>
      <p:grpSp>
        <p:nvGrpSpPr>
          <p:cNvPr id="17" name="Group 73"/>
          <p:cNvGrpSpPr>
            <a:grpSpLocks/>
          </p:cNvGrpSpPr>
          <p:nvPr/>
        </p:nvGrpSpPr>
        <p:grpSpPr bwMode="auto">
          <a:xfrm>
            <a:off x="1038550" y="4317453"/>
            <a:ext cx="279813" cy="224386"/>
            <a:chOff x="1904" y="3680"/>
            <a:chExt cx="363" cy="318"/>
          </a:xfrm>
          <a:solidFill>
            <a:schemeClr val="accent6">
              <a:lumMod val="50000"/>
            </a:schemeClr>
          </a:solidFill>
        </p:grpSpPr>
        <p:sp>
          <p:nvSpPr>
            <p:cNvPr id="21" name="AutoShape 74"/>
            <p:cNvSpPr>
              <a:spLocks noChangeArrowheads="1"/>
            </p:cNvSpPr>
            <p:nvPr/>
          </p:nvSpPr>
          <p:spPr bwMode="auto">
            <a:xfrm rot="-5400000">
              <a:off x="2063" y="3521"/>
              <a:ext cx="46" cy="363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  <p:sp>
          <p:nvSpPr>
            <p:cNvPr id="22" name="AutoShape 75"/>
            <p:cNvSpPr>
              <a:spLocks noChangeArrowheads="1"/>
            </p:cNvSpPr>
            <p:nvPr/>
          </p:nvSpPr>
          <p:spPr bwMode="auto">
            <a:xfrm rot="-5400000">
              <a:off x="2063" y="3657"/>
              <a:ext cx="46" cy="363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  <p:sp>
          <p:nvSpPr>
            <p:cNvPr id="23" name="AutoShape 76"/>
            <p:cNvSpPr>
              <a:spLocks noChangeArrowheads="1"/>
            </p:cNvSpPr>
            <p:nvPr/>
          </p:nvSpPr>
          <p:spPr bwMode="auto">
            <a:xfrm rot="-5400000">
              <a:off x="2063" y="3793"/>
              <a:ext cx="46" cy="363"/>
            </a:xfrm>
            <a:prstGeom prst="triangle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200"/>
            </a:p>
          </p:txBody>
        </p:sp>
      </p:grpSp>
      <p:cxnSp>
        <p:nvCxnSpPr>
          <p:cNvPr id="18" name="Elbow Connector 17"/>
          <p:cNvCxnSpPr>
            <a:stCxn id="28" idx="1"/>
          </p:cNvCxnSpPr>
          <p:nvPr/>
        </p:nvCxnSpPr>
        <p:spPr>
          <a:xfrm rot="10800000">
            <a:off x="1391184" y="2550759"/>
            <a:ext cx="47627" cy="396079"/>
          </a:xfrm>
          <a:prstGeom prst="bentConnector2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rrowheads="1"/>
          </p:cNvSpPr>
          <p:nvPr/>
        </p:nvSpPr>
        <p:spPr bwMode="auto">
          <a:xfrm flipH="1">
            <a:off x="1346503" y="3923321"/>
            <a:ext cx="104833" cy="9596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200"/>
          </a:p>
        </p:txBody>
      </p:sp>
      <p:sp>
        <p:nvSpPr>
          <p:cNvPr id="20" name="TextBox 19"/>
          <p:cNvSpPr txBox="1"/>
          <p:nvPr/>
        </p:nvSpPr>
        <p:spPr>
          <a:xfrm>
            <a:off x="1835631" y="3298777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C000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GB" dirty="0">
                <a:solidFill>
                  <a:srgbClr val="4D4D4D"/>
                </a:solidFill>
              </a:rPr>
              <a:t>Casing</a:t>
            </a:r>
          </a:p>
        </p:txBody>
      </p:sp>
      <p:sp>
        <p:nvSpPr>
          <p:cNvPr id="48" name="Title 1035"/>
          <p:cNvSpPr txBox="1">
            <a:spLocks/>
          </p:cNvSpPr>
          <p:nvPr/>
        </p:nvSpPr>
        <p:spPr>
          <a:xfrm>
            <a:off x="457200" y="153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200">
                <a:solidFill>
                  <a:srgbClr val="3F839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GB" dirty="0"/>
              <a:t>Example Snapshot at One </a:t>
            </a:r>
            <a:r>
              <a:rPr lang="en-GB" dirty="0" smtClean="0"/>
              <a:t>Instant</a:t>
            </a:r>
            <a:endParaRPr lang="en-GB" dirty="0"/>
          </a:p>
        </p:txBody>
      </p:sp>
      <p:sp>
        <p:nvSpPr>
          <p:cNvPr id="2" name="Rectangular Callout 1"/>
          <p:cNvSpPr/>
          <p:nvPr/>
        </p:nvSpPr>
        <p:spPr bwMode="auto">
          <a:xfrm>
            <a:off x="2743149" y="2211274"/>
            <a:ext cx="2169994" cy="1200329"/>
          </a:xfrm>
          <a:prstGeom prst="wedgeRectCallout">
            <a:avLst>
              <a:gd name="adj1" fmla="val -55424"/>
              <a:gd name="adj2" fmla="val 7728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Snapshot is akin to a completion diagram at one instant in time</a:t>
            </a:r>
          </a:p>
        </p:txBody>
      </p:sp>
      <p:pic>
        <p:nvPicPr>
          <p:cNvPr id="10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63" y="3019971"/>
            <a:ext cx="3915459" cy="9242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60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ergistic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99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Energistics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1131</Words>
  <Application>Microsoft Office PowerPoint</Application>
  <PresentationFormat>On-screen Show (4:3)</PresentationFormat>
  <Paragraphs>192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Energistics Theme</vt:lpstr>
      <vt:lpstr>3_Energistics Theme</vt:lpstr>
      <vt:lpstr>Completion Object Overview</vt:lpstr>
      <vt:lpstr>Completion Object Project</vt:lpstr>
      <vt:lpstr>PowerPoint Presentation</vt:lpstr>
      <vt:lpstr>High Level Application of Completion Object</vt:lpstr>
      <vt:lpstr>Primary Initial Use Case:  Over the Well Lifecycle, Drilling &amp; Production MUST Pass Data Back and Forth</vt:lpstr>
      <vt:lpstr>Business Drivers and Benefits</vt:lpstr>
      <vt:lpstr>PowerPoint Presentation</vt:lpstr>
      <vt:lpstr>Three Use Cases dealt with in this release </vt:lpstr>
      <vt:lpstr>PowerPoint Presentation</vt:lpstr>
      <vt:lpstr>Example Change Log for Single Job</vt:lpstr>
      <vt:lpstr>Example Well Cumulative History</vt:lpstr>
      <vt:lpstr>Data Organization</vt:lpstr>
      <vt:lpstr>Scope of Downhole Components</vt:lpstr>
      <vt:lpstr>Scope of Well Construction Management Ledger </vt:lpstr>
      <vt:lpstr>Nesting of Jobs containing multiple Events</vt:lpstr>
      <vt:lpstr>Scope of Flow Paths, Reservoir to Wellhead</vt:lpstr>
      <vt:lpstr>Role of Well and Wellbore in Completion </vt:lpstr>
      <vt:lpstr>Future Plans (Possible)</vt:lpstr>
      <vt:lpstr>Other (secondary) Use Cases in Production Domain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Completion Object Overview</dc:title>
  <dc:creator>Jana Schey</dc:creator>
  <cp:lastModifiedBy>SCHEY</cp:lastModifiedBy>
  <cp:revision>1</cp:revision>
  <dcterms:modified xsi:type="dcterms:W3CDTF">2013-11-21T20:23:16Z</dcterms:modified>
</cp:coreProperties>
</file>