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1" r:id="rId5"/>
    <p:sldId id="260"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677"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39625-405E-702C-114C-464F0ADCA6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4231C2-8C58-1AFE-EB62-2C05235C52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C3B318-70B3-5274-213E-0F5EDAF7605D}"/>
              </a:ext>
            </a:extLst>
          </p:cNvPr>
          <p:cNvSpPr>
            <a:spLocks noGrp="1"/>
          </p:cNvSpPr>
          <p:nvPr>
            <p:ph type="dt" sz="half" idx="10"/>
          </p:nvPr>
        </p:nvSpPr>
        <p:spPr/>
        <p:txBody>
          <a:bodyPr/>
          <a:lstStyle/>
          <a:p>
            <a:fld id="{87C6482B-BFF0-4516-8A1C-A22E221C3CEA}" type="datetimeFigureOut">
              <a:rPr lang="en-US" smtClean="0"/>
              <a:t>9/23/2025</a:t>
            </a:fld>
            <a:endParaRPr lang="en-US"/>
          </a:p>
        </p:txBody>
      </p:sp>
      <p:sp>
        <p:nvSpPr>
          <p:cNvPr id="5" name="Footer Placeholder 4">
            <a:extLst>
              <a:ext uri="{FF2B5EF4-FFF2-40B4-BE49-F238E27FC236}">
                <a16:creationId xmlns:a16="http://schemas.microsoft.com/office/drawing/2014/main" id="{4D4F0D98-91BA-4AF1-CD73-782E2A311B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93BB4D-71AE-BEDB-8F8C-674883D296BD}"/>
              </a:ext>
            </a:extLst>
          </p:cNvPr>
          <p:cNvSpPr>
            <a:spLocks noGrp="1"/>
          </p:cNvSpPr>
          <p:nvPr>
            <p:ph type="sldNum" sz="quarter" idx="12"/>
          </p:nvPr>
        </p:nvSpPr>
        <p:spPr/>
        <p:txBody>
          <a:bodyPr/>
          <a:lstStyle/>
          <a:p>
            <a:fld id="{0666F2A6-223C-482F-BB08-3358CBD0FC3E}" type="slidenum">
              <a:rPr lang="en-US" smtClean="0"/>
              <a:t>‹#›</a:t>
            </a:fld>
            <a:endParaRPr lang="en-US"/>
          </a:p>
        </p:txBody>
      </p:sp>
    </p:spTree>
    <p:extLst>
      <p:ext uri="{BB962C8B-B14F-4D97-AF65-F5344CB8AC3E}">
        <p14:creationId xmlns:p14="http://schemas.microsoft.com/office/powerpoint/2010/main" val="1572781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3B755-93F2-FE00-85C7-D1A8992863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1A5FD4-6810-18C7-3EF7-514791444E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E15BAF-B8C1-046C-105D-F91191E0683F}"/>
              </a:ext>
            </a:extLst>
          </p:cNvPr>
          <p:cNvSpPr>
            <a:spLocks noGrp="1"/>
          </p:cNvSpPr>
          <p:nvPr>
            <p:ph type="dt" sz="half" idx="10"/>
          </p:nvPr>
        </p:nvSpPr>
        <p:spPr/>
        <p:txBody>
          <a:bodyPr/>
          <a:lstStyle/>
          <a:p>
            <a:fld id="{87C6482B-BFF0-4516-8A1C-A22E221C3CEA}" type="datetimeFigureOut">
              <a:rPr lang="en-US" smtClean="0"/>
              <a:t>9/23/2025</a:t>
            </a:fld>
            <a:endParaRPr lang="en-US"/>
          </a:p>
        </p:txBody>
      </p:sp>
      <p:sp>
        <p:nvSpPr>
          <p:cNvPr id="5" name="Footer Placeholder 4">
            <a:extLst>
              <a:ext uri="{FF2B5EF4-FFF2-40B4-BE49-F238E27FC236}">
                <a16:creationId xmlns:a16="http://schemas.microsoft.com/office/drawing/2014/main" id="{0363E67D-8529-870F-B45D-FB4092948D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BDCEC6-3E9E-E295-CF7F-287FAE64E04D}"/>
              </a:ext>
            </a:extLst>
          </p:cNvPr>
          <p:cNvSpPr>
            <a:spLocks noGrp="1"/>
          </p:cNvSpPr>
          <p:nvPr>
            <p:ph type="sldNum" sz="quarter" idx="12"/>
          </p:nvPr>
        </p:nvSpPr>
        <p:spPr/>
        <p:txBody>
          <a:bodyPr/>
          <a:lstStyle/>
          <a:p>
            <a:fld id="{0666F2A6-223C-482F-BB08-3358CBD0FC3E}" type="slidenum">
              <a:rPr lang="en-US" smtClean="0"/>
              <a:t>‹#›</a:t>
            </a:fld>
            <a:endParaRPr lang="en-US"/>
          </a:p>
        </p:txBody>
      </p:sp>
    </p:spTree>
    <p:extLst>
      <p:ext uri="{BB962C8B-B14F-4D97-AF65-F5344CB8AC3E}">
        <p14:creationId xmlns:p14="http://schemas.microsoft.com/office/powerpoint/2010/main" val="1462078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95F9BB-6410-B405-14DF-43FD8EB3E8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77756D-B25D-D568-ED99-67A7B0E968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3600C8-A178-9E5B-0513-30CDD0E6F6A0}"/>
              </a:ext>
            </a:extLst>
          </p:cNvPr>
          <p:cNvSpPr>
            <a:spLocks noGrp="1"/>
          </p:cNvSpPr>
          <p:nvPr>
            <p:ph type="dt" sz="half" idx="10"/>
          </p:nvPr>
        </p:nvSpPr>
        <p:spPr/>
        <p:txBody>
          <a:bodyPr/>
          <a:lstStyle/>
          <a:p>
            <a:fld id="{87C6482B-BFF0-4516-8A1C-A22E221C3CEA}" type="datetimeFigureOut">
              <a:rPr lang="en-US" smtClean="0"/>
              <a:t>9/23/2025</a:t>
            </a:fld>
            <a:endParaRPr lang="en-US"/>
          </a:p>
        </p:txBody>
      </p:sp>
      <p:sp>
        <p:nvSpPr>
          <p:cNvPr id="5" name="Footer Placeholder 4">
            <a:extLst>
              <a:ext uri="{FF2B5EF4-FFF2-40B4-BE49-F238E27FC236}">
                <a16:creationId xmlns:a16="http://schemas.microsoft.com/office/drawing/2014/main" id="{0040814A-14FF-4D5B-3D4B-6593261C70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8A9C5C-5DD4-83FC-D496-08FB98A3F5BA}"/>
              </a:ext>
            </a:extLst>
          </p:cNvPr>
          <p:cNvSpPr>
            <a:spLocks noGrp="1"/>
          </p:cNvSpPr>
          <p:nvPr>
            <p:ph type="sldNum" sz="quarter" idx="12"/>
          </p:nvPr>
        </p:nvSpPr>
        <p:spPr/>
        <p:txBody>
          <a:bodyPr/>
          <a:lstStyle/>
          <a:p>
            <a:fld id="{0666F2A6-223C-482F-BB08-3358CBD0FC3E}" type="slidenum">
              <a:rPr lang="en-US" smtClean="0"/>
              <a:t>‹#›</a:t>
            </a:fld>
            <a:endParaRPr lang="en-US"/>
          </a:p>
        </p:txBody>
      </p:sp>
    </p:spTree>
    <p:extLst>
      <p:ext uri="{BB962C8B-B14F-4D97-AF65-F5344CB8AC3E}">
        <p14:creationId xmlns:p14="http://schemas.microsoft.com/office/powerpoint/2010/main" val="2502114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D338C-69BF-3337-B819-92D249EA16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25BCB6-FA38-D2FE-6E05-61AD2C577A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70A3B5-F8C9-FA22-C55A-C6D8FD49BE16}"/>
              </a:ext>
            </a:extLst>
          </p:cNvPr>
          <p:cNvSpPr>
            <a:spLocks noGrp="1"/>
          </p:cNvSpPr>
          <p:nvPr>
            <p:ph type="dt" sz="half" idx="10"/>
          </p:nvPr>
        </p:nvSpPr>
        <p:spPr/>
        <p:txBody>
          <a:bodyPr/>
          <a:lstStyle/>
          <a:p>
            <a:fld id="{87C6482B-BFF0-4516-8A1C-A22E221C3CEA}" type="datetimeFigureOut">
              <a:rPr lang="en-US" smtClean="0"/>
              <a:t>9/23/2025</a:t>
            </a:fld>
            <a:endParaRPr lang="en-US"/>
          </a:p>
        </p:txBody>
      </p:sp>
      <p:sp>
        <p:nvSpPr>
          <p:cNvPr id="5" name="Footer Placeholder 4">
            <a:extLst>
              <a:ext uri="{FF2B5EF4-FFF2-40B4-BE49-F238E27FC236}">
                <a16:creationId xmlns:a16="http://schemas.microsoft.com/office/drawing/2014/main" id="{B888BB76-0F4B-4D7A-EB9F-75E72CCE3D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A058BB-25FA-55BF-93F4-9D5B80DE0392}"/>
              </a:ext>
            </a:extLst>
          </p:cNvPr>
          <p:cNvSpPr>
            <a:spLocks noGrp="1"/>
          </p:cNvSpPr>
          <p:nvPr>
            <p:ph type="sldNum" sz="quarter" idx="12"/>
          </p:nvPr>
        </p:nvSpPr>
        <p:spPr/>
        <p:txBody>
          <a:bodyPr/>
          <a:lstStyle/>
          <a:p>
            <a:fld id="{0666F2A6-223C-482F-BB08-3358CBD0FC3E}" type="slidenum">
              <a:rPr lang="en-US" smtClean="0"/>
              <a:t>‹#›</a:t>
            </a:fld>
            <a:endParaRPr lang="en-US"/>
          </a:p>
        </p:txBody>
      </p:sp>
    </p:spTree>
    <p:extLst>
      <p:ext uri="{BB962C8B-B14F-4D97-AF65-F5344CB8AC3E}">
        <p14:creationId xmlns:p14="http://schemas.microsoft.com/office/powerpoint/2010/main" val="4156849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1AB58-D1D7-E563-E6AF-47ED6345C5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C36A3C4-D863-14EF-BC56-A281AD59481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D66B8E-1347-DD19-DFDC-2339F5B156B3}"/>
              </a:ext>
            </a:extLst>
          </p:cNvPr>
          <p:cNvSpPr>
            <a:spLocks noGrp="1"/>
          </p:cNvSpPr>
          <p:nvPr>
            <p:ph type="dt" sz="half" idx="10"/>
          </p:nvPr>
        </p:nvSpPr>
        <p:spPr/>
        <p:txBody>
          <a:bodyPr/>
          <a:lstStyle/>
          <a:p>
            <a:fld id="{87C6482B-BFF0-4516-8A1C-A22E221C3CEA}" type="datetimeFigureOut">
              <a:rPr lang="en-US" smtClean="0"/>
              <a:t>9/23/2025</a:t>
            </a:fld>
            <a:endParaRPr lang="en-US"/>
          </a:p>
        </p:txBody>
      </p:sp>
      <p:sp>
        <p:nvSpPr>
          <p:cNvPr id="5" name="Footer Placeholder 4">
            <a:extLst>
              <a:ext uri="{FF2B5EF4-FFF2-40B4-BE49-F238E27FC236}">
                <a16:creationId xmlns:a16="http://schemas.microsoft.com/office/drawing/2014/main" id="{F98DA451-261B-BF90-FAD8-70DCBED179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C27C06-5396-2F1A-D165-E13057DE4EDC}"/>
              </a:ext>
            </a:extLst>
          </p:cNvPr>
          <p:cNvSpPr>
            <a:spLocks noGrp="1"/>
          </p:cNvSpPr>
          <p:nvPr>
            <p:ph type="sldNum" sz="quarter" idx="12"/>
          </p:nvPr>
        </p:nvSpPr>
        <p:spPr/>
        <p:txBody>
          <a:bodyPr/>
          <a:lstStyle/>
          <a:p>
            <a:fld id="{0666F2A6-223C-482F-BB08-3358CBD0FC3E}" type="slidenum">
              <a:rPr lang="en-US" smtClean="0"/>
              <a:t>‹#›</a:t>
            </a:fld>
            <a:endParaRPr lang="en-US"/>
          </a:p>
        </p:txBody>
      </p:sp>
    </p:spTree>
    <p:extLst>
      <p:ext uri="{BB962C8B-B14F-4D97-AF65-F5344CB8AC3E}">
        <p14:creationId xmlns:p14="http://schemas.microsoft.com/office/powerpoint/2010/main" val="3803118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AD4DB-81CD-9E93-1240-73E4090E96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A90565-9929-AC13-049F-4BD3BC08D7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D3CCCD3-E03C-FB2D-BF8D-4E0B043A60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90C679-827F-D889-CEF2-BCD2B6D1D3C9}"/>
              </a:ext>
            </a:extLst>
          </p:cNvPr>
          <p:cNvSpPr>
            <a:spLocks noGrp="1"/>
          </p:cNvSpPr>
          <p:nvPr>
            <p:ph type="dt" sz="half" idx="10"/>
          </p:nvPr>
        </p:nvSpPr>
        <p:spPr/>
        <p:txBody>
          <a:bodyPr/>
          <a:lstStyle/>
          <a:p>
            <a:fld id="{87C6482B-BFF0-4516-8A1C-A22E221C3CEA}" type="datetimeFigureOut">
              <a:rPr lang="en-US" smtClean="0"/>
              <a:t>9/23/2025</a:t>
            </a:fld>
            <a:endParaRPr lang="en-US"/>
          </a:p>
        </p:txBody>
      </p:sp>
      <p:sp>
        <p:nvSpPr>
          <p:cNvPr id="6" name="Footer Placeholder 5">
            <a:extLst>
              <a:ext uri="{FF2B5EF4-FFF2-40B4-BE49-F238E27FC236}">
                <a16:creationId xmlns:a16="http://schemas.microsoft.com/office/drawing/2014/main" id="{B34786F8-ECD3-3EF9-17B6-E1E8D9A000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17532A-F8E0-1869-61CC-05CEDF0088B6}"/>
              </a:ext>
            </a:extLst>
          </p:cNvPr>
          <p:cNvSpPr>
            <a:spLocks noGrp="1"/>
          </p:cNvSpPr>
          <p:nvPr>
            <p:ph type="sldNum" sz="quarter" idx="12"/>
          </p:nvPr>
        </p:nvSpPr>
        <p:spPr/>
        <p:txBody>
          <a:bodyPr/>
          <a:lstStyle/>
          <a:p>
            <a:fld id="{0666F2A6-223C-482F-BB08-3358CBD0FC3E}" type="slidenum">
              <a:rPr lang="en-US" smtClean="0"/>
              <a:t>‹#›</a:t>
            </a:fld>
            <a:endParaRPr lang="en-US"/>
          </a:p>
        </p:txBody>
      </p:sp>
    </p:spTree>
    <p:extLst>
      <p:ext uri="{BB962C8B-B14F-4D97-AF65-F5344CB8AC3E}">
        <p14:creationId xmlns:p14="http://schemas.microsoft.com/office/powerpoint/2010/main" val="3762673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897E1-0C56-9318-AB27-9690835689F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B6C86C3-924D-9D1B-23F7-7C39E24F6D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00D74F-9812-3BEA-4BE3-7DA53C3FD7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5466C3-B7CB-7954-CF0D-27E1BD437A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C1DBD4-73C4-0172-585A-CC4A3ECDF2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1BA0E56-5560-AE1B-D659-C64AD74906EB}"/>
              </a:ext>
            </a:extLst>
          </p:cNvPr>
          <p:cNvSpPr>
            <a:spLocks noGrp="1"/>
          </p:cNvSpPr>
          <p:nvPr>
            <p:ph type="dt" sz="half" idx="10"/>
          </p:nvPr>
        </p:nvSpPr>
        <p:spPr/>
        <p:txBody>
          <a:bodyPr/>
          <a:lstStyle/>
          <a:p>
            <a:fld id="{87C6482B-BFF0-4516-8A1C-A22E221C3CEA}" type="datetimeFigureOut">
              <a:rPr lang="en-US" smtClean="0"/>
              <a:t>9/23/2025</a:t>
            </a:fld>
            <a:endParaRPr lang="en-US"/>
          </a:p>
        </p:txBody>
      </p:sp>
      <p:sp>
        <p:nvSpPr>
          <p:cNvPr id="8" name="Footer Placeholder 7">
            <a:extLst>
              <a:ext uri="{FF2B5EF4-FFF2-40B4-BE49-F238E27FC236}">
                <a16:creationId xmlns:a16="http://schemas.microsoft.com/office/drawing/2014/main" id="{65246B80-8820-21AD-2346-D8C6C22526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33D3DA-E1EA-F0B4-652A-06F3E7E75663}"/>
              </a:ext>
            </a:extLst>
          </p:cNvPr>
          <p:cNvSpPr>
            <a:spLocks noGrp="1"/>
          </p:cNvSpPr>
          <p:nvPr>
            <p:ph type="sldNum" sz="quarter" idx="12"/>
          </p:nvPr>
        </p:nvSpPr>
        <p:spPr/>
        <p:txBody>
          <a:bodyPr/>
          <a:lstStyle/>
          <a:p>
            <a:fld id="{0666F2A6-223C-482F-BB08-3358CBD0FC3E}" type="slidenum">
              <a:rPr lang="en-US" smtClean="0"/>
              <a:t>‹#›</a:t>
            </a:fld>
            <a:endParaRPr lang="en-US"/>
          </a:p>
        </p:txBody>
      </p:sp>
    </p:spTree>
    <p:extLst>
      <p:ext uri="{BB962C8B-B14F-4D97-AF65-F5344CB8AC3E}">
        <p14:creationId xmlns:p14="http://schemas.microsoft.com/office/powerpoint/2010/main" val="529388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EB94D-C6F9-DC6C-0081-1B5FF65C70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D0FFC7-8FDA-F99A-98DD-8F1BFCB0F95C}"/>
              </a:ext>
            </a:extLst>
          </p:cNvPr>
          <p:cNvSpPr>
            <a:spLocks noGrp="1"/>
          </p:cNvSpPr>
          <p:nvPr>
            <p:ph type="dt" sz="half" idx="10"/>
          </p:nvPr>
        </p:nvSpPr>
        <p:spPr/>
        <p:txBody>
          <a:bodyPr/>
          <a:lstStyle/>
          <a:p>
            <a:fld id="{87C6482B-BFF0-4516-8A1C-A22E221C3CEA}" type="datetimeFigureOut">
              <a:rPr lang="en-US" smtClean="0"/>
              <a:t>9/23/2025</a:t>
            </a:fld>
            <a:endParaRPr lang="en-US"/>
          </a:p>
        </p:txBody>
      </p:sp>
      <p:sp>
        <p:nvSpPr>
          <p:cNvPr id="4" name="Footer Placeholder 3">
            <a:extLst>
              <a:ext uri="{FF2B5EF4-FFF2-40B4-BE49-F238E27FC236}">
                <a16:creationId xmlns:a16="http://schemas.microsoft.com/office/drawing/2014/main" id="{EFEF1810-FF25-2C35-C5A6-444C87D0F2D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649E410-7D9F-2BAE-3E73-0F6128756DE6}"/>
              </a:ext>
            </a:extLst>
          </p:cNvPr>
          <p:cNvSpPr>
            <a:spLocks noGrp="1"/>
          </p:cNvSpPr>
          <p:nvPr>
            <p:ph type="sldNum" sz="quarter" idx="12"/>
          </p:nvPr>
        </p:nvSpPr>
        <p:spPr/>
        <p:txBody>
          <a:bodyPr/>
          <a:lstStyle/>
          <a:p>
            <a:fld id="{0666F2A6-223C-482F-BB08-3358CBD0FC3E}" type="slidenum">
              <a:rPr lang="en-US" smtClean="0"/>
              <a:t>‹#›</a:t>
            </a:fld>
            <a:endParaRPr lang="en-US"/>
          </a:p>
        </p:txBody>
      </p:sp>
    </p:spTree>
    <p:extLst>
      <p:ext uri="{BB962C8B-B14F-4D97-AF65-F5344CB8AC3E}">
        <p14:creationId xmlns:p14="http://schemas.microsoft.com/office/powerpoint/2010/main" val="710813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F1F062-8467-0303-C37A-22548E14F406}"/>
              </a:ext>
            </a:extLst>
          </p:cNvPr>
          <p:cNvSpPr>
            <a:spLocks noGrp="1"/>
          </p:cNvSpPr>
          <p:nvPr>
            <p:ph type="dt" sz="half" idx="10"/>
          </p:nvPr>
        </p:nvSpPr>
        <p:spPr/>
        <p:txBody>
          <a:bodyPr/>
          <a:lstStyle/>
          <a:p>
            <a:fld id="{87C6482B-BFF0-4516-8A1C-A22E221C3CEA}" type="datetimeFigureOut">
              <a:rPr lang="en-US" smtClean="0"/>
              <a:t>9/23/2025</a:t>
            </a:fld>
            <a:endParaRPr lang="en-US"/>
          </a:p>
        </p:txBody>
      </p:sp>
      <p:sp>
        <p:nvSpPr>
          <p:cNvPr id="3" name="Footer Placeholder 2">
            <a:extLst>
              <a:ext uri="{FF2B5EF4-FFF2-40B4-BE49-F238E27FC236}">
                <a16:creationId xmlns:a16="http://schemas.microsoft.com/office/drawing/2014/main" id="{0CFBF098-AC18-0B53-4D3C-0BBD6E98C84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A19939-FEEF-B3B4-54CF-0DEBD9B09B19}"/>
              </a:ext>
            </a:extLst>
          </p:cNvPr>
          <p:cNvSpPr>
            <a:spLocks noGrp="1"/>
          </p:cNvSpPr>
          <p:nvPr>
            <p:ph type="sldNum" sz="quarter" idx="12"/>
          </p:nvPr>
        </p:nvSpPr>
        <p:spPr/>
        <p:txBody>
          <a:bodyPr/>
          <a:lstStyle/>
          <a:p>
            <a:fld id="{0666F2A6-223C-482F-BB08-3358CBD0FC3E}" type="slidenum">
              <a:rPr lang="en-US" smtClean="0"/>
              <a:t>‹#›</a:t>
            </a:fld>
            <a:endParaRPr lang="en-US"/>
          </a:p>
        </p:txBody>
      </p:sp>
    </p:spTree>
    <p:extLst>
      <p:ext uri="{BB962C8B-B14F-4D97-AF65-F5344CB8AC3E}">
        <p14:creationId xmlns:p14="http://schemas.microsoft.com/office/powerpoint/2010/main" val="1364237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3DA91-B61F-51DD-ED7D-CFCF8ACEA6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F56D7E5-01C1-A023-1BF2-C78A75F9AD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D6AB22A-415A-2EC4-09C8-14009B714E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6FD536-8803-684A-4706-3DCB73E8B9A0}"/>
              </a:ext>
            </a:extLst>
          </p:cNvPr>
          <p:cNvSpPr>
            <a:spLocks noGrp="1"/>
          </p:cNvSpPr>
          <p:nvPr>
            <p:ph type="dt" sz="half" idx="10"/>
          </p:nvPr>
        </p:nvSpPr>
        <p:spPr/>
        <p:txBody>
          <a:bodyPr/>
          <a:lstStyle/>
          <a:p>
            <a:fld id="{87C6482B-BFF0-4516-8A1C-A22E221C3CEA}" type="datetimeFigureOut">
              <a:rPr lang="en-US" smtClean="0"/>
              <a:t>9/23/2025</a:t>
            </a:fld>
            <a:endParaRPr lang="en-US"/>
          </a:p>
        </p:txBody>
      </p:sp>
      <p:sp>
        <p:nvSpPr>
          <p:cNvPr id="6" name="Footer Placeholder 5">
            <a:extLst>
              <a:ext uri="{FF2B5EF4-FFF2-40B4-BE49-F238E27FC236}">
                <a16:creationId xmlns:a16="http://schemas.microsoft.com/office/drawing/2014/main" id="{72B1F4D4-840A-364E-7CD1-E6167C0E0A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6B845B-47C9-9785-7165-665EA5CAC5D3}"/>
              </a:ext>
            </a:extLst>
          </p:cNvPr>
          <p:cNvSpPr>
            <a:spLocks noGrp="1"/>
          </p:cNvSpPr>
          <p:nvPr>
            <p:ph type="sldNum" sz="quarter" idx="12"/>
          </p:nvPr>
        </p:nvSpPr>
        <p:spPr/>
        <p:txBody>
          <a:bodyPr/>
          <a:lstStyle/>
          <a:p>
            <a:fld id="{0666F2A6-223C-482F-BB08-3358CBD0FC3E}" type="slidenum">
              <a:rPr lang="en-US" smtClean="0"/>
              <a:t>‹#›</a:t>
            </a:fld>
            <a:endParaRPr lang="en-US"/>
          </a:p>
        </p:txBody>
      </p:sp>
    </p:spTree>
    <p:extLst>
      <p:ext uri="{BB962C8B-B14F-4D97-AF65-F5344CB8AC3E}">
        <p14:creationId xmlns:p14="http://schemas.microsoft.com/office/powerpoint/2010/main" val="3291486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B59E1-2C6E-E498-3170-8D191BC357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B495315-9C73-97B8-B10F-BB8F5B42D4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5882C00-F881-B017-60EB-4380754D0C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E52A48-1285-8F66-3892-0A511C76AE84}"/>
              </a:ext>
            </a:extLst>
          </p:cNvPr>
          <p:cNvSpPr>
            <a:spLocks noGrp="1"/>
          </p:cNvSpPr>
          <p:nvPr>
            <p:ph type="dt" sz="half" idx="10"/>
          </p:nvPr>
        </p:nvSpPr>
        <p:spPr/>
        <p:txBody>
          <a:bodyPr/>
          <a:lstStyle/>
          <a:p>
            <a:fld id="{87C6482B-BFF0-4516-8A1C-A22E221C3CEA}" type="datetimeFigureOut">
              <a:rPr lang="en-US" smtClean="0"/>
              <a:t>9/23/2025</a:t>
            </a:fld>
            <a:endParaRPr lang="en-US"/>
          </a:p>
        </p:txBody>
      </p:sp>
      <p:sp>
        <p:nvSpPr>
          <p:cNvPr id="6" name="Footer Placeholder 5">
            <a:extLst>
              <a:ext uri="{FF2B5EF4-FFF2-40B4-BE49-F238E27FC236}">
                <a16:creationId xmlns:a16="http://schemas.microsoft.com/office/drawing/2014/main" id="{35DCF1B3-8C18-B032-8F29-2D6B42E089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741540-BD39-90B3-C2B8-35EEDA4F124A}"/>
              </a:ext>
            </a:extLst>
          </p:cNvPr>
          <p:cNvSpPr>
            <a:spLocks noGrp="1"/>
          </p:cNvSpPr>
          <p:nvPr>
            <p:ph type="sldNum" sz="quarter" idx="12"/>
          </p:nvPr>
        </p:nvSpPr>
        <p:spPr/>
        <p:txBody>
          <a:bodyPr/>
          <a:lstStyle/>
          <a:p>
            <a:fld id="{0666F2A6-223C-482F-BB08-3358CBD0FC3E}" type="slidenum">
              <a:rPr lang="en-US" smtClean="0"/>
              <a:t>‹#›</a:t>
            </a:fld>
            <a:endParaRPr lang="en-US"/>
          </a:p>
        </p:txBody>
      </p:sp>
    </p:spTree>
    <p:extLst>
      <p:ext uri="{BB962C8B-B14F-4D97-AF65-F5344CB8AC3E}">
        <p14:creationId xmlns:p14="http://schemas.microsoft.com/office/powerpoint/2010/main" val="3732582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7F434F-AAF8-5E58-6D13-B007B72629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2AB2FC-1C1C-5320-5088-3CCA65E8A9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6E9BAD-BA96-3D6A-BBC9-48881B5C37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7C6482B-BFF0-4516-8A1C-A22E221C3CEA}" type="datetimeFigureOut">
              <a:rPr lang="en-US" smtClean="0"/>
              <a:t>9/23/2025</a:t>
            </a:fld>
            <a:endParaRPr lang="en-US"/>
          </a:p>
        </p:txBody>
      </p:sp>
      <p:sp>
        <p:nvSpPr>
          <p:cNvPr id="5" name="Footer Placeholder 4">
            <a:extLst>
              <a:ext uri="{FF2B5EF4-FFF2-40B4-BE49-F238E27FC236}">
                <a16:creationId xmlns:a16="http://schemas.microsoft.com/office/drawing/2014/main" id="{EC10EFBC-DBC5-9A9A-24C6-0BBEB3D46F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9F850B7-45A5-D3A4-96F6-ED5CE75362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666F2A6-223C-482F-BB08-3358CBD0FC3E}" type="slidenum">
              <a:rPr lang="en-US" smtClean="0"/>
              <a:t>‹#›</a:t>
            </a:fld>
            <a:endParaRPr lang="en-US"/>
          </a:p>
        </p:txBody>
      </p:sp>
    </p:spTree>
    <p:extLst>
      <p:ext uri="{BB962C8B-B14F-4D97-AF65-F5344CB8AC3E}">
        <p14:creationId xmlns:p14="http://schemas.microsoft.com/office/powerpoint/2010/main" val="2999159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hyperlink" Target="https://github.com/nquag204/UDM-Sensor-Test-on-Proteus-with-Atmega128" TargetMode="External"/><Relationship Id="rId4" Type="http://schemas.openxmlformats.org/officeDocument/2006/relationships/hyperlink" Target="https://www.theengineeringprojects.com/2015/02/ultrasonic-sensor-library-proteus.htm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BF316-8F7A-2951-8C14-5785EE0A145A}"/>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48AD5B3F-1B32-14D0-886B-ECC48EE7884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83031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81E2E2-E7AA-308C-D99B-9E1B1BEF35C6}"/>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39DDE203-534B-192C-A4F0-1D6FF1550A9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863967" y="399957"/>
            <a:ext cx="7329812" cy="6151066"/>
          </a:xfrm>
          <a:prstGeom prst="rect">
            <a:avLst/>
          </a:prstGeom>
        </p:spPr>
      </p:pic>
      <p:sp>
        <p:nvSpPr>
          <p:cNvPr id="4" name="TextBox 3">
            <a:extLst>
              <a:ext uri="{FF2B5EF4-FFF2-40B4-BE49-F238E27FC236}">
                <a16:creationId xmlns:a16="http://schemas.microsoft.com/office/drawing/2014/main" id="{7CADA3C2-C46E-EB4A-6E91-B6CD887DC345}"/>
              </a:ext>
            </a:extLst>
          </p:cNvPr>
          <p:cNvSpPr txBox="1"/>
          <p:nvPr/>
        </p:nvSpPr>
        <p:spPr>
          <a:xfrm>
            <a:off x="0" y="392283"/>
            <a:ext cx="3055645" cy="369332"/>
          </a:xfrm>
          <a:prstGeom prst="rect">
            <a:avLst/>
          </a:prstGeom>
          <a:noFill/>
        </p:spPr>
        <p:txBody>
          <a:bodyPr wrap="none" rtlCol="0">
            <a:spAutoFit/>
          </a:bodyPr>
          <a:lstStyle/>
          <a:p>
            <a:r>
              <a:rPr lang="vi-VN" b="1">
                <a:latin typeface="Times New Roman" panose="02020603050405020304" pitchFamily="18" charset="0"/>
                <a:cs typeface="Times New Roman" panose="02020603050405020304" pitchFamily="18" charset="0"/>
              </a:rPr>
              <a:t>KIỂM CHỨNG LINH KIỆN</a:t>
            </a:r>
            <a:endParaRPr lang="en-US" b="1">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51B370E7-95A3-A478-58B5-10BE5C28CC8B}"/>
              </a:ext>
            </a:extLst>
          </p:cNvPr>
          <p:cNvSpPr txBox="1"/>
          <p:nvPr/>
        </p:nvSpPr>
        <p:spPr>
          <a:xfrm>
            <a:off x="791852" y="1072583"/>
            <a:ext cx="1735411" cy="369332"/>
          </a:xfrm>
          <a:prstGeom prst="rect">
            <a:avLst/>
          </a:prstGeom>
          <a:solidFill>
            <a:schemeClr val="bg2">
              <a:lumMod val="90000"/>
            </a:schemeClr>
          </a:solidFill>
        </p:spPr>
        <p:txBody>
          <a:bodyPr wrap="none" rtlCol="0">
            <a:spAutoFit/>
          </a:bodyPr>
          <a:lstStyle/>
          <a:p>
            <a:r>
              <a:rPr lang="vi-VN" b="1">
                <a:latin typeface="Times New Roman" panose="02020603050405020304" pitchFamily="18" charset="0"/>
                <a:cs typeface="Times New Roman" panose="02020603050405020304" pitchFamily="18" charset="0"/>
              </a:rPr>
              <a:t>Sensor = 3.0 cm</a:t>
            </a:r>
            <a:endParaRPr lang="en-US" b="1">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8C12E87-6A04-2C44-E7A1-4AD74D3B3696}"/>
              </a:ext>
            </a:extLst>
          </p:cNvPr>
          <p:cNvSpPr txBox="1"/>
          <p:nvPr/>
        </p:nvSpPr>
        <p:spPr>
          <a:xfrm>
            <a:off x="791852" y="1752883"/>
            <a:ext cx="2077107" cy="369332"/>
          </a:xfrm>
          <a:prstGeom prst="rect">
            <a:avLst/>
          </a:prstGeom>
          <a:solidFill>
            <a:schemeClr val="accent5">
              <a:lumMod val="20000"/>
              <a:lumOff val="80000"/>
            </a:schemeClr>
          </a:solidFill>
        </p:spPr>
        <p:txBody>
          <a:bodyPr wrap="none" rtlCol="0">
            <a:spAutoFit/>
          </a:bodyPr>
          <a:lstStyle/>
          <a:p>
            <a:r>
              <a:rPr lang="en-US" b="1">
                <a:latin typeface="Times New Roman" panose="02020603050405020304" pitchFamily="18" charset="0"/>
                <a:cs typeface="Times New Roman" panose="02020603050405020304" pitchFamily="18" charset="0"/>
              </a:rPr>
              <a:t>External Interrupt </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1A076A38-7BB5-DAA5-6F90-70A71B12ECD8}"/>
                  </a:ext>
                </a:extLst>
              </p:cNvPr>
              <p:cNvSpPr txBox="1"/>
              <p:nvPr/>
            </p:nvSpPr>
            <p:spPr>
              <a:xfrm>
                <a:off x="369721" y="2433183"/>
                <a:ext cx="3657600" cy="1865319"/>
              </a:xfrm>
              <a:prstGeom prst="rect">
                <a:avLst/>
              </a:prstGeom>
              <a:noFill/>
            </p:spPr>
            <p:txBody>
              <a:bodyPr wrap="square" rtlCol="0">
                <a:spAutoFit/>
              </a:bodyPr>
              <a:lstStyle/>
              <a:p>
                <a:pPr>
                  <a:lnSpc>
                    <a:spcPct val="150000"/>
                  </a:lnSpc>
                </a:pPr>
                <a:r>
                  <a:rPr lang="en-US">
                    <a:latin typeface="Times New Roman" panose="02020603050405020304" pitchFamily="18" charset="0"/>
                    <a:cs typeface="Times New Roman" panose="02020603050405020304" pitchFamily="18" charset="0"/>
                  </a:rPr>
                  <a:t>Sai </a:t>
                </a:r>
                <a:r>
                  <a:rPr lang="vi-VN">
                    <a:latin typeface="Times New Roman" panose="02020603050405020304" pitchFamily="18" charset="0"/>
                    <a:cs typeface="Times New Roman" panose="02020603050405020304" pitchFamily="18" charset="0"/>
                  </a:rPr>
                  <a:t>số </a:t>
                </a:r>
                <a:endParaRPr lang="en-US">
                  <a:latin typeface="Times New Roman" panose="02020603050405020304" pitchFamily="18" charset="0"/>
                  <a:cs typeface="Times New Roman" panose="02020603050405020304" pitchFamily="18" charset="0"/>
                </a:endParaRPr>
              </a:p>
              <a:p>
                <a:pPr>
                  <a:lnSpc>
                    <a:spcPct val="150000"/>
                  </a:lnSpc>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Times New Roman" panose="02020603050405020304" pitchFamily="18" charset="0"/>
                        </a:rPr>
                        <m:t>=</m:t>
                      </m:r>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1− </m:t>
                          </m:r>
                          <m:f>
                            <m:fPr>
                              <m:ctrlPr>
                                <a:rPr lang="en-US" b="0" i="1" smtClean="0">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17150</m:t>
                              </m:r>
                              <m:r>
                                <a:rPr lang="en-US" b="0" i="1" smtClean="0">
                                  <a:latin typeface="Cambria Math" panose="02040503050406030204" pitchFamily="18" charset="0"/>
                                  <a:ea typeface="Cambria Math" panose="02040503050406030204" pitchFamily="18" charset="0"/>
                                  <a:cs typeface="Times New Roman" panose="02020603050405020304" pitchFamily="18" charset="0"/>
                                </a:rPr>
                                <m:t>×166×</m:t>
                              </m:r>
                              <m:sSup>
                                <m:sSup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ea typeface="Cambria Math" panose="02040503050406030204" pitchFamily="18" charset="0"/>
                                      <a:cs typeface="Times New Roman" panose="02020603050405020304" pitchFamily="18" charset="0"/>
                                    </a:rPr>
                                    <m:t>10</m:t>
                                  </m:r>
                                </m:e>
                                <m:sup>
                                  <m:r>
                                    <a:rPr lang="en-US" b="0" i="1" smtClean="0">
                                      <a:latin typeface="Cambria Math" panose="02040503050406030204" pitchFamily="18" charset="0"/>
                                      <a:ea typeface="Cambria Math" panose="02040503050406030204" pitchFamily="18" charset="0"/>
                                      <a:cs typeface="Times New Roman" panose="02020603050405020304" pitchFamily="18" charset="0"/>
                                    </a:rPr>
                                    <m:t>−6</m:t>
                                  </m:r>
                                </m:sup>
                              </m:sSup>
                            </m:num>
                            <m:den>
                              <m:r>
                                <a:rPr lang="en-US" b="0" i="1" smtClean="0">
                                  <a:latin typeface="Cambria Math" panose="02040503050406030204" pitchFamily="18" charset="0"/>
                                  <a:cs typeface="Times New Roman" panose="02020603050405020304" pitchFamily="18" charset="0"/>
                                </a:rPr>
                                <m:t>3</m:t>
                              </m:r>
                            </m:den>
                          </m:f>
                        </m:e>
                      </m:d>
                      <m:r>
                        <a:rPr lang="en-US">
                          <a:latin typeface="Cambria Math" panose="02040503050406030204" pitchFamily="18" charset="0"/>
                          <a:ea typeface="Cambria Math" panose="02040503050406030204" pitchFamily="18" charset="0"/>
                          <a:cs typeface="Times New Roman" panose="02020603050405020304" pitchFamily="18" charset="0"/>
                        </a:rPr>
                        <m:t>≈</m:t>
                      </m:r>
                      <m:r>
                        <a:rPr lang="en-US" b="0" i="0" smtClean="0">
                          <a:latin typeface="Cambria Math" panose="02040503050406030204" pitchFamily="18" charset="0"/>
                          <a:ea typeface="Cambria Math" panose="02040503050406030204" pitchFamily="18" charset="0"/>
                          <a:cs typeface="Times New Roman" panose="02020603050405020304" pitchFamily="18" charset="0"/>
                        </a:rPr>
                        <m:t>0.61%=0.0183</m:t>
                      </m:r>
                      <m:r>
                        <m:rPr>
                          <m:sty m:val="p"/>
                        </m:rPr>
                        <a:rPr lang="en-US" b="0" i="0" smtClean="0">
                          <a:latin typeface="Cambria Math" panose="02040503050406030204" pitchFamily="18" charset="0"/>
                          <a:ea typeface="Cambria Math" panose="02040503050406030204" pitchFamily="18" charset="0"/>
                          <a:cs typeface="Times New Roman" panose="02020603050405020304" pitchFamily="18" charset="0"/>
                        </a:rPr>
                        <m:t>cm</m:t>
                      </m:r>
                    </m:oMath>
                  </m:oMathPara>
                </a14:m>
                <a:endParaRPr lang="en-US">
                  <a:latin typeface="Times New Roman" panose="02020603050405020304" pitchFamily="18" charset="0"/>
                  <a:cs typeface="Times New Roman" panose="02020603050405020304" pitchFamily="18" charset="0"/>
                </a:endParaRPr>
              </a:p>
            </p:txBody>
          </p:sp>
        </mc:Choice>
        <mc:Fallback>
          <p:sp>
            <p:nvSpPr>
              <p:cNvPr id="7" name="TextBox 6">
                <a:extLst>
                  <a:ext uri="{FF2B5EF4-FFF2-40B4-BE49-F238E27FC236}">
                    <a16:creationId xmlns:a16="http://schemas.microsoft.com/office/drawing/2014/main" id="{1A076A38-7BB5-DAA5-6F90-70A71B12ECD8}"/>
                  </a:ext>
                </a:extLst>
              </p:cNvPr>
              <p:cNvSpPr txBox="1">
                <a:spLocks noRot="1" noChangeAspect="1" noMove="1" noResize="1" noEditPoints="1" noAdjustHandles="1" noChangeArrowheads="1" noChangeShapeType="1" noTextEdit="1"/>
              </p:cNvSpPr>
              <p:nvPr/>
            </p:nvSpPr>
            <p:spPr>
              <a:xfrm>
                <a:off x="369721" y="2433183"/>
                <a:ext cx="3657600" cy="1865319"/>
              </a:xfrm>
              <a:prstGeom prst="rect">
                <a:avLst/>
              </a:prstGeom>
              <a:blipFill>
                <a:blip r:embed="rId3"/>
                <a:stretch>
                  <a:fillRect l="-1500"/>
                </a:stretch>
              </a:blipFill>
            </p:spPr>
            <p:txBody>
              <a:bodyPr/>
              <a:lstStyle/>
              <a:p>
                <a:r>
                  <a:rPr lang="en-US">
                    <a:noFill/>
                  </a:rPr>
                  <a:t> </a:t>
                </a:r>
              </a:p>
            </p:txBody>
          </p:sp>
        </mc:Fallback>
      </mc:AlternateContent>
    </p:spTree>
    <p:extLst>
      <p:ext uri="{BB962C8B-B14F-4D97-AF65-F5344CB8AC3E}">
        <p14:creationId xmlns:p14="http://schemas.microsoft.com/office/powerpoint/2010/main" val="1805002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4D6A9A-9DE5-F1ED-5552-AAFFEC08D774}"/>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3263C440-53BE-123D-F185-7F2DD11181C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975930" y="429014"/>
            <a:ext cx="7105886" cy="6092952"/>
          </a:xfrm>
          <a:prstGeom prst="rect">
            <a:avLst/>
          </a:prstGeom>
        </p:spPr>
      </p:pic>
      <p:sp>
        <p:nvSpPr>
          <p:cNvPr id="4" name="TextBox 3">
            <a:extLst>
              <a:ext uri="{FF2B5EF4-FFF2-40B4-BE49-F238E27FC236}">
                <a16:creationId xmlns:a16="http://schemas.microsoft.com/office/drawing/2014/main" id="{D49FCF55-C3B3-F2FB-4F0C-16AE0FCC5C87}"/>
              </a:ext>
            </a:extLst>
          </p:cNvPr>
          <p:cNvSpPr txBox="1"/>
          <p:nvPr/>
        </p:nvSpPr>
        <p:spPr>
          <a:xfrm>
            <a:off x="0" y="392283"/>
            <a:ext cx="3055645" cy="369332"/>
          </a:xfrm>
          <a:prstGeom prst="rect">
            <a:avLst/>
          </a:prstGeom>
          <a:noFill/>
        </p:spPr>
        <p:txBody>
          <a:bodyPr wrap="none" rtlCol="0">
            <a:spAutoFit/>
          </a:bodyPr>
          <a:lstStyle/>
          <a:p>
            <a:r>
              <a:rPr lang="vi-VN" b="1">
                <a:latin typeface="Times New Roman" panose="02020603050405020304" pitchFamily="18" charset="0"/>
                <a:cs typeface="Times New Roman" panose="02020603050405020304" pitchFamily="18" charset="0"/>
              </a:rPr>
              <a:t>KIỂM CHỨNG LINH KIỆN</a:t>
            </a:r>
            <a:endParaRPr lang="en-US" b="1">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A7E7940-4D50-CAA6-2A99-58C722995510}"/>
              </a:ext>
            </a:extLst>
          </p:cNvPr>
          <p:cNvSpPr txBox="1"/>
          <p:nvPr/>
        </p:nvSpPr>
        <p:spPr>
          <a:xfrm>
            <a:off x="791852" y="1072583"/>
            <a:ext cx="1735411" cy="369332"/>
          </a:xfrm>
          <a:prstGeom prst="rect">
            <a:avLst/>
          </a:prstGeom>
          <a:solidFill>
            <a:schemeClr val="bg2">
              <a:lumMod val="90000"/>
            </a:schemeClr>
          </a:solidFill>
        </p:spPr>
        <p:txBody>
          <a:bodyPr wrap="none" rtlCol="0">
            <a:spAutoFit/>
          </a:bodyPr>
          <a:lstStyle/>
          <a:p>
            <a:r>
              <a:rPr lang="vi-VN" b="1">
                <a:latin typeface="Times New Roman" panose="02020603050405020304" pitchFamily="18" charset="0"/>
                <a:cs typeface="Times New Roman" panose="02020603050405020304" pitchFamily="18" charset="0"/>
              </a:rPr>
              <a:t>Sensor = 403cm</a:t>
            </a:r>
            <a:endParaRPr lang="en-US" b="1">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9A67854-ED28-CCC9-FD8F-34F60EE2F27B}"/>
              </a:ext>
            </a:extLst>
          </p:cNvPr>
          <p:cNvSpPr txBox="1"/>
          <p:nvPr/>
        </p:nvSpPr>
        <p:spPr>
          <a:xfrm>
            <a:off x="791852" y="1752883"/>
            <a:ext cx="2077107" cy="369332"/>
          </a:xfrm>
          <a:prstGeom prst="rect">
            <a:avLst/>
          </a:prstGeom>
          <a:solidFill>
            <a:schemeClr val="accent5">
              <a:lumMod val="20000"/>
              <a:lumOff val="80000"/>
            </a:schemeClr>
          </a:solidFill>
        </p:spPr>
        <p:txBody>
          <a:bodyPr wrap="none" rtlCol="0">
            <a:spAutoFit/>
          </a:bodyPr>
          <a:lstStyle/>
          <a:p>
            <a:r>
              <a:rPr lang="en-US" b="1">
                <a:latin typeface="Times New Roman" panose="02020603050405020304" pitchFamily="18" charset="0"/>
                <a:cs typeface="Times New Roman" panose="02020603050405020304" pitchFamily="18" charset="0"/>
              </a:rPr>
              <a:t>External Interrupt </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FAABF325-28A7-1951-55A5-A8CB96C4972F}"/>
                  </a:ext>
                </a:extLst>
              </p:cNvPr>
              <p:cNvSpPr txBox="1"/>
              <p:nvPr/>
            </p:nvSpPr>
            <p:spPr>
              <a:xfrm>
                <a:off x="369721" y="2433183"/>
                <a:ext cx="3657600" cy="1865319"/>
              </a:xfrm>
              <a:prstGeom prst="rect">
                <a:avLst/>
              </a:prstGeom>
              <a:noFill/>
            </p:spPr>
            <p:txBody>
              <a:bodyPr wrap="square" rtlCol="0">
                <a:spAutoFit/>
              </a:bodyPr>
              <a:lstStyle/>
              <a:p>
                <a:pPr>
                  <a:lnSpc>
                    <a:spcPct val="150000"/>
                  </a:lnSpc>
                </a:pPr>
                <a:r>
                  <a:rPr lang="en-US">
                    <a:latin typeface="Times New Roman" panose="02020603050405020304" pitchFamily="18" charset="0"/>
                    <a:cs typeface="Times New Roman" panose="02020603050405020304" pitchFamily="18" charset="0"/>
                  </a:rPr>
                  <a:t>Sai </a:t>
                </a:r>
                <a:r>
                  <a:rPr lang="vi-VN">
                    <a:latin typeface="Times New Roman" panose="02020603050405020304" pitchFamily="18" charset="0"/>
                    <a:cs typeface="Times New Roman" panose="02020603050405020304" pitchFamily="18" charset="0"/>
                  </a:rPr>
                  <a:t>số </a:t>
                </a:r>
                <a:endParaRPr lang="en-US">
                  <a:latin typeface="Times New Roman" panose="02020603050405020304" pitchFamily="18" charset="0"/>
                  <a:cs typeface="Times New Roman" panose="02020603050405020304" pitchFamily="18" charset="0"/>
                </a:endParaRPr>
              </a:p>
              <a:p>
                <a:pPr>
                  <a:lnSpc>
                    <a:spcPct val="150000"/>
                  </a:lnSpc>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Times New Roman" panose="02020603050405020304" pitchFamily="18" charset="0"/>
                        </a:rPr>
                        <m:t>=</m:t>
                      </m:r>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1− </m:t>
                          </m:r>
                          <m:f>
                            <m:fPr>
                              <m:ctrlPr>
                                <a:rPr lang="en-US" b="0" i="1" smtClean="0">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17150</m:t>
                              </m:r>
                              <m:r>
                                <a:rPr lang="en-US" b="0" i="1" smtClean="0">
                                  <a:latin typeface="Cambria Math" panose="02040503050406030204" pitchFamily="18" charset="0"/>
                                  <a:ea typeface="Cambria Math" panose="02040503050406030204" pitchFamily="18" charset="0"/>
                                  <a:cs typeface="Times New Roman" panose="02020603050405020304" pitchFamily="18" charset="0"/>
                                </a:rPr>
                                <m:t>×23365×</m:t>
                              </m:r>
                              <m:sSup>
                                <m:sSup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ea typeface="Cambria Math" panose="02040503050406030204" pitchFamily="18" charset="0"/>
                                      <a:cs typeface="Times New Roman" panose="02020603050405020304" pitchFamily="18" charset="0"/>
                                    </a:rPr>
                                    <m:t>10</m:t>
                                  </m:r>
                                </m:e>
                                <m:sup>
                                  <m:r>
                                    <a:rPr lang="en-US" b="0" i="1" smtClean="0">
                                      <a:latin typeface="Cambria Math" panose="02040503050406030204" pitchFamily="18" charset="0"/>
                                      <a:ea typeface="Cambria Math" panose="02040503050406030204" pitchFamily="18" charset="0"/>
                                      <a:cs typeface="Times New Roman" panose="02020603050405020304" pitchFamily="18" charset="0"/>
                                    </a:rPr>
                                    <m:t>−6</m:t>
                                  </m:r>
                                </m:sup>
                              </m:sSup>
                            </m:num>
                            <m:den>
                              <m:r>
                                <a:rPr lang="en-US" b="0" i="1" smtClean="0">
                                  <a:latin typeface="Cambria Math" panose="02040503050406030204" pitchFamily="18" charset="0"/>
                                  <a:cs typeface="Times New Roman" panose="02020603050405020304" pitchFamily="18" charset="0"/>
                                </a:rPr>
                                <m:t>403</m:t>
                              </m:r>
                            </m:den>
                          </m:f>
                        </m:e>
                      </m:d>
                      <m:r>
                        <a:rPr lang="en-US">
                          <a:latin typeface="Cambria Math" panose="02040503050406030204" pitchFamily="18" charset="0"/>
                          <a:ea typeface="Cambria Math" panose="02040503050406030204" pitchFamily="18" charset="0"/>
                          <a:cs typeface="Times New Roman" panose="02020603050405020304" pitchFamily="18" charset="0"/>
                        </a:rPr>
                        <m:t>≈</m:t>
                      </m:r>
                      <m:r>
                        <a:rPr lang="en-US" b="0" i="0" smtClean="0">
                          <a:latin typeface="Cambria Math" panose="02040503050406030204" pitchFamily="18" charset="0"/>
                          <a:ea typeface="Cambria Math" panose="02040503050406030204" pitchFamily="18" charset="0"/>
                          <a:cs typeface="Times New Roman" panose="02020603050405020304" pitchFamily="18" charset="0"/>
                        </a:rPr>
                        <m:t>0.61%=2.4583</m:t>
                      </m:r>
                      <m:r>
                        <m:rPr>
                          <m:sty m:val="p"/>
                        </m:rPr>
                        <a:rPr lang="en-US" b="0" i="0" smtClean="0">
                          <a:latin typeface="Cambria Math" panose="02040503050406030204" pitchFamily="18" charset="0"/>
                          <a:ea typeface="Cambria Math" panose="02040503050406030204" pitchFamily="18" charset="0"/>
                          <a:cs typeface="Times New Roman" panose="02020603050405020304" pitchFamily="18" charset="0"/>
                        </a:rPr>
                        <m:t>cm</m:t>
                      </m:r>
                    </m:oMath>
                  </m:oMathPara>
                </a14:m>
                <a:endParaRPr lang="en-US">
                  <a:latin typeface="Times New Roman" panose="02020603050405020304" pitchFamily="18" charset="0"/>
                  <a:cs typeface="Times New Roman" panose="02020603050405020304" pitchFamily="18" charset="0"/>
                </a:endParaRPr>
              </a:p>
            </p:txBody>
          </p:sp>
        </mc:Choice>
        <mc:Fallback>
          <p:sp>
            <p:nvSpPr>
              <p:cNvPr id="7" name="TextBox 6">
                <a:extLst>
                  <a:ext uri="{FF2B5EF4-FFF2-40B4-BE49-F238E27FC236}">
                    <a16:creationId xmlns:a16="http://schemas.microsoft.com/office/drawing/2014/main" id="{FAABF325-28A7-1951-55A5-A8CB96C4972F}"/>
                  </a:ext>
                </a:extLst>
              </p:cNvPr>
              <p:cNvSpPr txBox="1">
                <a:spLocks noRot="1" noChangeAspect="1" noMove="1" noResize="1" noEditPoints="1" noAdjustHandles="1" noChangeArrowheads="1" noChangeShapeType="1" noTextEdit="1"/>
              </p:cNvSpPr>
              <p:nvPr/>
            </p:nvSpPr>
            <p:spPr>
              <a:xfrm>
                <a:off x="369721" y="2433183"/>
                <a:ext cx="3657600" cy="1865319"/>
              </a:xfrm>
              <a:prstGeom prst="rect">
                <a:avLst/>
              </a:prstGeom>
              <a:blipFill>
                <a:blip r:embed="rId3"/>
                <a:stretch>
                  <a:fillRect l="-1500"/>
                </a:stretch>
              </a:blipFill>
            </p:spPr>
            <p:txBody>
              <a:bodyPr/>
              <a:lstStyle/>
              <a:p>
                <a:r>
                  <a:rPr lang="en-US">
                    <a:noFill/>
                  </a:rPr>
                  <a:t> </a:t>
                </a:r>
              </a:p>
            </p:txBody>
          </p:sp>
        </mc:Fallback>
      </mc:AlternateContent>
    </p:spTree>
    <p:extLst>
      <p:ext uri="{BB962C8B-B14F-4D97-AF65-F5344CB8AC3E}">
        <p14:creationId xmlns:p14="http://schemas.microsoft.com/office/powerpoint/2010/main" val="3003527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700906-BBC3-D109-DDCC-C4FF824E606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0C57458-08A9-338B-7EDB-E392108B0B10}"/>
              </a:ext>
            </a:extLst>
          </p:cNvPr>
          <p:cNvSpPr txBox="1"/>
          <p:nvPr/>
        </p:nvSpPr>
        <p:spPr>
          <a:xfrm>
            <a:off x="5237431" y="666961"/>
            <a:ext cx="1717137" cy="369332"/>
          </a:xfrm>
          <a:prstGeom prst="rect">
            <a:avLst/>
          </a:prstGeom>
          <a:noFill/>
        </p:spPr>
        <p:txBody>
          <a:bodyPr wrap="none" rtlCol="0">
            <a:spAutoFit/>
          </a:bodyPr>
          <a:lstStyle/>
          <a:p>
            <a:r>
              <a:rPr lang="vi-VN" b="1">
                <a:latin typeface="Times New Roman" panose="02020603050405020304" pitchFamily="18" charset="0"/>
                <a:cs typeface="Times New Roman" panose="02020603050405020304" pitchFamily="18" charset="0"/>
              </a:rPr>
              <a:t>UDM SENSOR</a:t>
            </a:r>
            <a:endParaRPr lang="en-US" b="1">
              <a:latin typeface="Times New Roman" panose="02020603050405020304" pitchFamily="18" charset="0"/>
              <a:cs typeface="Times New Roman" panose="02020603050405020304" pitchFamily="18" charset="0"/>
            </a:endParaRPr>
          </a:p>
        </p:txBody>
      </p:sp>
      <p:pic>
        <p:nvPicPr>
          <p:cNvPr id="1026" name="Picture 2" descr="Cảm biến siêu âm Ultrasonic HC-SR04">
            <a:extLst>
              <a:ext uri="{FF2B5EF4-FFF2-40B4-BE49-F238E27FC236}">
                <a16:creationId xmlns:a16="http://schemas.microsoft.com/office/drawing/2014/main" id="{E960F35C-FFAF-DA3B-4924-7196A03948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0870" y="1658941"/>
            <a:ext cx="3379116" cy="337911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8F12E99-B8AA-AF29-C72A-4A1C5DEB90FB}"/>
              </a:ext>
            </a:extLst>
          </p:cNvPr>
          <p:cNvSpPr txBox="1"/>
          <p:nvPr/>
        </p:nvSpPr>
        <p:spPr>
          <a:xfrm>
            <a:off x="880161" y="5038057"/>
            <a:ext cx="4840535" cy="369332"/>
          </a:xfrm>
          <a:prstGeom prst="rect">
            <a:avLst/>
          </a:prstGeom>
          <a:noFill/>
        </p:spPr>
        <p:txBody>
          <a:bodyPr wrap="square" rtlCol="0">
            <a:spAutoFit/>
          </a:bodyPr>
          <a:lstStyle/>
          <a:p>
            <a:r>
              <a:rPr lang="vi-VN">
                <a:latin typeface="Times New Roman" panose="02020603050405020304" pitchFamily="18" charset="0"/>
                <a:cs typeface="Times New Roman" panose="02020603050405020304" pitchFamily="18" charset="0"/>
              </a:rPr>
              <a:t>Hình 1:Cảm biến siêu âm Ultrasonic HC-SR04</a:t>
            </a:r>
            <a:endParaRPr lang="en-US">
              <a:latin typeface="Times New Roman" panose="02020603050405020304" pitchFamily="18" charset="0"/>
              <a:cs typeface="Times New Roman" panose="02020603050405020304" pitchFamily="18" charset="0"/>
            </a:endParaRPr>
          </a:p>
        </p:txBody>
      </p:sp>
      <p:pic>
        <p:nvPicPr>
          <p:cNvPr id="11" name="Picture 2">
            <a:extLst>
              <a:ext uri="{FF2B5EF4-FFF2-40B4-BE49-F238E27FC236}">
                <a16:creationId xmlns:a16="http://schemas.microsoft.com/office/drawing/2014/main" id="{0FBE19BB-C658-7C2D-0FDC-E72DA0B9AC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8241059" y="851627"/>
            <a:ext cx="1988554" cy="418643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8A20F84C-ABD3-A85A-A088-19B657CDB0D1}"/>
              </a:ext>
            </a:extLst>
          </p:cNvPr>
          <p:cNvSpPr txBox="1"/>
          <p:nvPr/>
        </p:nvSpPr>
        <p:spPr>
          <a:xfrm>
            <a:off x="7345262" y="5038057"/>
            <a:ext cx="3780148" cy="369332"/>
          </a:xfrm>
          <a:prstGeom prst="rect">
            <a:avLst/>
          </a:prstGeom>
          <a:noFill/>
        </p:spPr>
        <p:txBody>
          <a:bodyPr wrap="square" rtlCol="0">
            <a:spAutoFit/>
          </a:bodyPr>
          <a:lstStyle/>
          <a:p>
            <a:r>
              <a:rPr lang="vi-VN">
                <a:latin typeface="Times New Roman" panose="02020603050405020304" pitchFamily="18" charset="0"/>
                <a:cs typeface="Times New Roman" panose="02020603050405020304" pitchFamily="18" charset="0"/>
              </a:rPr>
              <a:t>Hình 2:Mô phỏng Proteus HC-SR04</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3134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0A3642-D3F6-F6C7-30F8-FA3489E02F65}"/>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FC96CC78-1122-BFEB-4452-7EC2834C2AF3}"/>
              </a:ext>
            </a:extLst>
          </p:cNvPr>
          <p:cNvSpPr txBox="1"/>
          <p:nvPr/>
        </p:nvSpPr>
        <p:spPr>
          <a:xfrm>
            <a:off x="5688162" y="1294862"/>
            <a:ext cx="6153218" cy="5028556"/>
          </a:xfrm>
          <a:prstGeom prst="rect">
            <a:avLst/>
          </a:prstGeom>
          <a:solidFill>
            <a:schemeClr val="accent1">
              <a:lumMod val="40000"/>
              <a:lumOff val="60000"/>
            </a:schemeClr>
          </a:solidFill>
        </p:spPr>
        <p:txBody>
          <a:bodyPr wrap="square" rtlCol="0">
            <a:spAutoFit/>
          </a:bodyPr>
          <a:lstStyle/>
          <a:p>
            <a:pPr>
              <a:lnSpc>
                <a:spcPct val="150000"/>
              </a:lnSpc>
            </a:pPr>
            <a:r>
              <a:rPr lang="vi-VN">
                <a:latin typeface="Times New Roman" panose="02020603050405020304" pitchFamily="18" charset="0"/>
                <a:cs typeface="Times New Roman" panose="02020603050405020304" pitchFamily="18" charset="0"/>
              </a:rPr>
              <a:t>Thông số của HC-SR04:</a:t>
            </a:r>
          </a:p>
          <a:p>
            <a:pPr marL="285750" indent="-285750">
              <a:lnSpc>
                <a:spcPct val="15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Power Supply: +5V DC</a:t>
            </a:r>
            <a:endParaRPr lang="vi-VN">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Quiescent Current: &lt;2mA</a:t>
            </a:r>
            <a:endParaRPr lang="vi-VN">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Working current: 15mA</a:t>
            </a:r>
            <a:endParaRPr lang="vi-VN">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Effectual Angle: &lt;15º</a:t>
            </a:r>
            <a:endParaRPr lang="vi-VN">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Ranging Distance: 2­400 cm</a:t>
            </a:r>
            <a:endParaRPr lang="vi-VN">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Resolution: 0.3 cm</a:t>
            </a:r>
            <a:endParaRPr lang="vi-VN">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Measuring Angle: 30º</a:t>
            </a:r>
            <a:endParaRPr lang="vi-VN">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Trigger Input Pulse width: 10uS</a:t>
            </a:r>
            <a:r>
              <a:rPr lang="vi-VN">
                <a:latin typeface="Times New Roman" panose="02020603050405020304" pitchFamily="18" charset="0"/>
                <a:cs typeface="Times New Roman" panose="02020603050405020304" pitchFamily="18" charset="0"/>
              </a:rPr>
              <a:t> (Chân nhận xung để phát tín hiệu sóng siêu âm- Echo: Chân thu tín hiệu sóng siêu âm)</a:t>
            </a:r>
          </a:p>
          <a:p>
            <a:pPr marL="285750" indent="-285750">
              <a:lnSpc>
                <a:spcPct val="15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Dimension: 45mm x 20mm x 15mm</a:t>
            </a:r>
            <a:endParaRPr lang="vi-VN">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Weight: approx. 10 g</a:t>
            </a:r>
          </a:p>
        </p:txBody>
      </p:sp>
      <p:pic>
        <p:nvPicPr>
          <p:cNvPr id="11" name="Picture 10">
            <a:extLst>
              <a:ext uri="{FF2B5EF4-FFF2-40B4-BE49-F238E27FC236}">
                <a16:creationId xmlns:a16="http://schemas.microsoft.com/office/drawing/2014/main" id="{43DF27A4-44F1-D2C6-9E6C-9A4C553D1544}"/>
              </a:ext>
            </a:extLst>
          </p:cNvPr>
          <p:cNvPicPr>
            <a:picLocks noChangeAspect="1"/>
          </p:cNvPicPr>
          <p:nvPr/>
        </p:nvPicPr>
        <p:blipFill>
          <a:blip r:embed="rId2"/>
          <a:stretch>
            <a:fillRect/>
          </a:stretch>
        </p:blipFill>
        <p:spPr>
          <a:xfrm>
            <a:off x="350620" y="1201844"/>
            <a:ext cx="4570172" cy="2451042"/>
          </a:xfrm>
          <a:prstGeom prst="rect">
            <a:avLst/>
          </a:prstGeom>
        </p:spPr>
      </p:pic>
      <p:sp>
        <p:nvSpPr>
          <p:cNvPr id="12" name="TextBox 11">
            <a:extLst>
              <a:ext uri="{FF2B5EF4-FFF2-40B4-BE49-F238E27FC236}">
                <a16:creationId xmlns:a16="http://schemas.microsoft.com/office/drawing/2014/main" id="{A4B280BD-B2B1-418E-77C4-73BC17A87674}"/>
              </a:ext>
            </a:extLst>
          </p:cNvPr>
          <p:cNvSpPr txBox="1"/>
          <p:nvPr/>
        </p:nvSpPr>
        <p:spPr>
          <a:xfrm>
            <a:off x="674930" y="3652886"/>
            <a:ext cx="3921551" cy="369332"/>
          </a:xfrm>
          <a:prstGeom prst="rect">
            <a:avLst/>
          </a:prstGeom>
          <a:noFill/>
        </p:spPr>
        <p:txBody>
          <a:bodyPr wrap="square" rtlCol="0">
            <a:spAutoFit/>
          </a:bodyPr>
          <a:lstStyle/>
          <a:p>
            <a:r>
              <a:rPr lang="vi-VN">
                <a:latin typeface="Times New Roman" panose="02020603050405020304" pitchFamily="18" charset="0"/>
                <a:cs typeface="Times New Roman" panose="02020603050405020304" pitchFamily="18" charset="0"/>
              </a:rPr>
              <a:t>Hình 3:Vùng quét của sensor HC-SR04</a:t>
            </a:r>
            <a:endParaRPr lang="en-US">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DF48B628-141B-A22C-0111-00B7152AD598}"/>
              </a:ext>
            </a:extLst>
          </p:cNvPr>
          <p:cNvSpPr txBox="1"/>
          <p:nvPr/>
        </p:nvSpPr>
        <p:spPr>
          <a:xfrm>
            <a:off x="350620" y="4022218"/>
            <a:ext cx="5013232" cy="2535566"/>
          </a:xfrm>
          <a:prstGeom prst="rect">
            <a:avLst/>
          </a:prstGeom>
          <a:noFill/>
        </p:spPr>
        <p:txBody>
          <a:bodyPr wrap="square" rtlCol="0">
            <a:spAutoFit/>
          </a:bodyPr>
          <a:lstStyle/>
          <a:p>
            <a:pPr>
              <a:lnSpc>
                <a:spcPct val="150000"/>
              </a:lnSpc>
            </a:pPr>
            <a:r>
              <a:rPr lang="vi-VN">
                <a:latin typeface="Times New Roman" panose="02020603050405020304" pitchFamily="18" charset="0"/>
                <a:cs typeface="Times New Roman" panose="02020603050405020304" pitchFamily="18" charset="0"/>
              </a:rPr>
              <a:t>Nhận thấy rằng sensor quét các vật thể nằm ở chính diện với khoảng cách xa hơn và tốt hơn. Các vật thể không phẳng có thể phản xạ lại sóng ở các góc khác nhau mà không trở lại sensor, điều này có thể ảnh hưởng trực tiếp đến việc tính toán khoảng cách hay phát hiện vật thể.</a:t>
            </a:r>
            <a:endParaRPr lang="en-US">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8CCBC2D3-74D1-F95A-F3CE-10DCB375DF6C}"/>
              </a:ext>
            </a:extLst>
          </p:cNvPr>
          <p:cNvSpPr txBox="1"/>
          <p:nvPr/>
        </p:nvSpPr>
        <p:spPr>
          <a:xfrm>
            <a:off x="5237431" y="666961"/>
            <a:ext cx="1717137" cy="369332"/>
          </a:xfrm>
          <a:prstGeom prst="rect">
            <a:avLst/>
          </a:prstGeom>
          <a:noFill/>
        </p:spPr>
        <p:txBody>
          <a:bodyPr wrap="none" rtlCol="0">
            <a:spAutoFit/>
          </a:bodyPr>
          <a:lstStyle/>
          <a:p>
            <a:r>
              <a:rPr lang="vi-VN" b="1">
                <a:latin typeface="Times New Roman" panose="02020603050405020304" pitchFamily="18" charset="0"/>
                <a:cs typeface="Times New Roman" panose="02020603050405020304" pitchFamily="18" charset="0"/>
              </a:rPr>
              <a:t>UDM SENSOR</a:t>
            </a:r>
            <a:endParaRPr lang="en-US"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4669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639EA1-1E47-578E-F4CE-2588942804DF}"/>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E96DB139-5350-4FC8-5220-8758AE87EB6E}"/>
              </a:ext>
            </a:extLst>
          </p:cNvPr>
          <p:cNvPicPr>
            <a:picLocks noChangeAspect="1"/>
          </p:cNvPicPr>
          <p:nvPr/>
        </p:nvPicPr>
        <p:blipFill>
          <a:blip r:embed="rId2"/>
          <a:stretch>
            <a:fillRect/>
          </a:stretch>
        </p:blipFill>
        <p:spPr>
          <a:xfrm>
            <a:off x="293686" y="1428471"/>
            <a:ext cx="6420746" cy="2000529"/>
          </a:xfrm>
          <a:prstGeom prst="rect">
            <a:avLst/>
          </a:prstGeom>
        </p:spPr>
      </p:pic>
      <p:sp>
        <p:nvSpPr>
          <p:cNvPr id="8" name="TextBox 7">
            <a:extLst>
              <a:ext uri="{FF2B5EF4-FFF2-40B4-BE49-F238E27FC236}">
                <a16:creationId xmlns:a16="http://schemas.microsoft.com/office/drawing/2014/main" id="{61BFF2C1-69C6-6786-BC56-AED6A9093B42}"/>
              </a:ext>
            </a:extLst>
          </p:cNvPr>
          <p:cNvSpPr txBox="1"/>
          <p:nvPr/>
        </p:nvSpPr>
        <p:spPr>
          <a:xfrm>
            <a:off x="1868165" y="3429000"/>
            <a:ext cx="3271788" cy="369332"/>
          </a:xfrm>
          <a:prstGeom prst="rect">
            <a:avLst/>
          </a:prstGeom>
          <a:noFill/>
        </p:spPr>
        <p:txBody>
          <a:bodyPr wrap="square" rtlCol="0">
            <a:spAutoFit/>
          </a:bodyPr>
          <a:lstStyle/>
          <a:p>
            <a:r>
              <a:rPr lang="vi-VN">
                <a:latin typeface="Times New Roman" panose="02020603050405020304" pitchFamily="18" charset="0"/>
                <a:cs typeface="Times New Roman" panose="02020603050405020304" pitchFamily="18" charset="0"/>
              </a:rPr>
              <a:t>Hình 4:Hoạt động của HC-SR04</a:t>
            </a:r>
            <a:endParaRPr lang="en-US">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9D13CA0-289F-3201-E65D-B9ADE7EA7101}"/>
                  </a:ext>
                </a:extLst>
              </p:cNvPr>
              <p:cNvSpPr txBox="1"/>
              <p:nvPr/>
            </p:nvSpPr>
            <p:spPr>
              <a:xfrm>
                <a:off x="1392751" y="4170231"/>
                <a:ext cx="9406496" cy="2120068"/>
              </a:xfrm>
              <a:prstGeom prst="rect">
                <a:avLst/>
              </a:prstGeom>
              <a:noFill/>
            </p:spPr>
            <p:txBody>
              <a:bodyPr wrap="square" rtlCol="0">
                <a:spAutoFit/>
              </a:bodyPr>
              <a:lstStyle/>
              <a:p>
                <a:pPr algn="just">
                  <a:lnSpc>
                    <a:spcPct val="150000"/>
                  </a:lnSpc>
                </a:pPr>
                <a:r>
                  <a:rPr lang="vi-VN">
                    <a:latin typeface="Times New Roman" panose="02020603050405020304" pitchFamily="18" charset="0"/>
                    <a:cs typeface="Times New Roman" panose="02020603050405020304" pitchFamily="18" charset="0"/>
                  </a:rPr>
                  <a:t>HCSR04 có thể được kích hoạt để phát ra xung siêu âm bằng cách đặt chân TRIG lên mức CAO. Sau khi xung được phát đi, chân ECHO sẽ tự động lên mức CAO. Chân này sẽ duy trì ở mức CAO cho đến khi xung chạm lại vào cảm biến. Thời gian ECHO duy trì ở mức CAO chính là thời gian xung di chuyển. Sử dụng phép đo cùng với tốc độ âm thanh (~340m/s) sẽ cho ra khoảng cách di chuyển. Khi đó, khoảng cách được tính bằng công thức: </a:t>
                </a:r>
                <a14:m>
                  <m:oMath xmlns:m="http://schemas.openxmlformats.org/officeDocument/2006/math">
                    <m:r>
                      <m:rPr>
                        <m:sty m:val="p"/>
                      </m:rPr>
                      <a:rPr lang="vi-VN">
                        <a:latin typeface="Cambria Math" panose="02040503050406030204" pitchFamily="18" charset="0"/>
                        <a:cs typeface="Times New Roman" panose="02020603050405020304" pitchFamily="18" charset="0"/>
                      </a:rPr>
                      <m:t>d</m:t>
                    </m:r>
                    <m:r>
                      <a:rPr lang="en-US" b="0" i="0" smtClean="0">
                        <a:latin typeface="Cambria Math" panose="02040503050406030204" pitchFamily="18" charset="0"/>
                        <a:cs typeface="Times New Roman" panose="02020603050405020304" pitchFamily="18" charset="0"/>
                      </a:rPr>
                      <m:t>=</m:t>
                    </m:r>
                    <m:r>
                      <m:rPr>
                        <m:sty m:val="p"/>
                      </m:rPr>
                      <a:rPr lang="en-US" b="0" i="0" smtClean="0">
                        <a:latin typeface="Cambria Math" panose="02040503050406030204" pitchFamily="18" charset="0"/>
                        <a:cs typeface="Times New Roman" panose="02020603050405020304" pitchFamily="18" charset="0"/>
                      </a:rPr>
                      <m:t>v</m:t>
                    </m:r>
                    <m:r>
                      <a:rPr lang="en-US" b="0" i="1" smtClean="0">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𝑡</m:t>
                    </m:r>
                  </m:oMath>
                </a14:m>
                <a:endParaRPr lang="en-US">
                  <a:latin typeface="Times New Roman" panose="02020603050405020304" pitchFamily="18" charset="0"/>
                  <a:cs typeface="Times New Roman" panose="02020603050405020304" pitchFamily="18" charset="0"/>
                </a:endParaRPr>
              </a:p>
            </p:txBody>
          </p:sp>
        </mc:Choice>
        <mc:Fallback xmlns="">
          <p:sp>
            <p:nvSpPr>
              <p:cNvPr id="9" name="TextBox 8">
                <a:extLst>
                  <a:ext uri="{FF2B5EF4-FFF2-40B4-BE49-F238E27FC236}">
                    <a16:creationId xmlns:a16="http://schemas.microsoft.com/office/drawing/2014/main" id="{B9D13CA0-289F-3201-E65D-B9ADE7EA7101}"/>
                  </a:ext>
                </a:extLst>
              </p:cNvPr>
              <p:cNvSpPr txBox="1">
                <a:spLocks noRot="1" noChangeAspect="1" noMove="1" noResize="1" noEditPoints="1" noAdjustHandles="1" noChangeArrowheads="1" noChangeShapeType="1" noTextEdit="1"/>
              </p:cNvSpPr>
              <p:nvPr/>
            </p:nvSpPr>
            <p:spPr>
              <a:xfrm>
                <a:off x="1392751" y="4170231"/>
                <a:ext cx="9406496" cy="2120068"/>
              </a:xfrm>
              <a:prstGeom prst="rect">
                <a:avLst/>
              </a:prstGeom>
              <a:blipFill>
                <a:blip r:embed="rId3"/>
                <a:stretch>
                  <a:fillRect l="-518" r="-518" b="-3736"/>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533869E9-B588-C67C-9453-896745600892}"/>
              </a:ext>
            </a:extLst>
          </p:cNvPr>
          <p:cNvSpPr txBox="1"/>
          <p:nvPr/>
        </p:nvSpPr>
        <p:spPr>
          <a:xfrm>
            <a:off x="5237431" y="666961"/>
            <a:ext cx="1717137" cy="369332"/>
          </a:xfrm>
          <a:prstGeom prst="rect">
            <a:avLst/>
          </a:prstGeom>
          <a:noFill/>
        </p:spPr>
        <p:txBody>
          <a:bodyPr wrap="none" rtlCol="0">
            <a:spAutoFit/>
          </a:bodyPr>
          <a:lstStyle/>
          <a:p>
            <a:r>
              <a:rPr lang="vi-VN" b="1">
                <a:latin typeface="Times New Roman" panose="02020603050405020304" pitchFamily="18" charset="0"/>
                <a:cs typeface="Times New Roman" panose="02020603050405020304" pitchFamily="18" charset="0"/>
              </a:rPr>
              <a:t>UDM SENSOR</a:t>
            </a:r>
            <a:endParaRPr lang="en-US" b="1">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BA61F9EC-7A9C-80DD-10EB-7D1232E41BF0}"/>
              </a:ext>
            </a:extLst>
          </p:cNvPr>
          <p:cNvPicPr>
            <a:picLocks noChangeAspect="1"/>
          </p:cNvPicPr>
          <p:nvPr/>
        </p:nvPicPr>
        <p:blipFill>
          <a:blip r:embed="rId4"/>
          <a:stretch>
            <a:fillRect/>
          </a:stretch>
        </p:blipFill>
        <p:spPr>
          <a:xfrm>
            <a:off x="7384899" y="2074439"/>
            <a:ext cx="4134427" cy="1047896"/>
          </a:xfrm>
          <a:prstGeom prst="rect">
            <a:avLst/>
          </a:prstGeom>
        </p:spPr>
      </p:pic>
      <p:sp>
        <p:nvSpPr>
          <p:cNvPr id="20" name="TextBox 19">
            <a:extLst>
              <a:ext uri="{FF2B5EF4-FFF2-40B4-BE49-F238E27FC236}">
                <a16:creationId xmlns:a16="http://schemas.microsoft.com/office/drawing/2014/main" id="{1C72845A-B13F-31FD-59A8-CD50737EFE3B}"/>
              </a:ext>
            </a:extLst>
          </p:cNvPr>
          <p:cNvSpPr txBox="1"/>
          <p:nvPr/>
        </p:nvSpPr>
        <p:spPr>
          <a:xfrm>
            <a:off x="7384900" y="3122335"/>
            <a:ext cx="4021534" cy="646331"/>
          </a:xfrm>
          <a:prstGeom prst="rect">
            <a:avLst/>
          </a:prstGeom>
          <a:noFill/>
        </p:spPr>
        <p:txBody>
          <a:bodyPr wrap="square">
            <a:spAutoFit/>
          </a:bodyPr>
          <a:lstStyle/>
          <a:p>
            <a:pPr algn="ctr"/>
            <a:r>
              <a:rPr lang="vi-VN">
                <a:latin typeface="Times New Roman" panose="02020603050405020304" pitchFamily="18" charset="0"/>
                <a:cs typeface="Times New Roman" panose="02020603050405020304" pitchFamily="18" charset="0"/>
              </a:rPr>
              <a:t>Hình 5:Công thức quy đổi khoảng cách đo được</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6681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4353D8-7767-9984-7DD3-C91ED27E604A}"/>
              </a:ext>
            </a:extLst>
          </p:cNvPr>
          <p:cNvSpPr txBox="1"/>
          <p:nvPr/>
        </p:nvSpPr>
        <p:spPr>
          <a:xfrm>
            <a:off x="0" y="254524"/>
            <a:ext cx="3055645" cy="369332"/>
          </a:xfrm>
          <a:prstGeom prst="rect">
            <a:avLst/>
          </a:prstGeom>
          <a:noFill/>
        </p:spPr>
        <p:txBody>
          <a:bodyPr wrap="none" rtlCol="0">
            <a:spAutoFit/>
          </a:bodyPr>
          <a:lstStyle/>
          <a:p>
            <a:r>
              <a:rPr lang="vi-VN" b="1">
                <a:latin typeface="Times New Roman" panose="02020603050405020304" pitchFamily="18" charset="0"/>
                <a:cs typeface="Times New Roman" panose="02020603050405020304" pitchFamily="18" charset="0"/>
              </a:rPr>
              <a:t>KIỂM CHỨNG LINH KIỆN</a:t>
            </a:r>
            <a:endParaRPr lang="en-US" b="1">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B125E79-7E24-06BF-C27D-8502EA0ACC5C}"/>
              </a:ext>
            </a:extLst>
          </p:cNvPr>
          <p:cNvSpPr txBox="1"/>
          <p:nvPr/>
        </p:nvSpPr>
        <p:spPr>
          <a:xfrm>
            <a:off x="407181" y="802678"/>
            <a:ext cx="5107500" cy="3782061"/>
          </a:xfrm>
          <a:prstGeom prst="rect">
            <a:avLst/>
          </a:prstGeom>
          <a:solidFill>
            <a:schemeClr val="accent3">
              <a:lumMod val="20000"/>
              <a:lumOff val="80000"/>
            </a:schemeClr>
          </a:solidFill>
        </p:spPr>
        <p:txBody>
          <a:bodyPr wrap="square" rtlCol="0">
            <a:spAutoFit/>
          </a:bodyPr>
          <a:lstStyle/>
          <a:p>
            <a:pPr>
              <a:lnSpc>
                <a:spcPct val="150000"/>
              </a:lnSpc>
            </a:pPr>
            <a:r>
              <a:rPr lang="vi-VN">
                <a:latin typeface="Times New Roman" panose="02020603050405020304" pitchFamily="18" charset="0"/>
                <a:cs typeface="Times New Roman" panose="02020603050405020304" pitchFamily="18" charset="0"/>
              </a:rPr>
              <a:t>Các bước thực hiện:</a:t>
            </a:r>
          </a:p>
          <a:p>
            <a:pPr marL="285750" indent="-285750">
              <a:lnSpc>
                <a:spcPct val="150000"/>
              </a:lnSpc>
              <a:buFont typeface="Arial" panose="020B0604020202020204" pitchFamily="34" charset="0"/>
              <a:buChar char="•"/>
            </a:pPr>
            <a:r>
              <a:rPr lang="vi-VN">
                <a:latin typeface="Times New Roman" panose="02020603050405020304" pitchFamily="18" charset="0"/>
                <a:cs typeface="Times New Roman" panose="02020603050405020304" pitchFamily="18" charset="0"/>
              </a:rPr>
              <a:t>Phát xung 10us tới chân Trigger của cảm biến</a:t>
            </a:r>
          </a:p>
          <a:p>
            <a:pPr marL="285750" indent="-285750">
              <a:lnSpc>
                <a:spcPct val="150000"/>
              </a:lnSpc>
              <a:buFont typeface="Arial" panose="020B0604020202020204" pitchFamily="34" charset="0"/>
              <a:buChar char="•"/>
            </a:pPr>
            <a:r>
              <a:rPr lang="vi-VN">
                <a:latin typeface="Times New Roman" panose="02020603050405020304" pitchFamily="18" charset="0"/>
                <a:cs typeface="Times New Roman" panose="02020603050405020304" pitchFamily="18" charset="0"/>
              </a:rPr>
              <a:t>Khi nhận được xung này cảm biến sẽ gửi 8 xung sóng âm 40kHz và chờ xung lên tại chân Echo</a:t>
            </a:r>
          </a:p>
          <a:p>
            <a:pPr marL="285750" indent="-285750">
              <a:lnSpc>
                <a:spcPct val="150000"/>
              </a:lnSpc>
              <a:buFont typeface="Arial" panose="020B0604020202020204" pitchFamily="34" charset="0"/>
              <a:buChar char="•"/>
            </a:pPr>
            <a:r>
              <a:rPr lang="vi-VN">
                <a:latin typeface="Times New Roman" panose="02020603050405020304" pitchFamily="18" charset="0"/>
                <a:cs typeface="Times New Roman" panose="02020603050405020304" pitchFamily="18" charset="0"/>
              </a:rPr>
              <a:t>Khởi tạo timer tại xung lên của chân Echo và chờ xung xuống của chân Echo</a:t>
            </a:r>
          </a:p>
          <a:p>
            <a:pPr marL="285750" indent="-285750">
              <a:lnSpc>
                <a:spcPct val="150000"/>
              </a:lnSpc>
              <a:buFont typeface="Arial" panose="020B0604020202020204" pitchFamily="34" charset="0"/>
              <a:buChar char="•"/>
            </a:pPr>
            <a:r>
              <a:rPr lang="vi-VN">
                <a:latin typeface="Times New Roman" panose="02020603050405020304" pitchFamily="18" charset="0"/>
                <a:cs typeface="Times New Roman" panose="02020603050405020304" pitchFamily="18" charset="0"/>
              </a:rPr>
              <a:t>Khi bắt được xung xuống của chân Echo, đọc giá trị Timer đếm được và tính toán khoảng cách đến đối tượng</a:t>
            </a:r>
            <a:endParaRPr lang="en-US">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B57F4E6E-4499-75E8-5E45-6A3902428427}"/>
              </a:ext>
            </a:extLst>
          </p:cNvPr>
          <p:cNvPicPr>
            <a:picLocks noChangeAspect="1"/>
          </p:cNvPicPr>
          <p:nvPr/>
        </p:nvPicPr>
        <p:blipFill>
          <a:blip r:embed="rId2"/>
          <a:stretch>
            <a:fillRect/>
          </a:stretch>
        </p:blipFill>
        <p:spPr>
          <a:xfrm>
            <a:off x="6096000" y="93741"/>
            <a:ext cx="5629946" cy="3091483"/>
          </a:xfrm>
          <a:prstGeom prst="rect">
            <a:avLst/>
          </a:prstGeom>
        </p:spPr>
      </p:pic>
      <p:sp>
        <p:nvSpPr>
          <p:cNvPr id="15" name="TextBox 14">
            <a:extLst>
              <a:ext uri="{FF2B5EF4-FFF2-40B4-BE49-F238E27FC236}">
                <a16:creationId xmlns:a16="http://schemas.microsoft.com/office/drawing/2014/main" id="{CD025F61-14B2-CA50-9752-88CEA589086E}"/>
              </a:ext>
            </a:extLst>
          </p:cNvPr>
          <p:cNvSpPr txBox="1"/>
          <p:nvPr/>
        </p:nvSpPr>
        <p:spPr>
          <a:xfrm>
            <a:off x="7738937" y="3000558"/>
            <a:ext cx="2519722" cy="369332"/>
          </a:xfrm>
          <a:prstGeom prst="rect">
            <a:avLst/>
          </a:prstGeom>
          <a:noFill/>
        </p:spPr>
        <p:txBody>
          <a:bodyPr wrap="square">
            <a:spAutoFit/>
          </a:bodyPr>
          <a:lstStyle/>
          <a:p>
            <a:r>
              <a:rPr lang="vi-VN">
                <a:latin typeface="Times New Roman" panose="02020603050405020304" pitchFamily="18" charset="0"/>
                <a:cs typeface="Times New Roman" panose="02020603050405020304" pitchFamily="18" charset="0"/>
              </a:rPr>
              <a:t>Hình 6:Biểu đồ thời gian</a:t>
            </a:r>
            <a:endParaRPr lang="en-US">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8A4F0FA7-C8E8-0402-F2FA-0F8DCEC9FA65}"/>
                  </a:ext>
                </a:extLst>
              </p:cNvPr>
              <p:cNvSpPr txBox="1"/>
              <p:nvPr/>
            </p:nvSpPr>
            <p:spPr>
              <a:xfrm>
                <a:off x="407181" y="4726616"/>
                <a:ext cx="6936299" cy="1876860"/>
              </a:xfrm>
              <a:prstGeom prst="rect">
                <a:avLst/>
              </a:prstGeom>
              <a:solidFill>
                <a:schemeClr val="accent2">
                  <a:lumMod val="20000"/>
                  <a:lumOff val="80000"/>
                </a:schemeClr>
              </a:solidFill>
            </p:spPr>
            <p:txBody>
              <a:bodyPr wrap="square" rtlCol="0">
                <a:spAutoFit/>
              </a:bodyPr>
              <a:lstStyle/>
              <a:p>
                <a:pPr>
                  <a:lnSpc>
                    <a:spcPct val="150000"/>
                  </a:lnSpc>
                </a:pPr>
                <a:r>
                  <a:rPr lang="vi-VN">
                    <a:latin typeface="Times New Roman" panose="02020603050405020304" pitchFamily="18" charset="0"/>
                    <a:cs typeface="Times New Roman" panose="02020603050405020304" pitchFamily="18" charset="0"/>
                  </a:rPr>
                  <a:t>Khoảng cách tới vật (cm)=</a:t>
                </a:r>
                <a14:m>
                  <m:oMath xmlns:m="http://schemas.openxmlformats.org/officeDocument/2006/math">
                    <m:f>
                      <m:fPr>
                        <m:ctrlPr>
                          <a:rPr lang="en-US" b="0" i="1" smtClean="0">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𝑉𝑎𝑛</m:t>
                        </m:r>
                        <m:r>
                          <a:rPr lang="en-US" b="0" i="1" smtClean="0">
                            <a:latin typeface="Cambria Math" panose="02040503050406030204" pitchFamily="18" charset="0"/>
                            <a:cs typeface="Times New Roman" panose="02020603050405020304" pitchFamily="18" charset="0"/>
                          </a:rPr>
                          <m:t> </m:t>
                        </m:r>
                        <m:r>
                          <a:rPr lang="en-US" b="0" i="1" smtClean="0">
                            <a:latin typeface="Cambria Math" panose="02040503050406030204" pitchFamily="18" charset="0"/>
                            <a:cs typeface="Times New Roman" panose="02020603050405020304" pitchFamily="18" charset="0"/>
                          </a:rPr>
                          <m:t>𝑡𝑜𝑐</m:t>
                        </m:r>
                        <m:r>
                          <a:rPr lang="en-US" b="0" i="1" smtClean="0">
                            <a:latin typeface="Cambria Math" panose="02040503050406030204" pitchFamily="18" charset="0"/>
                            <a:cs typeface="Times New Roman" panose="02020603050405020304" pitchFamily="18" charset="0"/>
                          </a:rPr>
                          <m:t> </m:t>
                        </m:r>
                        <m:r>
                          <a:rPr lang="en-US" b="0" i="1" smtClean="0">
                            <a:latin typeface="Cambria Math" panose="02040503050406030204" pitchFamily="18" charset="0"/>
                            <a:cs typeface="Times New Roman" panose="02020603050405020304" pitchFamily="18" charset="0"/>
                          </a:rPr>
                          <m:t>𝑠𝑜𝑛𝑔</m:t>
                        </m:r>
                        <m:r>
                          <a:rPr lang="en-US" b="0" i="1" smtClean="0">
                            <a:latin typeface="Cambria Math" panose="02040503050406030204" pitchFamily="18" charset="0"/>
                            <a:cs typeface="Times New Roman" panose="02020603050405020304" pitchFamily="18" charset="0"/>
                          </a:rPr>
                          <m:t> </m:t>
                        </m:r>
                        <m:r>
                          <a:rPr lang="en-US" b="0" i="1" smtClean="0">
                            <a:latin typeface="Cambria Math" panose="02040503050406030204" pitchFamily="18" charset="0"/>
                            <a:cs typeface="Times New Roman" panose="02020603050405020304" pitchFamily="18" charset="0"/>
                          </a:rPr>
                          <m:t>𝑎𝑚</m:t>
                        </m:r>
                        <m:r>
                          <a:rPr lang="en-US" b="0" i="1" smtClean="0">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𝑇𝐼𝑀𝐸𝑅</m:t>
                        </m:r>
                      </m:num>
                      <m:den>
                        <m:r>
                          <a:rPr lang="en-US" b="0" i="1" smtClean="0">
                            <a:latin typeface="Cambria Math" panose="02040503050406030204" pitchFamily="18" charset="0"/>
                            <a:cs typeface="Times New Roman" panose="02020603050405020304" pitchFamily="18" charset="0"/>
                          </a:rPr>
                          <m:t>2</m:t>
                        </m:r>
                      </m:den>
                    </m:f>
                    <m:r>
                      <a:rPr lang="en-US" b="0" i="0" smtClean="0">
                        <a:latin typeface="Cambria Math" panose="02040503050406030204" pitchFamily="18" charset="0"/>
                        <a:cs typeface="Times New Roman" panose="02020603050405020304" pitchFamily="18" charset="0"/>
                      </a:rPr>
                      <m:t>=17150</m:t>
                    </m:r>
                    <m:r>
                      <a:rPr lang="en-US" b="0" i="1" smtClean="0">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𝑇𝐼𝑀𝐸𝑅</m:t>
                    </m:r>
                  </m:oMath>
                </a14:m>
                <a:endParaRPr lang="en-US" b="0">
                  <a:latin typeface="Times New Roman" panose="02020603050405020304" pitchFamily="18" charset="0"/>
                  <a:ea typeface="Cambria Math" panose="02040503050406030204" pitchFamily="18" charset="0"/>
                  <a:cs typeface="Times New Roman" panose="02020603050405020304" pitchFamily="18" charset="0"/>
                </a:endParaRPr>
              </a:p>
              <a:p>
                <a:pPr>
                  <a:lnSpc>
                    <a:spcPct val="150000"/>
                  </a:lnSpc>
                </a:pPr>
                <a:r>
                  <a:rPr lang="en-US">
                    <a:latin typeface="Times New Roman" panose="02020603050405020304" pitchFamily="18" charset="0"/>
                    <a:cs typeface="Times New Roman" panose="02020603050405020304" pitchFamily="18" charset="0"/>
                  </a:rPr>
                  <a:t>TIMER </a:t>
                </a:r>
                <a:r>
                  <a:rPr lang="vi-VN">
                    <a:latin typeface="Times New Roman" panose="02020603050405020304" pitchFamily="18" charset="0"/>
                    <a:cs typeface="Times New Roman" panose="02020603050405020304" pitchFamily="18" charset="0"/>
                  </a:rPr>
                  <a:t>(s) sẽ đo thời gian Echo ở mức cao. Có thể dùng 2 mode: Input Capture đo trực tiếp tại chân ICP hoặc External Interrupt đo thời gian từ lúc echo bắt đầu lên mức HIGH đến lúc kết thúc xuống mức LOW</a:t>
                </a:r>
                <a:endParaRPr lang="en-US">
                  <a:latin typeface="Times New Roman" panose="02020603050405020304" pitchFamily="18" charset="0"/>
                  <a:cs typeface="Times New Roman" panose="02020603050405020304" pitchFamily="18" charset="0"/>
                </a:endParaRPr>
              </a:p>
            </p:txBody>
          </p:sp>
        </mc:Choice>
        <mc:Fallback>
          <p:sp>
            <p:nvSpPr>
              <p:cNvPr id="8" name="TextBox 7">
                <a:extLst>
                  <a:ext uri="{FF2B5EF4-FFF2-40B4-BE49-F238E27FC236}">
                    <a16:creationId xmlns:a16="http://schemas.microsoft.com/office/drawing/2014/main" id="{8A4F0FA7-C8E8-0402-F2FA-0F8DCEC9FA65}"/>
                  </a:ext>
                </a:extLst>
              </p:cNvPr>
              <p:cNvSpPr txBox="1">
                <a:spLocks noRot="1" noChangeAspect="1" noMove="1" noResize="1" noEditPoints="1" noAdjustHandles="1" noChangeArrowheads="1" noChangeShapeType="1" noTextEdit="1"/>
              </p:cNvSpPr>
              <p:nvPr/>
            </p:nvSpPr>
            <p:spPr>
              <a:xfrm>
                <a:off x="407181" y="4726616"/>
                <a:ext cx="6936299" cy="1876860"/>
              </a:xfrm>
              <a:prstGeom prst="rect">
                <a:avLst/>
              </a:prstGeom>
              <a:blipFill>
                <a:blip r:embed="rId3"/>
                <a:stretch>
                  <a:fillRect l="-791" b="-4221"/>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35AD991A-BC4B-5A08-9600-866CF417FDDA}"/>
              </a:ext>
            </a:extLst>
          </p:cNvPr>
          <p:cNvSpPr txBox="1"/>
          <p:nvPr/>
        </p:nvSpPr>
        <p:spPr>
          <a:xfrm>
            <a:off x="7522276" y="3624938"/>
            <a:ext cx="4669724" cy="313932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vi-VN">
                <a:latin typeface="Times New Roman" panose="02020603050405020304" pitchFamily="18" charset="0"/>
                <a:cs typeface="Times New Roman" panose="02020603050405020304" pitchFamily="18" charset="0"/>
              </a:rPr>
              <a:t>XC8 Compiler</a:t>
            </a:r>
          </a:p>
          <a:p>
            <a:pPr marL="285750" indent="-285750">
              <a:lnSpc>
                <a:spcPct val="150000"/>
              </a:lnSpc>
              <a:buFont typeface="Arial" panose="020B0604020202020204" pitchFamily="34" charset="0"/>
              <a:buChar char="•"/>
            </a:pPr>
            <a:r>
              <a:rPr lang="vi-VN">
                <a:latin typeface="Times New Roman" panose="02020603050405020304" pitchFamily="18" charset="0"/>
                <a:cs typeface="Times New Roman" panose="02020603050405020304" pitchFamily="18" charset="0"/>
              </a:rPr>
              <a:t>Code C</a:t>
            </a:r>
          </a:p>
          <a:p>
            <a:pPr marL="285750" indent="-285750">
              <a:lnSpc>
                <a:spcPct val="150000"/>
              </a:lnSpc>
              <a:buFont typeface="Arial" panose="020B0604020202020204" pitchFamily="34" charset="0"/>
              <a:buChar char="•"/>
            </a:pPr>
            <a:r>
              <a:rPr lang="vi-VN">
                <a:latin typeface="Times New Roman" panose="02020603050405020304" pitchFamily="18" charset="0"/>
                <a:cs typeface="Times New Roman" panose="02020603050405020304" pitchFamily="18" charset="0"/>
              </a:rPr>
              <a:t>Ultrasonic Sensor for Proteus:</a:t>
            </a:r>
          </a:p>
          <a:p>
            <a:r>
              <a:rPr lang="en-US">
                <a:latin typeface="Times New Roman" panose="02020603050405020304" pitchFamily="18" charset="0"/>
                <a:cs typeface="Times New Roman" panose="02020603050405020304" pitchFamily="18" charset="0"/>
                <a:hlinkClick r:id="rId4"/>
              </a:rPr>
              <a:t>https://www.theengineeringprojects.com/2015/02/ultrasonic-sensor-library-proteus.html</a:t>
            </a:r>
            <a:endParaRPr lang="vi-VN">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vi-VN">
                <a:latin typeface="Times New Roman" panose="02020603050405020304" pitchFamily="18" charset="0"/>
                <a:cs typeface="Times New Roman" panose="02020603050405020304" pitchFamily="18" charset="0"/>
              </a:rPr>
              <a:t>Github:</a:t>
            </a:r>
          </a:p>
          <a:p>
            <a:r>
              <a:rPr lang="vi-VN">
                <a:latin typeface="Times New Roman" panose="02020603050405020304" pitchFamily="18" charset="0"/>
                <a:cs typeface="Times New Roman" panose="02020603050405020304" pitchFamily="18" charset="0"/>
                <a:hlinkClick r:id="rId5"/>
              </a:rPr>
              <a:t>https://github.com/nquag204/UDM-Sensor-Test-on-Proteus-with-Atmega128</a:t>
            </a:r>
            <a:endParaRPr lang="vi-VN">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3892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4C8649-055E-8942-319D-9A0BE0E14E6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027321" y="392283"/>
            <a:ext cx="7003105" cy="6166415"/>
          </a:xfrm>
          <a:prstGeom prst="rect">
            <a:avLst/>
          </a:prstGeom>
        </p:spPr>
      </p:pic>
      <p:sp>
        <p:nvSpPr>
          <p:cNvPr id="4" name="TextBox 3">
            <a:extLst>
              <a:ext uri="{FF2B5EF4-FFF2-40B4-BE49-F238E27FC236}">
                <a16:creationId xmlns:a16="http://schemas.microsoft.com/office/drawing/2014/main" id="{62B9077F-3419-D909-88EA-ABF3DA670E88}"/>
              </a:ext>
            </a:extLst>
          </p:cNvPr>
          <p:cNvSpPr txBox="1"/>
          <p:nvPr/>
        </p:nvSpPr>
        <p:spPr>
          <a:xfrm>
            <a:off x="0" y="392283"/>
            <a:ext cx="3055645" cy="369332"/>
          </a:xfrm>
          <a:prstGeom prst="rect">
            <a:avLst/>
          </a:prstGeom>
          <a:noFill/>
        </p:spPr>
        <p:txBody>
          <a:bodyPr wrap="none" rtlCol="0">
            <a:spAutoFit/>
          </a:bodyPr>
          <a:lstStyle/>
          <a:p>
            <a:r>
              <a:rPr lang="vi-VN" b="1">
                <a:latin typeface="Times New Roman" panose="02020603050405020304" pitchFamily="18" charset="0"/>
                <a:cs typeface="Times New Roman" panose="02020603050405020304" pitchFamily="18" charset="0"/>
              </a:rPr>
              <a:t>KIỂM CHỨNG LINH KIỆN</a:t>
            </a:r>
            <a:endParaRPr lang="en-US" b="1">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0B89799-EB05-52A9-B955-56EDF6795EBD}"/>
              </a:ext>
            </a:extLst>
          </p:cNvPr>
          <p:cNvSpPr txBox="1"/>
          <p:nvPr/>
        </p:nvSpPr>
        <p:spPr>
          <a:xfrm>
            <a:off x="791852" y="1072583"/>
            <a:ext cx="1504579" cy="369332"/>
          </a:xfrm>
          <a:prstGeom prst="rect">
            <a:avLst/>
          </a:prstGeom>
          <a:solidFill>
            <a:schemeClr val="bg2">
              <a:lumMod val="90000"/>
            </a:schemeClr>
          </a:solidFill>
        </p:spPr>
        <p:txBody>
          <a:bodyPr wrap="none" rtlCol="0">
            <a:spAutoFit/>
          </a:bodyPr>
          <a:lstStyle/>
          <a:p>
            <a:r>
              <a:rPr lang="en-US" b="1">
                <a:latin typeface="Times New Roman" panose="02020603050405020304" pitchFamily="18" charset="0"/>
                <a:cs typeface="Times New Roman" panose="02020603050405020304" pitchFamily="18" charset="0"/>
              </a:rPr>
              <a:t>Sensor = 3cm</a:t>
            </a:r>
          </a:p>
        </p:txBody>
      </p:sp>
      <p:sp>
        <p:nvSpPr>
          <p:cNvPr id="2" name="TextBox 1">
            <a:extLst>
              <a:ext uri="{FF2B5EF4-FFF2-40B4-BE49-F238E27FC236}">
                <a16:creationId xmlns:a16="http://schemas.microsoft.com/office/drawing/2014/main" id="{654313C3-E315-15B2-0708-C96CABDF9AD9}"/>
              </a:ext>
            </a:extLst>
          </p:cNvPr>
          <p:cNvSpPr txBox="1"/>
          <p:nvPr/>
        </p:nvSpPr>
        <p:spPr>
          <a:xfrm>
            <a:off x="791852" y="1752883"/>
            <a:ext cx="1610377" cy="369332"/>
          </a:xfrm>
          <a:prstGeom prst="rect">
            <a:avLst/>
          </a:prstGeom>
          <a:solidFill>
            <a:schemeClr val="accent6">
              <a:lumMod val="20000"/>
              <a:lumOff val="80000"/>
            </a:schemeClr>
          </a:solidFill>
        </p:spPr>
        <p:txBody>
          <a:bodyPr wrap="none" rtlCol="0">
            <a:spAutoFit/>
          </a:bodyPr>
          <a:lstStyle/>
          <a:p>
            <a:r>
              <a:rPr lang="en-US" b="1">
                <a:latin typeface="Times New Roman" panose="02020603050405020304" pitchFamily="18" charset="0"/>
                <a:cs typeface="Times New Roman" panose="02020603050405020304" pitchFamily="18" charset="0"/>
              </a:rPr>
              <a:t>Input Capture</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5B18B7A8-3C8C-E46C-482F-CA66882B4C83}"/>
                  </a:ext>
                </a:extLst>
              </p:cNvPr>
              <p:cNvSpPr txBox="1"/>
              <p:nvPr/>
            </p:nvSpPr>
            <p:spPr>
              <a:xfrm>
                <a:off x="369721" y="2433183"/>
                <a:ext cx="3657600" cy="1865319"/>
              </a:xfrm>
              <a:prstGeom prst="rect">
                <a:avLst/>
              </a:prstGeom>
              <a:noFill/>
            </p:spPr>
            <p:txBody>
              <a:bodyPr wrap="square" rtlCol="0">
                <a:spAutoFit/>
              </a:bodyPr>
              <a:lstStyle/>
              <a:p>
                <a:pPr>
                  <a:lnSpc>
                    <a:spcPct val="150000"/>
                  </a:lnSpc>
                </a:pPr>
                <a:r>
                  <a:rPr lang="en-US">
                    <a:latin typeface="Times New Roman" panose="02020603050405020304" pitchFamily="18" charset="0"/>
                    <a:cs typeface="Times New Roman" panose="02020603050405020304" pitchFamily="18" charset="0"/>
                  </a:rPr>
                  <a:t>Sai </a:t>
                </a:r>
                <a:r>
                  <a:rPr lang="vi-VN">
                    <a:latin typeface="Times New Roman" panose="02020603050405020304" pitchFamily="18" charset="0"/>
                    <a:cs typeface="Times New Roman" panose="02020603050405020304" pitchFamily="18" charset="0"/>
                  </a:rPr>
                  <a:t>số </a:t>
                </a:r>
                <a:endParaRPr lang="en-US">
                  <a:latin typeface="Times New Roman" panose="02020603050405020304" pitchFamily="18" charset="0"/>
                  <a:cs typeface="Times New Roman" panose="02020603050405020304" pitchFamily="18" charset="0"/>
                </a:endParaRPr>
              </a:p>
              <a:p>
                <a:pPr>
                  <a:lnSpc>
                    <a:spcPct val="150000"/>
                  </a:lnSpc>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Times New Roman" panose="02020603050405020304" pitchFamily="18" charset="0"/>
                        </a:rPr>
                        <m:t>=</m:t>
                      </m:r>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1− </m:t>
                          </m:r>
                          <m:f>
                            <m:fPr>
                              <m:ctrlPr>
                                <a:rPr lang="en-US" b="0" i="1" smtClean="0">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17150</m:t>
                              </m:r>
                              <m:r>
                                <a:rPr lang="en-US" b="0" i="1" smtClean="0">
                                  <a:latin typeface="Cambria Math" panose="02040503050406030204" pitchFamily="18" charset="0"/>
                                  <a:ea typeface="Cambria Math" panose="02040503050406030204" pitchFamily="18" charset="0"/>
                                  <a:cs typeface="Times New Roman" panose="02020603050405020304" pitchFamily="18" charset="0"/>
                                </a:rPr>
                                <m:t>×174×</m:t>
                              </m:r>
                              <m:sSup>
                                <m:sSup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ea typeface="Cambria Math" panose="02040503050406030204" pitchFamily="18" charset="0"/>
                                      <a:cs typeface="Times New Roman" panose="02020603050405020304" pitchFamily="18" charset="0"/>
                                    </a:rPr>
                                    <m:t>10</m:t>
                                  </m:r>
                                </m:e>
                                <m:sup>
                                  <m:r>
                                    <a:rPr lang="en-US" b="0" i="1" smtClean="0">
                                      <a:latin typeface="Cambria Math" panose="02040503050406030204" pitchFamily="18" charset="0"/>
                                      <a:ea typeface="Cambria Math" panose="02040503050406030204" pitchFamily="18" charset="0"/>
                                      <a:cs typeface="Times New Roman" panose="02020603050405020304" pitchFamily="18" charset="0"/>
                                    </a:rPr>
                                    <m:t>−6</m:t>
                                  </m:r>
                                </m:sup>
                              </m:sSup>
                            </m:num>
                            <m:den>
                              <m:r>
                                <a:rPr lang="en-US" b="0" i="1" smtClean="0">
                                  <a:latin typeface="Cambria Math" panose="02040503050406030204" pitchFamily="18" charset="0"/>
                                  <a:cs typeface="Times New Roman" panose="02020603050405020304" pitchFamily="18" charset="0"/>
                                </a:rPr>
                                <m:t>3</m:t>
                              </m:r>
                            </m:den>
                          </m:f>
                        </m:e>
                      </m:d>
                      <m:r>
                        <a:rPr lang="en-US" b="0" i="0" smtClean="0">
                          <a:latin typeface="Cambria Math" panose="02040503050406030204" pitchFamily="18" charset="0"/>
                          <a:ea typeface="Cambria Math" panose="02040503050406030204" pitchFamily="18" charset="0"/>
                          <a:cs typeface="Times New Roman" panose="02020603050405020304" pitchFamily="18" charset="0"/>
                        </a:rPr>
                        <m:t>=0.53%=0.0159</m:t>
                      </m:r>
                      <m:r>
                        <m:rPr>
                          <m:sty m:val="p"/>
                        </m:rPr>
                        <a:rPr lang="en-US" b="0" i="0" smtClean="0">
                          <a:latin typeface="Cambria Math" panose="02040503050406030204" pitchFamily="18" charset="0"/>
                          <a:ea typeface="Cambria Math" panose="02040503050406030204" pitchFamily="18" charset="0"/>
                          <a:cs typeface="Times New Roman" panose="02020603050405020304" pitchFamily="18" charset="0"/>
                        </a:rPr>
                        <m:t>cm</m:t>
                      </m:r>
                    </m:oMath>
                  </m:oMathPara>
                </a14:m>
                <a:endParaRPr lang="en-US">
                  <a:latin typeface="Times New Roman" panose="02020603050405020304" pitchFamily="18" charset="0"/>
                  <a:cs typeface="Times New Roman" panose="02020603050405020304" pitchFamily="18" charset="0"/>
                </a:endParaRPr>
              </a:p>
            </p:txBody>
          </p:sp>
        </mc:Choice>
        <mc:Fallback>
          <p:sp>
            <p:nvSpPr>
              <p:cNvPr id="7" name="TextBox 6">
                <a:extLst>
                  <a:ext uri="{FF2B5EF4-FFF2-40B4-BE49-F238E27FC236}">
                    <a16:creationId xmlns:a16="http://schemas.microsoft.com/office/drawing/2014/main" id="{5B18B7A8-3C8C-E46C-482F-CA66882B4C83}"/>
                  </a:ext>
                </a:extLst>
              </p:cNvPr>
              <p:cNvSpPr txBox="1">
                <a:spLocks noRot="1" noChangeAspect="1" noMove="1" noResize="1" noEditPoints="1" noAdjustHandles="1" noChangeArrowheads="1" noChangeShapeType="1" noTextEdit="1"/>
              </p:cNvSpPr>
              <p:nvPr/>
            </p:nvSpPr>
            <p:spPr>
              <a:xfrm>
                <a:off x="369721" y="2433183"/>
                <a:ext cx="3657600" cy="1865319"/>
              </a:xfrm>
              <a:prstGeom prst="rect">
                <a:avLst/>
              </a:prstGeom>
              <a:blipFill>
                <a:blip r:embed="rId3"/>
                <a:stretch>
                  <a:fillRect l="-1500"/>
                </a:stretch>
              </a:blipFill>
            </p:spPr>
            <p:txBody>
              <a:bodyPr/>
              <a:lstStyle/>
              <a:p>
                <a:r>
                  <a:rPr lang="en-US">
                    <a:noFill/>
                  </a:rPr>
                  <a:t> </a:t>
                </a:r>
              </a:p>
            </p:txBody>
          </p:sp>
        </mc:Fallback>
      </mc:AlternateContent>
    </p:spTree>
    <p:extLst>
      <p:ext uri="{BB962C8B-B14F-4D97-AF65-F5344CB8AC3E}">
        <p14:creationId xmlns:p14="http://schemas.microsoft.com/office/powerpoint/2010/main" val="712067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7C42C4-1B82-DC90-1DF9-EFF15AFF7B5A}"/>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FBD0D18F-47AB-2360-CA1E-600E4BEE0DD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104935" y="392283"/>
            <a:ext cx="6847878" cy="6166415"/>
          </a:xfrm>
          <a:prstGeom prst="rect">
            <a:avLst/>
          </a:prstGeom>
        </p:spPr>
      </p:pic>
      <p:sp>
        <p:nvSpPr>
          <p:cNvPr id="4" name="TextBox 3">
            <a:extLst>
              <a:ext uri="{FF2B5EF4-FFF2-40B4-BE49-F238E27FC236}">
                <a16:creationId xmlns:a16="http://schemas.microsoft.com/office/drawing/2014/main" id="{E52A996A-467A-5EA6-DEE6-E2FC075130A0}"/>
              </a:ext>
            </a:extLst>
          </p:cNvPr>
          <p:cNvSpPr txBox="1"/>
          <p:nvPr/>
        </p:nvSpPr>
        <p:spPr>
          <a:xfrm>
            <a:off x="0" y="392283"/>
            <a:ext cx="3055645" cy="369332"/>
          </a:xfrm>
          <a:prstGeom prst="rect">
            <a:avLst/>
          </a:prstGeom>
          <a:noFill/>
        </p:spPr>
        <p:txBody>
          <a:bodyPr wrap="none" rtlCol="0">
            <a:spAutoFit/>
          </a:bodyPr>
          <a:lstStyle/>
          <a:p>
            <a:r>
              <a:rPr lang="vi-VN" b="1">
                <a:latin typeface="Times New Roman" panose="02020603050405020304" pitchFamily="18" charset="0"/>
                <a:cs typeface="Times New Roman" panose="02020603050405020304" pitchFamily="18" charset="0"/>
              </a:rPr>
              <a:t>KIỂM CHỨNG LINH KIỆN</a:t>
            </a:r>
            <a:endParaRPr lang="en-US" b="1">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05BB3D4-B42F-586F-D0A8-5B443B714837}"/>
              </a:ext>
            </a:extLst>
          </p:cNvPr>
          <p:cNvSpPr txBox="1"/>
          <p:nvPr/>
        </p:nvSpPr>
        <p:spPr>
          <a:xfrm>
            <a:off x="791852" y="1072583"/>
            <a:ext cx="1735411" cy="369332"/>
          </a:xfrm>
          <a:prstGeom prst="rect">
            <a:avLst/>
          </a:prstGeom>
          <a:solidFill>
            <a:schemeClr val="bg2">
              <a:lumMod val="90000"/>
            </a:schemeClr>
          </a:solidFill>
        </p:spPr>
        <p:txBody>
          <a:bodyPr wrap="none" rtlCol="0">
            <a:spAutoFit/>
          </a:bodyPr>
          <a:lstStyle/>
          <a:p>
            <a:r>
              <a:rPr lang="vi-VN" b="1">
                <a:latin typeface="Times New Roman" panose="02020603050405020304" pitchFamily="18" charset="0"/>
                <a:cs typeface="Times New Roman" panose="02020603050405020304" pitchFamily="18" charset="0"/>
              </a:rPr>
              <a:t>Sensor = 199cm</a:t>
            </a:r>
            <a:endParaRPr lang="en-US" b="1">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00F342A-A31A-2C83-C38F-516FD77B8B12}"/>
              </a:ext>
            </a:extLst>
          </p:cNvPr>
          <p:cNvSpPr txBox="1"/>
          <p:nvPr/>
        </p:nvSpPr>
        <p:spPr>
          <a:xfrm>
            <a:off x="791852" y="1752883"/>
            <a:ext cx="1610377" cy="369332"/>
          </a:xfrm>
          <a:prstGeom prst="rect">
            <a:avLst/>
          </a:prstGeom>
          <a:solidFill>
            <a:schemeClr val="accent6">
              <a:lumMod val="20000"/>
              <a:lumOff val="80000"/>
            </a:schemeClr>
          </a:solidFill>
        </p:spPr>
        <p:txBody>
          <a:bodyPr wrap="none" rtlCol="0">
            <a:spAutoFit/>
          </a:bodyPr>
          <a:lstStyle/>
          <a:p>
            <a:r>
              <a:rPr lang="en-US" b="1">
                <a:latin typeface="Times New Roman" panose="02020603050405020304" pitchFamily="18" charset="0"/>
                <a:cs typeface="Times New Roman" panose="02020603050405020304" pitchFamily="18" charset="0"/>
              </a:rPr>
              <a:t>Input Capture</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2A0ACD5C-41DC-568F-2798-E5D12C4AD2E4}"/>
                  </a:ext>
                </a:extLst>
              </p:cNvPr>
              <p:cNvSpPr txBox="1"/>
              <p:nvPr/>
            </p:nvSpPr>
            <p:spPr>
              <a:xfrm>
                <a:off x="369721" y="2433183"/>
                <a:ext cx="3657600" cy="1865319"/>
              </a:xfrm>
              <a:prstGeom prst="rect">
                <a:avLst/>
              </a:prstGeom>
              <a:noFill/>
            </p:spPr>
            <p:txBody>
              <a:bodyPr wrap="square" rtlCol="0">
                <a:spAutoFit/>
              </a:bodyPr>
              <a:lstStyle/>
              <a:p>
                <a:pPr>
                  <a:lnSpc>
                    <a:spcPct val="150000"/>
                  </a:lnSpc>
                </a:pPr>
                <a:r>
                  <a:rPr lang="en-US">
                    <a:latin typeface="Times New Roman" panose="02020603050405020304" pitchFamily="18" charset="0"/>
                    <a:cs typeface="Times New Roman" panose="02020603050405020304" pitchFamily="18" charset="0"/>
                  </a:rPr>
                  <a:t>Sai </a:t>
                </a:r>
                <a:r>
                  <a:rPr lang="vi-VN">
                    <a:latin typeface="Times New Roman" panose="02020603050405020304" pitchFamily="18" charset="0"/>
                    <a:cs typeface="Times New Roman" panose="02020603050405020304" pitchFamily="18" charset="0"/>
                  </a:rPr>
                  <a:t>số </a:t>
                </a:r>
                <a:endParaRPr lang="en-US">
                  <a:latin typeface="Times New Roman" panose="02020603050405020304" pitchFamily="18" charset="0"/>
                  <a:cs typeface="Times New Roman" panose="02020603050405020304" pitchFamily="18" charset="0"/>
                </a:endParaRPr>
              </a:p>
              <a:p>
                <a:pPr>
                  <a:lnSpc>
                    <a:spcPct val="150000"/>
                  </a:lnSpc>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Times New Roman" panose="02020603050405020304" pitchFamily="18" charset="0"/>
                        </a:rPr>
                        <m:t>=</m:t>
                      </m:r>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1− </m:t>
                          </m:r>
                          <m:f>
                            <m:fPr>
                              <m:ctrlPr>
                                <a:rPr lang="en-US" b="0" i="1" smtClean="0">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17150</m:t>
                              </m:r>
                              <m:r>
                                <a:rPr lang="en-US" b="0" i="1" smtClean="0">
                                  <a:latin typeface="Cambria Math" panose="02040503050406030204" pitchFamily="18" charset="0"/>
                                  <a:ea typeface="Cambria Math" panose="02040503050406030204" pitchFamily="18" charset="0"/>
                                  <a:cs typeface="Times New Roman" panose="02020603050405020304" pitchFamily="18" charset="0"/>
                                </a:rPr>
                                <m:t>×11542×</m:t>
                              </m:r>
                              <m:sSup>
                                <m:sSup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ea typeface="Cambria Math" panose="02040503050406030204" pitchFamily="18" charset="0"/>
                                      <a:cs typeface="Times New Roman" panose="02020603050405020304" pitchFamily="18" charset="0"/>
                                    </a:rPr>
                                    <m:t>10</m:t>
                                  </m:r>
                                </m:e>
                                <m:sup>
                                  <m:r>
                                    <a:rPr lang="en-US" b="0" i="1" smtClean="0">
                                      <a:latin typeface="Cambria Math" panose="02040503050406030204" pitchFamily="18" charset="0"/>
                                      <a:ea typeface="Cambria Math" panose="02040503050406030204" pitchFamily="18" charset="0"/>
                                      <a:cs typeface="Times New Roman" panose="02020603050405020304" pitchFamily="18" charset="0"/>
                                    </a:rPr>
                                    <m:t>−6</m:t>
                                  </m:r>
                                </m:sup>
                              </m:sSup>
                            </m:num>
                            <m:den>
                              <m:r>
                                <a:rPr lang="en-US" b="0" i="1" smtClean="0">
                                  <a:latin typeface="Cambria Math" panose="02040503050406030204" pitchFamily="18" charset="0"/>
                                  <a:cs typeface="Times New Roman" panose="02020603050405020304" pitchFamily="18" charset="0"/>
                                </a:rPr>
                                <m:t>199</m:t>
                              </m:r>
                            </m:den>
                          </m:f>
                        </m:e>
                      </m:d>
                      <m:r>
                        <a:rPr lang="en-US" b="0" i="0" smtClean="0">
                          <a:latin typeface="Cambria Math" panose="02040503050406030204" pitchFamily="18" charset="0"/>
                          <a:ea typeface="Cambria Math" panose="02040503050406030204" pitchFamily="18" charset="0"/>
                          <a:cs typeface="Times New Roman" panose="02020603050405020304" pitchFamily="18" charset="0"/>
                        </a:rPr>
                        <m:t>=0.53%=1.0547</m:t>
                      </m:r>
                      <m:r>
                        <m:rPr>
                          <m:sty m:val="p"/>
                        </m:rPr>
                        <a:rPr lang="en-US" b="0" i="0" smtClean="0">
                          <a:latin typeface="Cambria Math" panose="02040503050406030204" pitchFamily="18" charset="0"/>
                          <a:ea typeface="Cambria Math" panose="02040503050406030204" pitchFamily="18" charset="0"/>
                          <a:cs typeface="Times New Roman" panose="02020603050405020304" pitchFamily="18" charset="0"/>
                        </a:rPr>
                        <m:t>cm</m:t>
                      </m:r>
                    </m:oMath>
                  </m:oMathPara>
                </a14:m>
                <a:endParaRPr lang="en-US">
                  <a:latin typeface="Times New Roman" panose="02020603050405020304" pitchFamily="18" charset="0"/>
                  <a:cs typeface="Times New Roman" panose="02020603050405020304" pitchFamily="18" charset="0"/>
                </a:endParaRPr>
              </a:p>
            </p:txBody>
          </p:sp>
        </mc:Choice>
        <mc:Fallback>
          <p:sp>
            <p:nvSpPr>
              <p:cNvPr id="6" name="TextBox 5">
                <a:extLst>
                  <a:ext uri="{FF2B5EF4-FFF2-40B4-BE49-F238E27FC236}">
                    <a16:creationId xmlns:a16="http://schemas.microsoft.com/office/drawing/2014/main" id="{2A0ACD5C-41DC-568F-2798-E5D12C4AD2E4}"/>
                  </a:ext>
                </a:extLst>
              </p:cNvPr>
              <p:cNvSpPr txBox="1">
                <a:spLocks noRot="1" noChangeAspect="1" noMove="1" noResize="1" noEditPoints="1" noAdjustHandles="1" noChangeArrowheads="1" noChangeShapeType="1" noTextEdit="1"/>
              </p:cNvSpPr>
              <p:nvPr/>
            </p:nvSpPr>
            <p:spPr>
              <a:xfrm>
                <a:off x="369721" y="2433183"/>
                <a:ext cx="3657600" cy="1865319"/>
              </a:xfrm>
              <a:prstGeom prst="rect">
                <a:avLst/>
              </a:prstGeom>
              <a:blipFill>
                <a:blip r:embed="rId3"/>
                <a:stretch>
                  <a:fillRect l="-1500"/>
                </a:stretch>
              </a:blipFill>
            </p:spPr>
            <p:txBody>
              <a:bodyPr/>
              <a:lstStyle/>
              <a:p>
                <a:r>
                  <a:rPr lang="en-US">
                    <a:noFill/>
                  </a:rPr>
                  <a:t> </a:t>
                </a:r>
              </a:p>
            </p:txBody>
          </p:sp>
        </mc:Fallback>
      </mc:AlternateContent>
    </p:spTree>
    <p:extLst>
      <p:ext uri="{BB962C8B-B14F-4D97-AF65-F5344CB8AC3E}">
        <p14:creationId xmlns:p14="http://schemas.microsoft.com/office/powerpoint/2010/main" val="1550199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D55CA8-000E-CCE7-7EA3-CCD04195CBCD}"/>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42E524E5-84CD-B78D-6452-5F8C0E5A574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078483" y="399957"/>
            <a:ext cx="6900781" cy="6151066"/>
          </a:xfrm>
          <a:prstGeom prst="rect">
            <a:avLst/>
          </a:prstGeom>
        </p:spPr>
      </p:pic>
      <p:sp>
        <p:nvSpPr>
          <p:cNvPr id="4" name="TextBox 3">
            <a:extLst>
              <a:ext uri="{FF2B5EF4-FFF2-40B4-BE49-F238E27FC236}">
                <a16:creationId xmlns:a16="http://schemas.microsoft.com/office/drawing/2014/main" id="{5C13DC09-5AC6-BA9F-62EE-73F165A0CB89}"/>
              </a:ext>
            </a:extLst>
          </p:cNvPr>
          <p:cNvSpPr txBox="1"/>
          <p:nvPr/>
        </p:nvSpPr>
        <p:spPr>
          <a:xfrm>
            <a:off x="0" y="392283"/>
            <a:ext cx="3055645" cy="369332"/>
          </a:xfrm>
          <a:prstGeom prst="rect">
            <a:avLst/>
          </a:prstGeom>
          <a:noFill/>
        </p:spPr>
        <p:txBody>
          <a:bodyPr wrap="none" rtlCol="0">
            <a:spAutoFit/>
          </a:bodyPr>
          <a:lstStyle/>
          <a:p>
            <a:r>
              <a:rPr lang="vi-VN" b="1">
                <a:latin typeface="Times New Roman" panose="02020603050405020304" pitchFamily="18" charset="0"/>
                <a:cs typeface="Times New Roman" panose="02020603050405020304" pitchFamily="18" charset="0"/>
              </a:rPr>
              <a:t>KIỂM CHỨNG LINH KIỆN</a:t>
            </a:r>
            <a:endParaRPr lang="en-US" b="1">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C3AC5256-A70C-EC51-4F03-FF86F03DCF27}"/>
              </a:ext>
            </a:extLst>
          </p:cNvPr>
          <p:cNvSpPr txBox="1"/>
          <p:nvPr/>
        </p:nvSpPr>
        <p:spPr>
          <a:xfrm>
            <a:off x="791852" y="1072583"/>
            <a:ext cx="1735411" cy="369332"/>
          </a:xfrm>
          <a:prstGeom prst="rect">
            <a:avLst/>
          </a:prstGeom>
          <a:solidFill>
            <a:schemeClr val="bg2">
              <a:lumMod val="90000"/>
            </a:schemeClr>
          </a:solidFill>
        </p:spPr>
        <p:txBody>
          <a:bodyPr wrap="none" rtlCol="0">
            <a:spAutoFit/>
          </a:bodyPr>
          <a:lstStyle/>
          <a:p>
            <a:r>
              <a:rPr lang="vi-VN" b="1">
                <a:latin typeface="Times New Roman" panose="02020603050405020304" pitchFamily="18" charset="0"/>
                <a:cs typeface="Times New Roman" panose="02020603050405020304" pitchFamily="18" charset="0"/>
              </a:rPr>
              <a:t>Sensor = 403cm</a:t>
            </a:r>
            <a:endParaRPr lang="en-US" b="1">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5E7EBDF-4D58-7211-50E2-0A6A1FBC6BF0}"/>
              </a:ext>
            </a:extLst>
          </p:cNvPr>
          <p:cNvSpPr txBox="1"/>
          <p:nvPr/>
        </p:nvSpPr>
        <p:spPr>
          <a:xfrm>
            <a:off x="791852" y="1752883"/>
            <a:ext cx="1610377" cy="369332"/>
          </a:xfrm>
          <a:prstGeom prst="rect">
            <a:avLst/>
          </a:prstGeom>
          <a:solidFill>
            <a:schemeClr val="accent6">
              <a:lumMod val="20000"/>
              <a:lumOff val="80000"/>
            </a:schemeClr>
          </a:solidFill>
        </p:spPr>
        <p:txBody>
          <a:bodyPr wrap="none" rtlCol="0">
            <a:spAutoFit/>
          </a:bodyPr>
          <a:lstStyle/>
          <a:p>
            <a:r>
              <a:rPr lang="en-US" b="1">
                <a:latin typeface="Times New Roman" panose="02020603050405020304" pitchFamily="18" charset="0"/>
                <a:cs typeface="Times New Roman" panose="02020603050405020304" pitchFamily="18" charset="0"/>
              </a:rPr>
              <a:t>Input Capture</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0187A66B-50F7-AE3B-B6E2-3B9C026AE5E9}"/>
                  </a:ext>
                </a:extLst>
              </p:cNvPr>
              <p:cNvSpPr txBox="1"/>
              <p:nvPr/>
            </p:nvSpPr>
            <p:spPr>
              <a:xfrm>
                <a:off x="369721" y="2433183"/>
                <a:ext cx="3657600" cy="1865319"/>
              </a:xfrm>
              <a:prstGeom prst="rect">
                <a:avLst/>
              </a:prstGeom>
              <a:noFill/>
            </p:spPr>
            <p:txBody>
              <a:bodyPr wrap="square" rtlCol="0">
                <a:spAutoFit/>
              </a:bodyPr>
              <a:lstStyle/>
              <a:p>
                <a:pPr>
                  <a:lnSpc>
                    <a:spcPct val="150000"/>
                  </a:lnSpc>
                </a:pPr>
                <a:r>
                  <a:rPr lang="en-US">
                    <a:latin typeface="Times New Roman" panose="02020603050405020304" pitchFamily="18" charset="0"/>
                    <a:cs typeface="Times New Roman" panose="02020603050405020304" pitchFamily="18" charset="0"/>
                  </a:rPr>
                  <a:t>Sai </a:t>
                </a:r>
                <a:r>
                  <a:rPr lang="vi-VN">
                    <a:latin typeface="Times New Roman" panose="02020603050405020304" pitchFamily="18" charset="0"/>
                    <a:cs typeface="Times New Roman" panose="02020603050405020304" pitchFamily="18" charset="0"/>
                  </a:rPr>
                  <a:t>số </a:t>
                </a:r>
                <a:endParaRPr lang="en-US">
                  <a:latin typeface="Times New Roman" panose="02020603050405020304" pitchFamily="18" charset="0"/>
                  <a:cs typeface="Times New Roman" panose="02020603050405020304" pitchFamily="18" charset="0"/>
                </a:endParaRPr>
              </a:p>
              <a:p>
                <a:pPr>
                  <a:lnSpc>
                    <a:spcPct val="150000"/>
                  </a:lnSpc>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Times New Roman" panose="02020603050405020304" pitchFamily="18" charset="0"/>
                        </a:rPr>
                        <m:t>=</m:t>
                      </m:r>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1− </m:t>
                          </m:r>
                          <m:f>
                            <m:fPr>
                              <m:ctrlPr>
                                <a:rPr lang="en-US" b="0" i="1" smtClean="0">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17150</m:t>
                              </m:r>
                              <m:r>
                                <a:rPr lang="en-US" b="0" i="1" smtClean="0">
                                  <a:latin typeface="Cambria Math" panose="02040503050406030204" pitchFamily="18" charset="0"/>
                                  <a:ea typeface="Cambria Math" panose="02040503050406030204" pitchFamily="18" charset="0"/>
                                  <a:cs typeface="Times New Roman" panose="02020603050405020304" pitchFamily="18" charset="0"/>
                                </a:rPr>
                                <m:t>×23374×</m:t>
                              </m:r>
                              <m:sSup>
                                <m:sSup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ea typeface="Cambria Math" panose="02040503050406030204" pitchFamily="18" charset="0"/>
                                      <a:cs typeface="Times New Roman" panose="02020603050405020304" pitchFamily="18" charset="0"/>
                                    </a:rPr>
                                    <m:t>10</m:t>
                                  </m:r>
                                </m:e>
                                <m:sup>
                                  <m:r>
                                    <a:rPr lang="en-US" b="0" i="1" smtClean="0">
                                      <a:latin typeface="Cambria Math" panose="02040503050406030204" pitchFamily="18" charset="0"/>
                                      <a:ea typeface="Cambria Math" panose="02040503050406030204" pitchFamily="18" charset="0"/>
                                      <a:cs typeface="Times New Roman" panose="02020603050405020304" pitchFamily="18" charset="0"/>
                                    </a:rPr>
                                    <m:t>−6</m:t>
                                  </m:r>
                                </m:sup>
                              </m:sSup>
                            </m:num>
                            <m:den>
                              <m:r>
                                <a:rPr lang="en-US" b="0" i="1" smtClean="0">
                                  <a:latin typeface="Cambria Math" panose="02040503050406030204" pitchFamily="18" charset="0"/>
                                  <a:cs typeface="Times New Roman" panose="02020603050405020304" pitchFamily="18" charset="0"/>
                                </a:rPr>
                                <m:t>403</m:t>
                              </m:r>
                            </m:den>
                          </m:f>
                        </m:e>
                      </m:d>
                      <m:r>
                        <a:rPr lang="en-US" b="0" i="0" smtClean="0">
                          <a:latin typeface="Cambria Math" panose="02040503050406030204" pitchFamily="18" charset="0"/>
                          <a:ea typeface="Cambria Math" panose="02040503050406030204" pitchFamily="18" charset="0"/>
                          <a:cs typeface="Times New Roman" panose="02020603050405020304" pitchFamily="18" charset="0"/>
                        </a:rPr>
                        <m:t>=0.53%</m:t>
                      </m:r>
                      <m:r>
                        <a:rPr lang="en-US" b="0" i="1" smtClean="0">
                          <a:latin typeface="Cambria Math" panose="02040503050406030204" pitchFamily="18" charset="0"/>
                          <a:ea typeface="Cambria Math" panose="02040503050406030204" pitchFamily="18" charset="0"/>
                          <a:cs typeface="Times New Roman" panose="02020603050405020304" pitchFamily="18" charset="0"/>
                        </a:rPr>
                        <m:t>=2.1359</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𝑐𝑚</m:t>
                      </m:r>
                    </m:oMath>
                  </m:oMathPara>
                </a14:m>
                <a:endParaRPr lang="en-US">
                  <a:latin typeface="Times New Roman" panose="02020603050405020304" pitchFamily="18" charset="0"/>
                  <a:cs typeface="Times New Roman" panose="02020603050405020304" pitchFamily="18" charset="0"/>
                </a:endParaRPr>
              </a:p>
            </p:txBody>
          </p:sp>
        </mc:Choice>
        <mc:Fallback>
          <p:sp>
            <p:nvSpPr>
              <p:cNvPr id="6" name="TextBox 5">
                <a:extLst>
                  <a:ext uri="{FF2B5EF4-FFF2-40B4-BE49-F238E27FC236}">
                    <a16:creationId xmlns:a16="http://schemas.microsoft.com/office/drawing/2014/main" id="{0187A66B-50F7-AE3B-B6E2-3B9C026AE5E9}"/>
                  </a:ext>
                </a:extLst>
              </p:cNvPr>
              <p:cNvSpPr txBox="1">
                <a:spLocks noRot="1" noChangeAspect="1" noMove="1" noResize="1" noEditPoints="1" noAdjustHandles="1" noChangeArrowheads="1" noChangeShapeType="1" noTextEdit="1"/>
              </p:cNvSpPr>
              <p:nvPr/>
            </p:nvSpPr>
            <p:spPr>
              <a:xfrm>
                <a:off x="369721" y="2433183"/>
                <a:ext cx="3657600" cy="1865319"/>
              </a:xfrm>
              <a:prstGeom prst="rect">
                <a:avLst/>
              </a:prstGeom>
              <a:blipFill>
                <a:blip r:embed="rId3"/>
                <a:stretch>
                  <a:fillRect l="-1500"/>
                </a:stretch>
              </a:blipFill>
            </p:spPr>
            <p:txBody>
              <a:bodyPr/>
              <a:lstStyle/>
              <a:p>
                <a:r>
                  <a:rPr lang="en-US">
                    <a:noFill/>
                  </a:rPr>
                  <a:t> </a:t>
                </a:r>
              </a:p>
            </p:txBody>
          </p:sp>
        </mc:Fallback>
      </mc:AlternateContent>
    </p:spTree>
    <p:extLst>
      <p:ext uri="{BB962C8B-B14F-4D97-AF65-F5344CB8AC3E}">
        <p14:creationId xmlns:p14="http://schemas.microsoft.com/office/powerpoint/2010/main" val="3257883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4739E4-271E-F453-3D67-FE644B71B650}"/>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A3BD5EBC-DB92-5235-8527-A345333337E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869275" y="399957"/>
            <a:ext cx="7319197" cy="6151066"/>
          </a:xfrm>
          <a:prstGeom prst="rect">
            <a:avLst/>
          </a:prstGeom>
        </p:spPr>
      </p:pic>
      <p:sp>
        <p:nvSpPr>
          <p:cNvPr id="4" name="TextBox 3">
            <a:extLst>
              <a:ext uri="{FF2B5EF4-FFF2-40B4-BE49-F238E27FC236}">
                <a16:creationId xmlns:a16="http://schemas.microsoft.com/office/drawing/2014/main" id="{6AB34B5E-6807-8F03-6EC9-0B10DC555D01}"/>
              </a:ext>
            </a:extLst>
          </p:cNvPr>
          <p:cNvSpPr txBox="1"/>
          <p:nvPr/>
        </p:nvSpPr>
        <p:spPr>
          <a:xfrm>
            <a:off x="0" y="392283"/>
            <a:ext cx="3055645" cy="369332"/>
          </a:xfrm>
          <a:prstGeom prst="rect">
            <a:avLst/>
          </a:prstGeom>
          <a:noFill/>
        </p:spPr>
        <p:txBody>
          <a:bodyPr wrap="none" rtlCol="0">
            <a:spAutoFit/>
          </a:bodyPr>
          <a:lstStyle/>
          <a:p>
            <a:r>
              <a:rPr lang="vi-VN" b="1">
                <a:latin typeface="Times New Roman" panose="02020603050405020304" pitchFamily="18" charset="0"/>
                <a:cs typeface="Times New Roman" panose="02020603050405020304" pitchFamily="18" charset="0"/>
              </a:rPr>
              <a:t>KIỂM CHỨNG LINH KIỆN</a:t>
            </a:r>
            <a:endParaRPr lang="en-US" b="1">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1F3DB1F9-7F5A-8462-AEDC-08D967DCC915}"/>
              </a:ext>
            </a:extLst>
          </p:cNvPr>
          <p:cNvSpPr txBox="1"/>
          <p:nvPr/>
        </p:nvSpPr>
        <p:spPr>
          <a:xfrm>
            <a:off x="791852" y="1072583"/>
            <a:ext cx="1793120" cy="369332"/>
          </a:xfrm>
          <a:prstGeom prst="rect">
            <a:avLst/>
          </a:prstGeom>
          <a:solidFill>
            <a:schemeClr val="bg2">
              <a:lumMod val="90000"/>
            </a:schemeClr>
          </a:solidFill>
        </p:spPr>
        <p:txBody>
          <a:bodyPr wrap="none" rtlCol="0">
            <a:spAutoFit/>
          </a:bodyPr>
          <a:lstStyle/>
          <a:p>
            <a:r>
              <a:rPr lang="vi-VN" b="1">
                <a:latin typeface="Times New Roman" panose="02020603050405020304" pitchFamily="18" charset="0"/>
                <a:cs typeface="Times New Roman" panose="02020603050405020304" pitchFamily="18" charset="0"/>
              </a:rPr>
              <a:t>Sensor = 199 cm</a:t>
            </a:r>
            <a:endParaRPr lang="en-US" b="1">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39DCAC4-B7BF-B3C8-6F65-578067424707}"/>
              </a:ext>
            </a:extLst>
          </p:cNvPr>
          <p:cNvSpPr txBox="1"/>
          <p:nvPr/>
        </p:nvSpPr>
        <p:spPr>
          <a:xfrm>
            <a:off x="791852" y="1752883"/>
            <a:ext cx="2077107" cy="369332"/>
          </a:xfrm>
          <a:prstGeom prst="rect">
            <a:avLst/>
          </a:prstGeom>
          <a:solidFill>
            <a:schemeClr val="accent5">
              <a:lumMod val="20000"/>
              <a:lumOff val="80000"/>
            </a:schemeClr>
          </a:solidFill>
        </p:spPr>
        <p:txBody>
          <a:bodyPr wrap="none" rtlCol="0">
            <a:spAutoFit/>
          </a:bodyPr>
          <a:lstStyle/>
          <a:p>
            <a:r>
              <a:rPr lang="en-US" b="1">
                <a:latin typeface="Times New Roman" panose="02020603050405020304" pitchFamily="18" charset="0"/>
                <a:cs typeface="Times New Roman" panose="02020603050405020304" pitchFamily="18" charset="0"/>
              </a:rPr>
              <a:t>External Interrupt </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F9C8D8E8-134D-9E8F-7685-E74ABCE400AC}"/>
                  </a:ext>
                </a:extLst>
              </p:cNvPr>
              <p:cNvSpPr txBox="1"/>
              <p:nvPr/>
            </p:nvSpPr>
            <p:spPr>
              <a:xfrm>
                <a:off x="369721" y="2433183"/>
                <a:ext cx="3657600" cy="1865319"/>
              </a:xfrm>
              <a:prstGeom prst="rect">
                <a:avLst/>
              </a:prstGeom>
              <a:noFill/>
            </p:spPr>
            <p:txBody>
              <a:bodyPr wrap="square" rtlCol="0">
                <a:spAutoFit/>
              </a:bodyPr>
              <a:lstStyle/>
              <a:p>
                <a:pPr>
                  <a:lnSpc>
                    <a:spcPct val="150000"/>
                  </a:lnSpc>
                </a:pPr>
                <a:r>
                  <a:rPr lang="en-US">
                    <a:latin typeface="Times New Roman" panose="02020603050405020304" pitchFamily="18" charset="0"/>
                    <a:cs typeface="Times New Roman" panose="02020603050405020304" pitchFamily="18" charset="0"/>
                  </a:rPr>
                  <a:t>Sai </a:t>
                </a:r>
                <a:r>
                  <a:rPr lang="vi-VN">
                    <a:latin typeface="Times New Roman" panose="02020603050405020304" pitchFamily="18" charset="0"/>
                    <a:cs typeface="Times New Roman" panose="02020603050405020304" pitchFamily="18" charset="0"/>
                  </a:rPr>
                  <a:t>số </a:t>
                </a:r>
                <a:endParaRPr lang="en-US">
                  <a:latin typeface="Times New Roman" panose="02020603050405020304" pitchFamily="18" charset="0"/>
                  <a:cs typeface="Times New Roman" panose="02020603050405020304" pitchFamily="18" charset="0"/>
                </a:endParaRPr>
              </a:p>
              <a:p>
                <a:pPr>
                  <a:lnSpc>
                    <a:spcPct val="150000"/>
                  </a:lnSpc>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Times New Roman" panose="02020603050405020304" pitchFamily="18" charset="0"/>
                        </a:rPr>
                        <m:t>=</m:t>
                      </m:r>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1− </m:t>
                          </m:r>
                          <m:f>
                            <m:fPr>
                              <m:ctrlPr>
                                <a:rPr lang="en-US" b="0" i="1" smtClean="0">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17150</m:t>
                              </m:r>
                              <m:r>
                                <a:rPr lang="en-US" b="0" i="1" smtClean="0">
                                  <a:latin typeface="Cambria Math" panose="02040503050406030204" pitchFamily="18" charset="0"/>
                                  <a:ea typeface="Cambria Math" panose="02040503050406030204" pitchFamily="18" charset="0"/>
                                  <a:cs typeface="Times New Roman" panose="02020603050405020304" pitchFamily="18" charset="0"/>
                                </a:rPr>
                                <m:t>×11533×</m:t>
                              </m:r>
                              <m:sSup>
                                <m:sSup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ea typeface="Cambria Math" panose="02040503050406030204" pitchFamily="18" charset="0"/>
                                      <a:cs typeface="Times New Roman" panose="02020603050405020304" pitchFamily="18" charset="0"/>
                                    </a:rPr>
                                    <m:t>10</m:t>
                                  </m:r>
                                </m:e>
                                <m:sup>
                                  <m:r>
                                    <a:rPr lang="en-US" b="0" i="1" smtClean="0">
                                      <a:latin typeface="Cambria Math" panose="02040503050406030204" pitchFamily="18" charset="0"/>
                                      <a:ea typeface="Cambria Math" panose="02040503050406030204" pitchFamily="18" charset="0"/>
                                      <a:cs typeface="Times New Roman" panose="02020603050405020304" pitchFamily="18" charset="0"/>
                                    </a:rPr>
                                    <m:t>−6</m:t>
                                  </m:r>
                                </m:sup>
                              </m:sSup>
                            </m:num>
                            <m:den>
                              <m:r>
                                <a:rPr lang="en-US" b="0" i="1" smtClean="0">
                                  <a:latin typeface="Cambria Math" panose="02040503050406030204" pitchFamily="18" charset="0"/>
                                  <a:cs typeface="Times New Roman" panose="02020603050405020304" pitchFamily="18" charset="0"/>
                                </a:rPr>
                                <m:t>199</m:t>
                              </m:r>
                            </m:den>
                          </m:f>
                        </m:e>
                      </m:d>
                      <m:r>
                        <a:rPr lang="en-US">
                          <a:latin typeface="Cambria Math" panose="02040503050406030204" pitchFamily="18" charset="0"/>
                          <a:ea typeface="Cambria Math" panose="02040503050406030204" pitchFamily="18" charset="0"/>
                          <a:cs typeface="Times New Roman" panose="02020603050405020304" pitchFamily="18" charset="0"/>
                        </a:rPr>
                        <m:t>≈</m:t>
                      </m:r>
                      <m:r>
                        <a:rPr lang="en-US" b="0" i="0" smtClean="0">
                          <a:latin typeface="Cambria Math" panose="02040503050406030204" pitchFamily="18" charset="0"/>
                          <a:ea typeface="Cambria Math" panose="02040503050406030204" pitchFamily="18" charset="0"/>
                          <a:cs typeface="Times New Roman" panose="02020603050405020304" pitchFamily="18" charset="0"/>
                        </a:rPr>
                        <m:t>0.61%=1.2139</m:t>
                      </m:r>
                      <m:r>
                        <m:rPr>
                          <m:sty m:val="p"/>
                        </m:rPr>
                        <a:rPr lang="en-US" b="0" i="0" smtClean="0">
                          <a:latin typeface="Cambria Math" panose="02040503050406030204" pitchFamily="18" charset="0"/>
                          <a:ea typeface="Cambria Math" panose="02040503050406030204" pitchFamily="18" charset="0"/>
                          <a:cs typeface="Times New Roman" panose="02020603050405020304" pitchFamily="18" charset="0"/>
                        </a:rPr>
                        <m:t>cm</m:t>
                      </m:r>
                    </m:oMath>
                  </m:oMathPara>
                </a14:m>
                <a:endParaRPr lang="en-US">
                  <a:latin typeface="Times New Roman" panose="02020603050405020304" pitchFamily="18" charset="0"/>
                  <a:cs typeface="Times New Roman" panose="02020603050405020304" pitchFamily="18" charset="0"/>
                </a:endParaRPr>
              </a:p>
            </p:txBody>
          </p:sp>
        </mc:Choice>
        <mc:Fallback>
          <p:sp>
            <p:nvSpPr>
              <p:cNvPr id="7" name="TextBox 6">
                <a:extLst>
                  <a:ext uri="{FF2B5EF4-FFF2-40B4-BE49-F238E27FC236}">
                    <a16:creationId xmlns:a16="http://schemas.microsoft.com/office/drawing/2014/main" id="{F9C8D8E8-134D-9E8F-7685-E74ABCE400AC}"/>
                  </a:ext>
                </a:extLst>
              </p:cNvPr>
              <p:cNvSpPr txBox="1">
                <a:spLocks noRot="1" noChangeAspect="1" noMove="1" noResize="1" noEditPoints="1" noAdjustHandles="1" noChangeArrowheads="1" noChangeShapeType="1" noTextEdit="1"/>
              </p:cNvSpPr>
              <p:nvPr/>
            </p:nvSpPr>
            <p:spPr>
              <a:xfrm>
                <a:off x="369721" y="2433183"/>
                <a:ext cx="3657600" cy="1865319"/>
              </a:xfrm>
              <a:prstGeom prst="rect">
                <a:avLst/>
              </a:prstGeom>
              <a:blipFill>
                <a:blip r:embed="rId3"/>
                <a:stretch>
                  <a:fillRect l="-1500"/>
                </a:stretch>
              </a:blipFill>
            </p:spPr>
            <p:txBody>
              <a:bodyPr/>
              <a:lstStyle/>
              <a:p>
                <a:r>
                  <a:rPr lang="en-US">
                    <a:noFill/>
                  </a:rPr>
                  <a:t> </a:t>
                </a:r>
              </a:p>
            </p:txBody>
          </p:sp>
        </mc:Fallback>
      </mc:AlternateContent>
    </p:spTree>
    <p:extLst>
      <p:ext uri="{BB962C8B-B14F-4D97-AF65-F5344CB8AC3E}">
        <p14:creationId xmlns:p14="http://schemas.microsoft.com/office/powerpoint/2010/main" val="41532379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220</TotalTime>
  <Words>582</Words>
  <Application>Microsoft Office PowerPoint</Application>
  <PresentationFormat>Widescreen</PresentationFormat>
  <Paragraphs>66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Aptos Display</vt:lpstr>
      <vt:lpstr>Arial</vt:lpstr>
      <vt:lpstr>Cambria Math</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Quang Nhat</dc:creator>
  <cp:lastModifiedBy>Quang Nhat</cp:lastModifiedBy>
  <cp:revision>3</cp:revision>
  <dcterms:created xsi:type="dcterms:W3CDTF">2025-09-22T15:04:30Z</dcterms:created>
  <dcterms:modified xsi:type="dcterms:W3CDTF">2025-09-23T09:30:09Z</dcterms:modified>
</cp:coreProperties>
</file>