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8" r:id="rId3"/>
    <p:sldId id="259" r:id="rId4"/>
    <p:sldId id="261" r:id="rId5"/>
    <p:sldId id="260" r:id="rId6"/>
    <p:sldId id="262" r:id="rId7"/>
    <p:sldId id="263" r:id="rId8"/>
    <p:sldId id="264" r:id="rId9"/>
    <p:sldId id="265" r:id="rId10"/>
    <p:sldId id="266" r:id="rId11"/>
    <p:sldId id="267"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5" autoAdjust="0"/>
    <p:restoredTop sz="94660"/>
  </p:normalViewPr>
  <p:slideViewPr>
    <p:cSldViewPr snapToGrid="0">
      <p:cViewPr varScale="1">
        <p:scale>
          <a:sx n="81" d="100"/>
          <a:sy n="81" d="100"/>
        </p:scale>
        <p:origin x="677"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839625-405E-702C-114C-464F0ADCA6C8}"/>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D44231C2-8C58-1AFE-EB62-2C05235C527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7C3B318-70B3-5274-213E-0F5EDAF7605D}"/>
              </a:ext>
            </a:extLst>
          </p:cNvPr>
          <p:cNvSpPr>
            <a:spLocks noGrp="1"/>
          </p:cNvSpPr>
          <p:nvPr>
            <p:ph type="dt" sz="half" idx="10"/>
          </p:nvPr>
        </p:nvSpPr>
        <p:spPr/>
        <p:txBody>
          <a:bodyPr/>
          <a:lstStyle/>
          <a:p>
            <a:fld id="{87C6482B-BFF0-4516-8A1C-A22E221C3CEA}" type="datetimeFigureOut">
              <a:rPr lang="en-US" smtClean="0"/>
              <a:t>9/23/2025</a:t>
            </a:fld>
            <a:endParaRPr lang="en-US"/>
          </a:p>
        </p:txBody>
      </p:sp>
      <p:sp>
        <p:nvSpPr>
          <p:cNvPr id="5" name="Footer Placeholder 4">
            <a:extLst>
              <a:ext uri="{FF2B5EF4-FFF2-40B4-BE49-F238E27FC236}">
                <a16:creationId xmlns:a16="http://schemas.microsoft.com/office/drawing/2014/main" id="{4D4F0D98-91BA-4AF1-CD73-782E2A311B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B93BB4D-71AE-BEDB-8F8C-674883D296BD}"/>
              </a:ext>
            </a:extLst>
          </p:cNvPr>
          <p:cNvSpPr>
            <a:spLocks noGrp="1"/>
          </p:cNvSpPr>
          <p:nvPr>
            <p:ph type="sldNum" sz="quarter" idx="12"/>
          </p:nvPr>
        </p:nvSpPr>
        <p:spPr/>
        <p:txBody>
          <a:bodyPr/>
          <a:lstStyle/>
          <a:p>
            <a:fld id="{0666F2A6-223C-482F-BB08-3358CBD0FC3E}" type="slidenum">
              <a:rPr lang="en-US" smtClean="0"/>
              <a:t>‹#›</a:t>
            </a:fld>
            <a:endParaRPr lang="en-US"/>
          </a:p>
        </p:txBody>
      </p:sp>
    </p:spTree>
    <p:extLst>
      <p:ext uri="{BB962C8B-B14F-4D97-AF65-F5344CB8AC3E}">
        <p14:creationId xmlns:p14="http://schemas.microsoft.com/office/powerpoint/2010/main" val="15727814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C3B755-93F2-FE00-85C7-D1A89928634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A1A5FD4-6810-18C7-3EF7-514791444E87}"/>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AE15BAF-B8C1-046C-105D-F91191E0683F}"/>
              </a:ext>
            </a:extLst>
          </p:cNvPr>
          <p:cNvSpPr>
            <a:spLocks noGrp="1"/>
          </p:cNvSpPr>
          <p:nvPr>
            <p:ph type="dt" sz="half" idx="10"/>
          </p:nvPr>
        </p:nvSpPr>
        <p:spPr/>
        <p:txBody>
          <a:bodyPr/>
          <a:lstStyle/>
          <a:p>
            <a:fld id="{87C6482B-BFF0-4516-8A1C-A22E221C3CEA}" type="datetimeFigureOut">
              <a:rPr lang="en-US" smtClean="0"/>
              <a:t>9/23/2025</a:t>
            </a:fld>
            <a:endParaRPr lang="en-US"/>
          </a:p>
        </p:txBody>
      </p:sp>
      <p:sp>
        <p:nvSpPr>
          <p:cNvPr id="5" name="Footer Placeholder 4">
            <a:extLst>
              <a:ext uri="{FF2B5EF4-FFF2-40B4-BE49-F238E27FC236}">
                <a16:creationId xmlns:a16="http://schemas.microsoft.com/office/drawing/2014/main" id="{0363E67D-8529-870F-B45D-FB4092948D1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CBDCEC6-3E9E-E295-CF7F-287FAE64E04D}"/>
              </a:ext>
            </a:extLst>
          </p:cNvPr>
          <p:cNvSpPr>
            <a:spLocks noGrp="1"/>
          </p:cNvSpPr>
          <p:nvPr>
            <p:ph type="sldNum" sz="quarter" idx="12"/>
          </p:nvPr>
        </p:nvSpPr>
        <p:spPr/>
        <p:txBody>
          <a:bodyPr/>
          <a:lstStyle/>
          <a:p>
            <a:fld id="{0666F2A6-223C-482F-BB08-3358CBD0FC3E}" type="slidenum">
              <a:rPr lang="en-US" smtClean="0"/>
              <a:t>‹#›</a:t>
            </a:fld>
            <a:endParaRPr lang="en-US"/>
          </a:p>
        </p:txBody>
      </p:sp>
    </p:spTree>
    <p:extLst>
      <p:ext uri="{BB962C8B-B14F-4D97-AF65-F5344CB8AC3E}">
        <p14:creationId xmlns:p14="http://schemas.microsoft.com/office/powerpoint/2010/main" val="146207851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295F9BB-6410-B405-14DF-43FD8EB3E8D2}"/>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477756D-B25D-D568-ED99-67A7B0E9680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F3600C8-A178-9E5B-0513-30CDD0E6F6A0}"/>
              </a:ext>
            </a:extLst>
          </p:cNvPr>
          <p:cNvSpPr>
            <a:spLocks noGrp="1"/>
          </p:cNvSpPr>
          <p:nvPr>
            <p:ph type="dt" sz="half" idx="10"/>
          </p:nvPr>
        </p:nvSpPr>
        <p:spPr/>
        <p:txBody>
          <a:bodyPr/>
          <a:lstStyle/>
          <a:p>
            <a:fld id="{87C6482B-BFF0-4516-8A1C-A22E221C3CEA}" type="datetimeFigureOut">
              <a:rPr lang="en-US" smtClean="0"/>
              <a:t>9/23/2025</a:t>
            </a:fld>
            <a:endParaRPr lang="en-US"/>
          </a:p>
        </p:txBody>
      </p:sp>
      <p:sp>
        <p:nvSpPr>
          <p:cNvPr id="5" name="Footer Placeholder 4">
            <a:extLst>
              <a:ext uri="{FF2B5EF4-FFF2-40B4-BE49-F238E27FC236}">
                <a16:creationId xmlns:a16="http://schemas.microsoft.com/office/drawing/2014/main" id="{0040814A-14FF-4D5B-3D4B-6593261C70C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08A9C5C-5DD4-83FC-D496-08FB98A3F5BA}"/>
              </a:ext>
            </a:extLst>
          </p:cNvPr>
          <p:cNvSpPr>
            <a:spLocks noGrp="1"/>
          </p:cNvSpPr>
          <p:nvPr>
            <p:ph type="sldNum" sz="quarter" idx="12"/>
          </p:nvPr>
        </p:nvSpPr>
        <p:spPr/>
        <p:txBody>
          <a:bodyPr/>
          <a:lstStyle/>
          <a:p>
            <a:fld id="{0666F2A6-223C-482F-BB08-3358CBD0FC3E}" type="slidenum">
              <a:rPr lang="en-US" smtClean="0"/>
              <a:t>‹#›</a:t>
            </a:fld>
            <a:endParaRPr lang="en-US"/>
          </a:p>
        </p:txBody>
      </p:sp>
    </p:spTree>
    <p:extLst>
      <p:ext uri="{BB962C8B-B14F-4D97-AF65-F5344CB8AC3E}">
        <p14:creationId xmlns:p14="http://schemas.microsoft.com/office/powerpoint/2010/main" val="250211416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8D338C-69BF-3337-B819-92D249EA16D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25BCB6-FA38-D2FE-6E05-61AD2C577A9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770A3B5-F8C9-FA22-C55A-C6D8FD49BE16}"/>
              </a:ext>
            </a:extLst>
          </p:cNvPr>
          <p:cNvSpPr>
            <a:spLocks noGrp="1"/>
          </p:cNvSpPr>
          <p:nvPr>
            <p:ph type="dt" sz="half" idx="10"/>
          </p:nvPr>
        </p:nvSpPr>
        <p:spPr/>
        <p:txBody>
          <a:bodyPr/>
          <a:lstStyle/>
          <a:p>
            <a:fld id="{87C6482B-BFF0-4516-8A1C-A22E221C3CEA}" type="datetimeFigureOut">
              <a:rPr lang="en-US" smtClean="0"/>
              <a:t>9/23/2025</a:t>
            </a:fld>
            <a:endParaRPr lang="en-US"/>
          </a:p>
        </p:txBody>
      </p:sp>
      <p:sp>
        <p:nvSpPr>
          <p:cNvPr id="5" name="Footer Placeholder 4">
            <a:extLst>
              <a:ext uri="{FF2B5EF4-FFF2-40B4-BE49-F238E27FC236}">
                <a16:creationId xmlns:a16="http://schemas.microsoft.com/office/drawing/2014/main" id="{B888BB76-0F4B-4D7A-EB9F-75E72CCE3DF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7A058BB-25FA-55BF-93F4-9D5B80DE0392}"/>
              </a:ext>
            </a:extLst>
          </p:cNvPr>
          <p:cNvSpPr>
            <a:spLocks noGrp="1"/>
          </p:cNvSpPr>
          <p:nvPr>
            <p:ph type="sldNum" sz="quarter" idx="12"/>
          </p:nvPr>
        </p:nvSpPr>
        <p:spPr/>
        <p:txBody>
          <a:bodyPr/>
          <a:lstStyle/>
          <a:p>
            <a:fld id="{0666F2A6-223C-482F-BB08-3358CBD0FC3E}" type="slidenum">
              <a:rPr lang="en-US" smtClean="0"/>
              <a:t>‹#›</a:t>
            </a:fld>
            <a:endParaRPr lang="en-US"/>
          </a:p>
        </p:txBody>
      </p:sp>
    </p:spTree>
    <p:extLst>
      <p:ext uri="{BB962C8B-B14F-4D97-AF65-F5344CB8AC3E}">
        <p14:creationId xmlns:p14="http://schemas.microsoft.com/office/powerpoint/2010/main" val="41568498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11AB58-D1D7-E563-E6AF-47ED6345C5F7}"/>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C36A3C4-D863-14EF-BC56-A281AD59481D}"/>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9D66B8E-1347-DD19-DFDC-2339F5B156B3}"/>
              </a:ext>
            </a:extLst>
          </p:cNvPr>
          <p:cNvSpPr>
            <a:spLocks noGrp="1"/>
          </p:cNvSpPr>
          <p:nvPr>
            <p:ph type="dt" sz="half" idx="10"/>
          </p:nvPr>
        </p:nvSpPr>
        <p:spPr/>
        <p:txBody>
          <a:bodyPr/>
          <a:lstStyle/>
          <a:p>
            <a:fld id="{87C6482B-BFF0-4516-8A1C-A22E221C3CEA}" type="datetimeFigureOut">
              <a:rPr lang="en-US" smtClean="0"/>
              <a:t>9/23/2025</a:t>
            </a:fld>
            <a:endParaRPr lang="en-US"/>
          </a:p>
        </p:txBody>
      </p:sp>
      <p:sp>
        <p:nvSpPr>
          <p:cNvPr id="5" name="Footer Placeholder 4">
            <a:extLst>
              <a:ext uri="{FF2B5EF4-FFF2-40B4-BE49-F238E27FC236}">
                <a16:creationId xmlns:a16="http://schemas.microsoft.com/office/drawing/2014/main" id="{F98DA451-261B-BF90-FAD8-70DCBED179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AC27C06-5396-2F1A-D165-E13057DE4EDC}"/>
              </a:ext>
            </a:extLst>
          </p:cNvPr>
          <p:cNvSpPr>
            <a:spLocks noGrp="1"/>
          </p:cNvSpPr>
          <p:nvPr>
            <p:ph type="sldNum" sz="quarter" idx="12"/>
          </p:nvPr>
        </p:nvSpPr>
        <p:spPr/>
        <p:txBody>
          <a:bodyPr/>
          <a:lstStyle/>
          <a:p>
            <a:fld id="{0666F2A6-223C-482F-BB08-3358CBD0FC3E}" type="slidenum">
              <a:rPr lang="en-US" smtClean="0"/>
              <a:t>‹#›</a:t>
            </a:fld>
            <a:endParaRPr lang="en-US"/>
          </a:p>
        </p:txBody>
      </p:sp>
    </p:spTree>
    <p:extLst>
      <p:ext uri="{BB962C8B-B14F-4D97-AF65-F5344CB8AC3E}">
        <p14:creationId xmlns:p14="http://schemas.microsoft.com/office/powerpoint/2010/main" val="380311825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6AD4DB-81CD-9E93-1240-73E4090E965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A9A90565-9929-AC13-049F-4BD3BC08D7D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2D3CCCD3-E03C-FB2D-BF8D-4E0B043A602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3190C679-827F-D889-CEF2-BCD2B6D1D3C9}"/>
              </a:ext>
            </a:extLst>
          </p:cNvPr>
          <p:cNvSpPr>
            <a:spLocks noGrp="1"/>
          </p:cNvSpPr>
          <p:nvPr>
            <p:ph type="dt" sz="half" idx="10"/>
          </p:nvPr>
        </p:nvSpPr>
        <p:spPr/>
        <p:txBody>
          <a:bodyPr/>
          <a:lstStyle/>
          <a:p>
            <a:fld id="{87C6482B-BFF0-4516-8A1C-A22E221C3CEA}" type="datetimeFigureOut">
              <a:rPr lang="en-US" smtClean="0"/>
              <a:t>9/23/2025</a:t>
            </a:fld>
            <a:endParaRPr lang="en-US"/>
          </a:p>
        </p:txBody>
      </p:sp>
      <p:sp>
        <p:nvSpPr>
          <p:cNvPr id="6" name="Footer Placeholder 5">
            <a:extLst>
              <a:ext uri="{FF2B5EF4-FFF2-40B4-BE49-F238E27FC236}">
                <a16:creationId xmlns:a16="http://schemas.microsoft.com/office/drawing/2014/main" id="{B34786F8-ECD3-3EF9-17B6-E1E8D9A000F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F17532A-F8E0-1869-61CC-05CEDF0088B6}"/>
              </a:ext>
            </a:extLst>
          </p:cNvPr>
          <p:cNvSpPr>
            <a:spLocks noGrp="1"/>
          </p:cNvSpPr>
          <p:nvPr>
            <p:ph type="sldNum" sz="quarter" idx="12"/>
          </p:nvPr>
        </p:nvSpPr>
        <p:spPr/>
        <p:txBody>
          <a:bodyPr/>
          <a:lstStyle/>
          <a:p>
            <a:fld id="{0666F2A6-223C-482F-BB08-3358CBD0FC3E}" type="slidenum">
              <a:rPr lang="en-US" smtClean="0"/>
              <a:t>‹#›</a:t>
            </a:fld>
            <a:endParaRPr lang="en-US"/>
          </a:p>
        </p:txBody>
      </p:sp>
    </p:spTree>
    <p:extLst>
      <p:ext uri="{BB962C8B-B14F-4D97-AF65-F5344CB8AC3E}">
        <p14:creationId xmlns:p14="http://schemas.microsoft.com/office/powerpoint/2010/main" val="376267397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5897E1-0C56-9318-AB27-9690835689F1}"/>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B6C86C3-924D-9D1B-23F7-7C39E24F6D4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1000D74F-9812-3BEA-4BE3-7DA53C3FD735}"/>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55466C3-B7CB-7954-CF0D-27E1BD437A3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8C1DBD4-73C4-0172-585A-CC4A3ECDF28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1BA0E56-5560-AE1B-D659-C64AD74906EB}"/>
              </a:ext>
            </a:extLst>
          </p:cNvPr>
          <p:cNvSpPr>
            <a:spLocks noGrp="1"/>
          </p:cNvSpPr>
          <p:nvPr>
            <p:ph type="dt" sz="half" idx="10"/>
          </p:nvPr>
        </p:nvSpPr>
        <p:spPr/>
        <p:txBody>
          <a:bodyPr/>
          <a:lstStyle/>
          <a:p>
            <a:fld id="{87C6482B-BFF0-4516-8A1C-A22E221C3CEA}" type="datetimeFigureOut">
              <a:rPr lang="en-US" smtClean="0"/>
              <a:t>9/23/2025</a:t>
            </a:fld>
            <a:endParaRPr lang="en-US"/>
          </a:p>
        </p:txBody>
      </p:sp>
      <p:sp>
        <p:nvSpPr>
          <p:cNvPr id="8" name="Footer Placeholder 7">
            <a:extLst>
              <a:ext uri="{FF2B5EF4-FFF2-40B4-BE49-F238E27FC236}">
                <a16:creationId xmlns:a16="http://schemas.microsoft.com/office/drawing/2014/main" id="{65246B80-8820-21AD-2346-D8C6C225265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833D3DA-E1EA-F0B4-652A-06F3E7E75663}"/>
              </a:ext>
            </a:extLst>
          </p:cNvPr>
          <p:cNvSpPr>
            <a:spLocks noGrp="1"/>
          </p:cNvSpPr>
          <p:nvPr>
            <p:ph type="sldNum" sz="quarter" idx="12"/>
          </p:nvPr>
        </p:nvSpPr>
        <p:spPr/>
        <p:txBody>
          <a:bodyPr/>
          <a:lstStyle/>
          <a:p>
            <a:fld id="{0666F2A6-223C-482F-BB08-3358CBD0FC3E}" type="slidenum">
              <a:rPr lang="en-US" smtClean="0"/>
              <a:t>‹#›</a:t>
            </a:fld>
            <a:endParaRPr lang="en-US"/>
          </a:p>
        </p:txBody>
      </p:sp>
    </p:spTree>
    <p:extLst>
      <p:ext uri="{BB962C8B-B14F-4D97-AF65-F5344CB8AC3E}">
        <p14:creationId xmlns:p14="http://schemas.microsoft.com/office/powerpoint/2010/main" val="52938830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8EB94D-C6F9-DC6C-0081-1B5FF65C706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5D0FFC7-8FDA-F99A-98DD-8F1BFCB0F95C}"/>
              </a:ext>
            </a:extLst>
          </p:cNvPr>
          <p:cNvSpPr>
            <a:spLocks noGrp="1"/>
          </p:cNvSpPr>
          <p:nvPr>
            <p:ph type="dt" sz="half" idx="10"/>
          </p:nvPr>
        </p:nvSpPr>
        <p:spPr/>
        <p:txBody>
          <a:bodyPr/>
          <a:lstStyle/>
          <a:p>
            <a:fld id="{87C6482B-BFF0-4516-8A1C-A22E221C3CEA}" type="datetimeFigureOut">
              <a:rPr lang="en-US" smtClean="0"/>
              <a:t>9/23/2025</a:t>
            </a:fld>
            <a:endParaRPr lang="en-US"/>
          </a:p>
        </p:txBody>
      </p:sp>
      <p:sp>
        <p:nvSpPr>
          <p:cNvPr id="4" name="Footer Placeholder 3">
            <a:extLst>
              <a:ext uri="{FF2B5EF4-FFF2-40B4-BE49-F238E27FC236}">
                <a16:creationId xmlns:a16="http://schemas.microsoft.com/office/drawing/2014/main" id="{EFEF1810-FF25-2C35-C5A6-444C87D0F2D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649E410-7D9F-2BAE-3E73-0F6128756DE6}"/>
              </a:ext>
            </a:extLst>
          </p:cNvPr>
          <p:cNvSpPr>
            <a:spLocks noGrp="1"/>
          </p:cNvSpPr>
          <p:nvPr>
            <p:ph type="sldNum" sz="quarter" idx="12"/>
          </p:nvPr>
        </p:nvSpPr>
        <p:spPr/>
        <p:txBody>
          <a:bodyPr/>
          <a:lstStyle/>
          <a:p>
            <a:fld id="{0666F2A6-223C-482F-BB08-3358CBD0FC3E}" type="slidenum">
              <a:rPr lang="en-US" smtClean="0"/>
              <a:t>‹#›</a:t>
            </a:fld>
            <a:endParaRPr lang="en-US"/>
          </a:p>
        </p:txBody>
      </p:sp>
    </p:spTree>
    <p:extLst>
      <p:ext uri="{BB962C8B-B14F-4D97-AF65-F5344CB8AC3E}">
        <p14:creationId xmlns:p14="http://schemas.microsoft.com/office/powerpoint/2010/main" val="71081399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5BF1F062-8467-0303-C37A-22548E14F406}"/>
              </a:ext>
            </a:extLst>
          </p:cNvPr>
          <p:cNvSpPr>
            <a:spLocks noGrp="1"/>
          </p:cNvSpPr>
          <p:nvPr>
            <p:ph type="dt" sz="half" idx="10"/>
          </p:nvPr>
        </p:nvSpPr>
        <p:spPr/>
        <p:txBody>
          <a:bodyPr/>
          <a:lstStyle/>
          <a:p>
            <a:fld id="{87C6482B-BFF0-4516-8A1C-A22E221C3CEA}" type="datetimeFigureOut">
              <a:rPr lang="en-US" smtClean="0"/>
              <a:t>9/23/2025</a:t>
            </a:fld>
            <a:endParaRPr lang="en-US"/>
          </a:p>
        </p:txBody>
      </p:sp>
      <p:sp>
        <p:nvSpPr>
          <p:cNvPr id="3" name="Footer Placeholder 2">
            <a:extLst>
              <a:ext uri="{FF2B5EF4-FFF2-40B4-BE49-F238E27FC236}">
                <a16:creationId xmlns:a16="http://schemas.microsoft.com/office/drawing/2014/main" id="{0CFBF098-AC18-0B53-4D3C-0BBD6E98C84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EA19939-FEEF-B3B4-54CF-0DEBD9B09B19}"/>
              </a:ext>
            </a:extLst>
          </p:cNvPr>
          <p:cNvSpPr>
            <a:spLocks noGrp="1"/>
          </p:cNvSpPr>
          <p:nvPr>
            <p:ph type="sldNum" sz="quarter" idx="12"/>
          </p:nvPr>
        </p:nvSpPr>
        <p:spPr/>
        <p:txBody>
          <a:bodyPr/>
          <a:lstStyle/>
          <a:p>
            <a:fld id="{0666F2A6-223C-482F-BB08-3358CBD0FC3E}" type="slidenum">
              <a:rPr lang="en-US" smtClean="0"/>
              <a:t>‹#›</a:t>
            </a:fld>
            <a:endParaRPr lang="en-US"/>
          </a:p>
        </p:txBody>
      </p:sp>
    </p:spTree>
    <p:extLst>
      <p:ext uri="{BB962C8B-B14F-4D97-AF65-F5344CB8AC3E}">
        <p14:creationId xmlns:p14="http://schemas.microsoft.com/office/powerpoint/2010/main" val="136423785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73DA91-B61F-51DD-ED7D-CFCF8ACEA66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F56D7E5-01C1-A023-1BF2-C78A75F9AD8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FD6AB22A-415A-2EC4-09C8-14009B714E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66FD536-8803-684A-4706-3DCB73E8B9A0}"/>
              </a:ext>
            </a:extLst>
          </p:cNvPr>
          <p:cNvSpPr>
            <a:spLocks noGrp="1"/>
          </p:cNvSpPr>
          <p:nvPr>
            <p:ph type="dt" sz="half" idx="10"/>
          </p:nvPr>
        </p:nvSpPr>
        <p:spPr/>
        <p:txBody>
          <a:bodyPr/>
          <a:lstStyle/>
          <a:p>
            <a:fld id="{87C6482B-BFF0-4516-8A1C-A22E221C3CEA}" type="datetimeFigureOut">
              <a:rPr lang="en-US" smtClean="0"/>
              <a:t>9/23/2025</a:t>
            </a:fld>
            <a:endParaRPr lang="en-US"/>
          </a:p>
        </p:txBody>
      </p:sp>
      <p:sp>
        <p:nvSpPr>
          <p:cNvPr id="6" name="Footer Placeholder 5">
            <a:extLst>
              <a:ext uri="{FF2B5EF4-FFF2-40B4-BE49-F238E27FC236}">
                <a16:creationId xmlns:a16="http://schemas.microsoft.com/office/drawing/2014/main" id="{72B1F4D4-840A-364E-7CD1-E6167C0E0A4E}"/>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B6B845B-47C9-9785-7165-665EA5CAC5D3}"/>
              </a:ext>
            </a:extLst>
          </p:cNvPr>
          <p:cNvSpPr>
            <a:spLocks noGrp="1"/>
          </p:cNvSpPr>
          <p:nvPr>
            <p:ph type="sldNum" sz="quarter" idx="12"/>
          </p:nvPr>
        </p:nvSpPr>
        <p:spPr/>
        <p:txBody>
          <a:bodyPr/>
          <a:lstStyle/>
          <a:p>
            <a:fld id="{0666F2A6-223C-482F-BB08-3358CBD0FC3E}" type="slidenum">
              <a:rPr lang="en-US" smtClean="0"/>
              <a:t>‹#›</a:t>
            </a:fld>
            <a:endParaRPr lang="en-US"/>
          </a:p>
        </p:txBody>
      </p:sp>
    </p:spTree>
    <p:extLst>
      <p:ext uri="{BB962C8B-B14F-4D97-AF65-F5344CB8AC3E}">
        <p14:creationId xmlns:p14="http://schemas.microsoft.com/office/powerpoint/2010/main" val="32914865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6B59E1-2C6E-E498-3170-8D191BC357C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B495315-9C73-97B8-B10F-BB8F5B42D41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5882C00-F881-B017-60EB-4380754D0C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7E52A48-1285-8F66-3892-0A511C76AE84}"/>
              </a:ext>
            </a:extLst>
          </p:cNvPr>
          <p:cNvSpPr>
            <a:spLocks noGrp="1"/>
          </p:cNvSpPr>
          <p:nvPr>
            <p:ph type="dt" sz="half" idx="10"/>
          </p:nvPr>
        </p:nvSpPr>
        <p:spPr/>
        <p:txBody>
          <a:bodyPr/>
          <a:lstStyle/>
          <a:p>
            <a:fld id="{87C6482B-BFF0-4516-8A1C-A22E221C3CEA}" type="datetimeFigureOut">
              <a:rPr lang="en-US" smtClean="0"/>
              <a:t>9/23/2025</a:t>
            </a:fld>
            <a:endParaRPr lang="en-US"/>
          </a:p>
        </p:txBody>
      </p:sp>
      <p:sp>
        <p:nvSpPr>
          <p:cNvPr id="6" name="Footer Placeholder 5">
            <a:extLst>
              <a:ext uri="{FF2B5EF4-FFF2-40B4-BE49-F238E27FC236}">
                <a16:creationId xmlns:a16="http://schemas.microsoft.com/office/drawing/2014/main" id="{35DCF1B3-8C18-B032-8F29-2D6B42E0896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9741540-BD39-90B3-C2B8-35EEDA4F124A}"/>
              </a:ext>
            </a:extLst>
          </p:cNvPr>
          <p:cNvSpPr>
            <a:spLocks noGrp="1"/>
          </p:cNvSpPr>
          <p:nvPr>
            <p:ph type="sldNum" sz="quarter" idx="12"/>
          </p:nvPr>
        </p:nvSpPr>
        <p:spPr/>
        <p:txBody>
          <a:bodyPr/>
          <a:lstStyle/>
          <a:p>
            <a:fld id="{0666F2A6-223C-482F-BB08-3358CBD0FC3E}" type="slidenum">
              <a:rPr lang="en-US" smtClean="0"/>
              <a:t>‹#›</a:t>
            </a:fld>
            <a:endParaRPr lang="en-US"/>
          </a:p>
        </p:txBody>
      </p:sp>
    </p:spTree>
    <p:extLst>
      <p:ext uri="{BB962C8B-B14F-4D97-AF65-F5344CB8AC3E}">
        <p14:creationId xmlns:p14="http://schemas.microsoft.com/office/powerpoint/2010/main" val="37325824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C7F434F-AAF8-5E58-6D13-B007B726290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52AB2FC-1C1C-5320-5088-3CCA65E8A9A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2D6E9BAD-BA96-3D6A-BBC9-48881B5C37C1}"/>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87C6482B-BFF0-4516-8A1C-A22E221C3CEA}" type="datetimeFigureOut">
              <a:rPr lang="en-US" smtClean="0"/>
              <a:t>9/23/2025</a:t>
            </a:fld>
            <a:endParaRPr lang="en-US"/>
          </a:p>
        </p:txBody>
      </p:sp>
      <p:sp>
        <p:nvSpPr>
          <p:cNvPr id="5" name="Footer Placeholder 4">
            <a:extLst>
              <a:ext uri="{FF2B5EF4-FFF2-40B4-BE49-F238E27FC236}">
                <a16:creationId xmlns:a16="http://schemas.microsoft.com/office/drawing/2014/main" id="{EC10EFBC-DBC5-9A9A-24C6-0BBEB3D46FE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A9F850B7-45A5-D3A4-96F6-ED5CE75362E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0666F2A6-223C-482F-BB08-3358CBD0FC3E}" type="slidenum">
              <a:rPr lang="en-US" smtClean="0"/>
              <a:t>‹#›</a:t>
            </a:fld>
            <a:endParaRPr lang="en-US"/>
          </a:p>
        </p:txBody>
      </p:sp>
    </p:spTree>
    <p:extLst>
      <p:ext uri="{BB962C8B-B14F-4D97-AF65-F5344CB8AC3E}">
        <p14:creationId xmlns:p14="http://schemas.microsoft.com/office/powerpoint/2010/main" val="29991597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hyperlink" Target="https://www.theengineeringprojects.com/2015/02/ultrasonic-sensor-library-proteus.html" TargetMode="External"/><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hyperlink" Target="https://github.com/nquag204/UDM-Sensor-Test-on-Proteus-with-Atmega128" TargetMode="External"/></Relationships>
</file>

<file path=ppt/slides/_rels/slide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8BF316-8F7A-2951-8C14-5785EE0A145A}"/>
              </a:ext>
            </a:extLst>
          </p:cNvPr>
          <p:cNvSpPr>
            <a:spLocks noGrp="1"/>
          </p:cNvSpPr>
          <p:nvPr>
            <p:ph type="ctrTitle"/>
          </p:nvPr>
        </p:nvSpPr>
        <p:spPr/>
        <p:txBody>
          <a:bodyPr/>
          <a:lstStyle/>
          <a:p>
            <a:endParaRPr lang="en-US"/>
          </a:p>
        </p:txBody>
      </p:sp>
      <p:sp>
        <p:nvSpPr>
          <p:cNvPr id="3" name="Subtitle 2">
            <a:extLst>
              <a:ext uri="{FF2B5EF4-FFF2-40B4-BE49-F238E27FC236}">
                <a16:creationId xmlns:a16="http://schemas.microsoft.com/office/drawing/2014/main" id="{48AD5B3F-1B32-14D0-886B-ECC48EE78847}"/>
              </a:ext>
            </a:extLst>
          </p:cNvPr>
          <p:cNvSpPr>
            <a:spLocks noGrp="1"/>
          </p:cNvSpPr>
          <p:nvPr>
            <p:ph type="subTitle" idx="1"/>
          </p:nvPr>
        </p:nvSpPr>
        <p:spPr/>
        <p:txBody>
          <a:bodyPr/>
          <a:lstStyle/>
          <a:p>
            <a:endParaRPr lang="en-US"/>
          </a:p>
        </p:txBody>
      </p:sp>
    </p:spTree>
    <p:extLst>
      <p:ext uri="{BB962C8B-B14F-4D97-AF65-F5344CB8AC3E}">
        <p14:creationId xmlns:p14="http://schemas.microsoft.com/office/powerpoint/2010/main" val="28830314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81E2E2-E7AA-308C-D99B-9E1B1BEF35C6}"/>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39DDE203-534B-192C-A4F0-1D6FF1550A90}"/>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061619" y="399957"/>
            <a:ext cx="8934509" cy="6151066"/>
          </a:xfrm>
          <a:prstGeom prst="rect">
            <a:avLst/>
          </a:prstGeom>
        </p:spPr>
      </p:pic>
      <p:sp>
        <p:nvSpPr>
          <p:cNvPr id="4" name="TextBox 3">
            <a:extLst>
              <a:ext uri="{FF2B5EF4-FFF2-40B4-BE49-F238E27FC236}">
                <a16:creationId xmlns:a16="http://schemas.microsoft.com/office/drawing/2014/main" id="{7CADA3C2-C46E-EB4A-6E91-B6CD887DC345}"/>
              </a:ext>
            </a:extLst>
          </p:cNvPr>
          <p:cNvSpPr txBox="1"/>
          <p:nvPr/>
        </p:nvSpPr>
        <p:spPr>
          <a:xfrm>
            <a:off x="0" y="392283"/>
            <a:ext cx="3055645" cy="369332"/>
          </a:xfrm>
          <a:prstGeom prst="rect">
            <a:avLst/>
          </a:prstGeom>
          <a:noFill/>
        </p:spPr>
        <p:txBody>
          <a:bodyPr wrap="none" rtlCol="0">
            <a:spAutoFit/>
          </a:bodyPr>
          <a:lstStyle/>
          <a:p>
            <a:r>
              <a:rPr lang="vi-VN" b="1">
                <a:latin typeface="Times New Roman" panose="02020603050405020304" pitchFamily="18" charset="0"/>
                <a:cs typeface="Times New Roman" panose="02020603050405020304" pitchFamily="18" charset="0"/>
              </a:rPr>
              <a:t>KIỂM CHỨNG LINH KIỆN</a:t>
            </a:r>
            <a:endParaRPr lang="en-US" b="1">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51B370E7-95A3-A478-58B5-10BE5C28CC8B}"/>
              </a:ext>
            </a:extLst>
          </p:cNvPr>
          <p:cNvSpPr txBox="1"/>
          <p:nvPr/>
        </p:nvSpPr>
        <p:spPr>
          <a:xfrm>
            <a:off x="791852" y="1072583"/>
            <a:ext cx="1166986" cy="369332"/>
          </a:xfrm>
          <a:prstGeom prst="rect">
            <a:avLst/>
          </a:prstGeom>
          <a:solidFill>
            <a:schemeClr val="bg2">
              <a:lumMod val="90000"/>
            </a:schemeClr>
          </a:solidFill>
        </p:spPr>
        <p:txBody>
          <a:bodyPr wrap="none" rtlCol="0">
            <a:spAutoFit/>
          </a:bodyPr>
          <a:lstStyle/>
          <a:p>
            <a:r>
              <a:rPr lang="vi-VN" b="1">
                <a:latin typeface="Times New Roman" panose="02020603050405020304" pitchFamily="18" charset="0"/>
                <a:cs typeface="Times New Roman" panose="02020603050405020304" pitchFamily="18" charset="0"/>
              </a:rPr>
              <a:t>TestPin=x</a:t>
            </a:r>
            <a:endParaRPr lang="en-US" b="1">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38C12E87-6A04-2C44-E7A1-4AD74D3B3696}"/>
              </a:ext>
            </a:extLst>
          </p:cNvPr>
          <p:cNvSpPr txBox="1"/>
          <p:nvPr/>
        </p:nvSpPr>
        <p:spPr>
          <a:xfrm>
            <a:off x="791852" y="1752883"/>
            <a:ext cx="2077107" cy="369332"/>
          </a:xfrm>
          <a:prstGeom prst="rect">
            <a:avLst/>
          </a:prstGeom>
          <a:solidFill>
            <a:schemeClr val="accent5">
              <a:lumMod val="20000"/>
              <a:lumOff val="80000"/>
            </a:schemeClr>
          </a:solidFill>
        </p:spPr>
        <p:txBody>
          <a:bodyPr wrap="none" rtlCol="0">
            <a:spAutoFit/>
          </a:bodyPr>
          <a:lstStyle/>
          <a:p>
            <a:r>
              <a:rPr lang="en-US" b="1">
                <a:latin typeface="Times New Roman" panose="02020603050405020304" pitchFamily="18" charset="0"/>
                <a:cs typeface="Times New Roman" panose="02020603050405020304" pitchFamily="18" charset="0"/>
              </a:rPr>
              <a:t>External Interrupt </a:t>
            </a:r>
          </a:p>
        </p:txBody>
      </p:sp>
    </p:spTree>
    <p:extLst>
      <p:ext uri="{BB962C8B-B14F-4D97-AF65-F5344CB8AC3E}">
        <p14:creationId xmlns:p14="http://schemas.microsoft.com/office/powerpoint/2010/main" val="18050020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4D6A9A-9DE5-F1ED-5552-AAFFEC08D774}"/>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3263C440-53BE-123D-F185-7F2DD11181CF}"/>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061619" y="429014"/>
            <a:ext cx="8934509" cy="6092952"/>
          </a:xfrm>
          <a:prstGeom prst="rect">
            <a:avLst/>
          </a:prstGeom>
        </p:spPr>
      </p:pic>
      <p:sp>
        <p:nvSpPr>
          <p:cNvPr id="4" name="TextBox 3">
            <a:extLst>
              <a:ext uri="{FF2B5EF4-FFF2-40B4-BE49-F238E27FC236}">
                <a16:creationId xmlns:a16="http://schemas.microsoft.com/office/drawing/2014/main" id="{D49FCF55-C3B3-F2FB-4F0C-16AE0FCC5C87}"/>
              </a:ext>
            </a:extLst>
          </p:cNvPr>
          <p:cNvSpPr txBox="1"/>
          <p:nvPr/>
        </p:nvSpPr>
        <p:spPr>
          <a:xfrm>
            <a:off x="0" y="392283"/>
            <a:ext cx="3055645" cy="369332"/>
          </a:xfrm>
          <a:prstGeom prst="rect">
            <a:avLst/>
          </a:prstGeom>
          <a:noFill/>
        </p:spPr>
        <p:txBody>
          <a:bodyPr wrap="none" rtlCol="0">
            <a:spAutoFit/>
          </a:bodyPr>
          <a:lstStyle/>
          <a:p>
            <a:r>
              <a:rPr lang="vi-VN" b="1">
                <a:latin typeface="Times New Roman" panose="02020603050405020304" pitchFamily="18" charset="0"/>
                <a:cs typeface="Times New Roman" panose="02020603050405020304" pitchFamily="18" charset="0"/>
              </a:rPr>
              <a:t>KIỂM CHỨNG LINH KIỆN</a:t>
            </a:r>
            <a:endParaRPr lang="en-US" b="1">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0A7E7940-4D50-CAA6-2A99-58C722995510}"/>
              </a:ext>
            </a:extLst>
          </p:cNvPr>
          <p:cNvSpPr txBox="1"/>
          <p:nvPr/>
        </p:nvSpPr>
        <p:spPr>
          <a:xfrm>
            <a:off x="791852" y="1072583"/>
            <a:ext cx="1166986" cy="369332"/>
          </a:xfrm>
          <a:prstGeom prst="rect">
            <a:avLst/>
          </a:prstGeom>
          <a:solidFill>
            <a:schemeClr val="bg2">
              <a:lumMod val="90000"/>
            </a:schemeClr>
          </a:solidFill>
        </p:spPr>
        <p:txBody>
          <a:bodyPr wrap="none" rtlCol="0">
            <a:spAutoFit/>
          </a:bodyPr>
          <a:lstStyle/>
          <a:p>
            <a:r>
              <a:rPr lang="vi-VN" b="1">
                <a:latin typeface="Times New Roman" panose="02020603050405020304" pitchFamily="18" charset="0"/>
                <a:cs typeface="Times New Roman" panose="02020603050405020304" pitchFamily="18" charset="0"/>
              </a:rPr>
              <a:t>TestPin=1</a:t>
            </a:r>
            <a:endParaRPr lang="en-US" b="1">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29A67854-ED28-CCC9-FD8F-34F60EE2F27B}"/>
              </a:ext>
            </a:extLst>
          </p:cNvPr>
          <p:cNvSpPr txBox="1"/>
          <p:nvPr/>
        </p:nvSpPr>
        <p:spPr>
          <a:xfrm>
            <a:off x="791852" y="1752883"/>
            <a:ext cx="2077107" cy="369332"/>
          </a:xfrm>
          <a:prstGeom prst="rect">
            <a:avLst/>
          </a:prstGeom>
          <a:solidFill>
            <a:schemeClr val="accent5">
              <a:lumMod val="20000"/>
              <a:lumOff val="80000"/>
            </a:schemeClr>
          </a:solidFill>
        </p:spPr>
        <p:txBody>
          <a:bodyPr wrap="none" rtlCol="0">
            <a:spAutoFit/>
          </a:bodyPr>
          <a:lstStyle/>
          <a:p>
            <a:r>
              <a:rPr lang="en-US" b="1">
                <a:latin typeface="Times New Roman" panose="02020603050405020304" pitchFamily="18" charset="0"/>
                <a:cs typeface="Times New Roman" panose="02020603050405020304" pitchFamily="18" charset="0"/>
              </a:rPr>
              <a:t>External Interrupt </a:t>
            </a:r>
          </a:p>
        </p:txBody>
      </p:sp>
    </p:spTree>
    <p:extLst>
      <p:ext uri="{BB962C8B-B14F-4D97-AF65-F5344CB8AC3E}">
        <p14:creationId xmlns:p14="http://schemas.microsoft.com/office/powerpoint/2010/main" val="300352740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700906-BBC3-D109-DDCC-C4FF824E6069}"/>
            </a:ext>
          </a:extLst>
        </p:cNvPr>
        <p:cNvGrpSpPr/>
        <p:nvPr/>
      </p:nvGrpSpPr>
      <p:grpSpPr>
        <a:xfrm>
          <a:off x="0" y="0"/>
          <a:ext cx="0" cy="0"/>
          <a:chOff x="0" y="0"/>
          <a:chExt cx="0" cy="0"/>
        </a:xfrm>
      </p:grpSpPr>
      <p:sp>
        <p:nvSpPr>
          <p:cNvPr id="2" name="TextBox 1">
            <a:extLst>
              <a:ext uri="{FF2B5EF4-FFF2-40B4-BE49-F238E27FC236}">
                <a16:creationId xmlns:a16="http://schemas.microsoft.com/office/drawing/2014/main" id="{60C57458-08A9-338B-7EDB-E392108B0B10}"/>
              </a:ext>
            </a:extLst>
          </p:cNvPr>
          <p:cNvSpPr txBox="1"/>
          <p:nvPr/>
        </p:nvSpPr>
        <p:spPr>
          <a:xfrm>
            <a:off x="5237431" y="666961"/>
            <a:ext cx="1717137" cy="369332"/>
          </a:xfrm>
          <a:prstGeom prst="rect">
            <a:avLst/>
          </a:prstGeom>
          <a:noFill/>
        </p:spPr>
        <p:txBody>
          <a:bodyPr wrap="none" rtlCol="0">
            <a:spAutoFit/>
          </a:bodyPr>
          <a:lstStyle/>
          <a:p>
            <a:r>
              <a:rPr lang="vi-VN" b="1">
                <a:latin typeface="Times New Roman" panose="02020603050405020304" pitchFamily="18" charset="0"/>
                <a:cs typeface="Times New Roman" panose="02020603050405020304" pitchFamily="18" charset="0"/>
              </a:rPr>
              <a:t>UDM SENSOR</a:t>
            </a:r>
            <a:endParaRPr lang="en-US" b="1">
              <a:latin typeface="Times New Roman" panose="02020603050405020304" pitchFamily="18" charset="0"/>
              <a:cs typeface="Times New Roman" panose="02020603050405020304" pitchFamily="18" charset="0"/>
            </a:endParaRPr>
          </a:p>
        </p:txBody>
      </p:sp>
      <p:pic>
        <p:nvPicPr>
          <p:cNvPr id="1026" name="Picture 2" descr="Cảm biến siêu âm Ultrasonic HC-SR04">
            <a:extLst>
              <a:ext uri="{FF2B5EF4-FFF2-40B4-BE49-F238E27FC236}">
                <a16:creationId xmlns:a16="http://schemas.microsoft.com/office/drawing/2014/main" id="{E960F35C-FFAF-DA3B-4924-7196A03948B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10870" y="1658941"/>
            <a:ext cx="3379116" cy="3379116"/>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a:extLst>
              <a:ext uri="{FF2B5EF4-FFF2-40B4-BE49-F238E27FC236}">
                <a16:creationId xmlns:a16="http://schemas.microsoft.com/office/drawing/2014/main" id="{68F12E99-B8AA-AF29-C72A-4A1C5DEB90FB}"/>
              </a:ext>
            </a:extLst>
          </p:cNvPr>
          <p:cNvSpPr txBox="1"/>
          <p:nvPr/>
        </p:nvSpPr>
        <p:spPr>
          <a:xfrm>
            <a:off x="880161" y="5038057"/>
            <a:ext cx="4840535" cy="369332"/>
          </a:xfrm>
          <a:prstGeom prst="rect">
            <a:avLst/>
          </a:prstGeom>
          <a:noFill/>
        </p:spPr>
        <p:txBody>
          <a:bodyPr wrap="square" rtlCol="0">
            <a:spAutoFit/>
          </a:bodyPr>
          <a:lstStyle/>
          <a:p>
            <a:r>
              <a:rPr lang="vi-VN">
                <a:latin typeface="Times New Roman" panose="02020603050405020304" pitchFamily="18" charset="0"/>
                <a:cs typeface="Times New Roman" panose="02020603050405020304" pitchFamily="18" charset="0"/>
              </a:rPr>
              <a:t>Hình 1:Cảm biến siêu âm Ultrasonic HC-SR04</a:t>
            </a:r>
            <a:endParaRPr lang="en-US">
              <a:latin typeface="Times New Roman" panose="02020603050405020304" pitchFamily="18" charset="0"/>
              <a:cs typeface="Times New Roman" panose="02020603050405020304" pitchFamily="18" charset="0"/>
            </a:endParaRPr>
          </a:p>
        </p:txBody>
      </p:sp>
      <p:pic>
        <p:nvPicPr>
          <p:cNvPr id="11" name="Picture 2">
            <a:extLst>
              <a:ext uri="{FF2B5EF4-FFF2-40B4-BE49-F238E27FC236}">
                <a16:creationId xmlns:a16="http://schemas.microsoft.com/office/drawing/2014/main" id="{0FBE19BB-C658-7C2D-0FDC-E72DA0B9AC8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p:blipFill>
        <p:spPr bwMode="auto">
          <a:xfrm>
            <a:off x="8241059" y="851627"/>
            <a:ext cx="1988554" cy="4186430"/>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11">
            <a:extLst>
              <a:ext uri="{FF2B5EF4-FFF2-40B4-BE49-F238E27FC236}">
                <a16:creationId xmlns:a16="http://schemas.microsoft.com/office/drawing/2014/main" id="{8A20F84C-ABD3-A85A-A088-19B657CDB0D1}"/>
              </a:ext>
            </a:extLst>
          </p:cNvPr>
          <p:cNvSpPr txBox="1"/>
          <p:nvPr/>
        </p:nvSpPr>
        <p:spPr>
          <a:xfrm>
            <a:off x="7345262" y="5038057"/>
            <a:ext cx="3780148" cy="369332"/>
          </a:xfrm>
          <a:prstGeom prst="rect">
            <a:avLst/>
          </a:prstGeom>
          <a:noFill/>
        </p:spPr>
        <p:txBody>
          <a:bodyPr wrap="square" rtlCol="0">
            <a:spAutoFit/>
          </a:bodyPr>
          <a:lstStyle/>
          <a:p>
            <a:r>
              <a:rPr lang="vi-VN">
                <a:latin typeface="Times New Roman" panose="02020603050405020304" pitchFamily="18" charset="0"/>
                <a:cs typeface="Times New Roman" panose="02020603050405020304" pitchFamily="18" charset="0"/>
              </a:rPr>
              <a:t>Hình 2:Mô phỏng Proteus HC-SR04</a:t>
            </a:r>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65313491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0A3642-D3F6-F6C7-30F8-FA3489E02F65}"/>
            </a:ext>
          </a:extLst>
        </p:cNvPr>
        <p:cNvGrpSpPr/>
        <p:nvPr/>
      </p:nvGrpSpPr>
      <p:grpSpPr>
        <a:xfrm>
          <a:off x="0" y="0"/>
          <a:ext cx="0" cy="0"/>
          <a:chOff x="0" y="0"/>
          <a:chExt cx="0" cy="0"/>
        </a:xfrm>
      </p:grpSpPr>
      <p:sp>
        <p:nvSpPr>
          <p:cNvPr id="7" name="TextBox 6">
            <a:extLst>
              <a:ext uri="{FF2B5EF4-FFF2-40B4-BE49-F238E27FC236}">
                <a16:creationId xmlns:a16="http://schemas.microsoft.com/office/drawing/2014/main" id="{FC96CC78-1122-BFEB-4452-7EC2834C2AF3}"/>
              </a:ext>
            </a:extLst>
          </p:cNvPr>
          <p:cNvSpPr txBox="1"/>
          <p:nvPr/>
        </p:nvSpPr>
        <p:spPr>
          <a:xfrm>
            <a:off x="5688162" y="1294862"/>
            <a:ext cx="6153218" cy="5028556"/>
          </a:xfrm>
          <a:prstGeom prst="rect">
            <a:avLst/>
          </a:prstGeom>
          <a:solidFill>
            <a:schemeClr val="accent1">
              <a:lumMod val="40000"/>
              <a:lumOff val="60000"/>
            </a:schemeClr>
          </a:solidFill>
        </p:spPr>
        <p:txBody>
          <a:bodyPr wrap="square" rtlCol="0">
            <a:spAutoFit/>
          </a:bodyPr>
          <a:lstStyle/>
          <a:p>
            <a:pPr>
              <a:lnSpc>
                <a:spcPct val="150000"/>
              </a:lnSpc>
            </a:pPr>
            <a:r>
              <a:rPr lang="vi-VN">
                <a:latin typeface="Times New Roman" panose="02020603050405020304" pitchFamily="18" charset="0"/>
                <a:cs typeface="Times New Roman" panose="02020603050405020304" pitchFamily="18" charset="0"/>
              </a:rPr>
              <a:t>Thông số của HC-SR04:</a:t>
            </a:r>
          </a:p>
          <a:p>
            <a:pPr marL="285750" indent="-285750">
              <a:lnSpc>
                <a:spcPct val="150000"/>
              </a:lnSpc>
              <a:buFont typeface="Arial" panose="020B0604020202020204" pitchFamily="34" charset="0"/>
              <a:buChar char="•"/>
            </a:pPr>
            <a:r>
              <a:rPr lang="en-US">
                <a:latin typeface="Times New Roman" panose="02020603050405020304" pitchFamily="18" charset="0"/>
                <a:cs typeface="Times New Roman" panose="02020603050405020304" pitchFamily="18" charset="0"/>
              </a:rPr>
              <a:t>Power Supply: +5V DC</a:t>
            </a:r>
            <a:endParaRPr lang="vi-VN">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a:latin typeface="Times New Roman" panose="02020603050405020304" pitchFamily="18" charset="0"/>
                <a:cs typeface="Times New Roman" panose="02020603050405020304" pitchFamily="18" charset="0"/>
              </a:rPr>
              <a:t>Quiescent Current: &lt;2mA</a:t>
            </a:r>
            <a:endParaRPr lang="vi-VN">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a:latin typeface="Times New Roman" panose="02020603050405020304" pitchFamily="18" charset="0"/>
                <a:cs typeface="Times New Roman" panose="02020603050405020304" pitchFamily="18" charset="0"/>
              </a:rPr>
              <a:t>Working current: 15mA</a:t>
            </a:r>
            <a:endParaRPr lang="vi-VN">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a:latin typeface="Times New Roman" panose="02020603050405020304" pitchFamily="18" charset="0"/>
                <a:cs typeface="Times New Roman" panose="02020603050405020304" pitchFamily="18" charset="0"/>
              </a:rPr>
              <a:t>Effectual Angle: &lt;15º</a:t>
            </a:r>
            <a:endParaRPr lang="vi-VN">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a:latin typeface="Times New Roman" panose="02020603050405020304" pitchFamily="18" charset="0"/>
                <a:cs typeface="Times New Roman" panose="02020603050405020304" pitchFamily="18" charset="0"/>
              </a:rPr>
              <a:t>Ranging Distance: 2­400 cm</a:t>
            </a:r>
            <a:endParaRPr lang="vi-VN">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a:latin typeface="Times New Roman" panose="02020603050405020304" pitchFamily="18" charset="0"/>
                <a:cs typeface="Times New Roman" panose="02020603050405020304" pitchFamily="18" charset="0"/>
              </a:rPr>
              <a:t>Resolution: 0.3 cm</a:t>
            </a:r>
            <a:endParaRPr lang="vi-VN">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a:latin typeface="Times New Roman" panose="02020603050405020304" pitchFamily="18" charset="0"/>
                <a:cs typeface="Times New Roman" panose="02020603050405020304" pitchFamily="18" charset="0"/>
              </a:rPr>
              <a:t>Measuring Angle: 30º</a:t>
            </a:r>
            <a:endParaRPr lang="vi-VN">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a:latin typeface="Times New Roman" panose="02020603050405020304" pitchFamily="18" charset="0"/>
                <a:cs typeface="Times New Roman" panose="02020603050405020304" pitchFamily="18" charset="0"/>
              </a:rPr>
              <a:t>Trigger Input Pulse width: 10uS</a:t>
            </a:r>
            <a:r>
              <a:rPr lang="vi-VN">
                <a:latin typeface="Times New Roman" panose="02020603050405020304" pitchFamily="18" charset="0"/>
                <a:cs typeface="Times New Roman" panose="02020603050405020304" pitchFamily="18" charset="0"/>
              </a:rPr>
              <a:t> (Chân nhận xung để phát tín hiệu sóng siêu âm- Echo: Chân thu tín hiệu sóng siêu âm)</a:t>
            </a:r>
          </a:p>
          <a:p>
            <a:pPr marL="285750" indent="-285750">
              <a:lnSpc>
                <a:spcPct val="150000"/>
              </a:lnSpc>
              <a:buFont typeface="Arial" panose="020B0604020202020204" pitchFamily="34" charset="0"/>
              <a:buChar char="•"/>
            </a:pPr>
            <a:r>
              <a:rPr lang="en-US">
                <a:latin typeface="Times New Roman" panose="02020603050405020304" pitchFamily="18" charset="0"/>
                <a:cs typeface="Times New Roman" panose="02020603050405020304" pitchFamily="18" charset="0"/>
              </a:rPr>
              <a:t>Dimension: 45mm x 20mm x 15mm</a:t>
            </a:r>
            <a:endParaRPr lang="vi-VN">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en-US">
                <a:latin typeface="Times New Roman" panose="02020603050405020304" pitchFamily="18" charset="0"/>
                <a:cs typeface="Times New Roman" panose="02020603050405020304" pitchFamily="18" charset="0"/>
              </a:rPr>
              <a:t>Weight: approx. 10 g</a:t>
            </a:r>
          </a:p>
        </p:txBody>
      </p:sp>
      <p:pic>
        <p:nvPicPr>
          <p:cNvPr id="11" name="Picture 10">
            <a:extLst>
              <a:ext uri="{FF2B5EF4-FFF2-40B4-BE49-F238E27FC236}">
                <a16:creationId xmlns:a16="http://schemas.microsoft.com/office/drawing/2014/main" id="{43DF27A4-44F1-D2C6-9E6C-9A4C553D1544}"/>
              </a:ext>
            </a:extLst>
          </p:cNvPr>
          <p:cNvPicPr>
            <a:picLocks noChangeAspect="1"/>
          </p:cNvPicPr>
          <p:nvPr/>
        </p:nvPicPr>
        <p:blipFill>
          <a:blip r:embed="rId2"/>
          <a:stretch>
            <a:fillRect/>
          </a:stretch>
        </p:blipFill>
        <p:spPr>
          <a:xfrm>
            <a:off x="350620" y="1201844"/>
            <a:ext cx="4570172" cy="2451042"/>
          </a:xfrm>
          <a:prstGeom prst="rect">
            <a:avLst/>
          </a:prstGeom>
        </p:spPr>
      </p:pic>
      <p:sp>
        <p:nvSpPr>
          <p:cNvPr id="12" name="TextBox 11">
            <a:extLst>
              <a:ext uri="{FF2B5EF4-FFF2-40B4-BE49-F238E27FC236}">
                <a16:creationId xmlns:a16="http://schemas.microsoft.com/office/drawing/2014/main" id="{A4B280BD-B2B1-418E-77C4-73BC17A87674}"/>
              </a:ext>
            </a:extLst>
          </p:cNvPr>
          <p:cNvSpPr txBox="1"/>
          <p:nvPr/>
        </p:nvSpPr>
        <p:spPr>
          <a:xfrm>
            <a:off x="674930" y="3652886"/>
            <a:ext cx="3921551" cy="369332"/>
          </a:xfrm>
          <a:prstGeom prst="rect">
            <a:avLst/>
          </a:prstGeom>
          <a:noFill/>
        </p:spPr>
        <p:txBody>
          <a:bodyPr wrap="square" rtlCol="0">
            <a:spAutoFit/>
          </a:bodyPr>
          <a:lstStyle/>
          <a:p>
            <a:r>
              <a:rPr lang="vi-VN">
                <a:latin typeface="Times New Roman" panose="02020603050405020304" pitchFamily="18" charset="0"/>
                <a:cs typeface="Times New Roman" panose="02020603050405020304" pitchFamily="18" charset="0"/>
              </a:rPr>
              <a:t>Hình 3:Vùng quét của sensor HC-SR04</a:t>
            </a:r>
            <a:endParaRPr lang="en-US">
              <a:latin typeface="Times New Roman" panose="02020603050405020304" pitchFamily="18" charset="0"/>
              <a:cs typeface="Times New Roman" panose="02020603050405020304" pitchFamily="18" charset="0"/>
            </a:endParaRPr>
          </a:p>
        </p:txBody>
      </p:sp>
      <p:sp>
        <p:nvSpPr>
          <p:cNvPr id="13" name="TextBox 12">
            <a:extLst>
              <a:ext uri="{FF2B5EF4-FFF2-40B4-BE49-F238E27FC236}">
                <a16:creationId xmlns:a16="http://schemas.microsoft.com/office/drawing/2014/main" id="{DF48B628-141B-A22C-0111-00B7152AD598}"/>
              </a:ext>
            </a:extLst>
          </p:cNvPr>
          <p:cNvSpPr txBox="1"/>
          <p:nvPr/>
        </p:nvSpPr>
        <p:spPr>
          <a:xfrm>
            <a:off x="350620" y="4022218"/>
            <a:ext cx="5013232" cy="2535566"/>
          </a:xfrm>
          <a:prstGeom prst="rect">
            <a:avLst/>
          </a:prstGeom>
          <a:noFill/>
        </p:spPr>
        <p:txBody>
          <a:bodyPr wrap="square" rtlCol="0">
            <a:spAutoFit/>
          </a:bodyPr>
          <a:lstStyle/>
          <a:p>
            <a:pPr>
              <a:lnSpc>
                <a:spcPct val="150000"/>
              </a:lnSpc>
            </a:pPr>
            <a:r>
              <a:rPr lang="vi-VN">
                <a:latin typeface="Times New Roman" panose="02020603050405020304" pitchFamily="18" charset="0"/>
                <a:cs typeface="Times New Roman" panose="02020603050405020304" pitchFamily="18" charset="0"/>
              </a:rPr>
              <a:t>Nhận thấy rằng sensor quét các vật thể nằm ở chính diện với khoảng cách xa hơn và tốt hơn. Các vật thể không phẳng có thể phản xạ lại sóng ở các góc khác nhau mà không trở lại sensor, điều này có thể ảnh hưởng trực tiếp đến việc tính toán khoảng cách hay phát hiện vật thể.</a:t>
            </a:r>
            <a:endParaRPr lang="en-US">
              <a:latin typeface="Times New Roman" panose="02020603050405020304" pitchFamily="18" charset="0"/>
              <a:cs typeface="Times New Roman" panose="02020603050405020304" pitchFamily="18" charset="0"/>
            </a:endParaRPr>
          </a:p>
        </p:txBody>
      </p:sp>
      <p:sp>
        <p:nvSpPr>
          <p:cNvPr id="14" name="TextBox 13">
            <a:extLst>
              <a:ext uri="{FF2B5EF4-FFF2-40B4-BE49-F238E27FC236}">
                <a16:creationId xmlns:a16="http://schemas.microsoft.com/office/drawing/2014/main" id="{8CCBC2D3-74D1-F95A-F3CE-10DCB375DF6C}"/>
              </a:ext>
            </a:extLst>
          </p:cNvPr>
          <p:cNvSpPr txBox="1"/>
          <p:nvPr/>
        </p:nvSpPr>
        <p:spPr>
          <a:xfrm>
            <a:off x="5237431" y="666961"/>
            <a:ext cx="1717137" cy="369332"/>
          </a:xfrm>
          <a:prstGeom prst="rect">
            <a:avLst/>
          </a:prstGeom>
          <a:noFill/>
        </p:spPr>
        <p:txBody>
          <a:bodyPr wrap="none" rtlCol="0">
            <a:spAutoFit/>
          </a:bodyPr>
          <a:lstStyle/>
          <a:p>
            <a:r>
              <a:rPr lang="vi-VN" b="1">
                <a:latin typeface="Times New Roman" panose="02020603050405020304" pitchFamily="18" charset="0"/>
                <a:cs typeface="Times New Roman" panose="02020603050405020304" pitchFamily="18" charset="0"/>
              </a:rPr>
              <a:t>UDM SENSOR</a:t>
            </a:r>
            <a:endParaRPr lang="en-US" b="1">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0946699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639EA1-1E47-578E-F4CE-2588942804DF}"/>
            </a:ext>
          </a:extLst>
        </p:cNvPr>
        <p:cNvGrpSpPr/>
        <p:nvPr/>
      </p:nvGrpSpPr>
      <p:grpSpPr>
        <a:xfrm>
          <a:off x="0" y="0"/>
          <a:ext cx="0" cy="0"/>
          <a:chOff x="0" y="0"/>
          <a:chExt cx="0" cy="0"/>
        </a:xfrm>
      </p:grpSpPr>
      <p:pic>
        <p:nvPicPr>
          <p:cNvPr id="6" name="Picture 5">
            <a:extLst>
              <a:ext uri="{FF2B5EF4-FFF2-40B4-BE49-F238E27FC236}">
                <a16:creationId xmlns:a16="http://schemas.microsoft.com/office/drawing/2014/main" id="{E96DB139-5350-4FC8-5220-8758AE87EB6E}"/>
              </a:ext>
            </a:extLst>
          </p:cNvPr>
          <p:cNvPicPr>
            <a:picLocks noChangeAspect="1"/>
          </p:cNvPicPr>
          <p:nvPr/>
        </p:nvPicPr>
        <p:blipFill>
          <a:blip r:embed="rId2"/>
          <a:stretch>
            <a:fillRect/>
          </a:stretch>
        </p:blipFill>
        <p:spPr>
          <a:xfrm>
            <a:off x="293686" y="1428471"/>
            <a:ext cx="6420746" cy="2000529"/>
          </a:xfrm>
          <a:prstGeom prst="rect">
            <a:avLst/>
          </a:prstGeom>
        </p:spPr>
      </p:pic>
      <p:sp>
        <p:nvSpPr>
          <p:cNvPr id="8" name="TextBox 7">
            <a:extLst>
              <a:ext uri="{FF2B5EF4-FFF2-40B4-BE49-F238E27FC236}">
                <a16:creationId xmlns:a16="http://schemas.microsoft.com/office/drawing/2014/main" id="{61BFF2C1-69C6-6786-BC56-AED6A9093B42}"/>
              </a:ext>
            </a:extLst>
          </p:cNvPr>
          <p:cNvSpPr txBox="1"/>
          <p:nvPr/>
        </p:nvSpPr>
        <p:spPr>
          <a:xfrm>
            <a:off x="1868165" y="3429000"/>
            <a:ext cx="3271788" cy="369332"/>
          </a:xfrm>
          <a:prstGeom prst="rect">
            <a:avLst/>
          </a:prstGeom>
          <a:noFill/>
        </p:spPr>
        <p:txBody>
          <a:bodyPr wrap="square" rtlCol="0">
            <a:spAutoFit/>
          </a:bodyPr>
          <a:lstStyle/>
          <a:p>
            <a:r>
              <a:rPr lang="vi-VN">
                <a:latin typeface="Times New Roman" panose="02020603050405020304" pitchFamily="18" charset="0"/>
                <a:cs typeface="Times New Roman" panose="02020603050405020304" pitchFamily="18" charset="0"/>
              </a:rPr>
              <a:t>Hình 4:Hoạt động của HC-SR04</a:t>
            </a:r>
            <a:endParaRPr lang="en-US">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B9D13CA0-289F-3201-E65D-B9ADE7EA7101}"/>
                  </a:ext>
                </a:extLst>
              </p:cNvPr>
              <p:cNvSpPr txBox="1"/>
              <p:nvPr/>
            </p:nvSpPr>
            <p:spPr>
              <a:xfrm>
                <a:off x="1392751" y="4170231"/>
                <a:ext cx="9406496" cy="2120068"/>
              </a:xfrm>
              <a:prstGeom prst="rect">
                <a:avLst/>
              </a:prstGeom>
              <a:noFill/>
            </p:spPr>
            <p:txBody>
              <a:bodyPr wrap="square" rtlCol="0">
                <a:spAutoFit/>
              </a:bodyPr>
              <a:lstStyle/>
              <a:p>
                <a:pPr algn="just">
                  <a:lnSpc>
                    <a:spcPct val="150000"/>
                  </a:lnSpc>
                </a:pPr>
                <a:r>
                  <a:rPr lang="vi-VN">
                    <a:latin typeface="Times New Roman" panose="02020603050405020304" pitchFamily="18" charset="0"/>
                    <a:cs typeface="Times New Roman" panose="02020603050405020304" pitchFamily="18" charset="0"/>
                  </a:rPr>
                  <a:t>HCSR04 có thể được kích hoạt để phát ra xung siêu âm bằng cách đặt chân TRIG lên mức CAO. Sau khi xung được phát đi, chân ECHO sẽ tự động lên mức CAO. Chân này sẽ duy trì ở mức CAO cho đến khi xung chạm lại vào cảm biến. Thời gian ECHO duy trì ở mức CAO chính là thời gian xung di chuyển. Sử dụng phép đo cùng với tốc độ âm thanh (~340m/s) sẽ cho ra khoảng cách di chuyển. Khi đó, khoảng cách được tính bằng công thức: </a:t>
                </a:r>
                <a14:m>
                  <m:oMath xmlns:m="http://schemas.openxmlformats.org/officeDocument/2006/math">
                    <m:r>
                      <m:rPr>
                        <m:sty m:val="p"/>
                      </m:rPr>
                      <a:rPr lang="vi-VN">
                        <a:latin typeface="Cambria Math" panose="02040503050406030204" pitchFamily="18" charset="0"/>
                        <a:cs typeface="Times New Roman" panose="02020603050405020304" pitchFamily="18" charset="0"/>
                      </a:rPr>
                      <m:t>d</m:t>
                    </m:r>
                    <m:r>
                      <a:rPr lang="en-US" b="0" i="0" smtClean="0">
                        <a:latin typeface="Cambria Math" panose="02040503050406030204" pitchFamily="18" charset="0"/>
                        <a:cs typeface="Times New Roman" panose="02020603050405020304" pitchFamily="18" charset="0"/>
                      </a:rPr>
                      <m:t>=</m:t>
                    </m:r>
                    <m:r>
                      <m:rPr>
                        <m:sty m:val="p"/>
                      </m:rPr>
                      <a:rPr lang="en-US" b="0" i="0" smtClean="0">
                        <a:latin typeface="Cambria Math" panose="02040503050406030204" pitchFamily="18" charset="0"/>
                        <a:cs typeface="Times New Roman" panose="02020603050405020304" pitchFamily="18" charset="0"/>
                      </a:rPr>
                      <m:t>v</m:t>
                    </m:r>
                    <m:r>
                      <a:rPr lang="en-US" b="0" i="1" smtClean="0">
                        <a:latin typeface="Cambria Math" panose="02040503050406030204" pitchFamily="18" charset="0"/>
                        <a:ea typeface="Cambria Math" panose="02040503050406030204" pitchFamily="18" charset="0"/>
                        <a:cs typeface="Times New Roman" panose="02020603050405020304" pitchFamily="18" charset="0"/>
                      </a:rPr>
                      <m:t>×</m:t>
                    </m:r>
                    <m:r>
                      <a:rPr lang="en-US" b="0" i="1" smtClean="0">
                        <a:latin typeface="Cambria Math" panose="02040503050406030204" pitchFamily="18" charset="0"/>
                        <a:ea typeface="Cambria Math" panose="02040503050406030204" pitchFamily="18" charset="0"/>
                        <a:cs typeface="Times New Roman" panose="02020603050405020304" pitchFamily="18" charset="0"/>
                      </a:rPr>
                      <m:t>𝑡</m:t>
                    </m:r>
                  </m:oMath>
                </a14:m>
                <a:endParaRPr lang="en-US">
                  <a:latin typeface="Times New Roman" panose="02020603050405020304" pitchFamily="18" charset="0"/>
                  <a:cs typeface="Times New Roman" panose="02020603050405020304" pitchFamily="18" charset="0"/>
                </a:endParaRPr>
              </a:p>
            </p:txBody>
          </p:sp>
        </mc:Choice>
        <mc:Fallback xmlns="">
          <p:sp>
            <p:nvSpPr>
              <p:cNvPr id="9" name="TextBox 8">
                <a:extLst>
                  <a:ext uri="{FF2B5EF4-FFF2-40B4-BE49-F238E27FC236}">
                    <a16:creationId xmlns:a16="http://schemas.microsoft.com/office/drawing/2014/main" id="{B9D13CA0-289F-3201-E65D-B9ADE7EA7101}"/>
                  </a:ext>
                </a:extLst>
              </p:cNvPr>
              <p:cNvSpPr txBox="1">
                <a:spLocks noRot="1" noChangeAspect="1" noMove="1" noResize="1" noEditPoints="1" noAdjustHandles="1" noChangeArrowheads="1" noChangeShapeType="1" noTextEdit="1"/>
              </p:cNvSpPr>
              <p:nvPr/>
            </p:nvSpPr>
            <p:spPr>
              <a:xfrm>
                <a:off x="1392751" y="4170231"/>
                <a:ext cx="9406496" cy="2120068"/>
              </a:xfrm>
              <a:prstGeom prst="rect">
                <a:avLst/>
              </a:prstGeom>
              <a:blipFill>
                <a:blip r:embed="rId3"/>
                <a:stretch>
                  <a:fillRect l="-518" r="-518" b="-3736"/>
                </a:stretch>
              </a:blipFill>
            </p:spPr>
            <p:txBody>
              <a:bodyPr/>
              <a:lstStyle/>
              <a:p>
                <a:r>
                  <a:rPr lang="en-US">
                    <a:noFill/>
                  </a:rPr>
                  <a:t> </a:t>
                </a:r>
              </a:p>
            </p:txBody>
          </p:sp>
        </mc:Fallback>
      </mc:AlternateContent>
      <p:sp>
        <p:nvSpPr>
          <p:cNvPr id="16" name="TextBox 15">
            <a:extLst>
              <a:ext uri="{FF2B5EF4-FFF2-40B4-BE49-F238E27FC236}">
                <a16:creationId xmlns:a16="http://schemas.microsoft.com/office/drawing/2014/main" id="{533869E9-B588-C67C-9453-896745600892}"/>
              </a:ext>
            </a:extLst>
          </p:cNvPr>
          <p:cNvSpPr txBox="1"/>
          <p:nvPr/>
        </p:nvSpPr>
        <p:spPr>
          <a:xfrm>
            <a:off x="5237431" y="666961"/>
            <a:ext cx="1717137" cy="369332"/>
          </a:xfrm>
          <a:prstGeom prst="rect">
            <a:avLst/>
          </a:prstGeom>
          <a:noFill/>
        </p:spPr>
        <p:txBody>
          <a:bodyPr wrap="none" rtlCol="0">
            <a:spAutoFit/>
          </a:bodyPr>
          <a:lstStyle/>
          <a:p>
            <a:r>
              <a:rPr lang="vi-VN" b="1">
                <a:latin typeface="Times New Roman" panose="02020603050405020304" pitchFamily="18" charset="0"/>
                <a:cs typeface="Times New Roman" panose="02020603050405020304" pitchFamily="18" charset="0"/>
              </a:rPr>
              <a:t>UDM SENSOR</a:t>
            </a:r>
            <a:endParaRPr lang="en-US" b="1">
              <a:latin typeface="Times New Roman" panose="02020603050405020304" pitchFamily="18" charset="0"/>
              <a:cs typeface="Times New Roman" panose="02020603050405020304" pitchFamily="18" charset="0"/>
            </a:endParaRPr>
          </a:p>
        </p:txBody>
      </p:sp>
      <p:pic>
        <p:nvPicPr>
          <p:cNvPr id="18" name="Picture 17">
            <a:extLst>
              <a:ext uri="{FF2B5EF4-FFF2-40B4-BE49-F238E27FC236}">
                <a16:creationId xmlns:a16="http://schemas.microsoft.com/office/drawing/2014/main" id="{BA61F9EC-7A9C-80DD-10EB-7D1232E41BF0}"/>
              </a:ext>
            </a:extLst>
          </p:cNvPr>
          <p:cNvPicPr>
            <a:picLocks noChangeAspect="1"/>
          </p:cNvPicPr>
          <p:nvPr/>
        </p:nvPicPr>
        <p:blipFill>
          <a:blip r:embed="rId4"/>
          <a:stretch>
            <a:fillRect/>
          </a:stretch>
        </p:blipFill>
        <p:spPr>
          <a:xfrm>
            <a:off x="7384899" y="2074439"/>
            <a:ext cx="4134427" cy="1047896"/>
          </a:xfrm>
          <a:prstGeom prst="rect">
            <a:avLst/>
          </a:prstGeom>
        </p:spPr>
      </p:pic>
      <p:sp>
        <p:nvSpPr>
          <p:cNvPr id="20" name="TextBox 19">
            <a:extLst>
              <a:ext uri="{FF2B5EF4-FFF2-40B4-BE49-F238E27FC236}">
                <a16:creationId xmlns:a16="http://schemas.microsoft.com/office/drawing/2014/main" id="{1C72845A-B13F-31FD-59A8-CD50737EFE3B}"/>
              </a:ext>
            </a:extLst>
          </p:cNvPr>
          <p:cNvSpPr txBox="1"/>
          <p:nvPr/>
        </p:nvSpPr>
        <p:spPr>
          <a:xfrm>
            <a:off x="7384900" y="3122335"/>
            <a:ext cx="4021534" cy="646331"/>
          </a:xfrm>
          <a:prstGeom prst="rect">
            <a:avLst/>
          </a:prstGeom>
          <a:noFill/>
        </p:spPr>
        <p:txBody>
          <a:bodyPr wrap="square">
            <a:spAutoFit/>
          </a:bodyPr>
          <a:lstStyle/>
          <a:p>
            <a:pPr algn="ctr"/>
            <a:r>
              <a:rPr lang="vi-VN">
                <a:latin typeface="Times New Roman" panose="02020603050405020304" pitchFamily="18" charset="0"/>
                <a:cs typeface="Times New Roman" panose="02020603050405020304" pitchFamily="18" charset="0"/>
              </a:rPr>
              <a:t>Hình 5:Công thức quy đổi khoảng cách đo được</a:t>
            </a:r>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00668107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B14353D8-7767-9984-7DD3-C91ED27E604A}"/>
              </a:ext>
            </a:extLst>
          </p:cNvPr>
          <p:cNvSpPr txBox="1"/>
          <p:nvPr/>
        </p:nvSpPr>
        <p:spPr>
          <a:xfrm>
            <a:off x="0" y="254524"/>
            <a:ext cx="3055645" cy="369332"/>
          </a:xfrm>
          <a:prstGeom prst="rect">
            <a:avLst/>
          </a:prstGeom>
          <a:noFill/>
        </p:spPr>
        <p:txBody>
          <a:bodyPr wrap="none" rtlCol="0">
            <a:spAutoFit/>
          </a:bodyPr>
          <a:lstStyle/>
          <a:p>
            <a:r>
              <a:rPr lang="vi-VN" b="1">
                <a:latin typeface="Times New Roman" panose="02020603050405020304" pitchFamily="18" charset="0"/>
                <a:cs typeface="Times New Roman" panose="02020603050405020304" pitchFamily="18" charset="0"/>
              </a:rPr>
              <a:t>KIỂM CHỨNG LINH KIỆN</a:t>
            </a:r>
            <a:endParaRPr lang="en-US" b="1">
              <a:latin typeface="Times New Roman" panose="02020603050405020304" pitchFamily="18" charset="0"/>
              <a:cs typeface="Times New Roman" panose="02020603050405020304" pitchFamily="18" charset="0"/>
            </a:endParaRPr>
          </a:p>
        </p:txBody>
      </p:sp>
      <p:sp>
        <p:nvSpPr>
          <p:cNvPr id="7" name="TextBox 6">
            <a:extLst>
              <a:ext uri="{FF2B5EF4-FFF2-40B4-BE49-F238E27FC236}">
                <a16:creationId xmlns:a16="http://schemas.microsoft.com/office/drawing/2014/main" id="{0B125E79-7E24-06BF-C27D-8502EA0ACC5C}"/>
              </a:ext>
            </a:extLst>
          </p:cNvPr>
          <p:cNvSpPr txBox="1"/>
          <p:nvPr/>
        </p:nvSpPr>
        <p:spPr>
          <a:xfrm>
            <a:off x="407181" y="1208031"/>
            <a:ext cx="5107500" cy="3782061"/>
          </a:xfrm>
          <a:prstGeom prst="rect">
            <a:avLst/>
          </a:prstGeom>
          <a:solidFill>
            <a:schemeClr val="accent3">
              <a:lumMod val="20000"/>
              <a:lumOff val="80000"/>
            </a:schemeClr>
          </a:solidFill>
        </p:spPr>
        <p:txBody>
          <a:bodyPr wrap="square" rtlCol="0">
            <a:spAutoFit/>
          </a:bodyPr>
          <a:lstStyle/>
          <a:p>
            <a:pPr>
              <a:lnSpc>
                <a:spcPct val="150000"/>
              </a:lnSpc>
            </a:pPr>
            <a:r>
              <a:rPr lang="vi-VN">
                <a:latin typeface="Times New Roman" panose="02020603050405020304" pitchFamily="18" charset="0"/>
                <a:cs typeface="Times New Roman" panose="02020603050405020304" pitchFamily="18" charset="0"/>
              </a:rPr>
              <a:t>Các bước thực hiện:</a:t>
            </a:r>
          </a:p>
          <a:p>
            <a:pPr marL="285750" indent="-285750">
              <a:lnSpc>
                <a:spcPct val="150000"/>
              </a:lnSpc>
              <a:buFont typeface="Arial" panose="020B0604020202020204" pitchFamily="34" charset="0"/>
              <a:buChar char="•"/>
            </a:pPr>
            <a:r>
              <a:rPr lang="vi-VN">
                <a:latin typeface="Times New Roman" panose="02020603050405020304" pitchFamily="18" charset="0"/>
                <a:cs typeface="Times New Roman" panose="02020603050405020304" pitchFamily="18" charset="0"/>
              </a:rPr>
              <a:t>Phát xung 10us tới chân Trigger của cảm biến</a:t>
            </a:r>
          </a:p>
          <a:p>
            <a:pPr marL="285750" indent="-285750">
              <a:lnSpc>
                <a:spcPct val="150000"/>
              </a:lnSpc>
              <a:buFont typeface="Arial" panose="020B0604020202020204" pitchFamily="34" charset="0"/>
              <a:buChar char="•"/>
            </a:pPr>
            <a:r>
              <a:rPr lang="vi-VN">
                <a:latin typeface="Times New Roman" panose="02020603050405020304" pitchFamily="18" charset="0"/>
                <a:cs typeface="Times New Roman" panose="02020603050405020304" pitchFamily="18" charset="0"/>
              </a:rPr>
              <a:t>Khi nhận được xung này cảm biến sẽ gửi 8 xung sóng âm 40kHz và chờ xung lên tại chân Echo</a:t>
            </a:r>
          </a:p>
          <a:p>
            <a:pPr marL="285750" indent="-285750">
              <a:lnSpc>
                <a:spcPct val="150000"/>
              </a:lnSpc>
              <a:buFont typeface="Arial" panose="020B0604020202020204" pitchFamily="34" charset="0"/>
              <a:buChar char="•"/>
            </a:pPr>
            <a:r>
              <a:rPr lang="vi-VN">
                <a:latin typeface="Times New Roman" panose="02020603050405020304" pitchFamily="18" charset="0"/>
                <a:cs typeface="Times New Roman" panose="02020603050405020304" pitchFamily="18" charset="0"/>
              </a:rPr>
              <a:t>Khởi tạo timer tại xung lên của chân Echo và chờ xung xuống của chân Echo</a:t>
            </a:r>
          </a:p>
          <a:p>
            <a:pPr marL="285750" indent="-285750">
              <a:lnSpc>
                <a:spcPct val="150000"/>
              </a:lnSpc>
              <a:buFont typeface="Arial" panose="020B0604020202020204" pitchFamily="34" charset="0"/>
              <a:buChar char="•"/>
            </a:pPr>
            <a:r>
              <a:rPr lang="vi-VN">
                <a:latin typeface="Times New Roman" panose="02020603050405020304" pitchFamily="18" charset="0"/>
                <a:cs typeface="Times New Roman" panose="02020603050405020304" pitchFamily="18" charset="0"/>
              </a:rPr>
              <a:t>Khi bắt được xung xuống của chân Echo, đọc giá trị Timer đếm được và tính toán khoảng cách đến đối tượng</a:t>
            </a:r>
            <a:endParaRPr lang="en-US">
              <a:latin typeface="Times New Roman" panose="02020603050405020304" pitchFamily="18" charset="0"/>
              <a:cs typeface="Times New Roman" panose="02020603050405020304" pitchFamily="18" charset="0"/>
            </a:endParaRPr>
          </a:p>
        </p:txBody>
      </p:sp>
      <p:pic>
        <p:nvPicPr>
          <p:cNvPr id="13" name="Picture 12">
            <a:extLst>
              <a:ext uri="{FF2B5EF4-FFF2-40B4-BE49-F238E27FC236}">
                <a16:creationId xmlns:a16="http://schemas.microsoft.com/office/drawing/2014/main" id="{B57F4E6E-4499-75E8-5E45-6A3902428427}"/>
              </a:ext>
            </a:extLst>
          </p:cNvPr>
          <p:cNvPicPr>
            <a:picLocks noChangeAspect="1"/>
          </p:cNvPicPr>
          <p:nvPr/>
        </p:nvPicPr>
        <p:blipFill>
          <a:blip r:embed="rId2"/>
          <a:stretch>
            <a:fillRect/>
          </a:stretch>
        </p:blipFill>
        <p:spPr>
          <a:xfrm>
            <a:off x="5925017" y="952616"/>
            <a:ext cx="5629946" cy="3091483"/>
          </a:xfrm>
          <a:prstGeom prst="rect">
            <a:avLst/>
          </a:prstGeom>
        </p:spPr>
      </p:pic>
      <p:sp>
        <p:nvSpPr>
          <p:cNvPr id="15" name="TextBox 14">
            <a:extLst>
              <a:ext uri="{FF2B5EF4-FFF2-40B4-BE49-F238E27FC236}">
                <a16:creationId xmlns:a16="http://schemas.microsoft.com/office/drawing/2014/main" id="{CD025F61-14B2-CA50-9752-88CEA589086E}"/>
              </a:ext>
            </a:extLst>
          </p:cNvPr>
          <p:cNvSpPr txBox="1"/>
          <p:nvPr/>
        </p:nvSpPr>
        <p:spPr>
          <a:xfrm>
            <a:off x="7480129" y="4044099"/>
            <a:ext cx="2519722" cy="369332"/>
          </a:xfrm>
          <a:prstGeom prst="rect">
            <a:avLst/>
          </a:prstGeom>
          <a:noFill/>
        </p:spPr>
        <p:txBody>
          <a:bodyPr wrap="square">
            <a:spAutoFit/>
          </a:bodyPr>
          <a:lstStyle/>
          <a:p>
            <a:r>
              <a:rPr lang="vi-VN">
                <a:latin typeface="Times New Roman" panose="02020603050405020304" pitchFamily="18" charset="0"/>
                <a:cs typeface="Times New Roman" panose="02020603050405020304" pitchFamily="18" charset="0"/>
              </a:rPr>
              <a:t>Hình 6:Biểu đồ thời gian</a:t>
            </a:r>
            <a:endParaRPr lang="en-US">
              <a:latin typeface="Times New Roman" panose="02020603050405020304" pitchFamily="18" charset="0"/>
              <a:cs typeface="Times New Roman" panose="02020603050405020304" pitchFamily="18" charset="0"/>
            </a:endParaRP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8A4F0FA7-C8E8-0402-F2FA-0F8DCEC9FA65}"/>
                  </a:ext>
                </a:extLst>
              </p:cNvPr>
              <p:cNvSpPr txBox="1"/>
              <p:nvPr/>
            </p:nvSpPr>
            <p:spPr>
              <a:xfrm>
                <a:off x="407181" y="5334401"/>
                <a:ext cx="6579910" cy="1045864"/>
              </a:xfrm>
              <a:prstGeom prst="rect">
                <a:avLst/>
              </a:prstGeom>
              <a:solidFill>
                <a:schemeClr val="accent2">
                  <a:lumMod val="20000"/>
                  <a:lumOff val="80000"/>
                </a:schemeClr>
              </a:solidFill>
            </p:spPr>
            <p:txBody>
              <a:bodyPr wrap="square" rtlCol="0">
                <a:spAutoFit/>
              </a:bodyPr>
              <a:lstStyle/>
              <a:p>
                <a:pPr>
                  <a:lnSpc>
                    <a:spcPct val="150000"/>
                  </a:lnSpc>
                </a:pPr>
                <a:r>
                  <a:rPr lang="vi-VN">
                    <a:latin typeface="Times New Roman" panose="02020603050405020304" pitchFamily="18" charset="0"/>
                    <a:cs typeface="Times New Roman" panose="02020603050405020304" pitchFamily="18" charset="0"/>
                  </a:rPr>
                  <a:t>Khoảng cách tới vật (cm)=</a:t>
                </a:r>
                <a14:m>
                  <m:oMath xmlns:m="http://schemas.openxmlformats.org/officeDocument/2006/math">
                    <m:f>
                      <m:fPr>
                        <m:ctrlPr>
                          <a:rPr lang="en-US" b="0" i="1" smtClean="0">
                            <a:latin typeface="Cambria Math" panose="02040503050406030204" pitchFamily="18" charset="0"/>
                            <a:cs typeface="Times New Roman" panose="02020603050405020304" pitchFamily="18" charset="0"/>
                          </a:rPr>
                        </m:ctrlPr>
                      </m:fPr>
                      <m:num>
                        <m:r>
                          <a:rPr lang="en-US" b="0" i="1" smtClean="0">
                            <a:latin typeface="Cambria Math" panose="02040503050406030204" pitchFamily="18" charset="0"/>
                            <a:cs typeface="Times New Roman" panose="02020603050405020304" pitchFamily="18" charset="0"/>
                          </a:rPr>
                          <m:t>𝑉𝑎𝑛</m:t>
                        </m:r>
                        <m:r>
                          <a:rPr lang="en-US" b="0" i="1" smtClean="0">
                            <a:latin typeface="Cambria Math" panose="02040503050406030204" pitchFamily="18" charset="0"/>
                            <a:cs typeface="Times New Roman" panose="02020603050405020304" pitchFamily="18" charset="0"/>
                          </a:rPr>
                          <m:t> </m:t>
                        </m:r>
                        <m:r>
                          <a:rPr lang="en-US" b="0" i="1" smtClean="0">
                            <a:latin typeface="Cambria Math" panose="02040503050406030204" pitchFamily="18" charset="0"/>
                            <a:cs typeface="Times New Roman" panose="02020603050405020304" pitchFamily="18" charset="0"/>
                          </a:rPr>
                          <m:t>𝑡𝑜𝑐</m:t>
                        </m:r>
                        <m:r>
                          <a:rPr lang="en-US" b="0" i="1" smtClean="0">
                            <a:latin typeface="Cambria Math" panose="02040503050406030204" pitchFamily="18" charset="0"/>
                            <a:cs typeface="Times New Roman" panose="02020603050405020304" pitchFamily="18" charset="0"/>
                          </a:rPr>
                          <m:t> </m:t>
                        </m:r>
                        <m:r>
                          <a:rPr lang="en-US" b="0" i="1" smtClean="0">
                            <a:latin typeface="Cambria Math" panose="02040503050406030204" pitchFamily="18" charset="0"/>
                            <a:cs typeface="Times New Roman" panose="02020603050405020304" pitchFamily="18" charset="0"/>
                          </a:rPr>
                          <m:t>𝑠𝑜𝑛𝑔</m:t>
                        </m:r>
                        <m:r>
                          <a:rPr lang="en-US" b="0" i="1" smtClean="0">
                            <a:latin typeface="Cambria Math" panose="02040503050406030204" pitchFamily="18" charset="0"/>
                            <a:cs typeface="Times New Roman" panose="02020603050405020304" pitchFamily="18" charset="0"/>
                          </a:rPr>
                          <m:t> </m:t>
                        </m:r>
                        <m:r>
                          <a:rPr lang="en-US" b="0" i="1" smtClean="0">
                            <a:latin typeface="Cambria Math" panose="02040503050406030204" pitchFamily="18" charset="0"/>
                            <a:cs typeface="Times New Roman" panose="02020603050405020304" pitchFamily="18" charset="0"/>
                          </a:rPr>
                          <m:t>𝑎𝑚</m:t>
                        </m:r>
                        <m:r>
                          <a:rPr lang="en-US" b="0" i="1" smtClean="0">
                            <a:latin typeface="Cambria Math" panose="02040503050406030204" pitchFamily="18" charset="0"/>
                            <a:ea typeface="Cambria Math" panose="02040503050406030204" pitchFamily="18" charset="0"/>
                            <a:cs typeface="Times New Roman" panose="02020603050405020304" pitchFamily="18" charset="0"/>
                          </a:rPr>
                          <m:t>×</m:t>
                        </m:r>
                        <m:r>
                          <a:rPr lang="en-US" b="0" i="1" smtClean="0">
                            <a:latin typeface="Cambria Math" panose="02040503050406030204" pitchFamily="18" charset="0"/>
                            <a:ea typeface="Cambria Math" panose="02040503050406030204" pitchFamily="18" charset="0"/>
                            <a:cs typeface="Times New Roman" panose="02020603050405020304" pitchFamily="18" charset="0"/>
                          </a:rPr>
                          <m:t>𝑇𝐼𝑀𝐸𝑅</m:t>
                        </m:r>
                      </m:num>
                      <m:den>
                        <m:r>
                          <a:rPr lang="en-US" b="0" i="1" smtClean="0">
                            <a:latin typeface="Cambria Math" panose="02040503050406030204" pitchFamily="18" charset="0"/>
                            <a:cs typeface="Times New Roman" panose="02020603050405020304" pitchFamily="18" charset="0"/>
                          </a:rPr>
                          <m:t>2</m:t>
                        </m:r>
                      </m:den>
                    </m:f>
                    <m:r>
                      <a:rPr lang="en-US" b="0" i="0" smtClean="0">
                        <a:latin typeface="Cambria Math" panose="02040503050406030204" pitchFamily="18" charset="0"/>
                        <a:cs typeface="Times New Roman" panose="02020603050405020304" pitchFamily="18" charset="0"/>
                      </a:rPr>
                      <m:t>=17150</m:t>
                    </m:r>
                    <m:r>
                      <a:rPr lang="en-US" b="0" i="1" smtClean="0">
                        <a:latin typeface="Cambria Math" panose="02040503050406030204" pitchFamily="18" charset="0"/>
                        <a:ea typeface="Cambria Math" panose="02040503050406030204" pitchFamily="18" charset="0"/>
                        <a:cs typeface="Times New Roman" panose="02020603050405020304" pitchFamily="18" charset="0"/>
                      </a:rPr>
                      <m:t>×</m:t>
                    </m:r>
                    <m:r>
                      <a:rPr lang="en-US" b="0" i="1" smtClean="0">
                        <a:latin typeface="Cambria Math" panose="02040503050406030204" pitchFamily="18" charset="0"/>
                        <a:ea typeface="Cambria Math" panose="02040503050406030204" pitchFamily="18" charset="0"/>
                        <a:cs typeface="Times New Roman" panose="02020603050405020304" pitchFamily="18" charset="0"/>
                      </a:rPr>
                      <m:t>𝑇𝐼𝑀𝐸𝑅</m:t>
                    </m:r>
                  </m:oMath>
                </a14:m>
                <a:endParaRPr lang="en-US" b="0">
                  <a:latin typeface="Times New Roman" panose="02020603050405020304" pitchFamily="18" charset="0"/>
                  <a:ea typeface="Cambria Math" panose="02040503050406030204" pitchFamily="18" charset="0"/>
                  <a:cs typeface="Times New Roman" panose="02020603050405020304" pitchFamily="18" charset="0"/>
                </a:endParaRPr>
              </a:p>
              <a:p>
                <a:pPr>
                  <a:lnSpc>
                    <a:spcPct val="150000"/>
                  </a:lnSpc>
                </a:pPr>
                <a:r>
                  <a:rPr lang="en-US">
                    <a:latin typeface="Times New Roman" panose="02020603050405020304" pitchFamily="18" charset="0"/>
                    <a:cs typeface="Times New Roman" panose="02020603050405020304" pitchFamily="18" charset="0"/>
                  </a:rPr>
                  <a:t>TIMER </a:t>
                </a:r>
                <a:r>
                  <a:rPr lang="vi-VN">
                    <a:latin typeface="Times New Roman" panose="02020603050405020304" pitchFamily="18" charset="0"/>
                    <a:cs typeface="Times New Roman" panose="02020603050405020304" pitchFamily="18" charset="0"/>
                  </a:rPr>
                  <a:t>sẽ đo thời gian Echo ở mức cao.</a:t>
                </a:r>
                <a:endParaRPr lang="en-US">
                  <a:latin typeface="Times New Roman" panose="02020603050405020304" pitchFamily="18" charset="0"/>
                  <a:cs typeface="Times New Roman" panose="02020603050405020304" pitchFamily="18" charset="0"/>
                </a:endParaRPr>
              </a:p>
            </p:txBody>
          </p:sp>
        </mc:Choice>
        <mc:Fallback xmlns="">
          <p:sp>
            <p:nvSpPr>
              <p:cNvPr id="8" name="TextBox 7">
                <a:extLst>
                  <a:ext uri="{FF2B5EF4-FFF2-40B4-BE49-F238E27FC236}">
                    <a16:creationId xmlns:a16="http://schemas.microsoft.com/office/drawing/2014/main" id="{8A4F0FA7-C8E8-0402-F2FA-0F8DCEC9FA65}"/>
                  </a:ext>
                </a:extLst>
              </p:cNvPr>
              <p:cNvSpPr txBox="1">
                <a:spLocks noRot="1" noChangeAspect="1" noMove="1" noResize="1" noEditPoints="1" noAdjustHandles="1" noChangeArrowheads="1" noChangeShapeType="1" noTextEdit="1"/>
              </p:cNvSpPr>
              <p:nvPr/>
            </p:nvSpPr>
            <p:spPr>
              <a:xfrm>
                <a:off x="407181" y="5334401"/>
                <a:ext cx="6579910" cy="1045864"/>
              </a:xfrm>
              <a:prstGeom prst="rect">
                <a:avLst/>
              </a:prstGeom>
              <a:blipFill>
                <a:blip r:embed="rId3"/>
                <a:stretch>
                  <a:fillRect l="-834" b="-8140"/>
                </a:stretch>
              </a:blipFill>
            </p:spPr>
            <p:txBody>
              <a:bodyPr/>
              <a:lstStyle/>
              <a:p>
                <a:r>
                  <a:rPr lang="en-US">
                    <a:noFill/>
                  </a:rPr>
                  <a:t> </a:t>
                </a:r>
              </a:p>
            </p:txBody>
          </p:sp>
        </mc:Fallback>
      </mc:AlternateContent>
    </p:spTree>
    <p:extLst>
      <p:ext uri="{BB962C8B-B14F-4D97-AF65-F5344CB8AC3E}">
        <p14:creationId xmlns:p14="http://schemas.microsoft.com/office/powerpoint/2010/main" val="8038929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1C4C8649-055E-8942-319D-9A0BE0E14E6A}"/>
              </a:ext>
            </a:extLst>
          </p:cNvPr>
          <p:cNvPicPr>
            <a:picLocks noChangeAspect="1"/>
          </p:cNvPicPr>
          <p:nvPr/>
        </p:nvPicPr>
        <p:blipFill>
          <a:blip r:embed="rId2"/>
          <a:stretch>
            <a:fillRect/>
          </a:stretch>
        </p:blipFill>
        <p:spPr>
          <a:xfrm>
            <a:off x="2969443" y="392283"/>
            <a:ext cx="9118862" cy="6166415"/>
          </a:xfrm>
          <a:prstGeom prst="rect">
            <a:avLst/>
          </a:prstGeom>
        </p:spPr>
      </p:pic>
      <p:sp>
        <p:nvSpPr>
          <p:cNvPr id="4" name="TextBox 3">
            <a:extLst>
              <a:ext uri="{FF2B5EF4-FFF2-40B4-BE49-F238E27FC236}">
                <a16:creationId xmlns:a16="http://schemas.microsoft.com/office/drawing/2014/main" id="{62B9077F-3419-D909-88EA-ABF3DA670E88}"/>
              </a:ext>
            </a:extLst>
          </p:cNvPr>
          <p:cNvSpPr txBox="1"/>
          <p:nvPr/>
        </p:nvSpPr>
        <p:spPr>
          <a:xfrm>
            <a:off x="0" y="392283"/>
            <a:ext cx="3055645" cy="369332"/>
          </a:xfrm>
          <a:prstGeom prst="rect">
            <a:avLst/>
          </a:prstGeom>
          <a:noFill/>
        </p:spPr>
        <p:txBody>
          <a:bodyPr wrap="none" rtlCol="0">
            <a:spAutoFit/>
          </a:bodyPr>
          <a:lstStyle/>
          <a:p>
            <a:r>
              <a:rPr lang="vi-VN" b="1">
                <a:latin typeface="Times New Roman" panose="02020603050405020304" pitchFamily="18" charset="0"/>
                <a:cs typeface="Times New Roman" panose="02020603050405020304" pitchFamily="18" charset="0"/>
              </a:rPr>
              <a:t>KIỂM CHỨNG LINH KIỆN</a:t>
            </a:r>
            <a:endParaRPr lang="en-US" b="1">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35AD991A-BC4B-5A08-9600-866CF417FDDA}"/>
              </a:ext>
            </a:extLst>
          </p:cNvPr>
          <p:cNvSpPr txBox="1"/>
          <p:nvPr/>
        </p:nvSpPr>
        <p:spPr>
          <a:xfrm>
            <a:off x="103695" y="2335776"/>
            <a:ext cx="2865748" cy="4385816"/>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vi-VN">
                <a:latin typeface="Times New Roman" panose="02020603050405020304" pitchFamily="18" charset="0"/>
                <a:cs typeface="Times New Roman" panose="02020603050405020304" pitchFamily="18" charset="0"/>
              </a:rPr>
              <a:t>XC8 Compiler</a:t>
            </a:r>
          </a:p>
          <a:p>
            <a:pPr marL="285750" indent="-285750">
              <a:lnSpc>
                <a:spcPct val="150000"/>
              </a:lnSpc>
              <a:buFont typeface="Arial" panose="020B0604020202020204" pitchFamily="34" charset="0"/>
              <a:buChar char="•"/>
            </a:pPr>
            <a:r>
              <a:rPr lang="vi-VN">
                <a:latin typeface="Times New Roman" panose="02020603050405020304" pitchFamily="18" charset="0"/>
                <a:cs typeface="Times New Roman" panose="02020603050405020304" pitchFamily="18" charset="0"/>
              </a:rPr>
              <a:t>Code C</a:t>
            </a:r>
          </a:p>
          <a:p>
            <a:pPr marL="285750" indent="-285750">
              <a:lnSpc>
                <a:spcPct val="150000"/>
              </a:lnSpc>
              <a:buFont typeface="Arial" panose="020B0604020202020204" pitchFamily="34" charset="0"/>
              <a:buChar char="•"/>
            </a:pPr>
            <a:r>
              <a:rPr lang="vi-VN">
                <a:latin typeface="Times New Roman" panose="02020603050405020304" pitchFamily="18" charset="0"/>
                <a:cs typeface="Times New Roman" panose="02020603050405020304" pitchFamily="18" charset="0"/>
              </a:rPr>
              <a:t>Ultrasonic Sensor for Proteus:</a:t>
            </a:r>
          </a:p>
          <a:p>
            <a:r>
              <a:rPr lang="en-US">
                <a:latin typeface="Times New Roman" panose="02020603050405020304" pitchFamily="18" charset="0"/>
                <a:cs typeface="Times New Roman" panose="02020603050405020304" pitchFamily="18" charset="0"/>
                <a:hlinkClick r:id="rId3"/>
              </a:rPr>
              <a:t>https://www.theengineeringprojects.com/2015/02/ultrasonic-sensor-library-proteus.html</a:t>
            </a:r>
            <a:endParaRPr lang="vi-VN">
              <a:latin typeface="Times New Roman" panose="02020603050405020304" pitchFamily="18" charset="0"/>
              <a:cs typeface="Times New Roman" panose="02020603050405020304" pitchFamily="18" charset="0"/>
            </a:endParaRPr>
          </a:p>
          <a:p>
            <a:pPr marL="285750" indent="-285750">
              <a:lnSpc>
                <a:spcPct val="150000"/>
              </a:lnSpc>
              <a:buFont typeface="Arial" panose="020B0604020202020204" pitchFamily="34" charset="0"/>
              <a:buChar char="•"/>
            </a:pPr>
            <a:r>
              <a:rPr lang="vi-VN">
                <a:latin typeface="Times New Roman" panose="02020603050405020304" pitchFamily="18" charset="0"/>
                <a:cs typeface="Times New Roman" panose="02020603050405020304" pitchFamily="18" charset="0"/>
              </a:rPr>
              <a:t>Github:</a:t>
            </a:r>
          </a:p>
          <a:p>
            <a:r>
              <a:rPr lang="vi-VN">
                <a:latin typeface="Times New Roman" panose="02020603050405020304" pitchFamily="18" charset="0"/>
                <a:cs typeface="Times New Roman" panose="02020603050405020304" pitchFamily="18" charset="0"/>
                <a:hlinkClick r:id="rId4"/>
              </a:rPr>
              <a:t>https://github.com/nquag204/UDM-Sensor-Test-on-Proteus-with-Atmega128</a:t>
            </a:r>
            <a:endParaRPr lang="vi-VN">
              <a:latin typeface="Times New Roman" panose="02020603050405020304" pitchFamily="18" charset="0"/>
              <a:cs typeface="Times New Roman" panose="02020603050405020304" pitchFamily="18" charset="0"/>
            </a:endParaRPr>
          </a:p>
          <a:p>
            <a:endParaRPr lang="en-US">
              <a:latin typeface="Times New Roman" panose="02020603050405020304" pitchFamily="18" charset="0"/>
              <a:cs typeface="Times New Roman" panose="02020603050405020304" pitchFamily="18" charset="0"/>
            </a:endParaRPr>
          </a:p>
        </p:txBody>
      </p:sp>
      <p:sp>
        <p:nvSpPr>
          <p:cNvPr id="6" name="TextBox 5">
            <a:extLst>
              <a:ext uri="{FF2B5EF4-FFF2-40B4-BE49-F238E27FC236}">
                <a16:creationId xmlns:a16="http://schemas.microsoft.com/office/drawing/2014/main" id="{80B89799-EB05-52A9-B955-56EDF6795EBD}"/>
              </a:ext>
            </a:extLst>
          </p:cNvPr>
          <p:cNvSpPr txBox="1"/>
          <p:nvPr/>
        </p:nvSpPr>
        <p:spPr>
          <a:xfrm>
            <a:off x="791852" y="1072583"/>
            <a:ext cx="1166986" cy="369332"/>
          </a:xfrm>
          <a:prstGeom prst="rect">
            <a:avLst/>
          </a:prstGeom>
          <a:solidFill>
            <a:schemeClr val="bg2">
              <a:lumMod val="90000"/>
            </a:schemeClr>
          </a:solidFill>
        </p:spPr>
        <p:txBody>
          <a:bodyPr wrap="none" rtlCol="0">
            <a:spAutoFit/>
          </a:bodyPr>
          <a:lstStyle/>
          <a:p>
            <a:r>
              <a:rPr lang="vi-VN" b="1">
                <a:latin typeface="Times New Roman" panose="02020603050405020304" pitchFamily="18" charset="0"/>
                <a:cs typeface="Times New Roman" panose="02020603050405020304" pitchFamily="18" charset="0"/>
              </a:rPr>
              <a:t>TestPin=0</a:t>
            </a:r>
            <a:endParaRPr lang="en-US" b="1">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654313C3-E315-15B2-0708-C96CABDF9AD9}"/>
              </a:ext>
            </a:extLst>
          </p:cNvPr>
          <p:cNvSpPr txBox="1"/>
          <p:nvPr/>
        </p:nvSpPr>
        <p:spPr>
          <a:xfrm>
            <a:off x="791852" y="1752883"/>
            <a:ext cx="1610377" cy="369332"/>
          </a:xfrm>
          <a:prstGeom prst="rect">
            <a:avLst/>
          </a:prstGeom>
          <a:solidFill>
            <a:schemeClr val="accent6">
              <a:lumMod val="20000"/>
              <a:lumOff val="80000"/>
            </a:schemeClr>
          </a:solidFill>
        </p:spPr>
        <p:txBody>
          <a:bodyPr wrap="none" rtlCol="0">
            <a:spAutoFit/>
          </a:bodyPr>
          <a:lstStyle/>
          <a:p>
            <a:r>
              <a:rPr lang="en-US" b="1">
                <a:latin typeface="Times New Roman" panose="02020603050405020304" pitchFamily="18" charset="0"/>
                <a:cs typeface="Times New Roman" panose="02020603050405020304" pitchFamily="18" charset="0"/>
              </a:rPr>
              <a:t>Input Capture</a:t>
            </a:r>
          </a:p>
        </p:txBody>
      </p:sp>
    </p:spTree>
    <p:extLst>
      <p:ext uri="{BB962C8B-B14F-4D97-AF65-F5344CB8AC3E}">
        <p14:creationId xmlns:p14="http://schemas.microsoft.com/office/powerpoint/2010/main" val="71206744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7C42C4-1B82-DC90-1DF9-EFF15AFF7B5A}"/>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FBD0D18F-47AB-2360-CA1E-600E4BEE0DD2}"/>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975845" y="392283"/>
            <a:ext cx="9106058" cy="6166415"/>
          </a:xfrm>
          <a:prstGeom prst="rect">
            <a:avLst/>
          </a:prstGeom>
        </p:spPr>
      </p:pic>
      <p:sp>
        <p:nvSpPr>
          <p:cNvPr id="4" name="TextBox 3">
            <a:extLst>
              <a:ext uri="{FF2B5EF4-FFF2-40B4-BE49-F238E27FC236}">
                <a16:creationId xmlns:a16="http://schemas.microsoft.com/office/drawing/2014/main" id="{E52A996A-467A-5EA6-DEE6-E2FC075130A0}"/>
              </a:ext>
            </a:extLst>
          </p:cNvPr>
          <p:cNvSpPr txBox="1"/>
          <p:nvPr/>
        </p:nvSpPr>
        <p:spPr>
          <a:xfrm>
            <a:off x="0" y="392283"/>
            <a:ext cx="3055645" cy="369332"/>
          </a:xfrm>
          <a:prstGeom prst="rect">
            <a:avLst/>
          </a:prstGeom>
          <a:noFill/>
        </p:spPr>
        <p:txBody>
          <a:bodyPr wrap="none" rtlCol="0">
            <a:spAutoFit/>
          </a:bodyPr>
          <a:lstStyle/>
          <a:p>
            <a:r>
              <a:rPr lang="vi-VN" b="1">
                <a:latin typeface="Times New Roman" panose="02020603050405020304" pitchFamily="18" charset="0"/>
                <a:cs typeface="Times New Roman" panose="02020603050405020304" pitchFamily="18" charset="0"/>
              </a:rPr>
              <a:t>KIỂM CHỨNG LINH KIỆN</a:t>
            </a:r>
            <a:endParaRPr lang="en-US" b="1">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005BB3D4-B42F-586F-D0A8-5B443B714837}"/>
              </a:ext>
            </a:extLst>
          </p:cNvPr>
          <p:cNvSpPr txBox="1"/>
          <p:nvPr/>
        </p:nvSpPr>
        <p:spPr>
          <a:xfrm>
            <a:off x="791852" y="1072583"/>
            <a:ext cx="1166986" cy="369332"/>
          </a:xfrm>
          <a:prstGeom prst="rect">
            <a:avLst/>
          </a:prstGeom>
          <a:solidFill>
            <a:schemeClr val="bg2">
              <a:lumMod val="90000"/>
            </a:schemeClr>
          </a:solidFill>
        </p:spPr>
        <p:txBody>
          <a:bodyPr wrap="none" rtlCol="0">
            <a:spAutoFit/>
          </a:bodyPr>
          <a:lstStyle/>
          <a:p>
            <a:r>
              <a:rPr lang="vi-VN" b="1">
                <a:latin typeface="Times New Roman" panose="02020603050405020304" pitchFamily="18" charset="0"/>
                <a:cs typeface="Times New Roman" panose="02020603050405020304" pitchFamily="18" charset="0"/>
              </a:rPr>
              <a:t>TestPin=x</a:t>
            </a:r>
            <a:endParaRPr lang="en-US" b="1">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000F342A-A31A-2C83-C38F-516FD77B8B12}"/>
              </a:ext>
            </a:extLst>
          </p:cNvPr>
          <p:cNvSpPr txBox="1"/>
          <p:nvPr/>
        </p:nvSpPr>
        <p:spPr>
          <a:xfrm>
            <a:off x="791852" y="1752883"/>
            <a:ext cx="1610377" cy="369332"/>
          </a:xfrm>
          <a:prstGeom prst="rect">
            <a:avLst/>
          </a:prstGeom>
          <a:solidFill>
            <a:schemeClr val="accent6">
              <a:lumMod val="20000"/>
              <a:lumOff val="80000"/>
            </a:schemeClr>
          </a:solidFill>
        </p:spPr>
        <p:txBody>
          <a:bodyPr wrap="none" rtlCol="0">
            <a:spAutoFit/>
          </a:bodyPr>
          <a:lstStyle/>
          <a:p>
            <a:r>
              <a:rPr lang="en-US" b="1">
                <a:latin typeface="Times New Roman" panose="02020603050405020304" pitchFamily="18" charset="0"/>
                <a:cs typeface="Times New Roman" panose="02020603050405020304" pitchFamily="18" charset="0"/>
              </a:rPr>
              <a:t>Input Capture</a:t>
            </a:r>
          </a:p>
        </p:txBody>
      </p:sp>
    </p:spTree>
    <p:extLst>
      <p:ext uri="{BB962C8B-B14F-4D97-AF65-F5344CB8AC3E}">
        <p14:creationId xmlns:p14="http://schemas.microsoft.com/office/powerpoint/2010/main" val="155019979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D55CA8-000E-CCE7-7EA3-CCD04195CBCD}"/>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42E524E5-84CD-B78D-6452-5F8C0E5A5741}"/>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975845" y="399957"/>
            <a:ext cx="9106058" cy="6151066"/>
          </a:xfrm>
          <a:prstGeom prst="rect">
            <a:avLst/>
          </a:prstGeom>
        </p:spPr>
      </p:pic>
      <p:sp>
        <p:nvSpPr>
          <p:cNvPr id="4" name="TextBox 3">
            <a:extLst>
              <a:ext uri="{FF2B5EF4-FFF2-40B4-BE49-F238E27FC236}">
                <a16:creationId xmlns:a16="http://schemas.microsoft.com/office/drawing/2014/main" id="{5C13DC09-5AC6-BA9F-62EE-73F165A0CB89}"/>
              </a:ext>
            </a:extLst>
          </p:cNvPr>
          <p:cNvSpPr txBox="1"/>
          <p:nvPr/>
        </p:nvSpPr>
        <p:spPr>
          <a:xfrm>
            <a:off x="0" y="392283"/>
            <a:ext cx="3055645" cy="369332"/>
          </a:xfrm>
          <a:prstGeom prst="rect">
            <a:avLst/>
          </a:prstGeom>
          <a:noFill/>
        </p:spPr>
        <p:txBody>
          <a:bodyPr wrap="none" rtlCol="0">
            <a:spAutoFit/>
          </a:bodyPr>
          <a:lstStyle/>
          <a:p>
            <a:r>
              <a:rPr lang="vi-VN" b="1">
                <a:latin typeface="Times New Roman" panose="02020603050405020304" pitchFamily="18" charset="0"/>
                <a:cs typeface="Times New Roman" panose="02020603050405020304" pitchFamily="18" charset="0"/>
              </a:rPr>
              <a:t>KIỂM CHỨNG LINH KIỆN</a:t>
            </a:r>
            <a:endParaRPr lang="en-US" b="1">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C3AC5256-A70C-EC51-4F03-FF86F03DCF27}"/>
              </a:ext>
            </a:extLst>
          </p:cNvPr>
          <p:cNvSpPr txBox="1"/>
          <p:nvPr/>
        </p:nvSpPr>
        <p:spPr>
          <a:xfrm>
            <a:off x="791852" y="1072583"/>
            <a:ext cx="1166986" cy="369332"/>
          </a:xfrm>
          <a:prstGeom prst="rect">
            <a:avLst/>
          </a:prstGeom>
          <a:solidFill>
            <a:schemeClr val="bg2">
              <a:lumMod val="90000"/>
            </a:schemeClr>
          </a:solidFill>
        </p:spPr>
        <p:txBody>
          <a:bodyPr wrap="none" rtlCol="0">
            <a:spAutoFit/>
          </a:bodyPr>
          <a:lstStyle/>
          <a:p>
            <a:r>
              <a:rPr lang="vi-VN" b="1">
                <a:latin typeface="Times New Roman" panose="02020603050405020304" pitchFamily="18" charset="0"/>
                <a:cs typeface="Times New Roman" panose="02020603050405020304" pitchFamily="18" charset="0"/>
              </a:rPr>
              <a:t>TestPin=1</a:t>
            </a:r>
            <a:endParaRPr lang="en-US" b="1">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95E7EBDF-4D58-7211-50E2-0A6A1FBC6BF0}"/>
              </a:ext>
            </a:extLst>
          </p:cNvPr>
          <p:cNvSpPr txBox="1"/>
          <p:nvPr/>
        </p:nvSpPr>
        <p:spPr>
          <a:xfrm>
            <a:off x="791852" y="1752883"/>
            <a:ext cx="1610377" cy="369332"/>
          </a:xfrm>
          <a:prstGeom prst="rect">
            <a:avLst/>
          </a:prstGeom>
          <a:solidFill>
            <a:schemeClr val="accent6">
              <a:lumMod val="20000"/>
              <a:lumOff val="80000"/>
            </a:schemeClr>
          </a:solidFill>
        </p:spPr>
        <p:txBody>
          <a:bodyPr wrap="none" rtlCol="0">
            <a:spAutoFit/>
          </a:bodyPr>
          <a:lstStyle/>
          <a:p>
            <a:r>
              <a:rPr lang="en-US" b="1">
                <a:latin typeface="Times New Roman" panose="02020603050405020304" pitchFamily="18" charset="0"/>
                <a:cs typeface="Times New Roman" panose="02020603050405020304" pitchFamily="18" charset="0"/>
              </a:rPr>
              <a:t>Input Capture</a:t>
            </a:r>
          </a:p>
        </p:txBody>
      </p:sp>
    </p:spTree>
    <p:extLst>
      <p:ext uri="{BB962C8B-B14F-4D97-AF65-F5344CB8AC3E}">
        <p14:creationId xmlns:p14="http://schemas.microsoft.com/office/powerpoint/2010/main" val="32578836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4739E4-271E-F453-3D67-FE644B71B650}"/>
            </a:ext>
          </a:extLst>
        </p:cNvPr>
        <p:cNvGrpSpPr/>
        <p:nvPr/>
      </p:nvGrpSpPr>
      <p:grpSpPr>
        <a:xfrm>
          <a:off x="0" y="0"/>
          <a:ext cx="0" cy="0"/>
          <a:chOff x="0" y="0"/>
          <a:chExt cx="0" cy="0"/>
        </a:xfrm>
      </p:grpSpPr>
      <p:pic>
        <p:nvPicPr>
          <p:cNvPr id="3" name="Picture 2">
            <a:extLst>
              <a:ext uri="{FF2B5EF4-FFF2-40B4-BE49-F238E27FC236}">
                <a16:creationId xmlns:a16="http://schemas.microsoft.com/office/drawing/2014/main" id="{A3BD5EBC-DB92-5235-8527-A345333337EE}"/>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3042577" y="399957"/>
            <a:ext cx="8972593" cy="6151066"/>
          </a:xfrm>
          <a:prstGeom prst="rect">
            <a:avLst/>
          </a:prstGeom>
        </p:spPr>
      </p:pic>
      <p:sp>
        <p:nvSpPr>
          <p:cNvPr id="4" name="TextBox 3">
            <a:extLst>
              <a:ext uri="{FF2B5EF4-FFF2-40B4-BE49-F238E27FC236}">
                <a16:creationId xmlns:a16="http://schemas.microsoft.com/office/drawing/2014/main" id="{6AB34B5E-6807-8F03-6EC9-0B10DC555D01}"/>
              </a:ext>
            </a:extLst>
          </p:cNvPr>
          <p:cNvSpPr txBox="1"/>
          <p:nvPr/>
        </p:nvSpPr>
        <p:spPr>
          <a:xfrm>
            <a:off x="0" y="392283"/>
            <a:ext cx="3055645" cy="369332"/>
          </a:xfrm>
          <a:prstGeom prst="rect">
            <a:avLst/>
          </a:prstGeom>
          <a:noFill/>
        </p:spPr>
        <p:txBody>
          <a:bodyPr wrap="none" rtlCol="0">
            <a:spAutoFit/>
          </a:bodyPr>
          <a:lstStyle/>
          <a:p>
            <a:r>
              <a:rPr lang="vi-VN" b="1">
                <a:latin typeface="Times New Roman" panose="02020603050405020304" pitchFamily="18" charset="0"/>
                <a:cs typeface="Times New Roman" panose="02020603050405020304" pitchFamily="18" charset="0"/>
              </a:rPr>
              <a:t>KIỂM CHỨNG LINH KIỆN</a:t>
            </a:r>
            <a:endParaRPr lang="en-US" b="1">
              <a:latin typeface="Times New Roman" panose="02020603050405020304" pitchFamily="18" charset="0"/>
              <a:cs typeface="Times New Roman" panose="02020603050405020304" pitchFamily="18" charset="0"/>
            </a:endParaRPr>
          </a:p>
        </p:txBody>
      </p:sp>
      <p:sp>
        <p:nvSpPr>
          <p:cNvPr id="2" name="TextBox 1">
            <a:extLst>
              <a:ext uri="{FF2B5EF4-FFF2-40B4-BE49-F238E27FC236}">
                <a16:creationId xmlns:a16="http://schemas.microsoft.com/office/drawing/2014/main" id="{1F3DB1F9-7F5A-8462-AEDC-08D967DCC915}"/>
              </a:ext>
            </a:extLst>
          </p:cNvPr>
          <p:cNvSpPr txBox="1"/>
          <p:nvPr/>
        </p:nvSpPr>
        <p:spPr>
          <a:xfrm>
            <a:off x="791852" y="1072583"/>
            <a:ext cx="1166986" cy="369332"/>
          </a:xfrm>
          <a:prstGeom prst="rect">
            <a:avLst/>
          </a:prstGeom>
          <a:solidFill>
            <a:schemeClr val="bg2">
              <a:lumMod val="90000"/>
            </a:schemeClr>
          </a:solidFill>
        </p:spPr>
        <p:txBody>
          <a:bodyPr wrap="none" rtlCol="0">
            <a:spAutoFit/>
          </a:bodyPr>
          <a:lstStyle/>
          <a:p>
            <a:r>
              <a:rPr lang="vi-VN" b="1">
                <a:latin typeface="Times New Roman" panose="02020603050405020304" pitchFamily="18" charset="0"/>
                <a:cs typeface="Times New Roman" panose="02020603050405020304" pitchFamily="18" charset="0"/>
              </a:rPr>
              <a:t>TestPin=0</a:t>
            </a:r>
            <a:endParaRPr lang="en-US" b="1">
              <a:latin typeface="Times New Roman" panose="02020603050405020304" pitchFamily="18" charset="0"/>
              <a:cs typeface="Times New Roman" panose="02020603050405020304" pitchFamily="18" charset="0"/>
            </a:endParaRPr>
          </a:p>
        </p:txBody>
      </p:sp>
      <p:sp>
        <p:nvSpPr>
          <p:cNvPr id="5" name="TextBox 4">
            <a:extLst>
              <a:ext uri="{FF2B5EF4-FFF2-40B4-BE49-F238E27FC236}">
                <a16:creationId xmlns:a16="http://schemas.microsoft.com/office/drawing/2014/main" id="{F39DCAC4-B7BF-B3C8-6F65-578067424707}"/>
              </a:ext>
            </a:extLst>
          </p:cNvPr>
          <p:cNvSpPr txBox="1"/>
          <p:nvPr/>
        </p:nvSpPr>
        <p:spPr>
          <a:xfrm>
            <a:off x="791852" y="1752883"/>
            <a:ext cx="2077107" cy="369332"/>
          </a:xfrm>
          <a:prstGeom prst="rect">
            <a:avLst/>
          </a:prstGeom>
          <a:solidFill>
            <a:schemeClr val="accent5">
              <a:lumMod val="20000"/>
              <a:lumOff val="80000"/>
            </a:schemeClr>
          </a:solidFill>
        </p:spPr>
        <p:txBody>
          <a:bodyPr wrap="none" rtlCol="0">
            <a:spAutoFit/>
          </a:bodyPr>
          <a:lstStyle/>
          <a:p>
            <a:r>
              <a:rPr lang="en-US" b="1">
                <a:latin typeface="Times New Roman" panose="02020603050405020304" pitchFamily="18" charset="0"/>
                <a:cs typeface="Times New Roman" panose="02020603050405020304" pitchFamily="18" charset="0"/>
              </a:rPr>
              <a:t>External Interrupt </a:t>
            </a:r>
          </a:p>
        </p:txBody>
      </p:sp>
      <p:sp>
        <p:nvSpPr>
          <p:cNvPr id="6" name="TextBox 5">
            <a:extLst>
              <a:ext uri="{FF2B5EF4-FFF2-40B4-BE49-F238E27FC236}">
                <a16:creationId xmlns:a16="http://schemas.microsoft.com/office/drawing/2014/main" id="{9F2DEB7C-9689-B2C7-BC22-B92E083C2809}"/>
              </a:ext>
            </a:extLst>
          </p:cNvPr>
          <p:cNvSpPr txBox="1"/>
          <p:nvPr/>
        </p:nvSpPr>
        <p:spPr>
          <a:xfrm>
            <a:off x="103695" y="2335776"/>
            <a:ext cx="2865748" cy="2951064"/>
          </a:xfrm>
          <a:prstGeom prst="rect">
            <a:avLst/>
          </a:prstGeom>
          <a:noFill/>
        </p:spPr>
        <p:txBody>
          <a:bodyPr wrap="square" rtlCol="0">
            <a:spAutoFit/>
          </a:bodyPr>
          <a:lstStyle/>
          <a:p>
            <a:pPr>
              <a:lnSpc>
                <a:spcPct val="150000"/>
              </a:lnSpc>
            </a:pPr>
            <a:r>
              <a:rPr lang="vi-VN">
                <a:latin typeface="Times New Roman" panose="02020603050405020304" pitchFamily="18" charset="0"/>
                <a:cs typeface="Times New Roman" panose="02020603050405020304" pitchFamily="18" charset="0"/>
              </a:rPr>
              <a:t>Khác với ICP (Input Capture của timer1) có thể tính trực tiếp độ rộng xung thì khi sử dụng ngắt ngoài INT để bắt cạnh lên/xuống của Echo phải lưu vào 2 biến riêng biệt rồi lấy hiệu của chúng.</a:t>
            </a:r>
            <a:endParaRPr lang="en-US">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15323794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123</TotalTime>
  <Words>538</Words>
  <Application>Microsoft Office PowerPoint</Application>
  <PresentationFormat>Widescreen</PresentationFormat>
  <Paragraphs>55</Paragraphs>
  <Slides>11</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11</vt:i4>
      </vt:variant>
    </vt:vector>
  </HeadingPairs>
  <TitlesOfParts>
    <vt:vector size="17" baseType="lpstr">
      <vt:lpstr>Aptos</vt:lpstr>
      <vt:lpstr>Aptos Display</vt:lpstr>
      <vt:lpstr>Arial</vt:lpstr>
      <vt:lpstr>Cambria Math</vt:lpstr>
      <vt:lpstr>Times New Roman</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Quang Nhat</dc:creator>
  <cp:lastModifiedBy>Quang Nhat</cp:lastModifiedBy>
  <cp:revision>2</cp:revision>
  <dcterms:created xsi:type="dcterms:W3CDTF">2025-09-22T15:04:30Z</dcterms:created>
  <dcterms:modified xsi:type="dcterms:W3CDTF">2025-09-22T17:19:11Z</dcterms:modified>
</cp:coreProperties>
</file>