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Lato"/>
      <p:regular r:id="rId28"/>
      <p:bold r:id="rId29"/>
      <p:italic r:id="rId30"/>
      <p:boldItalic r:id="rId31"/>
    </p:embeddedFont>
    <p:embeddedFont>
      <p:font typeface="Source Code Pro"/>
      <p:regular r:id="rId32"/>
      <p:bold r:id="rId33"/>
      <p:italic r:id="rId34"/>
      <p:boldItalic r:id="rId35"/>
    </p:embeddedFont>
    <p:embeddedFont>
      <p:font typeface="Arial Black"/>
      <p:regular r:id="rId36"/>
    </p:embeddedFont>
    <p:embeddedFont>
      <p:font typeface="Oswal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Lato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33" Type="http://schemas.openxmlformats.org/officeDocument/2006/relationships/font" Target="fonts/SourceCodePro-bold.fntdata"/><Relationship Id="rId10" Type="http://schemas.openxmlformats.org/officeDocument/2006/relationships/slide" Target="slides/slide4.xml"/><Relationship Id="rId32" Type="http://schemas.openxmlformats.org/officeDocument/2006/relationships/font" Target="fonts/SourceCodePro-regular.fntdata"/><Relationship Id="rId13" Type="http://schemas.openxmlformats.org/officeDocument/2006/relationships/slide" Target="slides/slide7.xml"/><Relationship Id="rId35" Type="http://schemas.openxmlformats.org/officeDocument/2006/relationships/font" Target="fonts/SourceCodePro-boldItalic.fntdata"/><Relationship Id="rId12" Type="http://schemas.openxmlformats.org/officeDocument/2006/relationships/slide" Target="slides/slide6.xml"/><Relationship Id="rId34" Type="http://schemas.openxmlformats.org/officeDocument/2006/relationships/font" Target="fonts/SourceCodePro-italic.fntdata"/><Relationship Id="rId15" Type="http://schemas.openxmlformats.org/officeDocument/2006/relationships/slide" Target="slides/slide9.xml"/><Relationship Id="rId37" Type="http://schemas.openxmlformats.org/officeDocument/2006/relationships/font" Target="fonts/Oswald-regular.fntdata"/><Relationship Id="rId14" Type="http://schemas.openxmlformats.org/officeDocument/2006/relationships/slide" Target="slides/slide8.xml"/><Relationship Id="rId36" Type="http://schemas.openxmlformats.org/officeDocument/2006/relationships/font" Target="fonts/ArialBlack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Oswald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479bcfb5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479bcfb5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aba040f84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aba040f84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aba040f84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aba040f84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aba040f84d_4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aba040f84d_4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b3d67a960a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b3d67a960a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b3d67a960a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b3d67a960a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b3d67a9d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b3d67a9d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b3d67a960a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b3d67a960a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b3d67a96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b3d67a96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b3d67a960a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b3d67a960a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b3d67a960a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b3d67a960a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ba040f84d_4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ba040f84d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aba040ee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aba040ee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b479bcfb56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b479bcfb56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3d67a960a_0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b3d67a960a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b3d67a960a_0_5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b3d67a960a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b3d67a960a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b3d67a960a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b3d67a960a_0_8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b3d67a960a_0_8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b3d67a960a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b3d67a960a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b3d67a960a_0_7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b3d67a960a_0_7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b3d67a960a_0_8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b3d67a960a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699007" y="-20954"/>
            <a:ext cx="7746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909319" y="-20954"/>
            <a:ext cx="73254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457200" y="1202246"/>
            <a:ext cx="82296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idx="11" type="ftr"/>
          </p:nvPr>
        </p:nvSpPr>
        <p:spPr>
          <a:xfrm>
            <a:off x="7165205" y="5009234"/>
            <a:ext cx="16788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7" name="Google Shape;117;p2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OBJECT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OBJECT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OBJECT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4">
  <p:cSld name="OBJECT_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5">
  <p:cSld name="OBJECT_5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32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2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6">
  <p:cSld name="OBJECT_6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7">
  <p:cSld name="OBJECT_7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8">
  <p:cSld name="OBJECT_8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" type="body"/>
          </p:nvPr>
        </p:nvSpPr>
        <p:spPr>
          <a:xfrm>
            <a:off x="736094" y="822578"/>
            <a:ext cx="7139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5" name="Google Shape;165;p3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/>
          <p:nvPr/>
        </p:nvSpPr>
        <p:spPr>
          <a:xfrm>
            <a:off x="4487417" y="390906"/>
            <a:ext cx="169200" cy="8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9" name="Google Shape;169;p36"/>
          <p:cNvSpPr/>
          <p:nvPr/>
        </p:nvSpPr>
        <p:spPr>
          <a:xfrm>
            <a:off x="0" y="0"/>
            <a:ext cx="9144000" cy="791528"/>
          </a:xfrm>
          <a:custGeom>
            <a:rect b="b" l="l" r="r" t="t"/>
            <a:pathLst>
              <a:path extrusionOk="0" h="1055370" w="12192000">
                <a:moveTo>
                  <a:pt x="0" y="0"/>
                </a:moveTo>
                <a:lnTo>
                  <a:pt x="12192000" y="0"/>
                </a:lnTo>
                <a:lnTo>
                  <a:pt x="12192000" y="1054799"/>
                </a:lnTo>
                <a:lnTo>
                  <a:pt x="0" y="1054799"/>
                </a:lnTo>
                <a:lnTo>
                  <a:pt x="0" y="0"/>
                </a:lnTo>
                <a:close/>
              </a:path>
            </a:pathLst>
          </a:custGeom>
          <a:solidFill>
            <a:srgbClr val="EBF0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0" name="Google Shape;170;p36"/>
          <p:cNvSpPr/>
          <p:nvPr/>
        </p:nvSpPr>
        <p:spPr>
          <a:xfrm>
            <a:off x="0" y="809028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EBF0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1" name="Google Shape;171;p36"/>
          <p:cNvSpPr/>
          <p:nvPr/>
        </p:nvSpPr>
        <p:spPr>
          <a:xfrm>
            <a:off x="0" y="5123853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EBF0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2" name="Google Shape;172;p36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3" name="Google Shape;173;p36"/>
          <p:cNvSpPr txBox="1"/>
          <p:nvPr>
            <p:ph idx="1" type="body"/>
          </p:nvPr>
        </p:nvSpPr>
        <p:spPr>
          <a:xfrm>
            <a:off x="251022" y="925449"/>
            <a:ext cx="3716100" cy="3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6"/>
          <p:cNvSpPr txBox="1"/>
          <p:nvPr>
            <p:ph idx="2" type="body"/>
          </p:nvPr>
        </p:nvSpPr>
        <p:spPr>
          <a:xfrm>
            <a:off x="4709160" y="1183005"/>
            <a:ext cx="39774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6" name="Google Shape;176;p3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3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9">
  <p:cSld name="OBJECT_9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0" name="Google Shape;180;p37"/>
          <p:cNvSpPr txBox="1"/>
          <p:nvPr>
            <p:ph idx="1" type="body"/>
          </p:nvPr>
        </p:nvSpPr>
        <p:spPr>
          <a:xfrm>
            <a:off x="736094" y="822578"/>
            <a:ext cx="7139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2" name="Google Shape;182;p3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3" name="Google Shape;183;p3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OBJECT_10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type="title"/>
          </p:nvPr>
        </p:nvSpPr>
        <p:spPr>
          <a:xfrm>
            <a:off x="526541" y="2795835"/>
            <a:ext cx="8091000" cy="11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6" name="Google Shape;186;p3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7" name="Google Shape;187;p3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8" name="Google Shape;188;p3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 txBox="1"/>
          <p:nvPr>
            <p:ph type="ctrTitle"/>
          </p:nvPr>
        </p:nvSpPr>
        <p:spPr>
          <a:xfrm>
            <a:off x="688847" y="473259"/>
            <a:ext cx="77664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39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3" name="Google Shape;193;p3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4" name="Google Shape;194;p3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hyperlink" Target="https://twitter.com/0xAwali" TargetMode="External"/><Relationship Id="rId6" Type="http://schemas.openxmlformats.org/officeDocument/2006/relationships/image" Target="../media/image8.png"/><Relationship Id="rId7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chq.github.io/CyberChef/#recipe=Extract_URLs(false)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twitter.com/steve_mcilwain/status/1248520516832501760" TargetMode="External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Cillian-Collins/subscraper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Threezh1/JSFinder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m4ll0k/SecretFinder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machinexa2/JScanner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hyperlink" Target="https://twitter.com/steve_mcilwain/status/1242333056368869382" TargetMode="External"/><Relationship Id="rId5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hyperlink" Target="https://www.youtube.com/watch?v=0jM8dDVifaI" TargetMode="External"/><Relationship Id="rId9" Type="http://schemas.openxmlformats.org/officeDocument/2006/relationships/image" Target="../media/image17.png"/><Relationship Id="rId5" Type="http://schemas.openxmlformats.org/officeDocument/2006/relationships/image" Target="../media/image19.png"/><Relationship Id="rId6" Type="http://schemas.openxmlformats.org/officeDocument/2006/relationships/hyperlink" Target="https://medium.com/@Skylinearafat/how-to-look-for-js-files-vulnerability-for-fun-and-profit-78bfdfbd6731" TargetMode="External"/><Relationship Id="rId7" Type="http://schemas.openxmlformats.org/officeDocument/2006/relationships/image" Target="../media/image15.png"/><Relationship Id="rId8" Type="http://schemas.openxmlformats.org/officeDocument/2006/relationships/hyperlink" Target="https://medium.com/bugbountywriteup/one-token-to-leak-them-all-the-story-of-a-8000-npm-token-79b13af182a3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hyperlink" Target="https://twitter.com/offensivekrish/status/1315175519047110659" TargetMode="External"/><Relationship Id="rId5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hyperlink" Target="https://twitter.com/jmelika/status/1085613117084598272" TargetMode="External"/><Relationship Id="rId5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github.com/robre/jsmon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slide" Target="/ppt/slides/slide13.xml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5.png"/><Relationship Id="rId8" Type="http://schemas.openxmlformats.org/officeDocument/2006/relationships/slide" Target="/ppt/slides/slide4.xml"/><Relationship Id="rId11" Type="http://schemas.openxmlformats.org/officeDocument/2006/relationships/slide" Target="/ppt/slides/slide19.xml"/><Relationship Id="rId10" Type="http://schemas.openxmlformats.org/officeDocument/2006/relationships/image" Target="../media/image12.png"/><Relationship Id="rId13" Type="http://schemas.openxmlformats.org/officeDocument/2006/relationships/slide" Target="/ppt/slides/slide7.xml"/><Relationship Id="rId12" Type="http://schemas.openxmlformats.org/officeDocument/2006/relationships/slide" Target="/ppt/slides/slide11.xml"/><Relationship Id="rId1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cablej/FileChangeMonitor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twitter.com/intigriti/status/1123683624291794944" TargetMode="External"/><Relationship Id="rId6" Type="http://schemas.openxmlformats.org/officeDocument/2006/relationships/image" Target="../media/image7.png"/><Relationship Id="rId7" Type="http://schemas.openxmlformats.org/officeDocument/2006/relationships/hyperlink" Target="https://twitter.com/hackerscrolls/status/1243565609075585026" TargetMode="External"/><Relationship Id="rId8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twitter.com/0xAwali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hyperlink" Target="https://twitter.com/Jhaddix/status/1235161881301512194" TargetMode="External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003random/getJS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lc/gau" TargetMode="External"/><Relationship Id="rId4" Type="http://schemas.openxmlformats.org/officeDocument/2006/relationships/hyperlink" Target="https://github.com/lc/subjs" TargetMode="External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jaeles-project/gospider" TargetMode="External"/><Relationship Id="rId4" Type="http://schemas.openxmlformats.org/officeDocument/2006/relationships/hyperlink" Target="https://github.com/projectdiscovery/httpx" TargetMode="External"/><Relationship Id="rId9" Type="http://schemas.openxmlformats.org/officeDocument/2006/relationships/image" Target="../media/image7.png"/><Relationship Id="rId5" Type="http://schemas.openxmlformats.org/officeDocument/2006/relationships/hyperlink" Target="https://github.com/lc/subjs" TargetMode="External"/><Relationship Id="rId6" Type="http://schemas.openxmlformats.org/officeDocument/2006/relationships/hyperlink" Target="https://github.com/tomnomnom/anew" TargetMode="External"/><Relationship Id="rId7" Type="http://schemas.openxmlformats.org/officeDocument/2006/relationships/image" Target="../media/image2.png"/><Relationship Id="rId8" Type="http://schemas.openxmlformats.org/officeDocument/2006/relationships/hyperlink" Target="https://twitter.com/zeroc00I/status/1301278262811865089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GerbenJavado/LinkFinder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lc/subjs" TargetMode="External"/><Relationship Id="rId4" Type="http://schemas.openxmlformats.org/officeDocument/2006/relationships/hyperlink" Target="https://github.com/w9w/JSA" TargetMode="External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st.github.com/gwen001/0b15714d964d99c740a7e8998bd483df" TargetMode="External"/><Relationship Id="rId4" Type="http://schemas.openxmlformats.org/officeDocument/2006/relationships/image" Target="../media/image2.png"/><Relationship Id="rId5" Type="http://schemas.openxmlformats.org/officeDocument/2006/relationships/hyperlink" Target="https://twitter.com/gwendallecoguic/status/1251238606687088641" TargetMode="External"/><Relationship Id="rId6" Type="http://schemas.openxmlformats.org/officeDocument/2006/relationships/image" Target="../media/image7.png"/><Relationship Id="rId7" Type="http://schemas.openxmlformats.org/officeDocument/2006/relationships/hyperlink" Target="https://twitter.com/gwendallecoguic/status/125447525312172032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/>
          <p:nvPr/>
        </p:nvSpPr>
        <p:spPr>
          <a:xfrm>
            <a:off x="0" y="58375"/>
            <a:ext cx="4093800" cy="5084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0" name="Google Shape;200;p40"/>
          <p:cNvSpPr/>
          <p:nvPr/>
        </p:nvSpPr>
        <p:spPr>
          <a:xfrm>
            <a:off x="3731825" y="112700"/>
            <a:ext cx="880200" cy="870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1" name="Google Shape;201;p40"/>
          <p:cNvSpPr/>
          <p:nvPr/>
        </p:nvSpPr>
        <p:spPr>
          <a:xfrm>
            <a:off x="4524900" y="132782"/>
            <a:ext cx="195600" cy="20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0"/>
          <p:cNvSpPr txBox="1"/>
          <p:nvPr>
            <p:ph idx="4294967295" type="title"/>
          </p:nvPr>
        </p:nvSpPr>
        <p:spPr>
          <a:xfrm>
            <a:off x="4028100" y="2926150"/>
            <a:ext cx="50301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>
                <a:latin typeface="Lato"/>
                <a:ea typeface="Lato"/>
                <a:cs typeface="Lato"/>
                <a:sym typeface="Lato"/>
              </a:rPr>
            </a:br>
            <a:r>
              <a:rPr b="1" lang="en" sz="36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Mahmoud M.</a:t>
            </a:r>
            <a:r>
              <a:rPr b="1" lang="en" sz="3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Awali</a:t>
            </a:r>
            <a:b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b="1" lang="en">
                <a:solidFill>
                  <a:srgbClr val="000000"/>
                </a:solidFill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@0xAwali</a:t>
            </a:r>
            <a:endParaRPr b="1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03" name="Google Shape;203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1200" y="4110576"/>
            <a:ext cx="727375" cy="56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63775" y="1860250"/>
            <a:ext cx="2286300" cy="171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40"/>
          <p:cNvSpPr txBox="1"/>
          <p:nvPr/>
        </p:nvSpPr>
        <p:spPr>
          <a:xfrm>
            <a:off x="3731825" y="339175"/>
            <a:ext cx="5350200" cy="23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b="1" lang="en" sz="60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Javascript</a:t>
            </a:r>
            <a:endParaRPr b="1" sz="60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    </a:t>
            </a:r>
            <a:r>
              <a:rPr b="1" lang="en" sz="17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secretKEY - Endpoints - </a:t>
            </a:r>
            <a:r>
              <a:rPr b="1" lang="en" sz="17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Subdomains</a:t>
            </a:r>
            <a:endParaRPr b="1" sz="17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30" name="Google Shape;330;p4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32" name="Google Shape;332;p4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EFEFEF"/>
                </a:solidFill>
              </a:rPr>
              <a:t>Extract All The Endpoints From Any Javascript File By Integration 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Tools </a:t>
            </a:r>
            <a:r>
              <a:rPr b="1" lang="en" sz="1700">
                <a:solidFill>
                  <a:srgbClr val="EFEFEF"/>
                </a:solidFill>
              </a:rPr>
              <a:t>e.g. </a:t>
            </a:r>
            <a:r>
              <a:rPr b="1" lang="en" sz="1700">
                <a:solidFill>
                  <a:srgbClr val="0B5394"/>
                </a:solidFill>
              </a:rPr>
              <a:t>js-beautify </a:t>
            </a:r>
            <a:r>
              <a:rPr b="1" lang="en" sz="1700">
                <a:solidFill>
                  <a:srgbClr val="EFEFEF"/>
                </a:solidFill>
              </a:rPr>
              <a:t>AND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CyberChef</a:t>
            </a:r>
            <a:br>
              <a:rPr b="1" lang="en" sz="1700">
                <a:solidFill>
                  <a:srgbClr val="0B5394"/>
                </a:solidFill>
              </a:rPr>
            </a:b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333" name="Google Shape;33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1 -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Open Your Terminal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Write This Command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      wget https://www.comapny.com/app.js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      js-beautify file.js &gt; pretty.js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3 -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Copy Content Of pretty.js To CyberChef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</p:txBody>
      </p:sp>
      <p:sp>
        <p:nvSpPr>
          <p:cNvPr id="335" name="Google Shape;335;p4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36" name="Google Shape;336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0"/>
          <p:cNvSpPr/>
          <p:nvPr/>
        </p:nvSpPr>
        <p:spPr>
          <a:xfrm>
            <a:off x="399550" y="324752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-u  URL " URL Of Target e.g. https://www.company.com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42" name="Google Shape;342;p50"/>
          <p:cNvSpPr/>
          <p:nvPr/>
        </p:nvSpPr>
        <p:spPr>
          <a:xfrm>
            <a:off x="399550" y="365487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-v " </a:t>
            </a:r>
            <a:r>
              <a:rPr lang="en">
                <a:solidFill>
                  <a:srgbClr val="EFEFEF"/>
                </a:solidFill>
              </a:rPr>
              <a:t>Enables Verbosity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43" name="Google Shape;343;p50"/>
          <p:cNvSpPr/>
          <p:nvPr/>
        </p:nvSpPr>
        <p:spPr>
          <a:xfrm>
            <a:off x="399550" y="2583975"/>
            <a:ext cx="8434800" cy="6213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python3 subscraper.py -u URL -v -o output.txt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44" name="Google Shape;344;p5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Extract All Subdomains From Any Domain By Using Tools e.g.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subscraper</a:t>
            </a:r>
            <a:endParaRPr b="1"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45" name="Google Shape;345;p50"/>
          <p:cNvSpPr/>
          <p:nvPr/>
        </p:nvSpPr>
        <p:spPr>
          <a:xfrm>
            <a:off x="399550" y="406222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-o output.txt " File Where To Save Subdomains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46" name="Google Shape;346;p5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47" name="Google Shape;347;p5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49" name="Google Shape;34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/>
          <p:nvPr/>
        </p:nvSpPr>
        <p:spPr>
          <a:xfrm>
            <a:off x="399550" y="324752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-u  URL " URL Of Target e.g. https://www.company.com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55" name="Google Shape;355;p51"/>
          <p:cNvSpPr/>
          <p:nvPr/>
        </p:nvSpPr>
        <p:spPr>
          <a:xfrm>
            <a:off x="399550" y="365487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-c  "COOKIE-Value"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lang="en">
                <a:solidFill>
                  <a:srgbClr val="EFEFEF"/>
                </a:solidFill>
              </a:rPr>
              <a:t>" Value Of Cookie Header To Send In Requests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56" name="Google Shape;356;p51"/>
          <p:cNvSpPr/>
          <p:nvPr/>
        </p:nvSpPr>
        <p:spPr>
          <a:xfrm>
            <a:off x="399550" y="2583975"/>
            <a:ext cx="8434800" cy="6213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python3 JSFinder.py -u URL -c "COOKIE-Value" -d -ou url.txt -os subdomains.txt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57" name="Google Shape;357;p5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Extract All The Endpoints And Subdomains From Any Domain   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By Using Tools e.g.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JSFinder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358" name="Google Shape;358;p51"/>
          <p:cNvSpPr/>
          <p:nvPr/>
        </p:nvSpPr>
        <p:spPr>
          <a:xfrm>
            <a:off x="399550" y="406222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-d " Rescan Every URL You Will Find It aka Deep Find 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59" name="Google Shape;359;p5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60" name="Google Shape;360;p5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5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62" name="Google Shape;36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1"/>
          <p:cNvSpPr/>
          <p:nvPr/>
        </p:nvSpPr>
        <p:spPr>
          <a:xfrm>
            <a:off x="399450" y="446957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-ou url.txt " File To Save Paths		" -os subdomains.txt " File To Save Subdomains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2"/>
          <p:cNvSpPr/>
          <p:nvPr/>
        </p:nvSpPr>
        <p:spPr>
          <a:xfrm>
            <a:off x="399550" y="324752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</a:t>
            </a:r>
            <a:r>
              <a:rPr lang="en">
                <a:solidFill>
                  <a:srgbClr val="EFEFEF"/>
                </a:solidFill>
              </a:rPr>
              <a:t>-i out.txt</a:t>
            </a:r>
            <a:r>
              <a:rPr lang="en">
                <a:solidFill>
                  <a:srgbClr val="EFEFEF"/>
                </a:solidFill>
              </a:rPr>
              <a:t> " Input a Javascript URL From out.txt  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69" name="Google Shape;369;p52"/>
          <p:cNvSpPr/>
          <p:nvPr/>
        </p:nvSpPr>
        <p:spPr>
          <a:xfrm>
            <a:off x="399550" y="365487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-H </a:t>
            </a:r>
            <a:r>
              <a:rPr lang="en">
                <a:solidFill>
                  <a:srgbClr val="EFEFEF"/>
                </a:solidFill>
              </a:rPr>
              <a:t>'Header: Value'</a:t>
            </a:r>
            <a:r>
              <a:rPr lang="en">
                <a:solidFill>
                  <a:srgbClr val="EFEFEF"/>
                </a:solidFill>
              </a:rPr>
              <a:t> " </a:t>
            </a:r>
            <a:r>
              <a:rPr lang="en">
                <a:solidFill>
                  <a:srgbClr val="EFEFEF"/>
                </a:solidFill>
              </a:rPr>
              <a:t>Custom Request Header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70" name="Google Shape;370;p52"/>
          <p:cNvSpPr/>
          <p:nvPr/>
        </p:nvSpPr>
        <p:spPr>
          <a:xfrm>
            <a:off x="399550" y="2583975"/>
            <a:ext cx="8434800" cy="6213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python3 SecretFinder.py -i out.txt -H 'Header: Value' -o secrets.txt 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71" name="Google Shape;371;p5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Scan Javascript URL File To Extract Tokens By Using 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Tools e.g.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SecretFinder</a:t>
            </a:r>
            <a:r>
              <a:rPr b="1" lang="en" sz="1700">
                <a:solidFill>
                  <a:srgbClr val="EFEFEF"/>
                </a:solidFill>
              </a:rPr>
              <a:t> 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72" name="Google Shape;372;p52"/>
          <p:cNvSpPr/>
          <p:nvPr/>
        </p:nvSpPr>
        <p:spPr>
          <a:xfrm>
            <a:off x="399550" y="406222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-o secrets.txt " </a:t>
            </a:r>
            <a:r>
              <a:rPr lang="en">
                <a:solidFill>
                  <a:srgbClr val="EFEFEF"/>
                </a:solidFill>
              </a:rPr>
              <a:t>Save Output To secrets.txt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73" name="Google Shape;373;p5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74" name="Google Shape;374;p5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76" name="Google Shape;3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3"/>
          <p:cNvSpPr/>
          <p:nvPr/>
        </p:nvSpPr>
        <p:spPr>
          <a:xfrm>
            <a:off x="399550" y="324752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--- " </a:t>
            </a:r>
            <a:r>
              <a:rPr lang="en">
                <a:solidFill>
                  <a:srgbClr val="EFEFEF"/>
                </a:solidFill>
              </a:rPr>
              <a:t>Input a Javascript URL From STDIN </a:t>
            </a:r>
            <a:r>
              <a:rPr lang="en">
                <a:solidFill>
                  <a:srgbClr val="EFEFEF"/>
                </a:solidFill>
              </a:rPr>
              <a:t> 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82" name="Google Shape;382;p53"/>
          <p:cNvSpPr/>
          <p:nvPr/>
        </p:nvSpPr>
        <p:spPr>
          <a:xfrm>
            <a:off x="399550" y="365487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-o scan.txt " Save Output To scan.txt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83" name="Google Shape;383;p53"/>
          <p:cNvSpPr/>
          <p:nvPr/>
        </p:nvSpPr>
        <p:spPr>
          <a:xfrm>
            <a:off x="399550" y="2583975"/>
            <a:ext cx="8434800" cy="6213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cat out.txt | JScanner --- -o scan.txt -t 10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84" name="Google Shape;384;p5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Scan Javascript URL File By Using Tools e.g.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JScanner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85" name="Google Shape;385;p53"/>
          <p:cNvSpPr/>
          <p:nvPr/>
        </p:nvSpPr>
        <p:spPr>
          <a:xfrm>
            <a:off x="399550" y="406222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-t 10 " </a:t>
            </a:r>
            <a:r>
              <a:rPr lang="en">
                <a:solidFill>
                  <a:srgbClr val="EFEFEF"/>
                </a:solidFill>
              </a:rPr>
              <a:t>Number Of Threads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86" name="Google Shape;386;p5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87" name="Google Shape;387;p5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5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89" name="Google Shape;389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95" name="Google Shape;395;p5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5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97" name="Google Shape;397;p5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Analyze Javascript Files From Your Command Line</a:t>
            </a:r>
            <a:r>
              <a:rPr b="1" lang="en" sz="1700">
                <a:solidFill>
                  <a:srgbClr val="EFEFEF"/>
                </a:solidFill>
              </a:rPr>
              <a:t> e.g. </a:t>
            </a:r>
            <a:r>
              <a:rPr b="1" lang="en" sz="1700">
                <a:solidFill>
                  <a:srgbClr val="0B5394"/>
                </a:solidFill>
              </a:rPr>
              <a:t>js-beautify file.js 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&gt; pretty.js &amp;&amp; grep -Eo "(http|https)://[a-zA-Z0-9./?=_-]*" pretty.js | sort -u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398" name="Google Shape;39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1 -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Open Your Terminal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Write This Command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      wget https://www.comapny.com/app.js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      js-beautify file.js &gt; pretty.js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      grep -Eo "(http|https)://[a-zA-Z0-9./?=_-]*" pretty.js | 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               sort -u</a:t>
            </a:r>
            <a:endParaRPr b="1">
              <a:solidFill>
                <a:srgbClr val="EFEFEF"/>
              </a:solidFill>
            </a:endParaRPr>
          </a:p>
        </p:txBody>
      </p:sp>
      <p:sp>
        <p:nvSpPr>
          <p:cNvPr id="400" name="Google Shape;400;p5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01" name="Google Shape;401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07" name="Google Shape;407;p5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09" name="Google Shape;409;p5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Search For Javascript Manually</a:t>
            </a:r>
            <a:r>
              <a:rPr b="1" lang="en" sz="1700">
                <a:solidFill>
                  <a:srgbClr val="EFEFEF"/>
                </a:solidFill>
              </a:rPr>
              <a:t> To Discover </a:t>
            </a:r>
            <a:r>
              <a:rPr b="1" lang="en" sz="1700">
                <a:solidFill>
                  <a:srgbClr val="0B5394"/>
                </a:solidFill>
              </a:rPr>
              <a:t>New parameters</a:t>
            </a:r>
            <a:r>
              <a:rPr b="1" lang="en" sz="1700">
                <a:solidFill>
                  <a:schemeClr val="lt1"/>
                </a:solidFill>
              </a:rPr>
              <a:t> , </a:t>
            </a:r>
            <a:r>
              <a:rPr b="1" lang="en" sz="1700">
                <a:solidFill>
                  <a:srgbClr val="0B5394"/>
                </a:solidFill>
              </a:rPr>
              <a:t>Endpoints</a:t>
            </a:r>
            <a:r>
              <a:rPr b="1" lang="en" sz="1700">
                <a:solidFill>
                  <a:schemeClr val="lt1"/>
                </a:solidFill>
              </a:rPr>
              <a:t> And </a:t>
            </a:r>
            <a:r>
              <a:rPr b="1" lang="en" sz="1700">
                <a:solidFill>
                  <a:srgbClr val="0B5394"/>
                </a:solidFill>
              </a:rPr>
              <a:t>Subdomains</a:t>
            </a:r>
            <a:r>
              <a:rPr b="1" lang="en" sz="1700">
                <a:solidFill>
                  <a:schemeClr val="lt1"/>
                </a:solidFill>
              </a:rPr>
              <a:t> OR </a:t>
            </a:r>
            <a:r>
              <a:rPr b="1" lang="en" sz="1700">
                <a:solidFill>
                  <a:srgbClr val="0B5394"/>
                </a:solidFill>
              </a:rPr>
              <a:t>References To More API Calls</a:t>
            </a:r>
            <a:r>
              <a:rPr b="1" lang="en" sz="1700">
                <a:solidFill>
                  <a:schemeClr val="lt1"/>
                </a:solidFill>
              </a:rPr>
              <a:t> OR Get </a:t>
            </a:r>
            <a:r>
              <a:rPr b="1" lang="en" sz="1700">
                <a:solidFill>
                  <a:srgbClr val="0B5394"/>
                </a:solidFill>
              </a:rPr>
              <a:t>Dev Comments</a:t>
            </a:r>
            <a:r>
              <a:rPr b="1" lang="en" sz="1700">
                <a:solidFill>
                  <a:schemeClr val="lt1"/>
                </a:solidFill>
              </a:rPr>
              <a:t> OR </a:t>
            </a:r>
            <a:r>
              <a:rPr b="1" lang="en" sz="1700">
                <a:solidFill>
                  <a:srgbClr val="0B5394"/>
                </a:solidFill>
              </a:rPr>
              <a:t>Tokens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410" name="Google Shape;41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5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rgbClr val="EFEFEF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1 - Browse Your Target e.g. https://www.company.com</a:t>
            </a:r>
            <a:br>
              <a:rPr b="1" lang="en">
                <a:solidFill>
                  <a:srgbClr val="EFEFEF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2 - </a:t>
            </a:r>
            <a:r>
              <a:rPr b="1" lang="en">
                <a:solidFill>
                  <a:srgbClr val="00FF00"/>
                </a:solidFill>
              </a:rPr>
              <a:t>Click Right </a:t>
            </a:r>
            <a:r>
              <a:rPr b="1" lang="en">
                <a:solidFill>
                  <a:srgbClr val="EFEFEF"/>
                </a:solidFill>
              </a:rPr>
              <a:t>,</a:t>
            </a:r>
            <a:r>
              <a:rPr b="1" lang="en">
                <a:solidFill>
                  <a:srgbClr val="00FF00"/>
                </a:solidFill>
              </a:rPr>
              <a:t> Choose </a:t>
            </a:r>
            <a:r>
              <a:rPr b="1" lang="en" u="sng">
                <a:solidFill>
                  <a:srgbClr val="00FF00"/>
                </a:solidFill>
              </a:rPr>
              <a:t>V</a:t>
            </a:r>
            <a:r>
              <a:rPr b="1" lang="en">
                <a:solidFill>
                  <a:srgbClr val="00FF00"/>
                </a:solidFill>
              </a:rPr>
              <a:t>iew Page Source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3 - </a:t>
            </a:r>
            <a:r>
              <a:rPr b="1" lang="en">
                <a:solidFill>
                  <a:srgbClr val="00FF00"/>
                </a:solidFill>
              </a:rPr>
              <a:t>Press Ctrl </a:t>
            </a:r>
            <a:r>
              <a:rPr b="1" lang="en">
                <a:solidFill>
                  <a:srgbClr val="EFEFEF"/>
                </a:solidFill>
              </a:rPr>
              <a:t>Plus</a:t>
            </a:r>
            <a:r>
              <a:rPr b="1" lang="en">
                <a:solidFill>
                  <a:srgbClr val="00FF00"/>
                </a:solidFill>
              </a:rPr>
              <a:t> F </a:t>
            </a:r>
            <a:r>
              <a:rPr b="1" lang="en">
                <a:solidFill>
                  <a:srgbClr val="EFEFEF"/>
                </a:solidFill>
              </a:rPr>
              <a:t>To </a:t>
            </a:r>
            <a:r>
              <a:rPr b="1" lang="en">
                <a:solidFill>
                  <a:srgbClr val="EFEFEF"/>
                </a:solidFill>
              </a:rPr>
              <a:t>Display</a:t>
            </a:r>
            <a:r>
              <a:rPr b="1" lang="en">
                <a:solidFill>
                  <a:srgbClr val="EFEFEF"/>
                </a:solidFill>
              </a:rPr>
              <a:t> Search Box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4 - </a:t>
            </a:r>
            <a:r>
              <a:rPr b="1" lang="en">
                <a:solidFill>
                  <a:srgbClr val="00FF00"/>
                </a:solidFill>
              </a:rPr>
              <a:t>Search For Javascript Files e.g. .js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5 - </a:t>
            </a:r>
            <a:r>
              <a:rPr b="1" lang="en">
                <a:solidFill>
                  <a:schemeClr val="lt1"/>
                </a:solidFill>
              </a:rPr>
              <a:t>Search For Certain Keywords e.g.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api</a:t>
            </a:r>
            <a:r>
              <a:rPr b="1" lang="en">
                <a:solidFill>
                  <a:srgbClr val="00FFFF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,</a:t>
            </a:r>
            <a:r>
              <a:rPr b="1" lang="en">
                <a:solidFill>
                  <a:srgbClr val="00FFFF"/>
                </a:solidFill>
              </a:rPr>
              <a:t> </a:t>
            </a:r>
            <a:r>
              <a:rPr b="1" lang="en">
                <a:solidFill>
                  <a:srgbClr val="00FF00"/>
                </a:solidFill>
              </a:rPr>
              <a:t>internal</a:t>
            </a:r>
            <a:r>
              <a:rPr b="1" lang="en">
                <a:solidFill>
                  <a:srgbClr val="00FFFF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,</a:t>
            </a:r>
            <a:r>
              <a:rPr b="1" lang="en">
                <a:solidFill>
                  <a:srgbClr val="00FFFF"/>
                </a:solidFill>
              </a:rPr>
              <a:t> </a:t>
            </a:r>
            <a:r>
              <a:rPr b="1" lang="en">
                <a:solidFill>
                  <a:srgbClr val="00FF00"/>
                </a:solidFill>
              </a:rPr>
              <a:t>url:</a:t>
            </a:r>
            <a:r>
              <a:rPr b="1" lang="en">
                <a:solidFill>
                  <a:srgbClr val="00FFFF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, </a:t>
            </a:r>
            <a:r>
              <a:rPr b="1" lang="en">
                <a:solidFill>
                  <a:srgbClr val="00FF00"/>
                </a:solidFill>
              </a:rPr>
              <a:t>token</a:t>
            </a:r>
            <a:r>
              <a:rPr b="1" lang="en">
                <a:solidFill>
                  <a:srgbClr val="EFEFEF"/>
                </a:solidFill>
              </a:rPr>
              <a:t> ,</a:t>
            </a:r>
            <a:r>
              <a:rPr b="1" lang="en">
                <a:solidFill>
                  <a:srgbClr val="00FFFF"/>
                </a:solidFill>
              </a:rPr>
              <a:t> </a:t>
            </a:r>
            <a:r>
              <a:rPr b="1" lang="en">
                <a:solidFill>
                  <a:srgbClr val="00FF00"/>
                </a:solidFill>
              </a:rPr>
              <a:t>var =</a:t>
            </a:r>
            <a:r>
              <a:rPr b="1" lang="en">
                <a:solidFill>
                  <a:srgbClr val="00FFFF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,</a:t>
            </a:r>
            <a:r>
              <a:rPr b="1" lang="en">
                <a:solidFill>
                  <a:srgbClr val="00FFFF"/>
                </a:solidFill>
              </a:rPr>
              <a:t> </a:t>
            </a:r>
            <a:r>
              <a:rPr b="1" lang="en">
                <a:solidFill>
                  <a:srgbClr val="00FF00"/>
                </a:solidFill>
              </a:rPr>
              <a:t>//</a:t>
            </a:r>
            <a:r>
              <a:rPr b="1" lang="en">
                <a:solidFill>
                  <a:srgbClr val="00FFFF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,</a:t>
            </a:r>
            <a:r>
              <a:rPr b="1" lang="en">
                <a:solidFill>
                  <a:srgbClr val="00FFFF"/>
                </a:solidFill>
              </a:rPr>
              <a:t> </a:t>
            </a:r>
            <a:r>
              <a:rPr b="1" lang="en">
                <a:solidFill>
                  <a:srgbClr val="00FF00"/>
                </a:solidFill>
              </a:rPr>
              <a:t>https://</a:t>
            </a:r>
            <a:r>
              <a:rPr b="1" lang="en">
                <a:solidFill>
                  <a:srgbClr val="00FFFF"/>
                </a:solidFill>
              </a:rPr>
              <a:t> </a:t>
            </a:r>
            <a:br>
              <a:rPr b="1" lang="en">
                <a:solidFill>
                  <a:srgbClr val="00FFFF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,</a:t>
            </a:r>
            <a:r>
              <a:rPr b="1" lang="en">
                <a:solidFill>
                  <a:srgbClr val="00FFFF"/>
                </a:solidFill>
              </a:rPr>
              <a:t> </a:t>
            </a:r>
            <a:r>
              <a:rPr b="1" lang="en">
                <a:solidFill>
                  <a:srgbClr val="00FF00"/>
                </a:solidFill>
              </a:rPr>
              <a:t>company.com</a:t>
            </a:r>
            <a:r>
              <a:rPr b="1" lang="en">
                <a:solidFill>
                  <a:srgbClr val="00FFFF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,</a:t>
            </a:r>
            <a:r>
              <a:rPr b="1" lang="en">
                <a:solidFill>
                  <a:srgbClr val="00FFFF"/>
                </a:solidFill>
              </a:rPr>
              <a:t> </a:t>
            </a:r>
            <a:r>
              <a:rPr b="1" lang="en">
                <a:solidFill>
                  <a:srgbClr val="00FF00"/>
                </a:solidFill>
              </a:rPr>
              <a:t>parameter </a:t>
            </a:r>
            <a:r>
              <a:rPr b="1" lang="en">
                <a:solidFill>
                  <a:srgbClr val="EFEFEF"/>
                </a:solidFill>
              </a:rPr>
              <a:t>etc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412" name="Google Shape;412;p5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13" name="Google Shape;413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55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15" name="Google Shape;415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07320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5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17" name="Google Shape;417;p5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2925" y="34872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23" name="Google Shape;423;p5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5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Top 15 DOM Base Open URL Parameter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25" name="Google Shape;42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6"/>
          <p:cNvSpPr txBox="1"/>
          <p:nvPr/>
        </p:nvSpPr>
        <p:spPr>
          <a:xfrm>
            <a:off x="258050" y="28779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27" name="Google Shape;427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625" y="292535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56"/>
          <p:cNvSpPr/>
          <p:nvPr/>
        </p:nvSpPr>
        <p:spPr>
          <a:xfrm>
            <a:off x="3136000" y="1389075"/>
            <a:ext cx="4973700" cy="33579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00FF00"/>
                </a:solidFill>
              </a:rPr>
              <a:t>location</a:t>
            </a:r>
            <a:endParaRPr b="1" sz="9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00FF00"/>
                </a:solidFill>
              </a:rPr>
              <a:t>l</a:t>
            </a:r>
            <a:r>
              <a:rPr b="1" lang="en" sz="950">
                <a:solidFill>
                  <a:srgbClr val="00FF00"/>
                </a:solidFill>
              </a:rPr>
              <a:t>ocation.host</a:t>
            </a:r>
            <a:endParaRPr b="1" sz="9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00FF00"/>
                </a:solidFill>
              </a:rPr>
              <a:t>location.hostname</a:t>
            </a:r>
            <a:endParaRPr b="1" sz="9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00FF00"/>
                </a:solidFill>
              </a:rPr>
              <a:t>location.href</a:t>
            </a:r>
            <a:endParaRPr b="1" sz="9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00FF00"/>
                </a:solidFill>
              </a:rPr>
              <a:t>location.pathname</a:t>
            </a:r>
            <a:endParaRPr b="1" sz="9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00FF00"/>
                </a:solidFill>
              </a:rPr>
              <a:t>location.search</a:t>
            </a:r>
            <a:endParaRPr b="1" sz="9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00FF00"/>
                </a:solidFill>
              </a:rPr>
              <a:t>location.protocol</a:t>
            </a:r>
            <a:endParaRPr b="1" sz="9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00FF00"/>
                </a:solidFill>
              </a:rPr>
              <a:t>location.assign()</a:t>
            </a:r>
            <a:endParaRPr b="1" sz="9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00FF00"/>
                </a:solidFill>
              </a:rPr>
              <a:t>location.replace()</a:t>
            </a:r>
            <a:endParaRPr b="1" sz="9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00FF00"/>
                </a:solidFill>
              </a:rPr>
              <a:t>open()</a:t>
            </a:r>
            <a:endParaRPr b="1" sz="9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00FF00"/>
                </a:solidFill>
              </a:rPr>
              <a:t>domElem.srcdoc</a:t>
            </a:r>
            <a:endParaRPr b="1" sz="9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00FF00"/>
                </a:solidFill>
              </a:rPr>
              <a:t>jQuery.ajax()</a:t>
            </a:r>
            <a:endParaRPr b="1" sz="9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00FF00"/>
                </a:solidFill>
              </a:rPr>
              <a:t>$.ajax()</a:t>
            </a:r>
            <a:endParaRPr b="1" sz="9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00FF00"/>
                </a:solidFill>
              </a:rPr>
              <a:t>XMLHttpRequest.open()</a:t>
            </a:r>
            <a:endParaRPr b="1" sz="9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rgbClr val="00FF00"/>
                </a:solidFill>
              </a:rPr>
              <a:t>XMLHttpRequest.send()</a:t>
            </a:r>
            <a:endParaRPr b="1" sz="95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34" name="Google Shape;434;p5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5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36" name="Google Shape;436;p5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Execute Those Functions</a:t>
            </a:r>
            <a:r>
              <a:rPr b="1" lang="en" sz="1700">
                <a:solidFill>
                  <a:srgbClr val="EFEFEF"/>
                </a:solidFill>
              </a:rPr>
              <a:t> That Contains Sensitive </a:t>
            </a:r>
            <a:r>
              <a:rPr b="1" lang="en" sz="1700">
                <a:solidFill>
                  <a:srgbClr val="EFEFEF"/>
                </a:solidFill>
              </a:rPr>
              <a:t>Keywords e.g. key , API Key etc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In Your Browser's Console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To See What They Do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37" name="Google Shape;43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5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br>
              <a:rPr b="1" lang="en">
                <a:solidFill>
                  <a:srgbClr val="EFEFEF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1 - Browse Your Target e.g. https://www.company.com</a:t>
            </a:r>
            <a:br>
              <a:rPr b="1" lang="en">
                <a:solidFill>
                  <a:srgbClr val="EFEFEF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2 - </a:t>
            </a:r>
            <a:r>
              <a:rPr b="1" lang="en">
                <a:solidFill>
                  <a:srgbClr val="00FF00"/>
                </a:solidFill>
              </a:rPr>
              <a:t>Click Right </a:t>
            </a:r>
            <a:r>
              <a:rPr b="1" lang="en">
                <a:solidFill>
                  <a:srgbClr val="EFEFEF"/>
                </a:solidFill>
              </a:rPr>
              <a:t>,</a:t>
            </a:r>
            <a:r>
              <a:rPr b="1" lang="en">
                <a:solidFill>
                  <a:srgbClr val="00FF00"/>
                </a:solidFill>
              </a:rPr>
              <a:t> Choose </a:t>
            </a:r>
            <a:r>
              <a:rPr b="1" lang="en" u="sng">
                <a:solidFill>
                  <a:srgbClr val="00FF00"/>
                </a:solidFill>
              </a:rPr>
              <a:t>V</a:t>
            </a:r>
            <a:r>
              <a:rPr b="1" lang="en">
                <a:solidFill>
                  <a:srgbClr val="00FF00"/>
                </a:solidFill>
              </a:rPr>
              <a:t>iew Page Source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3</a:t>
            </a:r>
            <a:r>
              <a:rPr b="1" lang="en">
                <a:solidFill>
                  <a:srgbClr val="EFEFEF"/>
                </a:solidFill>
              </a:rPr>
              <a:t> - </a:t>
            </a:r>
            <a:r>
              <a:rPr b="1" lang="en">
                <a:solidFill>
                  <a:schemeClr val="lt1"/>
                </a:solidFill>
              </a:rPr>
              <a:t>Search For Functions That Contains Certain </a:t>
            </a:r>
            <a:br>
              <a:rPr b="1" lang="en">
                <a:solidFill>
                  <a:schemeClr val="lt1"/>
                </a:solidFill>
              </a:rPr>
            </a:br>
            <a:r>
              <a:rPr b="1" lang="en">
                <a:solidFill>
                  <a:schemeClr val="lt1"/>
                </a:solidFill>
              </a:rPr>
              <a:t>      Keywords e.g. </a:t>
            </a:r>
            <a:r>
              <a:rPr b="1" lang="en">
                <a:solidFill>
                  <a:srgbClr val="00FF00"/>
                </a:solidFill>
              </a:rPr>
              <a:t>api</a:t>
            </a:r>
            <a:r>
              <a:rPr b="1" lang="en">
                <a:solidFill>
                  <a:srgbClr val="00FFFF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,</a:t>
            </a:r>
            <a:r>
              <a:rPr b="1" lang="en">
                <a:solidFill>
                  <a:srgbClr val="00FFFF"/>
                </a:solidFill>
              </a:rPr>
              <a:t> </a:t>
            </a:r>
            <a:r>
              <a:rPr b="1" lang="en">
                <a:solidFill>
                  <a:srgbClr val="00FF00"/>
                </a:solidFill>
              </a:rPr>
              <a:t>internal</a:t>
            </a:r>
            <a:r>
              <a:rPr b="1" lang="en">
                <a:solidFill>
                  <a:srgbClr val="00FFFF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,</a:t>
            </a:r>
            <a:r>
              <a:rPr b="1" lang="en">
                <a:solidFill>
                  <a:srgbClr val="00FFFF"/>
                </a:solidFill>
              </a:rPr>
              <a:t> </a:t>
            </a:r>
            <a:r>
              <a:rPr b="1" lang="en">
                <a:solidFill>
                  <a:srgbClr val="00FF00"/>
                </a:solidFill>
              </a:rPr>
              <a:t>url:</a:t>
            </a:r>
            <a:r>
              <a:rPr b="1" lang="en">
                <a:solidFill>
                  <a:srgbClr val="00FFFF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,</a:t>
            </a:r>
            <a:r>
              <a:rPr b="1" lang="en">
                <a:solidFill>
                  <a:srgbClr val="00FFFF"/>
                </a:solidFill>
              </a:rPr>
              <a:t> </a:t>
            </a:r>
            <a:r>
              <a:rPr b="1" lang="en">
                <a:solidFill>
                  <a:srgbClr val="00FF00"/>
                </a:solidFill>
              </a:rPr>
              <a:t>var =</a:t>
            </a:r>
            <a:r>
              <a:rPr b="1" lang="en">
                <a:solidFill>
                  <a:srgbClr val="00FFFF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,</a:t>
            </a:r>
            <a:r>
              <a:rPr b="1" lang="en">
                <a:solidFill>
                  <a:srgbClr val="00FFFF"/>
                </a:solidFill>
              </a:rPr>
              <a:t> </a:t>
            </a:r>
            <a:r>
              <a:rPr b="1" lang="en">
                <a:solidFill>
                  <a:srgbClr val="00FF00"/>
                </a:solidFill>
              </a:rPr>
              <a:t>//</a:t>
            </a:r>
            <a:r>
              <a:rPr b="1" lang="en">
                <a:solidFill>
                  <a:srgbClr val="00FFFF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,</a:t>
            </a:r>
            <a:r>
              <a:rPr b="1" lang="en">
                <a:solidFill>
                  <a:srgbClr val="00FFFF"/>
                </a:solidFill>
              </a:rPr>
              <a:t> </a:t>
            </a:r>
            <a:r>
              <a:rPr b="1" lang="en">
                <a:solidFill>
                  <a:srgbClr val="00FF00"/>
                </a:solidFill>
              </a:rPr>
              <a:t>https://</a:t>
            </a:r>
            <a:r>
              <a:rPr b="1" lang="en">
                <a:solidFill>
                  <a:srgbClr val="00FFFF"/>
                </a:solidFill>
              </a:rPr>
              <a:t> </a:t>
            </a:r>
            <a:br>
              <a:rPr b="1" lang="en">
                <a:solidFill>
                  <a:srgbClr val="00FFFF"/>
                </a:solidFill>
              </a:rPr>
            </a:br>
            <a:r>
              <a:rPr b="1" lang="en">
                <a:solidFill>
                  <a:srgbClr val="00FFFF"/>
                </a:solidFill>
              </a:rPr>
              <a:t>      </a:t>
            </a:r>
            <a:r>
              <a:rPr b="1" lang="en">
                <a:solidFill>
                  <a:srgbClr val="EFEFEF"/>
                </a:solidFill>
              </a:rPr>
              <a:t>,</a:t>
            </a:r>
            <a:r>
              <a:rPr b="1" lang="en">
                <a:solidFill>
                  <a:srgbClr val="00FFFF"/>
                </a:solidFill>
              </a:rPr>
              <a:t> </a:t>
            </a:r>
            <a:r>
              <a:rPr b="1" lang="en">
                <a:solidFill>
                  <a:srgbClr val="00FF00"/>
                </a:solidFill>
              </a:rPr>
              <a:t>company.com</a:t>
            </a:r>
            <a:r>
              <a:rPr b="1" lang="en">
                <a:solidFill>
                  <a:srgbClr val="00FFFF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,</a:t>
            </a:r>
            <a:r>
              <a:rPr b="1" lang="en">
                <a:solidFill>
                  <a:srgbClr val="00FFFF"/>
                </a:solidFill>
              </a:rPr>
              <a:t> </a:t>
            </a:r>
            <a:r>
              <a:rPr b="1" lang="en">
                <a:solidFill>
                  <a:srgbClr val="00FF00"/>
                </a:solidFill>
              </a:rPr>
              <a:t>parameter </a:t>
            </a:r>
            <a:r>
              <a:rPr b="1" lang="en">
                <a:solidFill>
                  <a:srgbClr val="EFEFEF"/>
                </a:solidFill>
              </a:rPr>
              <a:t>etc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4 - </a:t>
            </a:r>
            <a:r>
              <a:rPr b="1" lang="en">
                <a:solidFill>
                  <a:srgbClr val="00FF00"/>
                </a:solidFill>
              </a:rPr>
              <a:t>Click Right </a:t>
            </a:r>
            <a:r>
              <a:rPr b="1" lang="en">
                <a:solidFill>
                  <a:srgbClr val="EFEFEF"/>
                </a:solidFill>
              </a:rPr>
              <a:t>,</a:t>
            </a:r>
            <a:r>
              <a:rPr b="1" lang="en">
                <a:solidFill>
                  <a:srgbClr val="00FF00"/>
                </a:solidFill>
              </a:rPr>
              <a:t> Choose Inspect Element (</a:t>
            </a:r>
            <a:r>
              <a:rPr b="1" lang="en" u="sng">
                <a:solidFill>
                  <a:srgbClr val="00FF00"/>
                </a:solidFill>
              </a:rPr>
              <a:t>Q</a:t>
            </a:r>
            <a:r>
              <a:rPr b="1" lang="en">
                <a:solidFill>
                  <a:srgbClr val="00FF00"/>
                </a:solidFill>
              </a:rPr>
              <a:t>)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5 - </a:t>
            </a:r>
            <a:r>
              <a:rPr b="1" lang="en">
                <a:solidFill>
                  <a:srgbClr val="00FF00"/>
                </a:solidFill>
              </a:rPr>
              <a:t>Click Console </a:t>
            </a:r>
            <a:r>
              <a:rPr b="1" lang="en">
                <a:solidFill>
                  <a:srgbClr val="EFEFEF"/>
                </a:solidFill>
              </a:rPr>
              <a:t>, Write Your Funcion e.g.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      secret() Then</a:t>
            </a:r>
            <a:r>
              <a:rPr b="1" lang="en">
                <a:solidFill>
                  <a:srgbClr val="00FF00"/>
                </a:solidFill>
              </a:rPr>
              <a:t> Press Enter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39" name="Google Shape;439;p5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40" name="Google Shape;440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8"/>
          <p:cNvSpPr/>
          <p:nvPr/>
        </p:nvSpPr>
        <p:spPr>
          <a:xfrm>
            <a:off x="399550" y="2583975"/>
            <a:ext cx="8434800" cy="22506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EFEFEF"/>
                </a:solidFill>
              </a:rPr>
              <a:t>Steps to produce :-</a:t>
            </a:r>
            <a:br>
              <a:rPr b="1" lang="en" sz="1050">
                <a:solidFill>
                  <a:srgbClr val="EFEFEF"/>
                </a:solidFill>
              </a:rPr>
            </a:br>
            <a:r>
              <a:rPr b="1" lang="en" sz="1050">
                <a:solidFill>
                  <a:srgbClr val="EFEFEF"/>
                </a:solidFill>
              </a:rPr>
              <a:t>1 - Open File .bashrc</a:t>
            </a:r>
            <a:br>
              <a:rPr b="1" lang="en" sz="1050">
                <a:solidFill>
                  <a:srgbClr val="EFEFEF"/>
                </a:solidFill>
              </a:rPr>
            </a:br>
            <a:r>
              <a:rPr b="1" lang="en" sz="1050">
                <a:solidFill>
                  <a:srgbClr val="EFEFEF"/>
                </a:solidFill>
              </a:rPr>
              <a:t>2 - </a:t>
            </a:r>
            <a:r>
              <a:rPr b="1" lang="en" sz="1050">
                <a:solidFill>
                  <a:srgbClr val="00FF00"/>
                </a:solidFill>
              </a:rPr>
              <a:t>Write Those</a:t>
            </a:r>
            <a:endParaRPr b="1" sz="10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FF00"/>
                </a:solidFill>
              </a:rPr>
              <a:t>export JSMON_NOTIFY_SLACK=True</a:t>
            </a:r>
            <a:endParaRPr b="1" sz="10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FF00"/>
                </a:solidFill>
              </a:rPr>
              <a:t>export JSMON_SLACK_TOKEN=token</a:t>
            </a:r>
            <a:endParaRPr b="1" sz="10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FF00"/>
                </a:solidFill>
              </a:rPr>
              <a:t>export JSMON_SLACK_CHANNEL_ID=channel</a:t>
            </a:r>
            <a:endParaRPr b="1" sz="10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EFEFEF"/>
                </a:solidFill>
              </a:rPr>
              <a:t>3 -</a:t>
            </a:r>
            <a:r>
              <a:rPr b="1" lang="en" sz="1050">
                <a:solidFill>
                  <a:srgbClr val="00FF00"/>
                </a:solidFill>
              </a:rPr>
              <a:t> </a:t>
            </a:r>
            <a:r>
              <a:rPr b="1" lang="en" sz="1050">
                <a:solidFill>
                  <a:srgbClr val="EFEFEF"/>
                </a:solidFill>
              </a:rPr>
              <a:t>Open Your Terminal</a:t>
            </a:r>
            <a:endParaRPr b="1" sz="105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EFEFEF"/>
                </a:solidFill>
              </a:rPr>
              <a:t>2 -</a:t>
            </a:r>
            <a:r>
              <a:rPr b="1" lang="en" sz="1050">
                <a:solidFill>
                  <a:srgbClr val="00FF00"/>
                </a:solidFill>
              </a:rPr>
              <a:t> </a:t>
            </a:r>
            <a:r>
              <a:rPr b="1" lang="en" sz="1050">
                <a:solidFill>
                  <a:srgbClr val="EFEFEF"/>
                </a:solidFill>
              </a:rPr>
              <a:t>Write This Command</a:t>
            </a:r>
            <a:endParaRPr b="1" sz="105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EFEFEF"/>
                </a:solidFill>
              </a:rPr>
              <a:t>      </a:t>
            </a:r>
            <a:r>
              <a:rPr b="1" lang="en" sz="1050">
                <a:solidFill>
                  <a:srgbClr val="00FF00"/>
                </a:solidFill>
              </a:rPr>
              <a:t>source .bashrc</a:t>
            </a:r>
            <a:endParaRPr b="1" sz="10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FF00"/>
                </a:solidFill>
              </a:rPr>
              <a:t>      cd path/to/jsmon/tool</a:t>
            </a:r>
            <a:endParaRPr b="1" sz="10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FF00"/>
                </a:solidFill>
              </a:rPr>
              <a:t>      crontab -e &amp;&amp; @daily jsmon.sh</a:t>
            </a:r>
            <a:endParaRPr b="1" sz="10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FF00"/>
                </a:solidFill>
              </a:rPr>
              <a:t>      echo "https://www.company.com/file.js" &gt;&gt; targets/company.com</a:t>
            </a:r>
            <a:endParaRPr b="1" sz="10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FF00"/>
                </a:solidFill>
              </a:rPr>
              <a:t>      python3 jsmon.py</a:t>
            </a:r>
            <a:endParaRPr b="1" sz="1050">
              <a:solidFill>
                <a:srgbClr val="00FF00"/>
              </a:solidFill>
            </a:endParaRPr>
          </a:p>
        </p:txBody>
      </p:sp>
      <p:sp>
        <p:nvSpPr>
          <p:cNvPr id="446" name="Google Shape;446;p5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Monitor Specific Javascript URL To </a:t>
            </a:r>
            <a:r>
              <a:rPr b="1" lang="en" sz="1700">
                <a:solidFill>
                  <a:srgbClr val="0B5394"/>
                </a:solidFill>
              </a:rPr>
              <a:t>Get Notification On Slack</a:t>
            </a:r>
            <a:r>
              <a:rPr b="1" lang="en" sz="1700">
                <a:solidFill>
                  <a:srgbClr val="EFEFEF"/>
                </a:solidFill>
              </a:rPr>
              <a:t> OR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Telegram</a:t>
            </a:r>
            <a:r>
              <a:rPr b="1" lang="en" sz="1700">
                <a:solidFill>
                  <a:srgbClr val="EFEFEF"/>
                </a:solidFill>
              </a:rPr>
              <a:t> If There Are Changes By Using Tools e.g.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JSMon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447" name="Google Shape;447;p5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48" name="Google Shape;448;p5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5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50" name="Google Shape;450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691" y="2850281"/>
            <a:ext cx="1213235" cy="821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0674" y="2684001"/>
            <a:ext cx="1750275" cy="1154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6267" y="1528916"/>
            <a:ext cx="1151145" cy="876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36254" y="3494161"/>
            <a:ext cx="1151145" cy="10270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4" name="Google Shape;214;p41"/>
          <p:cNvCxnSpPr>
            <a:stCxn id="211" idx="3"/>
          </p:cNvCxnSpPr>
          <p:nvPr/>
        </p:nvCxnSpPr>
        <p:spPr>
          <a:xfrm>
            <a:off x="4320948" y="3261179"/>
            <a:ext cx="1346700" cy="6783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5" name="Google Shape;215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9190" y="3792203"/>
            <a:ext cx="297210" cy="30362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1"/>
          <p:cNvSpPr/>
          <p:nvPr/>
        </p:nvSpPr>
        <p:spPr>
          <a:xfrm>
            <a:off x="2286766" y="3786145"/>
            <a:ext cx="2318100" cy="434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00"/>
                </a:solidFill>
                <a:uFill>
                  <a:noFill/>
                </a:uFill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JS Files</a:t>
            </a:r>
            <a:endParaRPr b="1" sz="3000">
              <a:solidFill>
                <a:srgbClr val="00FF00"/>
              </a:solidFill>
            </a:endParaRPr>
          </a:p>
        </p:txBody>
      </p:sp>
      <p:sp>
        <p:nvSpPr>
          <p:cNvPr id="217" name="Google Shape;217;p41"/>
          <p:cNvSpPr/>
          <p:nvPr/>
        </p:nvSpPr>
        <p:spPr>
          <a:xfrm>
            <a:off x="476750" y="3786146"/>
            <a:ext cx="1379100" cy="434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0FF00"/>
                </a:solidFill>
              </a:rPr>
              <a:t>Host</a:t>
            </a:r>
            <a:endParaRPr b="1" sz="3000">
              <a:solidFill>
                <a:srgbClr val="00FF00"/>
              </a:solidFill>
            </a:endParaRPr>
          </a:p>
        </p:txBody>
      </p:sp>
      <p:cxnSp>
        <p:nvCxnSpPr>
          <p:cNvPr id="218" name="Google Shape;218;p41"/>
          <p:cNvCxnSpPr/>
          <p:nvPr/>
        </p:nvCxnSpPr>
        <p:spPr>
          <a:xfrm flipH="1" rot="10800000">
            <a:off x="1713380" y="3261297"/>
            <a:ext cx="864000" cy="15600"/>
          </a:xfrm>
          <a:prstGeom prst="straightConnector1">
            <a:avLst/>
          </a:prstGeom>
          <a:noFill/>
          <a:ln cap="flat" cmpd="sng" w="762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9" name="Google Shape;219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42231" y="3109369"/>
            <a:ext cx="297210" cy="30362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1"/>
          <p:cNvSpPr/>
          <p:nvPr/>
        </p:nvSpPr>
        <p:spPr>
          <a:xfrm>
            <a:off x="7167526" y="1832230"/>
            <a:ext cx="1499700" cy="2703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uFill>
                  <a:noFill/>
                </a:uFill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Secret Keys</a:t>
            </a:r>
            <a:endParaRPr b="1">
              <a:solidFill>
                <a:srgbClr val="00FF00"/>
              </a:solidFill>
            </a:endParaRPr>
          </a:p>
        </p:txBody>
      </p:sp>
      <p:cxnSp>
        <p:nvCxnSpPr>
          <p:cNvPr id="221" name="Google Shape;221;p41"/>
          <p:cNvCxnSpPr/>
          <p:nvPr/>
        </p:nvCxnSpPr>
        <p:spPr>
          <a:xfrm>
            <a:off x="3446202" y="2351982"/>
            <a:ext cx="1800" cy="3474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2" name="Google Shape;222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5400000">
            <a:off x="3295369" y="2283389"/>
            <a:ext cx="303621" cy="297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871600" y="882000"/>
            <a:ext cx="1151150" cy="99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1"/>
          <p:cNvSpPr/>
          <p:nvPr/>
        </p:nvSpPr>
        <p:spPr>
          <a:xfrm>
            <a:off x="2432719" y="1909682"/>
            <a:ext cx="2026200" cy="2703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uFill>
                  <a:noFill/>
                </a:uFill>
                <a:hlinkClick action="ppaction://hlinksldjump"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JS URLs Monitoring</a:t>
            </a:r>
            <a:endParaRPr b="1">
              <a:solidFill>
                <a:srgbClr val="00FF00"/>
              </a:solidFill>
            </a:endParaRPr>
          </a:p>
        </p:txBody>
      </p:sp>
      <p:cxnSp>
        <p:nvCxnSpPr>
          <p:cNvPr id="225" name="Google Shape;225;p41"/>
          <p:cNvCxnSpPr/>
          <p:nvPr/>
        </p:nvCxnSpPr>
        <p:spPr>
          <a:xfrm flipH="1" rot="10800000">
            <a:off x="4332558" y="1967269"/>
            <a:ext cx="1323600" cy="1293900"/>
          </a:xfrm>
          <a:prstGeom prst="bentConnector3">
            <a:avLst>
              <a:gd fmla="val 50000" name="adj1"/>
            </a:avLst>
          </a:prstGeom>
          <a:noFill/>
          <a:ln cap="flat" cmpd="sng" w="762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6" name="Google Shape;226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9190" y="1815574"/>
            <a:ext cx="297210" cy="30362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1"/>
          <p:cNvSpPr/>
          <p:nvPr/>
        </p:nvSpPr>
        <p:spPr>
          <a:xfrm>
            <a:off x="5667739" y="2750418"/>
            <a:ext cx="1499700" cy="2703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uFill>
                  <a:noFill/>
                </a:uFill>
                <a:hlinkClick action="ppaction://hlinksldjump"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Subdomains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28" name="Google Shape;228;p41"/>
          <p:cNvSpPr/>
          <p:nvPr/>
        </p:nvSpPr>
        <p:spPr>
          <a:xfrm>
            <a:off x="5661976" y="3143818"/>
            <a:ext cx="1499700" cy="2703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  <a:uFill>
                  <a:noFill/>
                </a:uFill>
                <a:hlinkClick action="ppaction://hlinksldjump"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Endpoints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29" name="Google Shape;229;p41"/>
          <p:cNvSpPr/>
          <p:nvPr/>
        </p:nvSpPr>
        <p:spPr>
          <a:xfrm>
            <a:off x="3448000" y="3276900"/>
            <a:ext cx="4512225" cy="1386040"/>
          </a:xfrm>
          <a:custGeom>
            <a:rect b="b" l="l" r="r" t="t"/>
            <a:pathLst>
              <a:path extrusionOk="0" h="57963" w="180489">
                <a:moveTo>
                  <a:pt x="154951" y="0"/>
                </a:moveTo>
                <a:lnTo>
                  <a:pt x="179628" y="0"/>
                </a:lnTo>
                <a:lnTo>
                  <a:pt x="180489" y="56815"/>
                </a:lnTo>
                <a:lnTo>
                  <a:pt x="0" y="57963"/>
                </a:lnTo>
                <a:lnTo>
                  <a:pt x="0" y="48494"/>
                </a:lnTo>
              </a:path>
            </a:pathLst>
          </a:custGeom>
          <a:noFill/>
          <a:ln cap="flat" cmpd="sng" w="762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230" name="Google Shape;230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5400000">
            <a:off x="3295369" y="4283339"/>
            <a:ext cx="303621" cy="29721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2" name="Google Shape;232;p4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Workflow Of Javascript Files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34" name="Google Shape;234;p4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1"/>
          <p:cNvSpPr/>
          <p:nvPr/>
        </p:nvSpPr>
        <p:spPr>
          <a:xfrm>
            <a:off x="1169300" y="2869450"/>
            <a:ext cx="7159350" cy="2094700"/>
          </a:xfrm>
          <a:custGeom>
            <a:rect b="b" l="l" r="r" t="t"/>
            <a:pathLst>
              <a:path extrusionOk="0" h="83788" w="290676">
                <a:moveTo>
                  <a:pt x="251364" y="287"/>
                </a:moveTo>
                <a:lnTo>
                  <a:pt x="289528" y="0"/>
                </a:lnTo>
                <a:lnTo>
                  <a:pt x="290676" y="83501"/>
                </a:lnTo>
                <a:lnTo>
                  <a:pt x="0" y="83788"/>
                </a:lnTo>
                <a:lnTo>
                  <a:pt x="0" y="60546"/>
                </a:lnTo>
              </a:path>
            </a:pathLst>
          </a:custGeom>
          <a:noFill/>
          <a:ln cap="flat" cmpd="sng" w="762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  <p:pic>
        <p:nvPicPr>
          <p:cNvPr id="236" name="Google Shape;236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5400000">
            <a:off x="1014492" y="4285341"/>
            <a:ext cx="303621" cy="293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56" name="Google Shape;456;p5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5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58" name="Google Shape;458;p5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Use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FileChangeMonitor</a:t>
            </a:r>
            <a:r>
              <a:rPr b="1" lang="en" sz="1700">
                <a:solidFill>
                  <a:srgbClr val="EFEFEF"/>
                </a:solidFill>
              </a:rPr>
              <a:t> To Monitor JavaScript Files And Discover Endpoints When They're Added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59" name="Google Shape;459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5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61" name="Google Shape;461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59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63" name="Google Shape;463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925" y="3110050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136000" y="2675525"/>
            <a:ext cx="4973700" cy="20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0"/>
          <p:cNvSpPr/>
          <p:nvPr/>
        </p:nvSpPr>
        <p:spPr>
          <a:xfrm>
            <a:off x="4524900" y="132782"/>
            <a:ext cx="195600" cy="20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60"/>
          <p:cNvSpPr txBox="1"/>
          <p:nvPr/>
        </p:nvSpPr>
        <p:spPr>
          <a:xfrm>
            <a:off x="639550" y="339175"/>
            <a:ext cx="441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b="1" sz="96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71" name="Google Shape;471;p60"/>
          <p:cNvSpPr txBox="1"/>
          <p:nvPr>
            <p:ph idx="4294967295" type="title"/>
          </p:nvPr>
        </p:nvSpPr>
        <p:spPr>
          <a:xfrm>
            <a:off x="324350" y="2864775"/>
            <a:ext cx="50301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>
                <a:latin typeface="Lato"/>
                <a:ea typeface="Lato"/>
                <a:cs typeface="Lato"/>
                <a:sym typeface="Lato"/>
              </a:rPr>
            </a:br>
            <a:r>
              <a:rPr b="1" lang="en" sz="36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Mahmoud M.</a:t>
            </a:r>
            <a:r>
              <a:rPr b="1" lang="en" sz="3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Awali</a:t>
            </a:r>
            <a:b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b="1" lang="en">
                <a:solidFill>
                  <a:srgbClr val="000000"/>
                </a:solidFill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@0xAwali</a:t>
            </a:r>
            <a:endParaRPr b="1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472" name="Google Shape;472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450" y="4049201"/>
            <a:ext cx="727375" cy="5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60"/>
          <p:cNvSpPr/>
          <p:nvPr/>
        </p:nvSpPr>
        <p:spPr>
          <a:xfrm>
            <a:off x="6032650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60"/>
          <p:cNvSpPr/>
          <p:nvPr/>
        </p:nvSpPr>
        <p:spPr>
          <a:xfrm>
            <a:off x="7189175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60"/>
          <p:cNvSpPr/>
          <p:nvPr/>
        </p:nvSpPr>
        <p:spPr>
          <a:xfrm>
            <a:off x="8345700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Note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43" name="Google Shape;24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00" y="150875"/>
            <a:ext cx="1278801" cy="1278801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4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When Parsing JS For Endpoints , Please Keep Your Eyes Open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45" name="Google Shape;245;p4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/ 		Root Directory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 . 		This Location 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.. 		Up A Directory 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./ 		Current Directory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 ../ 		Parent Of Current Directory 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../../ 		Two Directories Backwards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46" name="Google Shape;246;p4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47" name="Google Shape;24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3"/>
          <p:cNvSpPr/>
          <p:nvPr/>
        </p:nvSpPr>
        <p:spPr>
          <a:xfrm>
            <a:off x="399550" y="324752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</a:t>
            </a:r>
            <a:r>
              <a:rPr lang="en">
                <a:solidFill>
                  <a:srgbClr val="EFEFEF"/>
                </a:solidFill>
              </a:rPr>
              <a:t>--complete</a:t>
            </a:r>
            <a:r>
              <a:rPr lang="en">
                <a:solidFill>
                  <a:srgbClr val="EFEFEF"/>
                </a:solidFill>
              </a:rPr>
              <a:t> " </a:t>
            </a:r>
            <a:r>
              <a:rPr lang="en">
                <a:solidFill>
                  <a:srgbClr val="EFEFEF"/>
                </a:solidFill>
              </a:rPr>
              <a:t>Complete The URLs e.g. https://www.company.com/api/file.js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53" name="Google Shape;253;p43"/>
          <p:cNvSpPr/>
          <p:nvPr/>
        </p:nvSpPr>
        <p:spPr>
          <a:xfrm>
            <a:off x="399550" y="365487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</a:t>
            </a:r>
            <a:r>
              <a:rPr lang="en">
                <a:solidFill>
                  <a:srgbClr val="EFEFEF"/>
                </a:solidFill>
              </a:rPr>
              <a:t>--header "Auth: token"</a:t>
            </a:r>
            <a:r>
              <a:rPr lang="en">
                <a:solidFill>
                  <a:srgbClr val="EFEFEF"/>
                </a:solidFill>
              </a:rPr>
              <a:t> " </a:t>
            </a:r>
            <a:r>
              <a:rPr lang="en">
                <a:solidFill>
                  <a:srgbClr val="EFEFEF"/>
                </a:solidFill>
              </a:rPr>
              <a:t>Custom Request Header</a:t>
            </a:r>
            <a:r>
              <a:rPr lang="en">
                <a:solidFill>
                  <a:srgbClr val="EFEFEF"/>
                </a:solidFill>
              </a:rPr>
              <a:t> 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54" name="Google Shape;254;p43"/>
          <p:cNvSpPr/>
          <p:nvPr/>
        </p:nvSpPr>
        <p:spPr>
          <a:xfrm>
            <a:off x="399550" y="2583975"/>
            <a:ext cx="8434800" cy="6213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./getJS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00FF00"/>
                </a:solidFill>
              </a:rPr>
              <a:t>--complete --header</a:t>
            </a:r>
            <a:r>
              <a:rPr b="1" lang="en">
                <a:solidFill>
                  <a:srgbClr val="00FF00"/>
                </a:solidFill>
              </a:rPr>
              <a:t> "Auth: token" </a:t>
            </a:r>
            <a:r>
              <a:rPr b="1" lang="en">
                <a:solidFill>
                  <a:srgbClr val="00FF00"/>
                </a:solidFill>
              </a:rPr>
              <a:t>--input domains.txt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00FF00"/>
                </a:solidFill>
              </a:rPr>
              <a:t>--output out.txt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55" name="Google Shape;255;p4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E</a:t>
            </a:r>
            <a:r>
              <a:rPr b="1" lang="en" sz="1700">
                <a:solidFill>
                  <a:srgbClr val="EFEFEF"/>
                </a:solidFill>
              </a:rPr>
              <a:t>xtract All The Javascript Files From A Set Of Given Urls 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By Using Tools e.g.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getJS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56" name="Google Shape;256;p43"/>
          <p:cNvSpPr/>
          <p:nvPr/>
        </p:nvSpPr>
        <p:spPr>
          <a:xfrm>
            <a:off x="399550" y="406222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</a:t>
            </a:r>
            <a:r>
              <a:rPr lang="en">
                <a:solidFill>
                  <a:srgbClr val="EFEFEF"/>
                </a:solidFill>
              </a:rPr>
              <a:t>--input domains.txt</a:t>
            </a:r>
            <a:r>
              <a:rPr lang="en">
                <a:solidFill>
                  <a:srgbClr val="EFEFEF"/>
                </a:solidFill>
              </a:rPr>
              <a:t> " </a:t>
            </a:r>
            <a:r>
              <a:rPr lang="en">
                <a:solidFill>
                  <a:srgbClr val="EFEFEF"/>
                </a:solidFill>
              </a:rPr>
              <a:t>Input File With URLs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57" name="Google Shape;257;p43"/>
          <p:cNvSpPr/>
          <p:nvPr/>
        </p:nvSpPr>
        <p:spPr>
          <a:xfrm>
            <a:off x="399450" y="446957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</a:t>
            </a:r>
            <a:r>
              <a:rPr lang="en">
                <a:solidFill>
                  <a:srgbClr val="EFEFEF"/>
                </a:solidFill>
              </a:rPr>
              <a:t>-output output.txt</a:t>
            </a:r>
            <a:r>
              <a:rPr lang="en">
                <a:solidFill>
                  <a:srgbClr val="EFEFEF"/>
                </a:solidFill>
              </a:rPr>
              <a:t> " </a:t>
            </a:r>
            <a:r>
              <a:rPr lang="en">
                <a:solidFill>
                  <a:srgbClr val="EFEFEF"/>
                </a:solidFill>
              </a:rPr>
              <a:t>The File Where To Save The Output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58" name="Google Shape;258;p4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9" name="Google Shape;259;p4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61" name="Google Shape;26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4"/>
          <p:cNvSpPr/>
          <p:nvPr/>
        </p:nvSpPr>
        <p:spPr>
          <a:xfrm>
            <a:off x="399550" y="324752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</a:t>
            </a:r>
            <a:r>
              <a:rPr lang="en">
                <a:solidFill>
                  <a:srgbClr val="EFEFEF"/>
                </a:solidFill>
              </a:rPr>
              <a:t>jau -subs</a:t>
            </a:r>
            <a:r>
              <a:rPr lang="en">
                <a:solidFill>
                  <a:srgbClr val="EFEFEF"/>
                </a:solidFill>
              </a:rPr>
              <a:t> " </a:t>
            </a:r>
            <a:r>
              <a:rPr lang="en">
                <a:solidFill>
                  <a:srgbClr val="EFEFEF"/>
                </a:solidFill>
              </a:rPr>
              <a:t>Fetches URLs From AlienVault's And Wayback Machine Include Subdomains Of Target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67" name="Google Shape;267;p44"/>
          <p:cNvSpPr/>
          <p:nvPr/>
        </p:nvSpPr>
        <p:spPr>
          <a:xfrm>
            <a:off x="399550" y="365487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</a:t>
            </a:r>
            <a:r>
              <a:rPr lang="en">
                <a:solidFill>
                  <a:srgbClr val="EFEFEF"/>
                </a:solidFill>
              </a:rPr>
              <a:t>-ua "Value-User-Agent-Header"</a:t>
            </a:r>
            <a:r>
              <a:rPr lang="en">
                <a:solidFill>
                  <a:srgbClr val="EFEFEF"/>
                </a:solidFill>
              </a:rPr>
              <a:t> " Value Of User-Agent Header To Send In Requests 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68" name="Google Shape;268;p44"/>
          <p:cNvSpPr/>
          <p:nvPr/>
        </p:nvSpPr>
        <p:spPr>
          <a:xfrm>
            <a:off x="399550" y="2583975"/>
            <a:ext cx="8434800" cy="6213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cat domains.txt | gau -subs | subjs -ua "Value-User-Agent-Header" | tee -a out.txt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69" name="Google Shape;269;p4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Extract All The Javascript Files From A Set Of Given Urls  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By Integration Tools e.g.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gau</a:t>
            </a:r>
            <a:r>
              <a:rPr b="1" lang="en" sz="1700">
                <a:solidFill>
                  <a:srgbClr val="EFEFEF"/>
                </a:solidFill>
              </a:rPr>
              <a:t> AND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subJS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70" name="Google Shape;270;p44"/>
          <p:cNvSpPr/>
          <p:nvPr/>
        </p:nvSpPr>
        <p:spPr>
          <a:xfrm>
            <a:off x="399550" y="406222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| tee -a out.txt " </a:t>
            </a:r>
            <a:r>
              <a:rPr lang="en">
                <a:solidFill>
                  <a:srgbClr val="EFEFEF"/>
                </a:solidFill>
              </a:rPr>
              <a:t>Save The Output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71" name="Google Shape;271;p4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2" name="Google Shape;272;p4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74" name="Google Shape;27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80" name="Google Shape;280;p4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82" name="Google Shape;282;p4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Extract All The Javascript Files From A Set Of Given Urls</a:t>
            </a:r>
            <a:r>
              <a:rPr b="1" lang="en" sz="1700">
                <a:solidFill>
                  <a:srgbClr val="EFEFEF"/>
                </a:solidFill>
              </a:rPr>
              <a:t> By Using One-Liner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Command e.g. </a:t>
            </a:r>
            <a:r>
              <a:rPr b="1" lang="en" sz="1700">
                <a:solidFill>
                  <a:srgbClr val="EFEFEF"/>
                </a:solidFill>
              </a:rPr>
              <a:t>Integration Tools e.g.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gospider</a:t>
            </a:r>
            <a:r>
              <a:rPr b="1" lang="en" sz="1700">
                <a:solidFill>
                  <a:srgbClr val="EFEFEF"/>
                </a:solidFill>
              </a:rPr>
              <a:t> ,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httpx</a:t>
            </a:r>
            <a:r>
              <a:rPr b="1" lang="en" sz="1700">
                <a:solidFill>
                  <a:srgbClr val="EFEFEF"/>
                </a:solidFill>
              </a:rPr>
              <a:t> ,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subJS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AND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anew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283" name="Google Shape;283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Steps to produce :-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1 -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Open Your Terminal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2 -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Write This Command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  </a:t>
            </a:r>
            <a:r>
              <a:rPr b="1" lang="en" sz="1200">
                <a:solidFill>
                  <a:srgbClr val="00FF00"/>
                </a:solidFill>
              </a:rPr>
              <a:t>xargs -I@ -a domains.txt -P10 sh -c 'gospider -a -d 4 -t 3 -c 50 -s @ | tr "[] " "\n" | grep -oE "(/\*([^*]|(\*+[^*/]))*\*+/)|(.*)|(//.*)" | httpx -silent -threads 200 | subjs -c 100 -t 5 | anew subjsUrls'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285" name="Google Shape;285;p4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86" name="Google Shape;286;p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/>
          <p:nvPr/>
        </p:nvSpPr>
        <p:spPr>
          <a:xfrm>
            <a:off x="399550" y="2583975"/>
            <a:ext cx="8434800" cy="18432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cat extractEndpoints.sh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#!/bin/bash</a:t>
            </a:r>
            <a:r>
              <a:rPr b="1" lang="en">
                <a:solidFill>
                  <a:srgbClr val="00FF00"/>
                </a:solidFill>
              </a:rPr>
              <a:t> 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for jsFile in `cat out.txt`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do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	Python3 linkfinder.py -o cli -i $jsFile | tee -a newEndpoints.txt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done 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chmod +x extractEndpoints.sh &amp;&amp; ./extractEndpoints.sh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92" name="Google Shape;292;p4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Extract All The Endpoints From Javascript URL OR File  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By Using Tools e.g.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LinkFinder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93" name="Google Shape;293;p4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94" name="Google Shape;294;p4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96" name="Google Shape;296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6"/>
          <p:cNvSpPr/>
          <p:nvPr/>
        </p:nvSpPr>
        <p:spPr>
          <a:xfrm>
            <a:off x="399450" y="446957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-o cli " P</a:t>
            </a:r>
            <a:r>
              <a:rPr lang="en">
                <a:solidFill>
                  <a:srgbClr val="EFEFEF"/>
                </a:solidFill>
              </a:rPr>
              <a:t>rint Output to STDOUT "		" -i urlJS OR out.txt " Input a Javascript URL OR File 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/>
          <p:nvPr/>
        </p:nvSpPr>
        <p:spPr>
          <a:xfrm>
            <a:off x="399550" y="324752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-ua "Value-User-Agent-Header" " Value Of User-Agent To Send In Requests 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03" name="Google Shape;303;p47"/>
          <p:cNvSpPr/>
          <p:nvPr/>
        </p:nvSpPr>
        <p:spPr>
          <a:xfrm>
            <a:off x="399550" y="365487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-e " E</a:t>
            </a:r>
            <a:r>
              <a:rPr lang="en">
                <a:solidFill>
                  <a:srgbClr val="EFEFEF"/>
                </a:solidFill>
              </a:rPr>
              <a:t>xclude 3rd Party JS Files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04" name="Google Shape;304;p47"/>
          <p:cNvSpPr/>
          <p:nvPr/>
        </p:nvSpPr>
        <p:spPr>
          <a:xfrm>
            <a:off x="399550" y="2583975"/>
            <a:ext cx="8434800" cy="6213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5394"/>
                </a:solidFill>
              </a:rPr>
              <a:t>root@mine:</a:t>
            </a:r>
            <a:r>
              <a:rPr b="1" lang="en">
                <a:solidFill>
                  <a:srgbClr val="EFEFEF"/>
                </a:solidFill>
              </a:rPr>
              <a:t>~</a:t>
            </a:r>
            <a:r>
              <a:rPr b="1" lang="en">
                <a:solidFill>
                  <a:srgbClr val="0B5394"/>
                </a:solidFill>
              </a:rPr>
              <a:t>#</a:t>
            </a:r>
            <a:r>
              <a:rPr b="1" lang="en">
                <a:solidFill>
                  <a:srgbClr val="00FF00"/>
                </a:solidFill>
              </a:rPr>
              <a:t>cat domains.txt | subjs -ua "Value-User-Agent-Header" | python3 jsa.py -e -v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05" name="Google Shape;305;p4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Extract All </a:t>
            </a:r>
            <a:r>
              <a:rPr b="1" lang="en" sz="1700">
                <a:solidFill>
                  <a:srgbClr val="EFEFEF"/>
                </a:solidFill>
              </a:rPr>
              <a:t>The Endpoints From Javascript URL OR File</a:t>
            </a:r>
            <a:r>
              <a:rPr b="1" lang="en" sz="1700">
                <a:solidFill>
                  <a:srgbClr val="EFEFEF"/>
                </a:solidFill>
              </a:rPr>
              <a:t>  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By Integration Tools e.g.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subJS</a:t>
            </a:r>
            <a:r>
              <a:rPr b="1" lang="en" sz="1700">
                <a:solidFill>
                  <a:srgbClr val="EFEFEF"/>
                </a:solidFill>
              </a:rPr>
              <a:t> AND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JSA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06" name="Google Shape;306;p47"/>
          <p:cNvSpPr/>
          <p:nvPr/>
        </p:nvSpPr>
        <p:spPr>
          <a:xfrm>
            <a:off x="399550" y="4062225"/>
            <a:ext cx="84348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" -v " V</a:t>
            </a:r>
            <a:r>
              <a:rPr lang="en">
                <a:solidFill>
                  <a:srgbClr val="EFEFEF"/>
                </a:solidFill>
              </a:rPr>
              <a:t>erbose Mode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07" name="Google Shape;307;p4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08" name="Google Shape;308;p4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10" name="Google Shape;310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16" name="Google Shape;316;p4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318" name="Google Shape;318;p4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Extract All The Endpoints From Any Domain By Using One-Liner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Command e.g. One Of Those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Commands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319" name="Google Shape;31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Steps to produce :-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1 -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Open Your Terminal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2 -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Write This Command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</a:rPr>
              <a:t>      curl -L -k -s https://www.comapny.com | tac | sed "s#\\\/#\/#g" | egrep -o "src['\"]?\s*[=:]\s*['\"]?[^'\"]+.js[^'\"&gt; ]*" | awk -F '//' '{if(length($2))print "https://"$2}' | sort -fu | xargs -I '%' sh -c "curl -k -s \"%\" | sed \"s/[;}\)&gt;]/\n/g\" | grep -Po \"(['\\\"](https?:)?[/]{1,2}[^'\\\"&gt; ]{5,})|(\.(get|post|ajax|load)\s*\(\s*['\\\"](https?:)?[/]{1,2}[^'\\\"&gt; ]{5,})\"" | awk -F "['\"]" '{print $2}' | sort -fu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321" name="Google Shape;321;p4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22" name="Google Shape;322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8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24" name="Google Shape;324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925" y="3110050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