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5143500" cx="9144000"/>
  <p:notesSz cx="6858000" cy="9144000"/>
  <p:embeddedFontLst>
    <p:embeddedFont>
      <p:font typeface="Lato"/>
      <p:regular r:id="rId57"/>
      <p:bold r:id="rId58"/>
      <p:italic r:id="rId59"/>
      <p:boldItalic r:id="rId60"/>
    </p:embeddedFont>
    <p:embeddedFont>
      <p:font typeface="Source Code Pro"/>
      <p:regular r:id="rId61"/>
      <p:bold r:id="rId62"/>
      <p:italic r:id="rId63"/>
      <p:boldItalic r:id="rId64"/>
    </p:embeddedFont>
    <p:embeddedFont>
      <p:font typeface="Arial Black"/>
      <p:regular r:id="rId65"/>
    </p:embeddedFont>
    <p:embeddedFont>
      <p:font typeface="Oswald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SourceCodePro-bold.fntdata"/><Relationship Id="rId61" Type="http://schemas.openxmlformats.org/officeDocument/2006/relationships/font" Target="fonts/SourceCodePro-regular.fntdata"/><Relationship Id="rId20" Type="http://schemas.openxmlformats.org/officeDocument/2006/relationships/slide" Target="slides/slide14.xml"/><Relationship Id="rId64" Type="http://schemas.openxmlformats.org/officeDocument/2006/relationships/font" Target="fonts/SourceCodePro-boldItalic.fntdata"/><Relationship Id="rId63" Type="http://schemas.openxmlformats.org/officeDocument/2006/relationships/font" Target="fonts/SourceCodePro-italic.fntdata"/><Relationship Id="rId22" Type="http://schemas.openxmlformats.org/officeDocument/2006/relationships/slide" Target="slides/slide16.xml"/><Relationship Id="rId66" Type="http://schemas.openxmlformats.org/officeDocument/2006/relationships/font" Target="fonts/Oswald-regular.fntdata"/><Relationship Id="rId21" Type="http://schemas.openxmlformats.org/officeDocument/2006/relationships/slide" Target="slides/slide15.xml"/><Relationship Id="rId65" Type="http://schemas.openxmlformats.org/officeDocument/2006/relationships/font" Target="fonts/ArialBlack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Oswald-bold.fntdata"/><Relationship Id="rId60" Type="http://schemas.openxmlformats.org/officeDocument/2006/relationships/font" Target="fonts/Lato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Lato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Lato-italic.fntdata"/><Relationship Id="rId14" Type="http://schemas.openxmlformats.org/officeDocument/2006/relationships/slide" Target="slides/slide8.xml"/><Relationship Id="rId58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4fdf9c97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4fdf9c97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4fdf9c97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4fdf9c97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e4fdf9c97a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e4fdf9c97a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4fdf9c97a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4fdf9c97a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fdf9c97a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4fdf9c97a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4fdf9c97a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4fdf9c97a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e4fdf9c97a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e4fdf9c97a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e4fdf9c97a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e4fdf9c97a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4fdf9c97a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e4fdf9c97a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e4fdf9c97a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e4fdf9c97a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e4fdf9c97a_1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e4fdf9c97a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4fdf9c97a_1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4fdf9c97a_1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4fdf9c97a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4fdf9c97a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4fdf9c97a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4fdf9c97a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4fdf9c97a_1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4fdf9c97a_1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4fdf9c97a_1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4fdf9c97a_1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4fdf9c97a_1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4fdf9c97a_1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4fdf9c97a_1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4fdf9c97a_1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e4fdf9c97a_1_1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e4fdf9c97a_1_1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e4fdf9c97a_1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e4fdf9c97a_1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4fdf9c97a_1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4fdf9c97a_1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e4fdf9c97a_1_1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e4fdf9c97a_1_1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fdf9c9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fdf9c9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e4fdf9c97a_1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e4fdf9c97a_1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e4fdf9c97a_1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e4fdf9c97a_1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4fdf9c97a_1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4fdf9c97a_1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e4fdf9c97a_1_1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e4fdf9c97a_1_1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4fdf9c97a_1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4fdf9c97a_1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e4fdf9c97a_1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e4fdf9c97a_1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4fdf9c97a_1_1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4fdf9c97a_1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e4fdf9c97a_1_1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e4fdf9c97a_1_1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e4fdf9c97a_1_1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e4fdf9c97a_1_1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e4fdf9c97a_1_1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e4fdf9c97a_1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4fdf9c97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4fdf9c97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e4fdf9c97a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e4fdf9c97a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4fdf9c97a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4fdf9c97a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e4fdf9c97a_1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e4fdf9c97a_1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e4fdf9c97a_1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e4fdf9c97a_1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e4fdf9c97a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e4fdf9c97a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4fdf9c97a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4fdf9c97a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e4fdf9c97a_1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e4fdf9c97a_1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e4fdf9c97a_1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e4fdf9c97a_1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e4fdf9c97a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e4fdf9c97a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e4fdf9c97a_1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e4fdf9c97a_1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4fdf9c97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4fdf9c97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4fdf9c97a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4fdf9c97a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4fdf9c97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4fdf9c97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4fdf9c97a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4fdf9c97a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4fdf9c97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4fdf9c97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4fdf9c97a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4fdf9c97a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vs-consulting/SANextract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map.org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slide" Target="/ppt/slides/slide19.xml"/><Relationship Id="rId9" Type="http://schemas.openxmlformats.org/officeDocument/2006/relationships/slide" Target="/ppt/slides/slide23.xml"/><Relationship Id="rId5" Type="http://schemas.openxmlformats.org/officeDocument/2006/relationships/slide" Target="/ppt/slides/slide20.xml"/><Relationship Id="rId6" Type="http://schemas.openxmlformats.org/officeDocument/2006/relationships/slide" Target="/ppt/slides/slide21.xml"/><Relationship Id="rId7" Type="http://schemas.openxmlformats.org/officeDocument/2006/relationships/image" Target="../media/image22.png"/><Relationship Id="rId8" Type="http://schemas.openxmlformats.org/officeDocument/2006/relationships/slide" Target="/ppt/slides/slide22.xml"/><Relationship Id="rId11" Type="http://schemas.openxmlformats.org/officeDocument/2006/relationships/slide" Target="/ppt/slides/slide17.xml"/><Relationship Id="rId10" Type="http://schemas.openxmlformats.org/officeDocument/2006/relationships/slide" Target="/ppt/slides/slide24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hyperlink" Target="https://twitter.com/m4ll0k/status/1337757624876535809" TargetMode="External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0xpatrik.com/wildcard-domains/" TargetMode="External"/><Relationship Id="rId5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hyperlink" Target="https://github.com/projectdiscovery/subfind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slide" Target="/ppt/slides/slide3.xml"/><Relationship Id="rId9" Type="http://schemas.openxmlformats.org/officeDocument/2006/relationships/image" Target="../media/image6.png"/><Relationship Id="rId5" Type="http://schemas.openxmlformats.org/officeDocument/2006/relationships/slide" Target="/ppt/slides/slide40.xml"/><Relationship Id="rId6" Type="http://schemas.openxmlformats.org/officeDocument/2006/relationships/image" Target="../media/image4.png"/><Relationship Id="rId7" Type="http://schemas.openxmlformats.org/officeDocument/2006/relationships/slide" Target="/ppt/slides/slide16.xml"/><Relationship Id="rId8" Type="http://schemas.openxmlformats.org/officeDocument/2006/relationships/slide" Target="/ppt/slides/slide25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hyperlink" Target="https://github.com/Findomain/Findomai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hyperlink" Target="https://github.com/OWASP/Amas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tomnomnom/assetfinder" TargetMode="External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hyperlink" Target="https://github.com/famasoon/crtsh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hyperlink" Target="https://raw.githubusercontent.com/gwen001/github-search/master/github-subdomains.p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slide" Target="/ppt/slides/slide26.xml"/><Relationship Id="rId9" Type="http://schemas.openxmlformats.org/officeDocument/2006/relationships/slide" Target="/ppt/slides/slide37.xml"/><Relationship Id="rId5" Type="http://schemas.openxmlformats.org/officeDocument/2006/relationships/slide" Target="/ppt/slides/slide27.xml"/><Relationship Id="rId6" Type="http://schemas.openxmlformats.org/officeDocument/2006/relationships/slide" Target="/ppt/slides/slide28.xml"/><Relationship Id="rId7" Type="http://schemas.openxmlformats.org/officeDocument/2006/relationships/slide" Target="/ppt/slides/slide36.xml"/><Relationship Id="rId8" Type="http://schemas.openxmlformats.org/officeDocument/2006/relationships/image" Target="../media/image30.png"/><Relationship Id="rId11" Type="http://schemas.openxmlformats.org/officeDocument/2006/relationships/slide" Target="/ppt/slides/slide39.xml"/><Relationship Id="rId10" Type="http://schemas.openxmlformats.org/officeDocument/2006/relationships/slide" Target="/ppt/slides/slide38.xml"/><Relationship Id="rId13" Type="http://schemas.openxmlformats.org/officeDocument/2006/relationships/slide" Target="/ppt/slides/slide34.xml"/><Relationship Id="rId12" Type="http://schemas.openxmlformats.org/officeDocument/2006/relationships/slide" Target="/ppt/slides/slide30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hyperlink" Target="https://twitter.com/m4ll0k/status/1337757624876535809" TargetMode="External"/><Relationship Id="rId5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hyperlink" Target="https://0xpatrik.com/wildcard-domains/" TargetMode="External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slide" Target="/ppt/slides/slide5.xml"/><Relationship Id="rId9" Type="http://schemas.openxmlformats.org/officeDocument/2006/relationships/slide" Target="/ppt/slides/slide13.xml"/><Relationship Id="rId5" Type="http://schemas.openxmlformats.org/officeDocument/2006/relationships/slide" Target="/ppt/slides/slide7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Relationship Id="rId8" Type="http://schemas.openxmlformats.org/officeDocument/2006/relationships/slide" Target="/ppt/slides/slide10.xml"/><Relationship Id="rId11" Type="http://schemas.openxmlformats.org/officeDocument/2006/relationships/slide" Target="/ppt/slides/slide11.xml"/><Relationship Id="rId10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Relationship Id="rId4" Type="http://schemas.openxmlformats.org/officeDocument/2006/relationships/hyperlink" Target="https://twitter.com/intigriti/status/1269988671509454848" TargetMode="External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pry0cc/subgen" TargetMode="External"/><Relationship Id="rId4" Type="http://schemas.openxmlformats.org/officeDocument/2006/relationships/image" Target="../media/image3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vortexau/dnsvalidator" TargetMode="External"/><Relationship Id="rId4" Type="http://schemas.openxmlformats.org/officeDocument/2006/relationships/hyperlink" Target="https://github.com/teknogeek/fresh.py" TargetMode="External"/><Relationship Id="rId5" Type="http://schemas.openxmlformats.org/officeDocument/2006/relationships/hyperlink" Target="https://github.com/blechschmidt/massdns" TargetMode="External"/><Relationship Id="rId6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bp0lr/dmut" TargetMode="External"/><Relationship Id="rId4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hvs-consulting/SANextract" TargetMode="External"/><Relationship Id="rId4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ffuf/ffuf" TargetMode="External"/><Relationship Id="rId4" Type="http://schemas.openxmlformats.org/officeDocument/2006/relationships/hyperlink" Target="https://github.com/PortSwigger/turbo-intruder" TargetMode="External"/><Relationship Id="rId9" Type="http://schemas.openxmlformats.org/officeDocument/2006/relationships/image" Target="../media/image36.png"/><Relationship Id="rId5" Type="http://schemas.openxmlformats.org/officeDocument/2006/relationships/image" Target="../media/image26.png"/><Relationship Id="rId6" Type="http://schemas.openxmlformats.org/officeDocument/2006/relationships/hyperlink" Target="https://www.slideshare.net/sergeybelove/attacking-thru-http-host-header" TargetMode="External"/><Relationship Id="rId7" Type="http://schemas.openxmlformats.org/officeDocument/2006/relationships/image" Target="../media/image41.png"/><Relationship Id="rId8" Type="http://schemas.openxmlformats.org/officeDocument/2006/relationships/hyperlink" Target="https://twitter.com/nnwakelam/status/1114122122534641664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PortSwigger/turbo-intruder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Relationship Id="rId4" Type="http://schemas.openxmlformats.org/officeDocument/2006/relationships/slide" Target="/ppt/slides/slide41.xml"/><Relationship Id="rId9" Type="http://schemas.openxmlformats.org/officeDocument/2006/relationships/slide" Target="/ppt/slides/slide48.xml"/><Relationship Id="rId5" Type="http://schemas.openxmlformats.org/officeDocument/2006/relationships/slide" Target="/ppt/slides/slide42.xml"/><Relationship Id="rId6" Type="http://schemas.openxmlformats.org/officeDocument/2006/relationships/slide" Target="/ppt/slides/slide43.xml"/><Relationship Id="rId7" Type="http://schemas.openxmlformats.org/officeDocument/2006/relationships/image" Target="../media/image49.png"/><Relationship Id="rId8" Type="http://schemas.openxmlformats.org/officeDocument/2006/relationships/slide" Target="/ppt/slides/slide47.xml"/><Relationship Id="rId10" Type="http://schemas.openxmlformats.org/officeDocument/2006/relationships/slide" Target="/ppt/slides/slide49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Relationship Id="rId4" Type="http://schemas.openxmlformats.org/officeDocument/2006/relationships/hyperlink" Target="https://twitter.com/intigriti/status/1119187896970379267" TargetMode="External"/><Relationship Id="rId9" Type="http://schemas.openxmlformats.org/officeDocument/2006/relationships/image" Target="../media/image40.png"/><Relationship Id="rId5" Type="http://schemas.openxmlformats.org/officeDocument/2006/relationships/image" Target="../media/image43.png"/><Relationship Id="rId6" Type="http://schemas.openxmlformats.org/officeDocument/2006/relationships/hyperlink" Target="https://github.com/gwen001/pentest-tools/blob/a9af5c99ccf5fa997eb7a6ac0543a7d658c6173b/domain-finder.py" TargetMode="External"/><Relationship Id="rId7" Type="http://schemas.openxmlformats.org/officeDocument/2006/relationships/image" Target="../media/image42.png"/><Relationship Id="rId8" Type="http://schemas.openxmlformats.org/officeDocument/2006/relationships/hyperlink" Target="https://twitter.com/intigriti/status/1234487771504500736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Relationship Id="rId4" Type="http://schemas.openxmlformats.org/officeDocument/2006/relationships/hyperlink" Target="https://twitter.com/intigriti/status/1108365683069456385" TargetMode="External"/><Relationship Id="rId5" Type="http://schemas.openxmlformats.org/officeDocument/2006/relationships/image" Target="../media/image43.png"/><Relationship Id="rId6" Type="http://schemas.openxmlformats.org/officeDocument/2006/relationships/image" Target="../media/image4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Relationship Id="rId4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1.png"/><Relationship Id="rId4" Type="http://schemas.openxmlformats.org/officeDocument/2006/relationships/hyperlink" Target="https://twitter.com/HusseiN98D/status/1193318004257435648" TargetMode="External"/><Relationship Id="rId5" Type="http://schemas.openxmlformats.org/officeDocument/2006/relationships/image" Target="../media/image4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Relationship Id="rId4" Type="http://schemas.openxmlformats.org/officeDocument/2006/relationships/hyperlink" Target="https://hackertarget.com/reverse-analytics-search/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0.png"/><Relationship Id="rId4" Type="http://schemas.openxmlformats.org/officeDocument/2006/relationships/hyperlink" Target="https://github.com/famasoon/crtsh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com/tomnomnom/assetfinder" TargetMode="External"/><Relationship Id="rId4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hyperlink" Target="https://twitter.com/hackerscrolls/status/1275719682453114881" TargetMode="External"/><Relationship Id="rId5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5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yassineaboukir/Asnlookup" TargetMode="External"/><Relationship Id="rId4" Type="http://schemas.openxmlformats.org/officeDocument/2006/relationships/hyperlink" Target="https://host.io/company.com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projectdiscovery/dnsx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hakluke/hakrevdns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robertdavidgraham/masscan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/>
          <p:nvPr/>
        </p:nvSpPr>
        <p:spPr>
          <a:xfrm>
            <a:off x="4396800" y="1051804"/>
            <a:ext cx="4292700" cy="556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99999"/>
                </a:solidFill>
              </a:rPr>
              <a:t>Reconnaissance v1.0</a:t>
            </a:r>
            <a:endParaRPr b="1" sz="2400">
              <a:solidFill>
                <a:srgbClr val="999999"/>
              </a:solidFill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5025" y="578300"/>
            <a:ext cx="964475" cy="10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/>
          <p:nvPr/>
        </p:nvSpPr>
        <p:spPr>
          <a:xfrm>
            <a:off x="4396800" y="657550"/>
            <a:ext cx="3071100" cy="325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9999"/>
                </a:solidFill>
              </a:rPr>
              <a:t>My Bug Bounty Hunting</a:t>
            </a:r>
            <a:endParaRPr b="1">
              <a:solidFill>
                <a:srgbClr val="999999"/>
              </a:solidFill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4179818">
            <a:off x="5964453" y="3098339"/>
            <a:ext cx="29111" cy="58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663144">
            <a:off x="6275615" y="3147989"/>
            <a:ext cx="29111" cy="58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44113" y="1677050"/>
            <a:ext cx="4198075" cy="19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6" name="Google Shape;336;p49"/>
          <p:cNvSpPr/>
          <p:nvPr/>
        </p:nvSpPr>
        <p:spPr>
          <a:xfrm>
            <a:off x="354600" y="3681350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 httpservice443alive.txt | ./SANextract -timeout 30s | tee -a </a:t>
            </a:r>
            <a:r>
              <a:rPr b="1" lang="en">
                <a:solidFill>
                  <a:srgbClr val="00FF00"/>
                </a:solidFill>
              </a:rPr>
              <a:t>subdomains</a:t>
            </a:r>
            <a:r>
              <a:rPr b="1" lang="en">
                <a:solidFill>
                  <a:srgbClr val="00FF00"/>
                </a:solidFill>
              </a:rPr>
              <a:t>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37" name="Google Shape;337;p49"/>
          <p:cNvSpPr txBox="1"/>
          <p:nvPr/>
        </p:nvSpPr>
        <p:spPr>
          <a:xfrm>
            <a:off x="140700" y="16560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Use Tools</a:t>
            </a:r>
            <a:r>
              <a:rPr b="1" lang="en" sz="3600">
                <a:solidFill>
                  <a:srgbClr val="0B5394"/>
                </a:solidFill>
              </a:rPr>
              <a:t> e.g.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SANextract</a:t>
            </a:r>
            <a:r>
              <a:rPr b="1" lang="en" sz="3600">
                <a:solidFill>
                  <a:srgbClr val="0B5394"/>
                </a:solidFill>
              </a:rPr>
              <a:t> </a:t>
            </a:r>
            <a:r>
              <a:rPr b="1" lang="en" sz="3600">
                <a:solidFill>
                  <a:srgbClr val="EFEFEF"/>
                </a:solidFill>
              </a:rPr>
              <a:t>To Get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 Subject Alternative Names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4" name="Google Shape;344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Extract Third Level Domains From List Of Subdomains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6" name="Google Shape;3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0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Steps to produce :-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1 -</a:t>
            </a:r>
            <a:r>
              <a:rPr b="1" lang="en" sz="800">
                <a:solidFill>
                  <a:srgbClr val="00FF00"/>
                </a:solidFill>
              </a:rPr>
              <a:t> </a:t>
            </a:r>
            <a:r>
              <a:rPr b="1" lang="en" sz="800">
                <a:solidFill>
                  <a:srgbClr val="EFEFEF"/>
                </a:solidFill>
              </a:rPr>
              <a:t>Open Your Terminal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2 -</a:t>
            </a:r>
            <a:r>
              <a:rPr b="1" lang="en" sz="800">
                <a:solidFill>
                  <a:srgbClr val="00FF00"/>
                </a:solidFill>
              </a:rPr>
              <a:t> </a:t>
            </a:r>
            <a:r>
              <a:rPr b="1" lang="en" sz="800">
                <a:solidFill>
                  <a:srgbClr val="EFEFEF"/>
                </a:solidFill>
              </a:rPr>
              <a:t>Write This Command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     	python3 thirdlevel.py subdomains.txt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348" name="Google Shape;348;p50"/>
          <p:cNvSpPr/>
          <p:nvPr/>
        </p:nvSpPr>
        <p:spPr>
          <a:xfrm>
            <a:off x="3205300" y="1470000"/>
            <a:ext cx="4835100" cy="2457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#!/usr/bin/env python3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os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sys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argparse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 = argparse.ArgumentParser()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parser.add_argument( "-f","--file",help="file that contains list of subdomains" 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parser.parse_args()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args = parser.parse_args()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if args.file: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	if os.path.isfile(args.file):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list_of_subdomains = open( args.file, 'r' )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file_of_subdomains = list_of_subdomains.read().split('\n')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list_of_subdomains.close()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	else: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	parser.error( '%s file not found' % args.file 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for subdomain in file_of_subdomains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try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if subdomain.count(".") == 2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print(subdomain)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else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 third_level_domain = subdomain.split(".")[-3] + '.' + subdomain.split(".")[-2] + '.' + subdomain.split(".")[-1]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 print(third_level_domain)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    except :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   	 sys.exit()</a:t>
            </a:r>
            <a:endParaRPr b="1" sz="700">
              <a:solidFill>
                <a:srgbClr val="00FF00"/>
              </a:solidFill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/>
          <p:nvPr/>
        </p:nvSpPr>
        <p:spPr>
          <a:xfrm>
            <a:off x="399450" y="32475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-sP " Skip Port Scan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6" name="Google Shape;356;p51"/>
          <p:cNvSpPr/>
          <p:nvPr/>
        </p:nvSpPr>
        <p:spPr>
          <a:xfrm>
            <a:off x="3995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-PP " Send Timestamp And Address Mask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7" name="Google Shape;357;p51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root@mine:</a:t>
            </a:r>
            <a:r>
              <a:rPr b="1" lang="en" sz="1200">
                <a:solidFill>
                  <a:srgbClr val="EFEFEF"/>
                </a:solidFill>
              </a:rPr>
              <a:t>~</a:t>
            </a:r>
            <a:r>
              <a:rPr b="1" lang="en" sz="1200">
                <a:solidFill>
                  <a:srgbClr val="0B5394"/>
                </a:solidFill>
              </a:rPr>
              <a:t>#</a:t>
            </a:r>
            <a:r>
              <a:rPr b="1" lang="en" sz="1200">
                <a:solidFill>
                  <a:srgbClr val="00FF00"/>
                </a:solidFill>
              </a:rPr>
              <a:t>nmap -sP -PE -PP -PS21,22,23,25,80,113,31339 -PA80,113,443,10042 --source-port 53 -T4 -iL ips.txt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Discover What IPs Are Up 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nmap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To Minimize Time Of Full PORTs Scanning</a:t>
            </a:r>
            <a:endParaRPr b="1" sz="2400">
              <a:solidFill>
                <a:srgbClr val="EFEFEF"/>
              </a:solidFill>
            </a:endParaRPr>
          </a:p>
        </p:txBody>
      </p:sp>
      <p:sp>
        <p:nvSpPr>
          <p:cNvPr id="359" name="Google Shape;359;p51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-PSport  -PAanotherport " Sends An Empty TCP Packet With The SYN OR TCP ACK Flag Set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0" name="Google Shape;360;p51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-iL file.txt " Reading The Input From file.txt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1" name="Google Shape;361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2" name="Google Shape;362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4" name="Google Shape;36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/>
          <p:nvPr/>
        </p:nvSpPr>
        <p:spPr>
          <a:xfrm>
            <a:off x="4661950" y="32475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-PE " Send An ICMP echo Request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46619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--source-port 53 " Use A Custom Source Port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7" name="Google Shape;367;p51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-T4 " Aggressive Mode Speeds Scans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/>
          <p:nvPr/>
        </p:nvSpPr>
        <p:spPr>
          <a:xfrm>
            <a:off x="3994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-sSV --version-intensity 9 " SYN Scan AND Services Detection Scan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3" name="Google Shape;373;p52"/>
          <p:cNvSpPr/>
          <p:nvPr/>
        </p:nvSpPr>
        <p:spPr>
          <a:xfrm>
            <a:off x="3995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--min-parallelism 64 " 64 Parallel Tasks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4" name="Google Shape;374;p52"/>
          <p:cNvSpPr/>
          <p:nvPr/>
        </p:nvSpPr>
        <p:spPr>
          <a:xfrm>
            <a:off x="399550" y="2258575"/>
            <a:ext cx="8434800" cy="94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B5394"/>
                </a:solidFill>
              </a:rPr>
              <a:t>root@mine:</a:t>
            </a:r>
            <a:r>
              <a:rPr b="1" lang="en" sz="1300">
                <a:solidFill>
                  <a:srgbClr val="EFEFEF"/>
                </a:solidFill>
              </a:rPr>
              <a:t>~</a:t>
            </a:r>
            <a:r>
              <a:rPr b="1" lang="en" sz="1300">
                <a:solidFill>
                  <a:srgbClr val="0B5394"/>
                </a:solidFill>
              </a:rPr>
              <a:t>#</a:t>
            </a:r>
            <a:r>
              <a:rPr b="1" lang="en" sz="1300">
                <a:solidFill>
                  <a:srgbClr val="00FF00"/>
                </a:solidFill>
              </a:rPr>
              <a:t>nmap -sSV --version-intensity 9 --min-parallelism 64 --min-hostgroup 16 --max-hostgroup 64 --max-retries 3 --min-rate 175 --max-rate 300 -Pn -n --source-port 53 --mtu 24 --data-length 25 --script-args http.useragent="Mozilla/5.0" --max-scan-delay 10 -p- -iL ips.txt -oA output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375" name="Google Shape;375;p52"/>
          <p:cNvSpPr txBox="1"/>
          <p:nvPr/>
        </p:nvSpPr>
        <p:spPr>
          <a:xfrm>
            <a:off x="140700" y="112102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Full PORTs Scanning With SYN Scan</a:t>
            </a:r>
            <a:endParaRPr b="1" sz="3600">
              <a:solidFill>
                <a:srgbClr val="EFEFEF"/>
              </a:solidFill>
            </a:endParaRPr>
          </a:p>
        </p:txBody>
      </p:sp>
      <p:sp>
        <p:nvSpPr>
          <p:cNvPr id="376" name="Google Shape;376;p52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--min-hostgroup 16  --max-hostgroup 64 " Scan Minimum 16 AND Maximum 64 Hosts At One Time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7" name="Google Shape;377;p52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--mtu 24 " Speciﬁc MTU To The Packet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9" name="Google Shape;379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/>
          <p:nvPr/>
        </p:nvSpPr>
        <p:spPr>
          <a:xfrm>
            <a:off x="46619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--max-retries 3 " Number Of Retry Probing Port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3" name="Google Shape;383;p52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--data-length 25 " Append Random Data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/>
          <p:nvPr/>
        </p:nvSpPr>
        <p:spPr>
          <a:xfrm>
            <a:off x="3994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-sSV --version-intensity 9 " SYN Scan AND Services Detection Scan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9" name="Google Shape;389;p53"/>
          <p:cNvSpPr/>
          <p:nvPr/>
        </p:nvSpPr>
        <p:spPr>
          <a:xfrm>
            <a:off x="3995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--min-parallelism 1000 " 1000 Parallel Tasks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0" name="Google Shape;390;p53"/>
          <p:cNvSpPr/>
          <p:nvPr/>
        </p:nvSpPr>
        <p:spPr>
          <a:xfrm>
            <a:off x="399550" y="2258575"/>
            <a:ext cx="8434800" cy="94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B5394"/>
                </a:solidFill>
              </a:rPr>
              <a:t>root@mine:</a:t>
            </a:r>
            <a:r>
              <a:rPr b="1" lang="en" sz="1300">
                <a:solidFill>
                  <a:srgbClr val="EFEFEF"/>
                </a:solidFill>
              </a:rPr>
              <a:t>~</a:t>
            </a:r>
            <a:r>
              <a:rPr b="1" lang="en" sz="1300">
                <a:solidFill>
                  <a:srgbClr val="0B5394"/>
                </a:solidFill>
              </a:rPr>
              <a:t>#</a:t>
            </a:r>
            <a:r>
              <a:rPr b="1" lang="en" sz="1300">
                <a:solidFill>
                  <a:srgbClr val="00FF00"/>
                </a:solidFill>
              </a:rPr>
              <a:t>nmap -sSV --version-intensity 9 -PN -n --max-rtt-timeout 1000ms --min-parallelism 1000 --max-retries 3 --source-port 53 --mtu 24 --data-length 25 --script-args http.useragent="Mozilla/5.0"</a:t>
            </a:r>
            <a:br>
              <a:rPr b="1" lang="en" sz="1300">
                <a:solidFill>
                  <a:srgbClr val="00FF00"/>
                </a:solidFill>
              </a:rPr>
            </a:br>
            <a:r>
              <a:rPr b="1" lang="en" sz="1300">
                <a:solidFill>
                  <a:srgbClr val="00FF00"/>
                </a:solidFill>
              </a:rPr>
              <a:t>-p- -iL ips.txt -oA output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140700" y="112102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Full PORTs Scanning With SYN Scan II</a:t>
            </a:r>
            <a:endParaRPr b="1" sz="3600">
              <a:solidFill>
                <a:srgbClr val="EFEFEF"/>
              </a:solidFill>
            </a:endParaRPr>
          </a:p>
        </p:txBody>
      </p:sp>
      <p:sp>
        <p:nvSpPr>
          <p:cNvPr id="392" name="Google Shape;392;p53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--max-rtt-timeout 1000ms " Wait 1000 ms Before Timing Out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3" name="Google Shape;393;p53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--mtu 24 " Speciﬁc MTU To The Packet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5" name="Google Shape;395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7" name="Google Shape;3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3"/>
          <p:cNvSpPr/>
          <p:nvPr/>
        </p:nvSpPr>
        <p:spPr>
          <a:xfrm>
            <a:off x="46619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--max-retries 3 " Number Of Retry Probing Port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9" name="Google Shape;399;p53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--data-length 25 " Append Random Data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/>
        </p:nvSpPr>
        <p:spPr>
          <a:xfrm>
            <a:off x="3994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--min-rate 175 --max-rate 300 " Nmap will Send Rate Above 175 AND Less 300 packets In Second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5" name="Google Shape;405;p54"/>
          <p:cNvSpPr/>
          <p:nvPr/>
        </p:nvSpPr>
        <p:spPr>
          <a:xfrm>
            <a:off x="3995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-Pn " Treat All Hosts Are Up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>
            <a:off x="399550" y="2258575"/>
            <a:ext cx="8434800" cy="94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B5394"/>
                </a:solidFill>
              </a:rPr>
              <a:t>root@mine:</a:t>
            </a:r>
            <a:r>
              <a:rPr b="1" lang="en" sz="1300">
                <a:solidFill>
                  <a:srgbClr val="EFEFEF"/>
                </a:solidFill>
              </a:rPr>
              <a:t>~</a:t>
            </a:r>
            <a:r>
              <a:rPr b="1" lang="en" sz="1300">
                <a:solidFill>
                  <a:srgbClr val="0B5394"/>
                </a:solidFill>
              </a:rPr>
              <a:t>#</a:t>
            </a:r>
            <a:r>
              <a:rPr b="1" lang="en" sz="1300">
                <a:solidFill>
                  <a:srgbClr val="00FF00"/>
                </a:solidFill>
              </a:rPr>
              <a:t>nmap -sSV --version-intensity 9 --min-parallelism 64 --min-hostgroup 16  --mtu 24 --max-hostgroup 64 --max-retries 3 --min-rate 175 --max-rate 300 -Pn -n --source-port 53 --data-length 25 --script-args http.useragent="Mozilla/5.0" --max-scan-delay 10 --top-ports 3674 -iL ips.txt -oA output</a:t>
            </a:r>
            <a:endParaRPr b="1" sz="1300">
              <a:solidFill>
                <a:srgbClr val="00FF00"/>
              </a:solidFill>
            </a:endParaRPr>
          </a:p>
        </p:txBody>
      </p:sp>
      <p:sp>
        <p:nvSpPr>
          <p:cNvPr id="407" name="Google Shape;407;p54"/>
          <p:cNvSpPr txBox="1"/>
          <p:nvPr/>
        </p:nvSpPr>
        <p:spPr>
          <a:xfrm>
            <a:off x="140700" y="112102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Top 3674 Ports Scanning With SYN Scan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408" name="Google Shape;408;p54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--script-args http.useragent="Mozilla/5.0" " Change Default User Agent Header To Mozilla/5.0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9" name="Google Shape;409;p54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--max-scan-delay 10 " Time Between Probes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3" name="Google Shape;4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4"/>
          <p:cNvSpPr/>
          <p:nvPr/>
        </p:nvSpPr>
        <p:spPr>
          <a:xfrm>
            <a:off x="46619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-n " Never Do DNS Resolution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15" name="Google Shape;415;p54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-oA output " Output Files nmap , xml And gnmap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1" name="Google Shape;421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Subdomains Enumeration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3" name="Google Shape;4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5"/>
          <p:cNvSpPr/>
          <p:nvPr/>
        </p:nvSpPr>
        <p:spPr>
          <a:xfrm>
            <a:off x="6309275" y="2272490"/>
            <a:ext cx="2523000" cy="236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subfinder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25" name="Google Shape;425;p55"/>
          <p:cNvSpPr/>
          <p:nvPr/>
        </p:nvSpPr>
        <p:spPr>
          <a:xfrm>
            <a:off x="3284500" y="2272490"/>
            <a:ext cx="2523000" cy="236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findomain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26" name="Google Shape;426;p55"/>
          <p:cNvSpPr/>
          <p:nvPr/>
        </p:nvSpPr>
        <p:spPr>
          <a:xfrm>
            <a:off x="311750" y="2272490"/>
            <a:ext cx="2523000" cy="236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amass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27" name="Google Shape;427;p55"/>
          <p:cNvSpPr/>
          <p:nvPr/>
        </p:nvSpPr>
        <p:spPr>
          <a:xfrm>
            <a:off x="4582300" y="1680166"/>
            <a:ext cx="27000" cy="273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8" name="Google Shape;428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67966" y="1910898"/>
            <a:ext cx="25566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4615300" y="1811499"/>
            <a:ext cx="2977275" cy="314097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430" name="Google Shape;430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7464766" y="1910898"/>
            <a:ext cx="25566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5"/>
          <p:cNvSpPr/>
          <p:nvPr/>
        </p:nvSpPr>
        <p:spPr>
          <a:xfrm>
            <a:off x="1494300" y="1811499"/>
            <a:ext cx="3120933" cy="236343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432" name="Google Shape;432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1367466" y="1910898"/>
            <a:ext cx="25566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5"/>
          <p:cNvSpPr/>
          <p:nvPr/>
        </p:nvSpPr>
        <p:spPr>
          <a:xfrm>
            <a:off x="3284650" y="3164803"/>
            <a:ext cx="2622300" cy="236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assetfinder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34" name="Google Shape;434;p55"/>
          <p:cNvSpPr/>
          <p:nvPr/>
        </p:nvSpPr>
        <p:spPr>
          <a:xfrm rot="10800000">
            <a:off x="1494298" y="2630651"/>
            <a:ext cx="3038905" cy="135728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5" name="Google Shape;435;p55"/>
          <p:cNvSpPr/>
          <p:nvPr/>
        </p:nvSpPr>
        <p:spPr>
          <a:xfrm rot="10800000">
            <a:off x="4523992" y="2639489"/>
            <a:ext cx="3120933" cy="126890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6" name="Google Shape;436;p55"/>
          <p:cNvSpPr/>
          <p:nvPr/>
        </p:nvSpPr>
        <p:spPr>
          <a:xfrm>
            <a:off x="4582300" y="2630641"/>
            <a:ext cx="27000" cy="407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67966" y="2827125"/>
            <a:ext cx="25566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5"/>
          <p:cNvSpPr/>
          <p:nvPr/>
        </p:nvSpPr>
        <p:spPr>
          <a:xfrm>
            <a:off x="3284650" y="3919804"/>
            <a:ext cx="2622300" cy="236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crtsh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39" name="Google Shape;439;p55"/>
          <p:cNvSpPr/>
          <p:nvPr/>
        </p:nvSpPr>
        <p:spPr>
          <a:xfrm>
            <a:off x="3284650" y="4674794"/>
            <a:ext cx="2622300" cy="236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Subdomains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40" name="Google Shape;440;p55"/>
          <p:cNvSpPr/>
          <p:nvPr/>
        </p:nvSpPr>
        <p:spPr>
          <a:xfrm>
            <a:off x="4582300" y="3477911"/>
            <a:ext cx="27000" cy="1359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67966" y="3570729"/>
            <a:ext cx="25566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/>
          <p:nvPr/>
        </p:nvSpPr>
        <p:spPr>
          <a:xfrm>
            <a:off x="4582300" y="4253783"/>
            <a:ext cx="27000" cy="1359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67966" y="4346601"/>
            <a:ext cx="25566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5"/>
          <p:cNvSpPr/>
          <p:nvPr/>
        </p:nvSpPr>
        <p:spPr>
          <a:xfrm>
            <a:off x="3284400" y="1308974"/>
            <a:ext cx="2523000" cy="236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Validation And Filter Wildcard</a:t>
            </a:r>
            <a:endParaRPr b="1"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0" name="Google Shape;450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52" name="Google Shape;452;p56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 Valid The Third Level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Subdomains List By Using </a:t>
            </a:r>
            <a:r>
              <a:rPr b="1" lang="en" sz="2400">
                <a:solidFill>
                  <a:srgbClr val="0B5394"/>
                </a:solidFill>
              </a:rPr>
              <a:t>dig</a:t>
            </a:r>
            <a:r>
              <a:rPr b="1" lang="en" sz="2400">
                <a:solidFill>
                  <a:srgbClr val="EFEFEF"/>
                </a:solidFill>
              </a:rPr>
              <a:t> AND Your Mind 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453" name="Google Shape;4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dig nonexist.api.comapny.com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If It Is Not Resolvable " NXDOMAIN " That Means :-</a:t>
            </a:r>
            <a:endParaRPr b="1" sz="1200">
              <a:solidFill>
                <a:srgbClr val="EFEFE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-"/>
            </a:pPr>
            <a:r>
              <a:rPr b="1" lang="en" sz="1200">
                <a:solidFill>
                  <a:srgbClr val="00FF00"/>
                </a:solidFill>
              </a:rPr>
              <a:t>api.company.com Is Valid Subdomain 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-"/>
            </a:pPr>
            <a:r>
              <a:rPr b="1" lang="en" sz="1200">
                <a:solidFill>
                  <a:srgbClr val="00FF00"/>
                </a:solidFill>
              </a:rPr>
              <a:t>There Are Other Subdomains Under api.comapny.com</a:t>
            </a:r>
            <a:br>
              <a:rPr b="1" lang="en" sz="12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e.g. exist.api.comapny.com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55" name="Google Shape;455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6" name="Google Shape;45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2" name="Google Shape;462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64" name="Google Shape;464;p57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 Filter The Wildcard Third Level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Subdomains List By Using </a:t>
            </a:r>
            <a:r>
              <a:rPr b="1" lang="en" sz="2400">
                <a:solidFill>
                  <a:srgbClr val="0B5394"/>
                </a:solidFill>
              </a:rPr>
              <a:t>dig</a:t>
            </a:r>
            <a:r>
              <a:rPr b="1" lang="en" sz="2400">
                <a:solidFill>
                  <a:srgbClr val="EFEFEF"/>
                </a:solidFill>
              </a:rPr>
              <a:t> AND Your Mind 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465" name="Google Shape;46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dig nonexist.api.comapny.com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dig '*.api.company.com'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If The Two Are Resolvable To Same IP That Means :-</a:t>
            </a:r>
            <a:endParaRPr b="1" sz="1200">
              <a:solidFill>
                <a:srgbClr val="EFEFE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-"/>
            </a:pPr>
            <a:r>
              <a:rPr b="1" lang="en" sz="1200">
                <a:solidFill>
                  <a:srgbClr val="00FF00"/>
                </a:solidFill>
              </a:rPr>
              <a:t>api.company.com Is Wildcard Subdomain 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4 -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Delete This Subdomain From Third Level Subdomains List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67" name="Google Shape;467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8" name="Google Shape;46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8"/>
          <p:cNvSpPr/>
          <p:nvPr/>
        </p:nvSpPr>
        <p:spPr>
          <a:xfrm>
            <a:off x="3994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-dL list-of-thirdlevel.txt " List Of Third Level Subdomains e.g. corp.company.com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4" name="Google Shape;474;p58"/>
          <p:cNvSpPr/>
          <p:nvPr/>
        </p:nvSpPr>
        <p:spPr>
          <a:xfrm>
            <a:off x="3995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-config config.yaml " Configuration File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5" name="Google Shape;475;p58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subfinder -dL list-of-thirdlevel.txt -config config.yaml -all -timeout 90 -silent -o out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76" name="Google Shape;476;p58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-timeout 90 " Wait 90 Second Before Timing Out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7" name="Google Shape;477;p58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-silent " Show Only Subdomains In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78" name="Google Shape;478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9" name="Google Shape;479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81" name="Google Shape;48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8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out " File To Write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3" name="Google Shape;483;p58"/>
          <p:cNvSpPr txBox="1"/>
          <p:nvPr/>
        </p:nvSpPr>
        <p:spPr>
          <a:xfrm>
            <a:off x="140700" y="10185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Subfinder</a:t>
            </a:r>
            <a:r>
              <a:rPr b="1" lang="en" sz="3000">
                <a:solidFill>
                  <a:srgbClr val="EFEFEF"/>
                </a:solidFill>
              </a:rPr>
              <a:t> To Enumerate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List Of Third Level Subdomains</a:t>
            </a:r>
            <a:r>
              <a:rPr b="1" lang="en" sz="3600">
                <a:solidFill>
                  <a:srgbClr val="EFEFEF"/>
                </a:solidFill>
              </a:rPr>
              <a:t> </a:t>
            </a:r>
            <a:endParaRPr b="1" sz="3600">
              <a:solidFill>
                <a:srgbClr val="EFEFEF"/>
              </a:solidFill>
            </a:endParaRPr>
          </a:p>
        </p:txBody>
      </p:sp>
      <p:sp>
        <p:nvSpPr>
          <p:cNvPr id="484" name="Google Shape;484;p58"/>
          <p:cNvSpPr/>
          <p:nvPr/>
        </p:nvSpPr>
        <p:spPr>
          <a:xfrm>
            <a:off x="46619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-all " Use All Sources For Enumeration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Reconnaissance Workflow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/>
          <p:nvPr/>
        </p:nvSpPr>
        <p:spPr>
          <a:xfrm>
            <a:off x="4726700" y="2416800"/>
            <a:ext cx="3120900" cy="357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IP Reconnaissance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19" name="Google Shape;219;p41"/>
          <p:cNvSpPr/>
          <p:nvPr/>
        </p:nvSpPr>
        <p:spPr>
          <a:xfrm>
            <a:off x="1296400" y="2416800"/>
            <a:ext cx="3120900" cy="357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Horizontal Domains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20" name="Google Shape;220;p41"/>
          <p:cNvSpPr/>
          <p:nvPr/>
        </p:nvSpPr>
        <p:spPr>
          <a:xfrm>
            <a:off x="3309900" y="1865076"/>
            <a:ext cx="2977275" cy="386488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21" name="Google Shape;22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093899" y="1995994"/>
            <a:ext cx="386499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1"/>
          <p:cNvSpPr/>
          <p:nvPr/>
        </p:nvSpPr>
        <p:spPr>
          <a:xfrm>
            <a:off x="6273650" y="2877813"/>
            <a:ext cx="27000" cy="481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093899" y="3040673"/>
            <a:ext cx="386499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1"/>
          <p:cNvSpPr/>
          <p:nvPr/>
        </p:nvSpPr>
        <p:spPr>
          <a:xfrm>
            <a:off x="2855900" y="1865077"/>
            <a:ext cx="3120933" cy="289782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25" name="Google Shape;22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2663599" y="1995994"/>
            <a:ext cx="386499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1"/>
          <p:cNvSpPr/>
          <p:nvPr/>
        </p:nvSpPr>
        <p:spPr>
          <a:xfrm>
            <a:off x="4726700" y="3461475"/>
            <a:ext cx="3120900" cy="357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Subdomains Enumeration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27" name="Google Shape;227;p41"/>
          <p:cNvSpPr/>
          <p:nvPr/>
        </p:nvSpPr>
        <p:spPr>
          <a:xfrm>
            <a:off x="6273650" y="3922488"/>
            <a:ext cx="27000" cy="481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381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6093899" y="4085348"/>
            <a:ext cx="386499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1"/>
          <p:cNvSpPr/>
          <p:nvPr/>
        </p:nvSpPr>
        <p:spPr>
          <a:xfrm>
            <a:off x="4726700" y="4506150"/>
            <a:ext cx="3120900" cy="357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Subdomains Brute Forcing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230" name="Google Shape;230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00950" y="1170900"/>
            <a:ext cx="742100" cy="6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/>
          <p:nvPr/>
        </p:nvSpPr>
        <p:spPr>
          <a:xfrm>
            <a:off x="3994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--config file.ini --ua list.txt " Configuration File And File Containing User Agents Values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0" name="Google Shape;490;p59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-f list-of-thirdlevel.txt " List Of Third Level Subdomains e.g. corp.company.com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1" name="Google Shape;491;p59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root@mine:</a:t>
            </a:r>
            <a:r>
              <a:rPr b="1" lang="en" sz="1200">
                <a:solidFill>
                  <a:srgbClr val="EFEFEF"/>
                </a:solidFill>
              </a:rPr>
              <a:t>~</a:t>
            </a:r>
            <a:r>
              <a:rPr b="1" lang="en" sz="1200">
                <a:solidFill>
                  <a:srgbClr val="0B5394"/>
                </a:solidFill>
              </a:rPr>
              <a:t>#</a:t>
            </a:r>
            <a:r>
              <a:rPr b="1" lang="en" sz="1200">
                <a:solidFill>
                  <a:srgbClr val="00FF00"/>
                </a:solidFill>
              </a:rPr>
              <a:t>findomain --config file.ini --ua list.txt -f list-of-thirdlevel.txt --http-timeout 90 --quiet -o output.txt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92" name="Google Shape;492;p59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--http-timeout 90 " Wait 90 Second Before Timing Out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3" name="Google Shape;493;p59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--quiet " Show Only Subdomains In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4" name="Google Shape;494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5" name="Google Shape;495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7" name="Google Shape;49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9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output.txt " File To Write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140700" y="10185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findomain</a:t>
            </a:r>
            <a:r>
              <a:rPr b="1" lang="en" sz="3000">
                <a:solidFill>
                  <a:srgbClr val="EFEFEF"/>
                </a:solidFill>
              </a:rPr>
              <a:t> To Enumerate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List Of Third Level Subdomains</a:t>
            </a:r>
            <a:r>
              <a:rPr b="1" lang="en" sz="3600">
                <a:solidFill>
                  <a:srgbClr val="EFEFEF"/>
                </a:solidFill>
              </a:rPr>
              <a:t> </a:t>
            </a:r>
            <a:endParaRPr b="1"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/>
          <p:nvPr/>
        </p:nvSpPr>
        <p:spPr>
          <a:xfrm>
            <a:off x="3994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enum -passive " Passively Searching For Subdomains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05" name="Google Shape;505;p60"/>
          <p:cNvSpPr/>
          <p:nvPr/>
        </p:nvSpPr>
        <p:spPr>
          <a:xfrm>
            <a:off x="3995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-config file.ini " Configuration File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06" name="Google Shape;506;p60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root@mine:</a:t>
            </a:r>
            <a:r>
              <a:rPr b="1" lang="en" sz="1200">
                <a:solidFill>
                  <a:srgbClr val="EFEFEF"/>
                </a:solidFill>
              </a:rPr>
              <a:t>~</a:t>
            </a:r>
            <a:r>
              <a:rPr b="1" lang="en" sz="1200">
                <a:solidFill>
                  <a:srgbClr val="0B5394"/>
                </a:solidFill>
              </a:rPr>
              <a:t>#</a:t>
            </a:r>
            <a:r>
              <a:rPr b="1" lang="en" sz="1200">
                <a:solidFill>
                  <a:srgbClr val="00FF00"/>
                </a:solidFill>
              </a:rPr>
              <a:t>amass enum -passive -config file.ini -df list-of-thirdlevel.txt -timeout 90 -silent -o output.txt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507" name="Google Shape;507;p60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-df list-of-thirdlevel.txt " List Of Third Level Subdomains e.g. corp.company.com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08" name="Google Shape;508;p60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-silent " Show Only Subdomains In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0" name="Google Shape;510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2" name="Google Shape;5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0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output.txt " File To Write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14" name="Google Shape;514;p60"/>
          <p:cNvSpPr txBox="1"/>
          <p:nvPr/>
        </p:nvSpPr>
        <p:spPr>
          <a:xfrm>
            <a:off x="140700" y="10185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amass</a:t>
            </a:r>
            <a:r>
              <a:rPr b="1" lang="en" sz="3000">
                <a:solidFill>
                  <a:srgbClr val="EFEFEF"/>
                </a:solidFill>
              </a:rPr>
              <a:t> To Enumerate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List Of Third Level Subdomains</a:t>
            </a:r>
            <a:r>
              <a:rPr b="1" lang="en" sz="3600">
                <a:solidFill>
                  <a:srgbClr val="EFEFEF"/>
                </a:solidFill>
              </a:rPr>
              <a:t> </a:t>
            </a:r>
            <a:endParaRPr b="1" sz="3600">
              <a:solidFill>
                <a:srgbClr val="EFEFEF"/>
              </a:solidFill>
            </a:endParaRPr>
          </a:p>
        </p:txBody>
      </p:sp>
      <p:sp>
        <p:nvSpPr>
          <p:cNvPr id="515" name="Google Shape;515;p60"/>
          <p:cNvSpPr/>
          <p:nvPr/>
        </p:nvSpPr>
        <p:spPr>
          <a:xfrm>
            <a:off x="46619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-timeout 90 " Wait 90 Second Before Timing Out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1" name="Google Shape;521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1"/>
          <p:cNvSpPr/>
          <p:nvPr/>
        </p:nvSpPr>
        <p:spPr>
          <a:xfrm>
            <a:off x="354600" y="40779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--subs-only " Display Only Subdomains Of Search Domain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23" name="Google Shape;523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24" name="Google Shape;524;p61"/>
          <p:cNvSpPr/>
          <p:nvPr/>
        </p:nvSpPr>
        <p:spPr>
          <a:xfrm>
            <a:off x="354600" y="341442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analysis-output.txt | assetfinder --subs-only | tee -a subdomains.txt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25" name="Google Shape;525;p61"/>
          <p:cNvSpPr txBox="1"/>
          <p:nvPr/>
        </p:nvSpPr>
        <p:spPr>
          <a:xfrm>
            <a:off x="1407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Use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assetfinder</a:t>
            </a:r>
            <a:r>
              <a:rPr b="1" lang="en" sz="3600">
                <a:solidFill>
                  <a:srgbClr val="EFEFEF"/>
                </a:solidFill>
              </a:rPr>
              <a:t> To Enumerate List Of Specific Fourth Level Subdomains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526" name="Google Shape;52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2" name="Google Shape;532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34" name="Google Shape;534;p62"/>
          <p:cNvSpPr/>
          <p:nvPr/>
        </p:nvSpPr>
        <p:spPr>
          <a:xfrm>
            <a:off x="354600" y="2787350"/>
            <a:ext cx="8434800" cy="157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crtsh-fourthlevel-enumeration.sh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#!/usr/bin/env bash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for i in `cat analysis-output.txt`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	crtsh -o -q $i | tee -a subdomains.txt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done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./crtsh-fourthlevel-enumeration.sh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535" name="Google Shape;5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2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-q " Specific Third Level Domain To Search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37" name="Google Shape;537;p62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" Display Only Subdomains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38" name="Google Shape;538;p62"/>
          <p:cNvSpPr txBox="1"/>
          <p:nvPr/>
        </p:nvSpPr>
        <p:spPr>
          <a:xfrm>
            <a:off x="140700" y="10347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Use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crtsh</a:t>
            </a:r>
            <a:r>
              <a:rPr b="1" lang="en" sz="3600">
                <a:solidFill>
                  <a:srgbClr val="EFEFEF"/>
                </a:solidFill>
              </a:rPr>
              <a:t> To Enumerate List Of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Specific Fourth Level Subdomains </a:t>
            </a:r>
            <a:endParaRPr b="1"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4" name="Google Shape;544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46" name="Google Shape;546;p63"/>
          <p:cNvSpPr/>
          <p:nvPr/>
        </p:nvSpPr>
        <p:spPr>
          <a:xfrm>
            <a:off x="354600" y="2787350"/>
            <a:ext cx="8434800" cy="157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github-fourthlevel-enumeration.sh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#!/usr/bin/env bash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for i in `cat analysis-output.txt`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	python3 github-subdomains.py -d $i | tee -a subdomains.txt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done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./github-fourthlevel-enumeration.sh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547" name="Google Shape;54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3"/>
          <p:cNvSpPr/>
          <p:nvPr/>
        </p:nvSpPr>
        <p:spPr>
          <a:xfrm>
            <a:off x="399450" y="4469575"/>
            <a:ext cx="8390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 " Fourth Level Subdomain For Search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140700" y="10347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github-subdomains.py</a:t>
            </a:r>
            <a:r>
              <a:rPr b="1" lang="en" sz="3000">
                <a:solidFill>
                  <a:srgbClr val="EFEFEF"/>
                </a:solidFill>
              </a:rPr>
              <a:t> To Enumerate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List Of Specific Fourth Level Subdomains </a:t>
            </a:r>
            <a:endParaRPr b="1" sz="3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5" name="Google Shape;555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Subdomains Brute Forcing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57" name="Google Shape;55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4"/>
          <p:cNvSpPr/>
          <p:nvPr/>
        </p:nvSpPr>
        <p:spPr>
          <a:xfrm>
            <a:off x="6309250" y="2041778"/>
            <a:ext cx="2523000" cy="22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Analysis-Output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59" name="Google Shape;559;p64"/>
          <p:cNvSpPr/>
          <p:nvPr/>
        </p:nvSpPr>
        <p:spPr>
          <a:xfrm>
            <a:off x="3334275" y="2041778"/>
            <a:ext cx="2523000" cy="22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Third Level Subdomains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60" name="Google Shape;560;p64"/>
          <p:cNvSpPr/>
          <p:nvPr/>
        </p:nvSpPr>
        <p:spPr>
          <a:xfrm>
            <a:off x="4842413" y="2945860"/>
            <a:ext cx="2523000" cy="22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Validation And Filter Wildcard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61" name="Google Shape;561;p64"/>
          <p:cNvSpPr/>
          <p:nvPr/>
        </p:nvSpPr>
        <p:spPr>
          <a:xfrm>
            <a:off x="287950" y="2041772"/>
            <a:ext cx="2523000" cy="22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 SAN From Certificates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62" name="Google Shape;562;p64"/>
          <p:cNvSpPr/>
          <p:nvPr/>
        </p:nvSpPr>
        <p:spPr>
          <a:xfrm>
            <a:off x="4582275" y="1607084"/>
            <a:ext cx="27000" cy="128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3" name="Google Shape;563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4472801" y="1688161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64"/>
          <p:cNvSpPr/>
          <p:nvPr/>
        </p:nvSpPr>
        <p:spPr>
          <a:xfrm>
            <a:off x="4615275" y="1598313"/>
            <a:ext cx="2977275" cy="302132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565" name="Google Shape;565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7469601" y="1688161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4"/>
          <p:cNvSpPr/>
          <p:nvPr/>
        </p:nvSpPr>
        <p:spPr>
          <a:xfrm>
            <a:off x="1494275" y="1598313"/>
            <a:ext cx="3120933" cy="227353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567" name="Google Shape;567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1372301" y="1688161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4"/>
          <p:cNvSpPr/>
          <p:nvPr/>
        </p:nvSpPr>
        <p:spPr>
          <a:xfrm>
            <a:off x="287950" y="2816617"/>
            <a:ext cx="2523000" cy="22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Host Brute Forcing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69" name="Google Shape;569;p64"/>
          <p:cNvSpPr/>
          <p:nvPr/>
        </p:nvSpPr>
        <p:spPr>
          <a:xfrm>
            <a:off x="1458000" y="2399642"/>
            <a:ext cx="27000" cy="2235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0" name="Google Shape;570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1348526" y="2449728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4"/>
          <p:cNvSpPr/>
          <p:nvPr/>
        </p:nvSpPr>
        <p:spPr>
          <a:xfrm>
            <a:off x="4615225" y="2361284"/>
            <a:ext cx="2977375" cy="180815"/>
          </a:xfrm>
          <a:custGeom>
            <a:rect b="b" l="l" r="r" t="t"/>
            <a:pathLst>
              <a:path extrusionOk="0" h="9855" w="119095">
                <a:moveTo>
                  <a:pt x="0" y="0"/>
                </a:moveTo>
                <a:lnTo>
                  <a:pt x="0" y="9855"/>
                </a:lnTo>
                <a:lnTo>
                  <a:pt x="119095" y="9855"/>
                </a:lnTo>
                <a:lnTo>
                  <a:pt x="119080" y="282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2" name="Google Shape;572;p64"/>
          <p:cNvSpPr/>
          <p:nvPr/>
        </p:nvSpPr>
        <p:spPr>
          <a:xfrm>
            <a:off x="6090425" y="2551073"/>
            <a:ext cx="27000" cy="2145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3" name="Google Shape;573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980938" y="2592171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64"/>
          <p:cNvSpPr/>
          <p:nvPr/>
        </p:nvSpPr>
        <p:spPr>
          <a:xfrm>
            <a:off x="2678350" y="3910975"/>
            <a:ext cx="1703700" cy="243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FFUF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75" name="Google Shape;575;p64"/>
          <p:cNvSpPr/>
          <p:nvPr/>
        </p:nvSpPr>
        <p:spPr>
          <a:xfrm>
            <a:off x="619650" y="3910975"/>
            <a:ext cx="1703700" cy="243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Turbo Intruder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76" name="Google Shape;576;p64"/>
          <p:cNvSpPr/>
          <p:nvPr/>
        </p:nvSpPr>
        <p:spPr>
          <a:xfrm>
            <a:off x="6090413" y="3289138"/>
            <a:ext cx="27000" cy="2235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7" name="Google Shape;577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980938" y="3339225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64"/>
          <p:cNvSpPr/>
          <p:nvPr/>
        </p:nvSpPr>
        <p:spPr>
          <a:xfrm>
            <a:off x="4842425" y="3684940"/>
            <a:ext cx="2523000" cy="22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Generate Wordlist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79" name="Google Shape;579;p64"/>
          <p:cNvSpPr/>
          <p:nvPr/>
        </p:nvSpPr>
        <p:spPr>
          <a:xfrm>
            <a:off x="1746901" y="3480000"/>
            <a:ext cx="1783090" cy="302132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580" name="Google Shape;580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3407226" y="3569836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4"/>
          <p:cNvSpPr/>
          <p:nvPr/>
        </p:nvSpPr>
        <p:spPr>
          <a:xfrm>
            <a:off x="1470500" y="3480000"/>
            <a:ext cx="1783164" cy="227353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582" name="Google Shape;582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1348526" y="3569836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4"/>
          <p:cNvSpPr/>
          <p:nvPr/>
        </p:nvSpPr>
        <p:spPr>
          <a:xfrm>
            <a:off x="1470500" y="3163050"/>
            <a:ext cx="1095320" cy="302142"/>
          </a:xfrm>
          <a:custGeom>
            <a:rect b="b" l="l" r="r" t="t"/>
            <a:pathLst>
              <a:path extrusionOk="0" h="13552" w="125251">
                <a:moveTo>
                  <a:pt x="0" y="0"/>
                </a:moveTo>
                <a:lnTo>
                  <a:pt x="0" y="5339"/>
                </a:lnTo>
                <a:lnTo>
                  <a:pt x="125251" y="5339"/>
                </a:lnTo>
                <a:lnTo>
                  <a:pt x="125251" y="13552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4" name="Google Shape;584;p64"/>
          <p:cNvSpPr/>
          <p:nvPr/>
        </p:nvSpPr>
        <p:spPr>
          <a:xfrm>
            <a:off x="6090400" y="4036213"/>
            <a:ext cx="27000" cy="2235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980926" y="4086300"/>
            <a:ext cx="245946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4"/>
          <p:cNvSpPr/>
          <p:nvPr/>
        </p:nvSpPr>
        <p:spPr>
          <a:xfrm>
            <a:off x="4842413" y="4432015"/>
            <a:ext cx="2523000" cy="227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Massdns And Dmut</a:t>
            </a:r>
            <a:endParaRPr b="1" sz="1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2" name="Google Shape;592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Analysis Output Of IPv4-Reconnaissance AND Subdomains-Enumeration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94" name="Google Shape;59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5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list-of-subdomains.txt With Text Editor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Grep A Specific Pattern e.g.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		api.FUZZ.comapny.com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		FUZZ.api.comapny.com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6" name="Google Shape;596;p65"/>
          <p:cNvSpPr/>
          <p:nvPr/>
        </p:nvSpPr>
        <p:spPr>
          <a:xfrm>
            <a:off x="3205300" y="1470000"/>
            <a:ext cx="4835100" cy="1666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list-of-subdomains.txt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api.corp.company.com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api.test.company.com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dev.api.company.com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test.api.company.com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ini.api.company.com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97" name="Google Shape;597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8" name="Google Shape;59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4" name="Google Shape;604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Extract Third Level Domains From Output Of Subdomains Enumeration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06" name="Google Shape;60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6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Steps to produce :-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1 -</a:t>
            </a:r>
            <a:r>
              <a:rPr b="1" lang="en" sz="800">
                <a:solidFill>
                  <a:srgbClr val="00FF00"/>
                </a:solidFill>
              </a:rPr>
              <a:t> </a:t>
            </a:r>
            <a:r>
              <a:rPr b="1" lang="en" sz="800">
                <a:solidFill>
                  <a:srgbClr val="EFEFEF"/>
                </a:solidFill>
              </a:rPr>
              <a:t>Open Your Terminal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2 -</a:t>
            </a:r>
            <a:r>
              <a:rPr b="1" lang="en" sz="800">
                <a:solidFill>
                  <a:srgbClr val="00FF00"/>
                </a:solidFill>
              </a:rPr>
              <a:t> </a:t>
            </a:r>
            <a:r>
              <a:rPr b="1" lang="en" sz="800">
                <a:solidFill>
                  <a:srgbClr val="EFEFEF"/>
                </a:solidFill>
              </a:rPr>
              <a:t>Write This Command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     	python3 thirdlevel.py output.txt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608" name="Google Shape;608;p66"/>
          <p:cNvSpPr/>
          <p:nvPr/>
        </p:nvSpPr>
        <p:spPr>
          <a:xfrm>
            <a:off x="3205300" y="1470000"/>
            <a:ext cx="4835100" cy="2457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#!/usr/bin/env python3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os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sys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argparse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 = argparse.ArgumentParser()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parser.add_argument( "-f","--file",help="file that contains list of subdomains" 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parser.parse_args()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args = parser.parse_args()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if args.file: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	if os.path.isfile(args.file):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list_of_subdomains = open( args.file, 'r' )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file_of_subdomains = list_of_subdomains.read().split('\n')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list_of_subdomains.close()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	else: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	parser.error( '%s file not found' % args.file 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for subdomain in file_of_subdomains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try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if subdomain.count(".") == 2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print(subdomain)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else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 third_level_domain = subdomain.split(".")[-3] + '.' + subdomain.split(".")[-2] + '.' + subdomain.split(".")[-1]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 print(third_level_domain)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    except :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   	 sys.exit()</a:t>
            </a:r>
            <a:endParaRPr b="1" sz="700">
              <a:solidFill>
                <a:srgbClr val="00FF00"/>
              </a:solidFill>
            </a:endParaRPr>
          </a:p>
        </p:txBody>
      </p:sp>
      <p:sp>
        <p:nvSpPr>
          <p:cNvPr id="609" name="Google Shape;609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0" name="Google Shape;61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6" name="Google Shape;616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18" name="Google Shape;618;p67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 Valid The Third Level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Subdomains List By Using </a:t>
            </a:r>
            <a:r>
              <a:rPr b="1" lang="en" sz="2400">
                <a:solidFill>
                  <a:srgbClr val="0B5394"/>
                </a:solidFill>
              </a:rPr>
              <a:t>dig</a:t>
            </a:r>
            <a:r>
              <a:rPr b="1" lang="en" sz="2400">
                <a:solidFill>
                  <a:srgbClr val="EFEFEF"/>
                </a:solidFill>
              </a:rPr>
              <a:t> AND Your Mind 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619" name="Google Shape;61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dig nonexist.api.comapny.com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If It Is Not Resolvable " NXDOMAIN " That Means :-</a:t>
            </a:r>
            <a:endParaRPr b="1" sz="1200">
              <a:solidFill>
                <a:srgbClr val="EFEFE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-"/>
            </a:pPr>
            <a:r>
              <a:rPr b="1" lang="en" sz="1200">
                <a:solidFill>
                  <a:srgbClr val="00FF00"/>
                </a:solidFill>
              </a:rPr>
              <a:t>api.company.com Is Valid Subdomain </a:t>
            </a:r>
            <a:endParaRPr b="1" sz="1200">
              <a:solidFill>
                <a:srgbClr val="00FF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-"/>
            </a:pPr>
            <a:r>
              <a:rPr b="1" lang="en" sz="1200">
                <a:solidFill>
                  <a:srgbClr val="00FF00"/>
                </a:solidFill>
              </a:rPr>
              <a:t>There Are Other Subdomains Under api.comapny.com</a:t>
            </a:r>
            <a:br>
              <a:rPr b="1" lang="en" sz="12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e.g. exist.api.comapny.com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21" name="Google Shape;621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2" name="Google Shape;622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8" name="Google Shape;628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30" name="Google Shape;630;p68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 Filter The Wildcard Third Level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Subdomains List By Using </a:t>
            </a:r>
            <a:r>
              <a:rPr b="1" lang="en" sz="2400">
                <a:solidFill>
                  <a:srgbClr val="0B5394"/>
                </a:solidFill>
              </a:rPr>
              <a:t>dig</a:t>
            </a:r>
            <a:r>
              <a:rPr b="1" lang="en" sz="2400">
                <a:solidFill>
                  <a:srgbClr val="EFEFEF"/>
                </a:solidFill>
              </a:rPr>
              <a:t> AND Your Mind 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631" name="Google Shape;63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dig nonexist.api.comapny.com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dig '*.api.company.com'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If The Two Are Resolvable To Same IP That Means :-</a:t>
            </a:r>
            <a:endParaRPr b="1" sz="1200">
              <a:solidFill>
                <a:srgbClr val="EFEFEF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-"/>
            </a:pPr>
            <a:r>
              <a:rPr b="1" lang="en" sz="1200">
                <a:solidFill>
                  <a:srgbClr val="00FF00"/>
                </a:solidFill>
              </a:rPr>
              <a:t>api.company.com Is Wildcard Subdomain 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4 -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Delete This Subdomain From Third Level Subdomains List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633" name="Google Shape;633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4" name="Google Shape;63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IP Reconnaissance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2"/>
          <p:cNvSpPr/>
          <p:nvPr/>
        </p:nvSpPr>
        <p:spPr>
          <a:xfrm>
            <a:off x="2951038" y="1353825"/>
            <a:ext cx="3474600" cy="394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CIDRs Enumeration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40" name="Google Shape;240;p42"/>
          <p:cNvSpPr/>
          <p:nvPr/>
        </p:nvSpPr>
        <p:spPr>
          <a:xfrm>
            <a:off x="6627663" y="2804936"/>
            <a:ext cx="2112000" cy="394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Reverse DNS Lookup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41" name="Google Shape;241;p42"/>
          <p:cNvSpPr/>
          <p:nvPr/>
        </p:nvSpPr>
        <p:spPr>
          <a:xfrm>
            <a:off x="3608638" y="2804936"/>
            <a:ext cx="2112000" cy="394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masscan -P443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42" name="Google Shape;242;p42"/>
          <p:cNvSpPr/>
          <p:nvPr/>
        </p:nvSpPr>
        <p:spPr>
          <a:xfrm>
            <a:off x="404288" y="2804936"/>
            <a:ext cx="2523000" cy="394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IPs Alive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43" name="Google Shape;243;p42"/>
          <p:cNvSpPr/>
          <p:nvPr/>
        </p:nvSpPr>
        <p:spPr>
          <a:xfrm>
            <a:off x="3608538" y="4302060"/>
            <a:ext cx="2112000" cy="394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 From Certificates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404288" y="4302060"/>
            <a:ext cx="2523000" cy="394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Full AND Top PORTs Scanning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4674838" y="1885368"/>
            <a:ext cx="27000" cy="387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4474900" y="2302863"/>
            <a:ext cx="426872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2"/>
          <p:cNvSpPr/>
          <p:nvPr/>
        </p:nvSpPr>
        <p:spPr>
          <a:xfrm>
            <a:off x="4707838" y="2035242"/>
            <a:ext cx="2977275" cy="524388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48" name="Google Shape;248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7471700" y="2302863"/>
            <a:ext cx="426872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2"/>
          <p:cNvSpPr/>
          <p:nvPr/>
        </p:nvSpPr>
        <p:spPr>
          <a:xfrm>
            <a:off x="7671638" y="3344683"/>
            <a:ext cx="27000" cy="532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7471700" y="3776972"/>
            <a:ext cx="426872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4674838" y="3359477"/>
            <a:ext cx="27000" cy="387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4474900" y="3776972"/>
            <a:ext cx="426872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/>
          <p:nvPr/>
        </p:nvSpPr>
        <p:spPr>
          <a:xfrm>
            <a:off x="1586838" y="2035242"/>
            <a:ext cx="3120933" cy="394672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54" name="Google Shape;254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1374400" y="2302863"/>
            <a:ext cx="426872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2"/>
          <p:cNvSpPr/>
          <p:nvPr/>
        </p:nvSpPr>
        <p:spPr>
          <a:xfrm>
            <a:off x="1574338" y="3359459"/>
            <a:ext cx="27000" cy="3876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1374400" y="3776954"/>
            <a:ext cx="426872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2"/>
          <p:cNvSpPr/>
          <p:nvPr/>
        </p:nvSpPr>
        <p:spPr>
          <a:xfrm>
            <a:off x="6627713" y="4302060"/>
            <a:ext cx="2112000" cy="394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Third Level Domains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58" name="Google Shape;258;p42"/>
          <p:cNvSpPr/>
          <p:nvPr/>
        </p:nvSpPr>
        <p:spPr>
          <a:xfrm rot="-5400000">
            <a:off x="5996224" y="4343300"/>
            <a:ext cx="38700" cy="3123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17250" y="4347647"/>
            <a:ext cx="426872" cy="30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0" name="Google Shape;640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42" name="Google Shape;6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4" name="Google Shape;64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69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Generate Your Wordlist e.g.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cat Subdomains.txt | sed 's/\./\n/g' | sort -u | tee -a words.txt</a:t>
            </a:r>
            <a:r>
              <a:rPr b="1" lang="en" sz="2400">
                <a:solidFill>
                  <a:srgbClr val="EFEFEF"/>
                </a:solidFill>
              </a:rPr>
              <a:t> </a:t>
            </a:r>
            <a:endParaRPr b="1" sz="2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2" name="Google Shape;652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Generate Wordlist Of Subdomains To Resolve Based On Analysis Output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54" name="Google Shape;65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70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   	./generate-wordlist.sh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56" name="Google Shape;656;p70"/>
          <p:cNvSpPr/>
          <p:nvPr/>
        </p:nvSpPr>
        <p:spPr>
          <a:xfrm>
            <a:off x="3205300" y="1470000"/>
            <a:ext cx="4835100" cy="1995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root@mine:</a:t>
            </a:r>
            <a:r>
              <a:rPr b="1" lang="en" sz="1200">
                <a:solidFill>
                  <a:srgbClr val="EFEFEF"/>
                </a:solidFill>
              </a:rPr>
              <a:t>~</a:t>
            </a:r>
            <a:r>
              <a:rPr b="1" lang="en" sz="1200">
                <a:solidFill>
                  <a:srgbClr val="0B5394"/>
                </a:solidFill>
              </a:rPr>
              <a:t>#</a:t>
            </a:r>
            <a:r>
              <a:rPr b="1" lang="en" sz="1200">
                <a:solidFill>
                  <a:srgbClr val="00FF00"/>
                </a:solidFill>
              </a:rPr>
              <a:t>cat genearet-wordlist.sh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#!/usr/bin/env bash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for i in `cat analysis-output..txt`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do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for j in `cat words.txt`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do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		echo "$i" | sed "s/FUZZ/$j/g" | tee -a $i.txt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done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done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root@mine:</a:t>
            </a:r>
            <a:r>
              <a:rPr b="1" lang="en" sz="1200">
                <a:solidFill>
                  <a:srgbClr val="EFEFEF"/>
                </a:solidFill>
              </a:rPr>
              <a:t>~</a:t>
            </a:r>
            <a:r>
              <a:rPr b="1" lang="en" sz="1200">
                <a:solidFill>
                  <a:srgbClr val="0B5394"/>
                </a:solidFill>
              </a:rPr>
              <a:t>#</a:t>
            </a:r>
            <a:r>
              <a:rPr b="1" lang="en" sz="1200">
                <a:solidFill>
                  <a:srgbClr val="00FF00"/>
                </a:solidFill>
              </a:rPr>
              <a:t>./genearet-wordlist.sh</a:t>
            </a:r>
            <a:endParaRPr b="1" sz="1200">
              <a:solidFill>
                <a:srgbClr val="0B5394"/>
              </a:solidFill>
            </a:endParaRPr>
          </a:p>
        </p:txBody>
      </p:sp>
      <p:sp>
        <p:nvSpPr>
          <p:cNvPr id="657" name="Google Shape;657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58" name="Google Shape;658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4" name="Google Shape;664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Generate Wordlist Of Subdomains To Resolve Based On Words Of Domains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6" name="Google Shape;66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1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   	./generate-wordlist.sh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68" name="Google Shape;668;p71"/>
          <p:cNvSpPr/>
          <p:nvPr/>
        </p:nvSpPr>
        <p:spPr>
          <a:xfrm>
            <a:off x="3205300" y="1470000"/>
            <a:ext cx="4835100" cy="1995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root@mine:</a:t>
            </a:r>
            <a:r>
              <a:rPr b="1" lang="en" sz="1200">
                <a:solidFill>
                  <a:srgbClr val="EFEFEF"/>
                </a:solidFill>
              </a:rPr>
              <a:t>~</a:t>
            </a:r>
            <a:r>
              <a:rPr b="1" lang="en" sz="1200">
                <a:solidFill>
                  <a:srgbClr val="0B5394"/>
                </a:solidFill>
              </a:rPr>
              <a:t>#</a:t>
            </a:r>
            <a:r>
              <a:rPr b="1" lang="en" sz="1200">
                <a:solidFill>
                  <a:srgbClr val="00FF00"/>
                </a:solidFill>
              </a:rPr>
              <a:t>cat genearet-wordlist.sh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#!/usr/bin/env bash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for i in `cat thirdlevel-subdomains-list.txt`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do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for j in `cat words.txt`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do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		echo "$j.$i" | tee -a $i.txt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	done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done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B5394"/>
                </a:solidFill>
              </a:rPr>
              <a:t>root@mine:</a:t>
            </a:r>
            <a:r>
              <a:rPr b="1" lang="en" sz="1200">
                <a:solidFill>
                  <a:srgbClr val="EFEFEF"/>
                </a:solidFill>
              </a:rPr>
              <a:t>~</a:t>
            </a:r>
            <a:r>
              <a:rPr b="1" lang="en" sz="1200">
                <a:solidFill>
                  <a:srgbClr val="0B5394"/>
                </a:solidFill>
              </a:rPr>
              <a:t>#</a:t>
            </a:r>
            <a:r>
              <a:rPr b="1" lang="en" sz="1200">
                <a:solidFill>
                  <a:srgbClr val="00FF00"/>
                </a:solidFill>
              </a:rPr>
              <a:t>./genearet-wordlist.sh</a:t>
            </a:r>
            <a:endParaRPr b="1" sz="1200">
              <a:solidFill>
                <a:srgbClr val="0B5394"/>
              </a:solidFill>
            </a:endParaRPr>
          </a:p>
        </p:txBody>
      </p:sp>
      <p:sp>
        <p:nvSpPr>
          <p:cNvPr id="669" name="Google Shape;669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0" name="Google Shape;67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6" name="Google Shape;676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78" name="Google Shape;678;p72"/>
          <p:cNvSpPr/>
          <p:nvPr/>
        </p:nvSpPr>
        <p:spPr>
          <a:xfrm>
            <a:off x="354600" y="2787350"/>
            <a:ext cx="8434800" cy="157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genearet-wordlist.sh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#!/usr/bin/env bash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for i in `cat thirdlevel-subdomains-list.txt`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	cat common-words-e.g.-corp-test-dev-internal-etc.txt | subgen -d "$i" | tee -a $i.txt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done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./genearet-wordlist.sh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79" name="Google Shape;679;p72"/>
          <p:cNvSpPr txBox="1"/>
          <p:nvPr/>
        </p:nvSpPr>
        <p:spPr>
          <a:xfrm>
            <a:off x="140700" y="12471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Tools</a:t>
            </a:r>
            <a:r>
              <a:rPr b="1" lang="en" sz="3000">
                <a:solidFill>
                  <a:srgbClr val="0B5394"/>
                </a:solidFill>
              </a:rPr>
              <a:t> e.g.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subgen</a:t>
            </a:r>
            <a:r>
              <a:rPr b="1" lang="en" sz="3000">
                <a:solidFill>
                  <a:srgbClr val="EFEFEF"/>
                </a:solidFill>
              </a:rPr>
              <a:t> To Generate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Wordlist Based On Names Of Subdomains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680" name="Google Shape;68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72"/>
          <p:cNvSpPr/>
          <p:nvPr/>
        </p:nvSpPr>
        <p:spPr>
          <a:xfrm>
            <a:off x="399450" y="4469575"/>
            <a:ext cx="8390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 "api.company.com" " Name Of Third Level Subdomains To Generate Similar Pattern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7" name="Google Shape;687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89" name="Google Shape;689;p73"/>
          <p:cNvSpPr/>
          <p:nvPr/>
        </p:nvSpPr>
        <p:spPr>
          <a:xfrm>
            <a:off x="354600" y="2787350"/>
            <a:ext cx="8434800" cy="157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resolve.sh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#!/usr/bin/env bash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python3 fresh.py -o checking.txt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dnsvalidator -tL </a:t>
            </a:r>
            <a:r>
              <a:rPr b="1" lang="en">
                <a:solidFill>
                  <a:srgbClr val="00FF00"/>
                </a:solidFill>
              </a:rPr>
              <a:t>checking.txt</a:t>
            </a:r>
            <a:r>
              <a:rPr b="1" lang="en">
                <a:solidFill>
                  <a:srgbClr val="00FF00"/>
                </a:solidFill>
              </a:rPr>
              <a:t> -threads 20 -o resolvers.txt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./bin/massdns -r resolvers.txt -t A -o S -w output.txt subdomains-to-resolve.txt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./resolve.sh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90" name="Google Shape;690;p73"/>
          <p:cNvSpPr txBox="1"/>
          <p:nvPr/>
        </p:nvSpPr>
        <p:spPr>
          <a:xfrm>
            <a:off x="140700" y="12471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Tools</a:t>
            </a:r>
            <a:r>
              <a:rPr b="1" lang="en" sz="3000">
                <a:solidFill>
                  <a:srgbClr val="0B5394"/>
                </a:solidFill>
              </a:rPr>
              <a:t> e.g.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dnsvalidator</a:t>
            </a:r>
            <a:r>
              <a:rPr b="1" lang="en" sz="3000">
                <a:solidFill>
                  <a:srgbClr val="0B5394"/>
                </a:solidFill>
              </a:rPr>
              <a:t> </a:t>
            </a:r>
            <a:r>
              <a:rPr b="1" lang="en" sz="3000">
                <a:solidFill>
                  <a:srgbClr val="EFEFEF"/>
                </a:solidFill>
              </a:rPr>
              <a:t>OR</a:t>
            </a:r>
            <a:r>
              <a:rPr b="1" lang="en" sz="3000">
                <a:solidFill>
                  <a:srgbClr val="0B5394"/>
                </a:solidFill>
              </a:rPr>
              <a:t>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fresh.py</a:t>
            </a:r>
            <a:r>
              <a:rPr b="1" lang="en" sz="3000">
                <a:solidFill>
                  <a:srgbClr val="0B5394"/>
                </a:solidFill>
              </a:rPr>
              <a:t> </a:t>
            </a:r>
            <a:r>
              <a:rPr b="1" lang="en" sz="3000">
                <a:solidFill>
                  <a:srgbClr val="EFEFEF"/>
                </a:solidFill>
              </a:rPr>
              <a:t>With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massdns</a:t>
            </a:r>
            <a:r>
              <a:rPr b="1" lang="en" sz="3000">
                <a:solidFill>
                  <a:srgbClr val="EFEFEF"/>
                </a:solidFill>
              </a:rPr>
              <a:t> To Resolve These Subdomains To IPs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691" name="Google Shape;691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73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S -w output.txt " Normal Output Into Text File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93" name="Google Shape;693;p73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-r resolvers.txt " List Of DNS Servers IPs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9" name="Google Shape;699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01" name="Google Shape;701;p74"/>
          <p:cNvSpPr txBox="1"/>
          <p:nvPr/>
        </p:nvSpPr>
        <p:spPr>
          <a:xfrm>
            <a:off x="140700" y="12471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Tools</a:t>
            </a:r>
            <a:r>
              <a:rPr b="1" lang="en" sz="3000">
                <a:solidFill>
                  <a:srgbClr val="0B5394"/>
                </a:solidFill>
              </a:rPr>
              <a:t> e.g.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dumt</a:t>
            </a:r>
            <a:r>
              <a:rPr b="1" lang="en" sz="3000">
                <a:solidFill>
                  <a:srgbClr val="0B5394"/>
                </a:solidFill>
              </a:rPr>
              <a:t> </a:t>
            </a:r>
            <a:r>
              <a:rPr b="1" lang="en" sz="3000">
                <a:solidFill>
                  <a:srgbClr val="EFEFEF"/>
                </a:solidFill>
              </a:rPr>
              <a:t>To Perform Permutations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And Mutations etc And Brute Force The Result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702" name="Google Shape;70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4"/>
          <p:cNvSpPr/>
          <p:nvPr/>
        </p:nvSpPr>
        <p:spPr>
          <a:xfrm>
            <a:off x="399550" y="3089975"/>
            <a:ext cx="8434800" cy="93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dmut --workers 100 -d common-words.txt --dns-retries 5 --dnsFile resolvers.txt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              --dns-errorLimit 50 --dns-timeout 3000 --show-stats --output results.txt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04" name="Google Shape;704;p74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--dns-errorLimit 50 " 50 Errors To Disable DNS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05" name="Google Shape;705;p74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--dns-timeout 3000 " Wait 3 Second To Time Out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06" name="Google Shape;706;p74"/>
          <p:cNvSpPr/>
          <p:nvPr/>
        </p:nvSpPr>
        <p:spPr>
          <a:xfrm>
            <a:off x="39950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 words.txt " Common Words To Permute etc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07" name="Google Shape;707;p74"/>
          <p:cNvSpPr/>
          <p:nvPr/>
        </p:nvSpPr>
        <p:spPr>
          <a:xfrm>
            <a:off x="466200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--dns-retries 5 " Try 5 Times In Failed Queries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3" name="Google Shape;713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15" name="Google Shape;715;p75"/>
          <p:cNvSpPr/>
          <p:nvPr/>
        </p:nvSpPr>
        <p:spPr>
          <a:xfrm>
            <a:off x="354600" y="3681350"/>
            <a:ext cx="8434800" cy="882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 httpservice443alive.txt | ./SANextract -timeout 30s -json | tee -a vhosts.json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 vhosts.json | grep "*" | tee -a virtual-host-scanning.json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16" name="Google Shape;716;p75"/>
          <p:cNvSpPr txBox="1"/>
          <p:nvPr/>
        </p:nvSpPr>
        <p:spPr>
          <a:xfrm>
            <a:off x="140700" y="16560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Use Tools</a:t>
            </a:r>
            <a:r>
              <a:rPr b="1" lang="en" sz="3600">
                <a:solidFill>
                  <a:srgbClr val="0B5394"/>
                </a:solidFill>
              </a:rPr>
              <a:t> e.g.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SANextract</a:t>
            </a:r>
            <a:r>
              <a:rPr b="1" lang="en" sz="3600">
                <a:solidFill>
                  <a:srgbClr val="0B5394"/>
                </a:solidFill>
              </a:rPr>
              <a:t> </a:t>
            </a:r>
            <a:r>
              <a:rPr b="1" lang="en" sz="3600">
                <a:solidFill>
                  <a:srgbClr val="EFEFEF"/>
                </a:solidFill>
              </a:rPr>
              <a:t>To Get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 * In Subject Alternative Names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717" name="Google Shape;71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3" name="Google Shape;723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25" name="Google Shape;725;p76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FUZZ The Host Header </a:t>
            </a:r>
            <a:r>
              <a:rPr b="1" lang="en" sz="2400">
                <a:solidFill>
                  <a:srgbClr val="0B5394"/>
                </a:solidFill>
              </a:rPr>
              <a:t>e.g. Host: FUZZ.company.com </a:t>
            </a:r>
            <a:r>
              <a:rPr b="1" lang="en" sz="2400">
                <a:solidFill>
                  <a:srgbClr val="EFEFEF"/>
                </a:solidFill>
              </a:rPr>
              <a:t>To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EFEFEF"/>
                </a:solidFill>
              </a:rPr>
              <a:t>Get Internal Hosts</a:t>
            </a:r>
            <a:r>
              <a:rPr b="1" lang="en" sz="2400">
                <a:solidFill>
                  <a:srgbClr val="0B5394"/>
                </a:solidFill>
              </a:rPr>
              <a:t> </a:t>
            </a:r>
            <a:r>
              <a:rPr b="1" lang="en" sz="2400">
                <a:solidFill>
                  <a:srgbClr val="EFEFEF"/>
                </a:solidFill>
              </a:rPr>
              <a:t>By Using </a:t>
            </a: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FFUF</a:t>
            </a:r>
            <a:r>
              <a:rPr b="1" lang="en" sz="2400">
                <a:solidFill>
                  <a:srgbClr val="0B5394"/>
                </a:solidFill>
              </a:rPr>
              <a:t> </a:t>
            </a:r>
            <a:r>
              <a:rPr b="1" lang="en" sz="2400">
                <a:solidFill>
                  <a:srgbClr val="EFEFEF"/>
                </a:solidFill>
              </a:rPr>
              <a:t>OR </a:t>
            </a: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Turbo Intruder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726" name="Google Shape;726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</a:rPr>
              <a:t>GET / HTTP/1.1</a:t>
            </a:r>
            <a:br>
              <a:rPr b="1" lang="en" sz="18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0FF00"/>
                </a:solidFill>
              </a:rPr>
              <a:t>Host: FUZZ.company.com</a:t>
            </a:r>
            <a:endParaRPr b="1" sz="24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</a:rPr>
              <a:t>User-Agent: Mozilla/5.0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</a:rPr>
              <a:t>Referer: https://previous.com/path</a:t>
            </a:r>
            <a:endParaRPr b="1"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28" name="Google Shape;728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9" name="Google Shape;729;p7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31" name="Google Shape;731;p7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7"/>
          <p:cNvSpPr/>
          <p:nvPr/>
        </p:nvSpPr>
        <p:spPr>
          <a:xfrm>
            <a:off x="399550" y="32475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-w wordlist.txt " Path To The Wordlist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37" name="Google Shape;737;p77"/>
          <p:cNvSpPr/>
          <p:nvPr/>
        </p:nvSpPr>
        <p:spPr>
          <a:xfrm>
            <a:off x="3995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-mc 200 " Match 200 OK HTTP status code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38" name="Google Shape;738;p77"/>
          <p:cNvSpPr/>
          <p:nvPr/>
        </p:nvSpPr>
        <p:spPr>
          <a:xfrm>
            <a:off x="399550" y="17692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ffuf -u https://I.P.v.4/ -H "Host: FUZZ.company.com" -w wordlist.txt  -c -mc 200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              -fr "Your-Regex" -timeout 30 -s -replay-proxy http://localhost:8080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739" name="Google Shape;739;p77"/>
          <p:cNvSpPr/>
          <p:nvPr/>
        </p:nvSpPr>
        <p:spPr>
          <a:xfrm>
            <a:off x="39955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-timeout 30 " Wait 30 Second Before Timing Out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0" name="Google Shape;740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2" name="Google Shape;742;p77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-replay-proxy http://localhost:8080 " Send Only Unfiltered Requests Through A Replay Proxy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3" name="Google Shape;743;p77"/>
          <p:cNvSpPr/>
          <p:nvPr/>
        </p:nvSpPr>
        <p:spPr>
          <a:xfrm>
            <a:off x="4661950" y="36548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-fr "Regex" " Filter This Pattern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4" name="Google Shape;744;p77"/>
          <p:cNvSpPr/>
          <p:nvPr/>
        </p:nvSpPr>
        <p:spPr>
          <a:xfrm>
            <a:off x="466195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-s " Silent Mode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5" name="Google Shape;745;p77"/>
          <p:cNvSpPr/>
          <p:nvPr/>
        </p:nvSpPr>
        <p:spPr>
          <a:xfrm>
            <a:off x="399550" y="24328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-url URL " URL Of Target e.g. https://www.company.com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6" name="Google Shape;746;p77"/>
          <p:cNvSpPr/>
          <p:nvPr/>
        </p:nvSpPr>
        <p:spPr>
          <a:xfrm>
            <a:off x="399550" y="28401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-H  "Host: FUZZ.company.com" " Fuzz Host Header To Get Subdomains Under company.com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7" name="Google Shape;747;p77"/>
          <p:cNvSpPr/>
          <p:nvPr/>
        </p:nvSpPr>
        <p:spPr>
          <a:xfrm>
            <a:off x="4661950" y="32475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-c " Colorize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48" name="Google Shape;748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49" name="Google Shape;74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5" name="Google Shape;755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FUZZ Host Header By Using </a:t>
            </a:r>
            <a:r>
              <a:rPr lang="en">
                <a:solidFill>
                  <a:srgbClr val="EFEFE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Turbo Intruder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57" name="Google Shape;757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8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Sent Request To Turbo Intruder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Add </a:t>
            </a:r>
            <a:r>
              <a:rPr b="1" lang="en" sz="1200">
                <a:solidFill>
                  <a:srgbClr val="00FF00"/>
                </a:solidFill>
              </a:rPr>
              <a:t>%s</a:t>
            </a:r>
            <a:r>
              <a:rPr b="1" lang="en" sz="1200">
                <a:solidFill>
                  <a:srgbClr val="EFEFEF"/>
                </a:solidFill>
              </a:rPr>
              <a:t> In Host Header e.g. </a:t>
            </a:r>
            <a:r>
              <a:rPr b="1" lang="en" sz="1200">
                <a:solidFill>
                  <a:srgbClr val="00FF00"/>
                </a:solidFill>
              </a:rPr>
              <a:t>Host: %s.company.com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 Click Attack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4 - Filter Your Result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59" name="Google Shape;759;p78"/>
          <p:cNvSpPr/>
          <p:nvPr/>
        </p:nvSpPr>
        <p:spPr>
          <a:xfrm>
            <a:off x="3205300" y="1470000"/>
            <a:ext cx="4835100" cy="1995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</a:rPr>
              <a:t>root@mine:</a:t>
            </a:r>
            <a:r>
              <a:rPr b="1" lang="en" sz="1000">
                <a:solidFill>
                  <a:srgbClr val="EFEFEF"/>
                </a:solidFill>
              </a:rPr>
              <a:t>~</a:t>
            </a:r>
            <a:r>
              <a:rPr b="1" lang="en" sz="1000">
                <a:solidFill>
                  <a:srgbClr val="0B5394"/>
                </a:solidFill>
              </a:rPr>
              <a:t>#</a:t>
            </a:r>
            <a:r>
              <a:rPr b="1" lang="en" sz="1000">
                <a:solidFill>
                  <a:srgbClr val="00FF00"/>
                </a:solidFill>
              </a:rPr>
              <a:t>cat file-of-turbo-intruder.py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def queueRequests(target, wordlists):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engine = RequestEngine(endpoint=target.endpoint,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                       concurrentConnections=100,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                       requestsPerConnection=100,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                       pipeline=True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                       )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for word in open('/path/wordlist'):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    engine.queue(target.req, word.rstrip())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def handleResponse(req, interesting):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if 'HTTP' in req.response: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       table.add(req)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760" name="Google Shape;760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1" name="Google Shape;761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354600" y="288102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whois company.com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140700" y="11709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Collect Information About Your Target By Using </a:t>
            </a:r>
            <a:r>
              <a:rPr b="1" lang="en" sz="3600">
                <a:solidFill>
                  <a:srgbClr val="0B5394"/>
                </a:solidFill>
              </a:rPr>
              <a:t>whois</a:t>
            </a:r>
            <a:r>
              <a:rPr b="1" lang="en" sz="3600">
                <a:solidFill>
                  <a:srgbClr val="EFEFEF"/>
                </a:solidFill>
              </a:rPr>
              <a:t> Command Line e.g.</a:t>
            </a:r>
            <a:endParaRPr b="1" sz="36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br>
              <a:rPr b="1" lang="en" sz="600">
                <a:solidFill>
                  <a:srgbClr val="EFEFEF"/>
                </a:solidFill>
              </a:rPr>
            </a:br>
            <a:r>
              <a:rPr b="1" lang="en" sz="600">
                <a:solidFill>
                  <a:srgbClr val="EFEFEF"/>
                </a:solidFill>
              </a:rPr>
              <a:t>	</a:t>
            </a:r>
            <a:r>
              <a:rPr b="1" lang="en" sz="3600">
                <a:solidFill>
                  <a:srgbClr val="0B5394"/>
                </a:solidFill>
              </a:rPr>
              <a:t>-</a:t>
            </a:r>
            <a:r>
              <a:rPr b="1" lang="en" sz="3600">
                <a:solidFill>
                  <a:srgbClr val="EFEFEF"/>
                </a:solidFill>
              </a:rPr>
              <a:t> Registrant Organization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	</a:t>
            </a:r>
            <a:r>
              <a:rPr b="1" lang="en" sz="3600">
                <a:solidFill>
                  <a:srgbClr val="0B5394"/>
                </a:solidFill>
              </a:rPr>
              <a:t>-</a:t>
            </a:r>
            <a:r>
              <a:rPr b="1" lang="en" sz="3600">
                <a:solidFill>
                  <a:srgbClr val="EFEFEF"/>
                </a:solidFill>
              </a:rPr>
              <a:t> Registrant Email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7" name="Google Shape;767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Horizontal Domains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69" name="Google Shape;76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79"/>
          <p:cNvSpPr/>
          <p:nvPr/>
        </p:nvSpPr>
        <p:spPr>
          <a:xfrm>
            <a:off x="6309263" y="2078357"/>
            <a:ext cx="2523000" cy="253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whoxy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71" name="Google Shape;771;p79"/>
          <p:cNvSpPr/>
          <p:nvPr/>
        </p:nvSpPr>
        <p:spPr>
          <a:xfrm>
            <a:off x="3284488" y="2078357"/>
            <a:ext cx="2523000" cy="253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Acquisitions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72" name="Google Shape;772;p79"/>
          <p:cNvSpPr/>
          <p:nvPr/>
        </p:nvSpPr>
        <p:spPr>
          <a:xfrm>
            <a:off x="311738" y="2078357"/>
            <a:ext cx="2523000" cy="253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Copyright And Analytics ID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73" name="Google Shape;773;p79"/>
          <p:cNvSpPr/>
          <p:nvPr/>
        </p:nvSpPr>
        <p:spPr>
          <a:xfrm>
            <a:off x="4582300" y="1583450"/>
            <a:ext cx="27000" cy="1527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58548" y="1701330"/>
            <a:ext cx="274477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79"/>
          <p:cNvSpPr/>
          <p:nvPr/>
        </p:nvSpPr>
        <p:spPr>
          <a:xfrm>
            <a:off x="4615288" y="1583446"/>
            <a:ext cx="2977275" cy="337196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76" name="Google Shape;776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7455348" y="1701330"/>
            <a:ext cx="274477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79"/>
          <p:cNvSpPr/>
          <p:nvPr/>
        </p:nvSpPr>
        <p:spPr>
          <a:xfrm>
            <a:off x="1494288" y="1583446"/>
            <a:ext cx="3120933" cy="253734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78" name="Google Shape;778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1358048" y="1701330"/>
            <a:ext cx="274477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79"/>
          <p:cNvSpPr/>
          <p:nvPr/>
        </p:nvSpPr>
        <p:spPr>
          <a:xfrm>
            <a:off x="3284638" y="3036327"/>
            <a:ext cx="2622300" cy="253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crtsh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80" name="Google Shape;780;p79"/>
          <p:cNvSpPr/>
          <p:nvPr/>
        </p:nvSpPr>
        <p:spPr>
          <a:xfrm rot="10800000">
            <a:off x="1494285" y="2462881"/>
            <a:ext cx="3038905" cy="145707"/>
          </a:xfrm>
          <a:custGeom>
            <a:rect b="b" l="l" r="r" t="t"/>
            <a:pathLst>
              <a:path extrusionOk="0" h="18479" w="119091">
                <a:moveTo>
                  <a:pt x="0" y="0"/>
                </a:moveTo>
                <a:lnTo>
                  <a:pt x="119091" y="0"/>
                </a:lnTo>
                <a:lnTo>
                  <a:pt x="119091" y="1847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1" name="Google Shape;781;p79"/>
          <p:cNvSpPr/>
          <p:nvPr/>
        </p:nvSpPr>
        <p:spPr>
          <a:xfrm rot="10800000">
            <a:off x="4523979" y="2472347"/>
            <a:ext cx="3120933" cy="136240"/>
          </a:xfrm>
          <a:custGeom>
            <a:rect b="b" l="l" r="r" t="t"/>
            <a:pathLst>
              <a:path extrusionOk="0" h="18069" w="126893">
                <a:moveTo>
                  <a:pt x="126893" y="0"/>
                </a:moveTo>
                <a:lnTo>
                  <a:pt x="0" y="0"/>
                </a:lnTo>
                <a:lnTo>
                  <a:pt x="0" y="18069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2" name="Google Shape;782;p79"/>
          <p:cNvSpPr/>
          <p:nvPr/>
        </p:nvSpPr>
        <p:spPr>
          <a:xfrm>
            <a:off x="4582288" y="2462861"/>
            <a:ext cx="27000" cy="4371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3" name="Google Shape;783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58548" y="2684973"/>
            <a:ext cx="274477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79"/>
          <p:cNvSpPr/>
          <p:nvPr/>
        </p:nvSpPr>
        <p:spPr>
          <a:xfrm>
            <a:off x="3284638" y="3846882"/>
            <a:ext cx="2622300" cy="253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Third Level Subdomains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85" name="Google Shape;785;p79"/>
          <p:cNvSpPr/>
          <p:nvPr/>
        </p:nvSpPr>
        <p:spPr>
          <a:xfrm>
            <a:off x="3284638" y="4657425"/>
            <a:ext cx="2622300" cy="2532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uFill>
                  <a:noFill/>
                </a:u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assetfinder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86" name="Google Shape;786;p79"/>
          <p:cNvSpPr/>
          <p:nvPr/>
        </p:nvSpPr>
        <p:spPr>
          <a:xfrm>
            <a:off x="4582288" y="3372474"/>
            <a:ext cx="27000" cy="145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7" name="Google Shape;787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58548" y="3483292"/>
            <a:ext cx="274477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79"/>
          <p:cNvSpPr/>
          <p:nvPr/>
        </p:nvSpPr>
        <p:spPr>
          <a:xfrm>
            <a:off x="4582288" y="4205436"/>
            <a:ext cx="27000" cy="1458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7620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9" name="Google Shape;789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400000">
            <a:off x="4458548" y="4316253"/>
            <a:ext cx="274477" cy="303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5" name="Google Shape;795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97" name="Google Shape;79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8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99" name="Google Shape;799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0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Enumerate Related Domains By Using Registrant Email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2400">
                <a:solidFill>
                  <a:srgbClr val="0B5394"/>
                </a:solidFill>
              </a:rPr>
              <a:t>python3 </a:t>
            </a:r>
            <a:r>
              <a:rPr b="1" lang="en" sz="2400">
                <a:solidFill>
                  <a:srgbClr val="0B5394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domain-finder.py</a:t>
            </a:r>
            <a:r>
              <a:rPr b="1" lang="en" sz="2400">
                <a:solidFill>
                  <a:srgbClr val="0B5394"/>
                </a:solidFill>
              </a:rPr>
              <a:t> --key API-Key -d company.com</a:t>
            </a:r>
            <a:endParaRPr b="1" sz="2400">
              <a:solidFill>
                <a:srgbClr val="0B5394"/>
              </a:solidFill>
            </a:endParaRPr>
          </a:p>
        </p:txBody>
      </p:sp>
      <p:pic>
        <p:nvPicPr>
          <p:cNvPr id="801" name="Google Shape;801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8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3" name="Google Shape;803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9" name="Google Shape;809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11" name="Google Shape;81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1"/>
          <p:cNvSpPr txBox="1"/>
          <p:nvPr/>
        </p:nvSpPr>
        <p:spPr>
          <a:xfrm>
            <a:off x="75900" y="1309725"/>
            <a:ext cx="8992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4A86E8"/>
                </a:solidFill>
              </a:rPr>
              <a:t>G</a:t>
            </a:r>
            <a:r>
              <a:rPr b="1" lang="en" sz="9600">
                <a:solidFill>
                  <a:srgbClr val="CC0000"/>
                </a:solidFill>
              </a:rPr>
              <a:t>o</a:t>
            </a:r>
            <a:r>
              <a:rPr b="1" lang="en" sz="9600">
                <a:solidFill>
                  <a:srgbClr val="F1C232"/>
                </a:solidFill>
              </a:rPr>
              <a:t>o</a:t>
            </a:r>
            <a:r>
              <a:rPr b="1" lang="en" sz="9600">
                <a:solidFill>
                  <a:srgbClr val="4A86E8"/>
                </a:solidFill>
              </a:rPr>
              <a:t>g</a:t>
            </a:r>
            <a:r>
              <a:rPr b="1" lang="en" sz="9600">
                <a:solidFill>
                  <a:srgbClr val="6AA84F"/>
                </a:solidFill>
              </a:rPr>
              <a:t>l</a:t>
            </a:r>
            <a:r>
              <a:rPr b="1" lang="en" sz="9600">
                <a:solidFill>
                  <a:srgbClr val="CC0000"/>
                </a:solidFill>
              </a:rPr>
              <a:t>e</a:t>
            </a:r>
            <a:endParaRPr b="1" sz="9600">
              <a:solidFill>
                <a:srgbClr val="CC0000"/>
              </a:solidFill>
            </a:endParaRPr>
          </a:p>
        </p:txBody>
      </p:sp>
      <p:sp>
        <p:nvSpPr>
          <p:cNvPr id="813" name="Google Shape;813;p81"/>
          <p:cNvSpPr/>
          <p:nvPr/>
        </p:nvSpPr>
        <p:spPr>
          <a:xfrm>
            <a:off x="489200" y="3112525"/>
            <a:ext cx="8165700" cy="6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</a:t>
            </a:r>
            <a:r>
              <a:rPr b="1" lang="en" sz="2200">
                <a:solidFill>
                  <a:srgbClr val="0B5394"/>
                </a:solidFill>
              </a:rPr>
              <a:t>site:acquiredby.co company</a:t>
            </a:r>
            <a:endParaRPr b="1" sz="2200">
              <a:solidFill>
                <a:srgbClr val="0B5394"/>
              </a:solidFill>
            </a:endParaRPr>
          </a:p>
        </p:txBody>
      </p:sp>
      <p:pic>
        <p:nvPicPr>
          <p:cNvPr id="814" name="Google Shape;81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150" y="3295200"/>
            <a:ext cx="621075" cy="3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81"/>
          <p:cNvSpPr/>
          <p:nvPr/>
        </p:nvSpPr>
        <p:spPr>
          <a:xfrm>
            <a:off x="2290825" y="4081800"/>
            <a:ext cx="1891500" cy="37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Google Search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816" name="Google Shape;816;p81"/>
          <p:cNvSpPr/>
          <p:nvPr/>
        </p:nvSpPr>
        <p:spPr>
          <a:xfrm>
            <a:off x="4572025" y="4081800"/>
            <a:ext cx="2281200" cy="37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I’m Feeling Lucky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2" name="Google Shape;822;p8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8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24" name="Google Shape;824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26" name="Google Shape;826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82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Enumerate Related Domains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By Using Copyright Mark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828" name="Google Shape;828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4" name="Google Shape;834;p8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8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36" name="Google Shape;83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83"/>
          <p:cNvSpPr txBox="1"/>
          <p:nvPr/>
        </p:nvSpPr>
        <p:spPr>
          <a:xfrm>
            <a:off x="75900" y="1309725"/>
            <a:ext cx="8992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4A86E8"/>
                </a:solidFill>
              </a:rPr>
              <a:t>G</a:t>
            </a:r>
            <a:r>
              <a:rPr b="1" lang="en" sz="9600">
                <a:solidFill>
                  <a:srgbClr val="CC0000"/>
                </a:solidFill>
              </a:rPr>
              <a:t>o</a:t>
            </a:r>
            <a:r>
              <a:rPr b="1" lang="en" sz="9600">
                <a:solidFill>
                  <a:srgbClr val="F1C232"/>
                </a:solidFill>
              </a:rPr>
              <a:t>o</a:t>
            </a:r>
            <a:r>
              <a:rPr b="1" lang="en" sz="9600">
                <a:solidFill>
                  <a:srgbClr val="4A86E8"/>
                </a:solidFill>
              </a:rPr>
              <a:t>g</a:t>
            </a:r>
            <a:r>
              <a:rPr b="1" lang="en" sz="9600">
                <a:solidFill>
                  <a:srgbClr val="6AA84F"/>
                </a:solidFill>
              </a:rPr>
              <a:t>l</a:t>
            </a:r>
            <a:r>
              <a:rPr b="1" lang="en" sz="9600">
                <a:solidFill>
                  <a:srgbClr val="CC0000"/>
                </a:solidFill>
              </a:rPr>
              <a:t>e</a:t>
            </a:r>
            <a:endParaRPr b="1" sz="9600">
              <a:solidFill>
                <a:srgbClr val="CC0000"/>
              </a:solidFill>
            </a:endParaRPr>
          </a:p>
        </p:txBody>
      </p:sp>
      <p:sp>
        <p:nvSpPr>
          <p:cNvPr id="838" name="Google Shape;838;p83"/>
          <p:cNvSpPr/>
          <p:nvPr/>
        </p:nvSpPr>
        <p:spPr>
          <a:xfrm>
            <a:off x="489200" y="3112525"/>
            <a:ext cx="8165700" cy="6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b="1" lang="en" sz="2200">
                <a:solidFill>
                  <a:srgbClr val="0B5394"/>
                </a:solidFill>
              </a:rPr>
              <a:t>"© 2020 company" "© company 2020"</a:t>
            </a:r>
            <a:endParaRPr b="1" sz="2200">
              <a:solidFill>
                <a:srgbClr val="0B5394"/>
              </a:solidFill>
            </a:endParaRPr>
          </a:p>
        </p:txBody>
      </p:sp>
      <p:pic>
        <p:nvPicPr>
          <p:cNvPr id="839" name="Google Shape;83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0150" y="3295200"/>
            <a:ext cx="621075" cy="315651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83"/>
          <p:cNvSpPr/>
          <p:nvPr/>
        </p:nvSpPr>
        <p:spPr>
          <a:xfrm>
            <a:off x="2290825" y="4081800"/>
            <a:ext cx="1891500" cy="37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Google Search</a:t>
            </a:r>
            <a:endParaRPr b="1">
              <a:solidFill>
                <a:srgbClr val="434343"/>
              </a:solidFill>
            </a:endParaRPr>
          </a:p>
        </p:txBody>
      </p:sp>
      <p:sp>
        <p:nvSpPr>
          <p:cNvPr id="841" name="Google Shape;841;p83"/>
          <p:cNvSpPr/>
          <p:nvPr/>
        </p:nvSpPr>
        <p:spPr>
          <a:xfrm>
            <a:off x="4572025" y="4081800"/>
            <a:ext cx="2281200" cy="37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I’m Feeling Lucky</a:t>
            </a:r>
            <a:endParaRPr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8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7" name="Google Shape;847;p8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8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49" name="Google Shape;849;p84"/>
          <p:cNvSpPr txBox="1"/>
          <p:nvPr/>
        </p:nvSpPr>
        <p:spPr>
          <a:xfrm>
            <a:off x="140700" y="1164388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>
                <a:solidFill>
                  <a:srgbClr val="EFEFEF"/>
                </a:solidFill>
              </a:rPr>
              <a:t>Try To Enumerate Related Domains</a:t>
            </a:r>
            <a:br>
              <a:rPr b="1" lang="en" sz="24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By Using Google Analytics ID</a:t>
            </a:r>
            <a:endParaRPr b="1" sz="3000">
              <a:solidFill>
                <a:srgbClr val="0B5394"/>
              </a:solidFill>
            </a:endParaRPr>
          </a:p>
        </p:txBody>
      </p:sp>
      <p:pic>
        <p:nvPicPr>
          <p:cNvPr id="850" name="Google Shape;85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8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 </a:t>
            </a:r>
            <a:r>
              <a:rPr b="1" lang="en" sz="1200">
                <a:solidFill>
                  <a:srgbClr val="00FF00"/>
                </a:solidFill>
              </a:rPr>
              <a:t>curl -s https://www.company.com | grep 'ga("create"' 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Copy Google Analytics ID e.g. UA-*******-**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4 - Visit This URL 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   </a:t>
            </a:r>
            <a:r>
              <a:rPr b="1" lang="en" sz="1200">
                <a:solidFill>
                  <a:srgbClr val="00FF00"/>
                </a:solidFill>
              </a:rPr>
              <a:t>site-overview.com/website-report-search/analytics-account-id/ID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5 - Change Google Analytics ID Without UA- To ID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852" name="Google Shape;852;p8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53" name="Google Shape;853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9" name="Google Shape;859;p8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8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61" name="Google Shape;86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85"/>
          <p:cNvSpPr txBox="1"/>
          <p:nvPr/>
        </p:nvSpPr>
        <p:spPr>
          <a:xfrm>
            <a:off x="75900" y="1157325"/>
            <a:ext cx="8992200" cy="32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600">
                <a:solidFill>
                  <a:srgbClr val="274E13"/>
                </a:solidFill>
              </a:rPr>
            </a:br>
            <a:br>
              <a:rPr b="1" lang="en" sz="600">
                <a:solidFill>
                  <a:srgbClr val="274E13"/>
                </a:solidFill>
              </a:rPr>
            </a:br>
            <a:br>
              <a:rPr b="1" lang="en" sz="600">
                <a:solidFill>
                  <a:srgbClr val="274E13"/>
                </a:solidFill>
              </a:rPr>
            </a:br>
            <a:br>
              <a:rPr b="1" lang="en" sz="600">
                <a:solidFill>
                  <a:srgbClr val="274E13"/>
                </a:solidFill>
              </a:rPr>
            </a:br>
            <a:br>
              <a:rPr b="1" lang="en" sz="600">
                <a:solidFill>
                  <a:srgbClr val="274E13"/>
                </a:solidFill>
              </a:rPr>
            </a:br>
            <a:br>
              <a:rPr b="1" lang="en" sz="600">
                <a:solidFill>
                  <a:srgbClr val="274E13"/>
                </a:solidFill>
              </a:rPr>
            </a:br>
            <a:r>
              <a:rPr b="1" lang="en" sz="48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Reverse Analytics Search</a:t>
            </a:r>
            <a:endParaRPr b="1" sz="4800"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274E13"/>
              </a:solidFill>
            </a:endParaRPr>
          </a:p>
        </p:txBody>
      </p:sp>
      <p:sp>
        <p:nvSpPr>
          <p:cNvPr id="863" name="Google Shape;863;p85"/>
          <p:cNvSpPr/>
          <p:nvPr/>
        </p:nvSpPr>
        <p:spPr>
          <a:xfrm>
            <a:off x="489200" y="2960125"/>
            <a:ext cx="8165700" cy="68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company.com OR UA-11040216</a:t>
            </a:r>
            <a:endParaRPr b="1" sz="2200"/>
          </a:p>
        </p:txBody>
      </p:sp>
      <p:sp>
        <p:nvSpPr>
          <p:cNvPr id="864" name="Google Shape;864;p85"/>
          <p:cNvSpPr/>
          <p:nvPr/>
        </p:nvSpPr>
        <p:spPr>
          <a:xfrm>
            <a:off x="489200" y="3940150"/>
            <a:ext cx="8165700" cy="3729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Search Analytics ID or Domain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8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0" name="Google Shape;870;p8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8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72" name="Google Shape;872;p86"/>
          <p:cNvSpPr/>
          <p:nvPr/>
        </p:nvSpPr>
        <p:spPr>
          <a:xfrm>
            <a:off x="354600" y="2787350"/>
            <a:ext cx="8434800" cy="157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crtsh-subdomains-enumeration.sh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#!/usr/bin/env bash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for i in `cat related-domains-output.txt`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	crtsh -o -q $i | tee -a related-subdomains.txt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done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./crtsh-subdomains-enumeration.sh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873" name="Google Shape;87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86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-q " Specific Related Domain To Search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75" name="Google Shape;875;p86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" Display Only Subdomains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76" name="Google Shape;876;p86"/>
          <p:cNvSpPr txBox="1"/>
          <p:nvPr/>
        </p:nvSpPr>
        <p:spPr>
          <a:xfrm>
            <a:off x="140700" y="10347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Use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crtsh</a:t>
            </a:r>
            <a:r>
              <a:rPr b="1" lang="en" sz="3600">
                <a:solidFill>
                  <a:srgbClr val="EFEFEF"/>
                </a:solidFill>
              </a:rPr>
              <a:t> To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Enumerate Subdomains </a:t>
            </a:r>
            <a:endParaRPr b="1" sz="3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2" name="Google Shape;882;p8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Extract Third Level Domains From List Of Subdomains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84" name="Google Shape;88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87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Steps to produce :-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1 -</a:t>
            </a:r>
            <a:r>
              <a:rPr b="1" lang="en" sz="800">
                <a:solidFill>
                  <a:srgbClr val="00FF00"/>
                </a:solidFill>
              </a:rPr>
              <a:t> </a:t>
            </a:r>
            <a:r>
              <a:rPr b="1" lang="en" sz="800">
                <a:solidFill>
                  <a:srgbClr val="EFEFEF"/>
                </a:solidFill>
              </a:rPr>
              <a:t>Open Your Terminal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2 -</a:t>
            </a:r>
            <a:r>
              <a:rPr b="1" lang="en" sz="800">
                <a:solidFill>
                  <a:srgbClr val="00FF00"/>
                </a:solidFill>
              </a:rPr>
              <a:t> </a:t>
            </a:r>
            <a:r>
              <a:rPr b="1" lang="en" sz="800">
                <a:solidFill>
                  <a:srgbClr val="EFEFEF"/>
                </a:solidFill>
              </a:rPr>
              <a:t>Write This Command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     	python3 thirdlevel.py related-subdomains.txt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886" name="Google Shape;886;p87"/>
          <p:cNvSpPr/>
          <p:nvPr/>
        </p:nvSpPr>
        <p:spPr>
          <a:xfrm>
            <a:off x="3205300" y="1470000"/>
            <a:ext cx="4835100" cy="24570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#!/usr/bin/env python3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os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sys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import argparse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 = argparse.ArgumentParser()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parser.add_argument( "-f","--file",help="file that contains list of subdomains" 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parser.parse_args()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args = parser.parse_args()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if args.file: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	if os.path.isfile(args.file):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list_of_subdomains = open( args.file, 'r' )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file_of_subdomains = list_of_subdomains.read().split('\n')</a:t>
            </a:r>
            <a:endParaRPr b="1" sz="6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list_of_subdomains.close()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	else: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		parser.error( '%s file not found' % args.file 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for subdomain in file_of_subdomains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try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if subdomain.count(".") == 2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print(subdomain)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else :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 third_level_domain = subdomain.split(".")[-3] + '.' + subdomain.split(".")[-2] + '.' + subdomain.split(".")[-1]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	              print(third_level_domain)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    except :</a:t>
            </a:r>
            <a:endParaRPr b="1" sz="7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FF00"/>
                </a:solidFill>
              </a:rPr>
              <a:t>   	 sys.exit()</a:t>
            </a:r>
            <a:endParaRPr b="1" sz="700">
              <a:solidFill>
                <a:srgbClr val="00FF00"/>
              </a:solidFill>
            </a:endParaRPr>
          </a:p>
        </p:txBody>
      </p:sp>
      <p:sp>
        <p:nvSpPr>
          <p:cNvPr id="887" name="Google Shape;887;p8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88" name="Google Shape;88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4" name="Google Shape;894;p8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8"/>
          <p:cNvSpPr/>
          <p:nvPr/>
        </p:nvSpPr>
        <p:spPr>
          <a:xfrm>
            <a:off x="354600" y="40779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--subs-only " Display Only Subdomains Of Search Domain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96" name="Google Shape;896;p8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897" name="Google Shape;897;p88"/>
          <p:cNvSpPr/>
          <p:nvPr/>
        </p:nvSpPr>
        <p:spPr>
          <a:xfrm>
            <a:off x="354600" y="341442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third-level-subdomains.txt | assetfinder --subs-only | tee -a all-subdomains.txt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898" name="Google Shape;898;p88"/>
          <p:cNvSpPr txBox="1"/>
          <p:nvPr/>
        </p:nvSpPr>
        <p:spPr>
          <a:xfrm>
            <a:off x="1407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Use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assetfinder</a:t>
            </a:r>
            <a:r>
              <a:rPr b="1" lang="en" sz="3600">
                <a:solidFill>
                  <a:srgbClr val="EFEFEF"/>
                </a:solidFill>
              </a:rPr>
              <a:t> To Enumerate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List Of Third Level Subdomains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899" name="Google Shape;899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4"/>
          <p:cNvSpPr/>
          <p:nvPr/>
        </p:nvSpPr>
        <p:spPr>
          <a:xfrm>
            <a:off x="-131075" y="4596325"/>
            <a:ext cx="9414300" cy="578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    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76" name="Google Shape;276;p44"/>
          <p:cNvSpPr txBox="1"/>
          <p:nvPr/>
        </p:nvSpPr>
        <p:spPr>
          <a:xfrm>
            <a:off x="3063350" y="4657375"/>
            <a:ext cx="31284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277" name="Google Shape;277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657434"/>
            <a:ext cx="503200" cy="456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9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89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6" name="Google Shape;906;p89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07" name="Google Shape;90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89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9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9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5"/>
          <p:cNvSpPr/>
          <p:nvPr/>
        </p:nvSpPr>
        <p:spPr>
          <a:xfrm>
            <a:off x="354600" y="40779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Organization " Name Of Organization To Enumerate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354600" y="341442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asnlookup.py -o Organization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87" name="Google Shape;287;p45"/>
          <p:cNvSpPr txBox="1"/>
          <p:nvPr/>
        </p:nvSpPr>
        <p:spPr>
          <a:xfrm>
            <a:off x="1407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Use Tools</a:t>
            </a:r>
            <a:r>
              <a:rPr b="1" lang="en" sz="3600">
                <a:solidFill>
                  <a:srgbClr val="0B5394"/>
                </a:solidFill>
              </a:rPr>
              <a:t> e.g.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Asnlookup</a:t>
            </a:r>
            <a:r>
              <a:rPr b="1" lang="en" sz="3600">
                <a:solidFill>
                  <a:srgbClr val="0B5394"/>
                </a:solidFill>
              </a:rPr>
              <a:t> </a:t>
            </a:r>
            <a:r>
              <a:rPr b="1" lang="en" sz="3600">
                <a:solidFill>
                  <a:srgbClr val="EFEFEF"/>
                </a:solidFill>
              </a:rPr>
              <a:t>OR</a:t>
            </a:r>
            <a:br>
              <a:rPr b="1" lang="en" sz="3600">
                <a:solidFill>
                  <a:srgbClr val="EFEFEF"/>
                </a:solidFill>
              </a:rPr>
            </a:br>
            <a:r>
              <a:rPr b="1" lang="en" sz="3600">
                <a:solidFill>
                  <a:srgbClr val="EFEFEF"/>
                </a:solidFill>
              </a:rPr>
              <a:t>Service</a:t>
            </a:r>
            <a:r>
              <a:rPr b="1" lang="en" sz="3600">
                <a:solidFill>
                  <a:srgbClr val="0B5394"/>
                </a:solidFill>
              </a:rPr>
              <a:t>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host.io</a:t>
            </a:r>
            <a:r>
              <a:rPr b="1" lang="en" sz="3600">
                <a:solidFill>
                  <a:srgbClr val="0B5394"/>
                </a:solidFill>
              </a:rPr>
              <a:t> </a:t>
            </a:r>
            <a:r>
              <a:rPr b="1" lang="en" sz="3600">
                <a:solidFill>
                  <a:srgbClr val="EFEFEF"/>
                </a:solidFill>
              </a:rPr>
              <a:t>To Get List Of CIDR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288" name="Google Shape;28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96" name="Google Shape;296;p46"/>
          <p:cNvSpPr txBox="1"/>
          <p:nvPr/>
        </p:nvSpPr>
        <p:spPr>
          <a:xfrm>
            <a:off x="140700" y="12471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Tools</a:t>
            </a:r>
            <a:r>
              <a:rPr b="1" lang="en" sz="3000">
                <a:solidFill>
                  <a:srgbClr val="0B5394"/>
                </a:solidFill>
              </a:rPr>
              <a:t> e.g.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dnsx</a:t>
            </a:r>
            <a:r>
              <a:rPr b="1" lang="en" sz="3000">
                <a:solidFill>
                  <a:srgbClr val="EFEFEF"/>
                </a:solidFill>
              </a:rPr>
              <a:t> To Get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Subdomains</a:t>
            </a:r>
            <a:r>
              <a:rPr b="1" lang="en" sz="3000">
                <a:solidFill>
                  <a:srgbClr val="EFEFEF"/>
                </a:solidFill>
              </a:rPr>
              <a:t> From Reverse DNS Lookups</a:t>
            </a:r>
            <a:r>
              <a:rPr b="1" lang="en" sz="3600">
                <a:solidFill>
                  <a:srgbClr val="EFEFEF"/>
                </a:solidFill>
              </a:rPr>
              <a:t> 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/>
          <p:nvPr/>
        </p:nvSpPr>
        <p:spPr>
          <a:xfrm>
            <a:off x="399550" y="3089975"/>
            <a:ext cx="8434800" cy="93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cidrs.txt | ./mapcidr -silent -o out.txt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out.txt | sort -u | tee -a ips.txt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ips.txt | dnsx -r resolvers.txt -ptr -silent -resp-only | tee -a </a:t>
            </a:r>
            <a:r>
              <a:rPr b="1" lang="en">
                <a:solidFill>
                  <a:srgbClr val="00FF00"/>
                </a:solidFill>
              </a:rPr>
              <a:t>subdomains</a:t>
            </a:r>
            <a:r>
              <a:rPr b="1" lang="en">
                <a:solidFill>
                  <a:srgbClr val="00FF00"/>
                </a:solidFill>
              </a:rPr>
              <a:t>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9" name="Google Shape;299;p46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-silent " Silent Mode To Show Only Results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0" name="Google Shape;300;p46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-resp-only " Display Only Response Data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39950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-r resovers.txt " Input File Of IPs DNS Resolver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466200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-ptr " Query PTR Record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8" name="Google Shape;308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0" name="Google Shape;310;p47"/>
          <p:cNvSpPr/>
          <p:nvPr/>
        </p:nvSpPr>
        <p:spPr>
          <a:xfrm>
            <a:off x="354600" y="2787350"/>
            <a:ext cx="8434800" cy="157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reverseDNS.sh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#!/usr/bin/env bash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for i in `cat cidrs.txt`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	prips $i | ./hakrevdns -d -r 1.1.1.1 | tee -a </a:t>
            </a:r>
            <a:r>
              <a:rPr b="1" lang="en">
                <a:solidFill>
                  <a:srgbClr val="00FF00"/>
                </a:solidFill>
              </a:rPr>
              <a:t>subdomains</a:t>
            </a:r>
            <a:r>
              <a:rPr b="1" lang="en">
                <a:solidFill>
                  <a:srgbClr val="00FF00"/>
                </a:solidFill>
              </a:rPr>
              <a:t>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done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./reverseDNS.sh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11" name="Google Shape;311;p47"/>
          <p:cNvSpPr txBox="1"/>
          <p:nvPr/>
        </p:nvSpPr>
        <p:spPr>
          <a:xfrm>
            <a:off x="140700" y="12471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Tools</a:t>
            </a:r>
            <a:r>
              <a:rPr b="1" lang="en" sz="3000">
                <a:solidFill>
                  <a:srgbClr val="0B5394"/>
                </a:solidFill>
              </a:rPr>
              <a:t> e.g.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hakrevdns</a:t>
            </a:r>
            <a:r>
              <a:rPr b="1" lang="en" sz="3000">
                <a:solidFill>
                  <a:srgbClr val="EFEFEF"/>
                </a:solidFill>
              </a:rPr>
              <a:t> To Get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Subdomains</a:t>
            </a:r>
            <a:r>
              <a:rPr b="1" lang="en" sz="3000">
                <a:solidFill>
                  <a:srgbClr val="EFEFEF"/>
                </a:solidFill>
              </a:rPr>
              <a:t> From Reverse DNS Lookups</a:t>
            </a:r>
            <a:r>
              <a:rPr b="1" lang="en" sz="3600">
                <a:solidFill>
                  <a:srgbClr val="EFEFEF"/>
                </a:solidFill>
              </a:rPr>
              <a:t> 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-r 1.1.1.1 " IP Of The DNS Resolver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4" name="Google Shape;314;p47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prips I.P.v.4/cidr " Print All Of The IP Addresses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0" name="Google Shape;320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2" name="Google Shape;322;p48"/>
          <p:cNvSpPr txBox="1"/>
          <p:nvPr/>
        </p:nvSpPr>
        <p:spPr>
          <a:xfrm>
            <a:off x="140700" y="124710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Use Tools</a:t>
            </a:r>
            <a:r>
              <a:rPr b="1" lang="en" sz="3000">
                <a:solidFill>
                  <a:srgbClr val="0B5394"/>
                </a:solidFill>
              </a:rPr>
              <a:t> e.g. </a:t>
            </a:r>
            <a:r>
              <a:rPr b="1" lang="en" sz="30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masscan</a:t>
            </a:r>
            <a:r>
              <a:rPr b="1" lang="en" sz="3000">
                <a:solidFill>
                  <a:srgbClr val="EFEFEF"/>
                </a:solidFill>
              </a:rPr>
              <a:t> To Scan</a:t>
            </a:r>
            <a:br>
              <a:rPr b="1" lang="en" sz="3000">
                <a:solidFill>
                  <a:srgbClr val="EFEFEF"/>
                </a:solidFill>
              </a:rPr>
            </a:br>
            <a:r>
              <a:rPr b="1" lang="en" sz="3000">
                <a:solidFill>
                  <a:srgbClr val="EFEFEF"/>
                </a:solidFill>
              </a:rPr>
              <a:t>What IPs Have HTTPS Certificate</a:t>
            </a:r>
            <a:r>
              <a:rPr b="1" lang="en" sz="3600">
                <a:solidFill>
                  <a:srgbClr val="EFEFEF"/>
                </a:solidFill>
              </a:rPr>
              <a:t> </a:t>
            </a:r>
            <a:endParaRPr b="1" sz="3600">
              <a:solidFill>
                <a:srgbClr val="EFEFEF"/>
              </a:solidFill>
            </a:endParaRPr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8"/>
          <p:cNvSpPr/>
          <p:nvPr/>
        </p:nvSpPr>
        <p:spPr>
          <a:xfrm>
            <a:off x="399550" y="3089975"/>
            <a:ext cx="8434800" cy="9300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masscan -iL ips.txt --source-port 53 --http-user-agent "Mozilla/5.0 (X11; Linux x86_64) AppleWebKit/537.36 (KHTML, like Gecko) Chrome/77" -p 443 -oL httpservice443alive.txt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25" name="Google Shape;325;p48"/>
          <p:cNvSpPr/>
          <p:nvPr/>
        </p:nvSpPr>
        <p:spPr>
          <a:xfrm>
            <a:off x="3994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--http-user-agent "Mozilla" " Custom User Agent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6" name="Google Shape;326;p48"/>
          <p:cNvSpPr/>
          <p:nvPr/>
        </p:nvSpPr>
        <p:spPr>
          <a:xfrm>
            <a:off x="4661950" y="446957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-oL httpservice443alive.txt " Output File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7" name="Google Shape;327;p48"/>
          <p:cNvSpPr/>
          <p:nvPr/>
        </p:nvSpPr>
        <p:spPr>
          <a:xfrm>
            <a:off x="39950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-iL input.txt " Reading Input File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28" name="Google Shape;328;p48"/>
          <p:cNvSpPr/>
          <p:nvPr/>
        </p:nvSpPr>
        <p:spPr>
          <a:xfrm>
            <a:off x="4662000" y="4062225"/>
            <a:ext cx="41724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--source-port 53 " Use A Custom Source Port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