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Lato"/>
      <p:regular r:id="rId19"/>
      <p:bold r:id="rId20"/>
      <p:italic r:id="rId21"/>
      <p:boldItalic r:id="rId22"/>
    </p:embeddedFont>
    <p:embeddedFont>
      <p:font typeface="Source Code Pro"/>
      <p:regular r:id="rId23"/>
      <p:bold r:id="rId24"/>
      <p:italic r:id="rId25"/>
      <p:boldItalic r:id="rId26"/>
    </p:embeddedFont>
    <p:embeddedFont>
      <p:font typeface="Arial Black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28" Type="http://schemas.openxmlformats.org/officeDocument/2006/relationships/font" Target="fonts/Oswald-regular.fntdata"/><Relationship Id="rId27" Type="http://schemas.openxmlformats.org/officeDocument/2006/relationships/font" Target="fonts/ArialBlack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La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16bd8c8c4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16bd8c8c4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bd0af7e9c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bd0af7e9c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c35e176cf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c35e176cf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b16bd8c8c4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b16bd8c8c4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89152faf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89152faf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1e60d0b90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1e60d0b90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1e60d0b90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1e60d0b90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89152faf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89152faf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89152faf1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89152faf1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bd0af7e9c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bd0af7e9c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aa8883b0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aa8883b0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bd0af7e9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bd0af7e9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699007" y="-20954"/>
            <a:ext cx="7746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909319" y="-20954"/>
            <a:ext cx="73254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457200" y="1202246"/>
            <a:ext cx="82296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idx="11" type="ftr"/>
          </p:nvPr>
        </p:nvSpPr>
        <p:spPr>
          <a:xfrm>
            <a:off x="7165205" y="5009234"/>
            <a:ext cx="16788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7" name="Google Shape;117;p2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OBJECT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4">
  <p:cSld name="OBJECT_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5">
  <p:cSld name="OBJECT_5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2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6">
  <p:cSld name="OBJECT_6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7">
  <p:cSld name="OBJECT_7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8">
  <p:cSld name="OBJECT_8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5" name="Google Shape;165;p3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/>
          <p:nvPr/>
        </p:nvSpPr>
        <p:spPr>
          <a:xfrm>
            <a:off x="4487417" y="390906"/>
            <a:ext cx="169200" cy="8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9" name="Google Shape;169;p36"/>
          <p:cNvSpPr/>
          <p:nvPr/>
        </p:nvSpPr>
        <p:spPr>
          <a:xfrm>
            <a:off x="0" y="0"/>
            <a:ext cx="9144000" cy="791528"/>
          </a:xfrm>
          <a:custGeom>
            <a:rect b="b" l="l" r="r" t="t"/>
            <a:pathLst>
              <a:path extrusionOk="0" h="1055370" w="12192000">
                <a:moveTo>
                  <a:pt x="0" y="0"/>
                </a:moveTo>
                <a:lnTo>
                  <a:pt x="12192000" y="0"/>
                </a:lnTo>
                <a:lnTo>
                  <a:pt x="12192000" y="1054799"/>
                </a:lnTo>
                <a:lnTo>
                  <a:pt x="0" y="1054799"/>
                </a:lnTo>
                <a:lnTo>
                  <a:pt x="0" y="0"/>
                </a:lnTo>
                <a:close/>
              </a:path>
            </a:pathLst>
          </a:custGeom>
          <a:solidFill>
            <a:srgbClr val="EBF0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0" name="Google Shape;170;p36"/>
          <p:cNvSpPr/>
          <p:nvPr/>
        </p:nvSpPr>
        <p:spPr>
          <a:xfrm>
            <a:off x="0" y="809028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1" name="Google Shape;171;p36"/>
          <p:cNvSpPr/>
          <p:nvPr/>
        </p:nvSpPr>
        <p:spPr>
          <a:xfrm>
            <a:off x="0" y="5123853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2" name="Google Shape;172;p36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3" name="Google Shape;173;p36"/>
          <p:cNvSpPr txBox="1"/>
          <p:nvPr>
            <p:ph idx="1" type="body"/>
          </p:nvPr>
        </p:nvSpPr>
        <p:spPr>
          <a:xfrm>
            <a:off x="251022" y="925449"/>
            <a:ext cx="3716100" cy="3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6"/>
          <p:cNvSpPr txBox="1"/>
          <p:nvPr>
            <p:ph idx="2" type="body"/>
          </p:nvPr>
        </p:nvSpPr>
        <p:spPr>
          <a:xfrm>
            <a:off x="4709160" y="1183005"/>
            <a:ext cx="39774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6" name="Google Shape;176;p3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3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9">
  <p:cSld name="OBJECT_9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3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3" name="Google Shape;183;p3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OBJECT_10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526541" y="2795835"/>
            <a:ext cx="80910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6" name="Google Shape;186;p3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7" name="Google Shape;187;p3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8" name="Google Shape;188;p3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>
            <p:ph type="ctrTitle"/>
          </p:nvPr>
        </p:nvSpPr>
        <p:spPr>
          <a:xfrm>
            <a:off x="688847" y="473259"/>
            <a:ext cx="77664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39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3" name="Google Shape;193;p3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4" name="Google Shape;194;p3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hyperlink" Target="https://twitter.com/0xAwali" TargetMode="External"/><Relationship Id="rId6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hyperlink" Target="https://owasp.org/www-pdf-archive/20160607-xssi-the_tale_of_a_fameless_but_widepsread_vulnerability-Veit_Hailperin.pdf" TargetMode="External"/><Relationship Id="rId9" Type="http://schemas.openxmlformats.org/officeDocument/2006/relationships/image" Target="../media/image16.png"/><Relationship Id="rId5" Type="http://schemas.openxmlformats.org/officeDocument/2006/relationships/image" Target="../media/image31.png"/><Relationship Id="rId6" Type="http://schemas.openxmlformats.org/officeDocument/2006/relationships/hyperlink" Target="https://www.scip.ch/en/?labs.20160414" TargetMode="External"/><Relationship Id="rId7" Type="http://schemas.openxmlformats.org/officeDocument/2006/relationships/image" Target="../media/image27.png"/><Relationship Id="rId8" Type="http://schemas.openxmlformats.org/officeDocument/2006/relationships/hyperlink" Target="https://medium.com/bugbountywriteup/effortlessly-finding-cross-site-script-inclusion-xssi-jsonp-for-bug-bounty-38ae0b9e5c8a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hyperlink" Target="https://labs.detectify.com/2016/12/08/the-pitfalls-of-postmessage/" TargetMode="External"/><Relationship Id="rId9" Type="http://schemas.openxmlformats.org/officeDocument/2006/relationships/hyperlink" Target="https://vinothkumar.me/20000-facebook-dom-xss/" TargetMode="External"/><Relationship Id="rId5" Type="http://schemas.openxmlformats.org/officeDocument/2006/relationships/image" Target="../media/image25.png"/><Relationship Id="rId6" Type="http://schemas.openxmlformats.org/officeDocument/2006/relationships/hyperlink" Target="https://labs.detectify.com/2016/12/15/postmessage-xss-on-a-million-sites/" TargetMode="External"/><Relationship Id="rId7" Type="http://schemas.openxmlformats.org/officeDocument/2006/relationships/hyperlink" Target="https://labs.detectify.com/2017/02/28/hacking-slack-using-postmessage-and-websocket-reconnect-to-steal-your-precious-token/" TargetMode="External"/><Relationship Id="rId8" Type="http://schemas.openxmlformats.org/officeDocument/2006/relationships/image" Target="../media/image22.png"/><Relationship Id="rId10" Type="http://schemas.openxmlformats.org/officeDocument/2006/relationships/hyperlink" Target="https://yxw21.github.io/2020/06/05/Account-Takeover-Via-PostMessage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twitter.com/0xAwali" TargetMode="External"/><Relationship Id="rId4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5" Type="http://schemas.openxmlformats.org/officeDocument/2006/relationships/hyperlink" Target="https://hackerone.com/reports/629892" TargetMode="External"/><Relationship Id="rId6" Type="http://schemas.openxmlformats.org/officeDocument/2006/relationships/hyperlink" Target="https://hackerone.com/reports/688567" TargetMode="External"/><Relationship Id="rId7" Type="http://schemas.openxmlformats.org/officeDocument/2006/relationships/image" Target="../media/image1.png"/><Relationship Id="rId8" Type="http://schemas.openxmlformats.org/officeDocument/2006/relationships/hyperlink" Target="https://medium.com/@saamux/full-account-takeover-through-cors-with-connection-sockets-179133384815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www.youtube.com/watch?v=WwTSHaRccYw" TargetMode="External"/><Relationship Id="rId9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hyperlink" Target="https://www.youtube.com/watch?v=wgkj4ZgxI4c" TargetMode="External"/><Relationship Id="rId7" Type="http://schemas.openxmlformats.org/officeDocument/2006/relationships/image" Target="../media/image2.png"/><Relationship Id="rId8" Type="http://schemas.openxmlformats.org/officeDocument/2006/relationships/hyperlink" Target="https://twitter.com/hackerscrolls/status/1294203081148768256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medium.com/bugbountywriteup/think-outside-the-scope-advanced-cors-exploitation-techniques-dad019c68397" TargetMode="External"/><Relationship Id="rId5" Type="http://schemas.openxmlformats.org/officeDocument/2006/relationships/image" Target="../media/image1.png"/><Relationship Id="rId6" Type="http://schemas.openxmlformats.org/officeDocument/2006/relationships/hyperlink" Target="https://www.corben.io/advanced-cors-techniques/" TargetMode="External"/><Relationship Id="rId7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5" Type="http://schemas.openxmlformats.org/officeDocument/2006/relationships/hyperlink" Target="https://hackerone.com/reports/761726" TargetMode="External"/><Relationship Id="rId6" Type="http://schemas.openxmlformats.org/officeDocument/2006/relationships/hyperlink" Target="https://www.acunetix.com/blog/web-security-zone/bypassing-sop-using-the-browser-cache/" TargetMode="External"/><Relationship Id="rId7" Type="http://schemas.openxmlformats.org/officeDocument/2006/relationships/image" Target="../media/image30.png"/><Relationship Id="rId8" Type="http://schemas.openxmlformats.org/officeDocument/2006/relationships/hyperlink" Target="https://twitter.com/hackerscrolls/status/1256276376019230720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www.blackhat.com/docs/us-17/wednesday/us-17-Gil-Web-Cache-Deception-Attack.pdf" TargetMode="External"/><Relationship Id="rId9" Type="http://schemas.openxmlformats.org/officeDocument/2006/relationships/hyperlink" Target="https://medium.com/@kunal94/web-cache-deception-attack-leads-to-user-info-disclosure-805318f7bb29" TargetMode="External"/><Relationship Id="rId5" Type="http://schemas.openxmlformats.org/officeDocument/2006/relationships/image" Target="../media/image28.png"/><Relationship Id="rId6" Type="http://schemas.openxmlformats.org/officeDocument/2006/relationships/hyperlink" Target="https://hackerone.com/reports/260697" TargetMode="External"/><Relationship Id="rId7" Type="http://schemas.openxmlformats.org/officeDocument/2006/relationships/image" Target="../media/image1.png"/><Relationship Id="rId8" Type="http://schemas.openxmlformats.org/officeDocument/2006/relationships/hyperlink" Target="https://hackerone.com/reports/397508" TargetMode="External"/><Relationship Id="rId11" Type="http://schemas.openxmlformats.org/officeDocument/2006/relationships/image" Target="../media/image24.png"/><Relationship Id="rId10" Type="http://schemas.openxmlformats.org/officeDocument/2006/relationships/image" Target="../media/image6.png"/><Relationship Id="rId12" Type="http://schemas.openxmlformats.org/officeDocument/2006/relationships/hyperlink" Target="https://medium.com/@kunal94/web-cache-deception-to-api-endpoint-attack-using-cached-token-header-b01a604a5ccd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hyperlink" Target="https://twitter.com/intigriti/status/1242079884563841025" TargetMode="External"/><Relationship Id="rId5" Type="http://schemas.openxmlformats.org/officeDocument/2006/relationships/image" Target="../media/image23.png"/><Relationship Id="rId6" Type="http://schemas.openxmlformats.org/officeDocument/2006/relationships/image" Target="../media/image12.jpg"/><Relationship Id="rId7" Type="http://schemas.openxmlformats.org/officeDocument/2006/relationships/hyperlink" Target="https://hackerone.com/reports/118631" TargetMode="External"/><Relationship Id="rId8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hyperlink" Target="https://twitter.com/xer0dayz/status/1006920195011534849" TargetMode="External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hyperlink" Target="https://apapedulimu.click/clickjacking-on-google-myaccount-worth-7500/" TargetMode="External"/><Relationship Id="rId5" Type="http://schemas.openxmlformats.org/officeDocument/2006/relationships/image" Target="../media/image20.png"/><Relationship Id="rId6" Type="http://schemas.openxmlformats.org/officeDocument/2006/relationships/hyperlink" Target="https://medium.com/@osamaavvan/1800-worth-clickjacking-1f92e79d0414" TargetMode="External"/><Relationship Id="rId7" Type="http://schemas.openxmlformats.org/officeDocument/2006/relationships/image" Target="../media/image26.png"/><Relationship Id="rId8" Type="http://schemas.openxmlformats.org/officeDocument/2006/relationships/hyperlink" Target="https://medium.com/@raushanraj_65039/google-clickjacking-6a04132b918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/>
          <p:nvPr/>
        </p:nvSpPr>
        <p:spPr>
          <a:xfrm>
            <a:off x="0" y="58375"/>
            <a:ext cx="4093800" cy="5084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0" name="Google Shape;200;p40"/>
          <p:cNvSpPr/>
          <p:nvPr/>
        </p:nvSpPr>
        <p:spPr>
          <a:xfrm>
            <a:off x="3731825" y="112700"/>
            <a:ext cx="880200" cy="870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1" name="Google Shape;201;p40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0"/>
          <p:cNvSpPr txBox="1"/>
          <p:nvPr>
            <p:ph idx="4294967295" type="title"/>
          </p:nvPr>
        </p:nvSpPr>
        <p:spPr>
          <a:xfrm>
            <a:off x="4028100" y="2926150"/>
            <a:ext cx="50301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03" name="Google Shape;203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1200" y="4110576"/>
            <a:ext cx="727375" cy="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40"/>
          <p:cNvSpPr/>
          <p:nvPr/>
        </p:nvSpPr>
        <p:spPr>
          <a:xfrm>
            <a:off x="4678175" y="2159275"/>
            <a:ext cx="3916500" cy="1255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72B4D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72B4D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72B4D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72B4D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72B4D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72B4D"/>
                </a:solidFill>
                <a:highlight>
                  <a:srgbClr val="EFEFEF"/>
                </a:highlight>
              </a:rPr>
              <a:t>HTTP/1.1 200 OK</a:t>
            </a:r>
            <a:endParaRPr b="1" sz="800">
              <a:solidFill>
                <a:srgbClr val="172B4D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72B4D"/>
                </a:solidFill>
                <a:highlight>
                  <a:srgbClr val="EFEFEF"/>
                </a:highlight>
              </a:rPr>
              <a:t>Content-Length: Number</a:t>
            </a:r>
            <a:endParaRPr b="1" sz="800">
              <a:solidFill>
                <a:srgbClr val="172B4D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72B4D"/>
                </a:solidFill>
                <a:highlight>
                  <a:srgbClr val="EFEFEF"/>
                </a:highlight>
              </a:rPr>
              <a:t>Content-Type: application/json</a:t>
            </a:r>
            <a:endParaRPr b="1" sz="800">
              <a:solidFill>
                <a:srgbClr val="172B4D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72B4D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72B4D"/>
                </a:solidFill>
                <a:highlight>
                  <a:srgbClr val="EFEFEF"/>
                </a:highlight>
              </a:rPr>
              <a:t>{</a:t>
            </a:r>
            <a:endParaRPr b="1" sz="800">
              <a:solidFill>
                <a:srgbClr val="172B4D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72B4D"/>
                </a:solidFill>
                <a:highlight>
                  <a:srgbClr val="EFEFEF"/>
                </a:highlight>
              </a:rPr>
              <a:t>   </a:t>
            </a:r>
            <a:r>
              <a:rPr b="1" lang="en" sz="800">
                <a:solidFill>
                  <a:srgbClr val="36B37E"/>
                </a:solidFill>
                <a:highlight>
                  <a:srgbClr val="EFEFEF"/>
                </a:highlight>
              </a:rPr>
              <a:t>"phone"</a:t>
            </a:r>
            <a:r>
              <a:rPr b="1" lang="en" sz="800">
                <a:solidFill>
                  <a:srgbClr val="172B4D"/>
                </a:solidFill>
                <a:highlight>
                  <a:srgbClr val="EFEFEF"/>
                </a:highlight>
              </a:rPr>
              <a:t> : </a:t>
            </a:r>
            <a:r>
              <a:rPr b="1" lang="en" sz="800">
                <a:solidFill>
                  <a:srgbClr val="36B37E"/>
                </a:solidFill>
                <a:highlight>
                  <a:srgbClr val="EFEFEF"/>
                </a:highlight>
              </a:rPr>
              <a:t>"01*********"</a:t>
            </a:r>
            <a:r>
              <a:rPr b="1" lang="en" sz="800">
                <a:solidFill>
                  <a:srgbClr val="172B4D"/>
                </a:solidFill>
                <a:highlight>
                  <a:srgbClr val="EFEFEF"/>
                </a:highlight>
              </a:rPr>
              <a:t>,</a:t>
            </a:r>
            <a:endParaRPr b="1" sz="800">
              <a:solidFill>
                <a:srgbClr val="172B4D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72B4D"/>
                </a:solidFill>
                <a:highlight>
                  <a:srgbClr val="EFEFEF"/>
                </a:highlight>
              </a:rPr>
              <a:t>   </a:t>
            </a:r>
            <a:r>
              <a:rPr b="1" lang="en" sz="800">
                <a:solidFill>
                  <a:srgbClr val="36B37E"/>
                </a:solidFill>
                <a:highlight>
                  <a:srgbClr val="EFEFEF"/>
                </a:highlight>
              </a:rPr>
              <a:t>"token"</a:t>
            </a:r>
            <a:r>
              <a:rPr b="1" lang="en" sz="800">
                <a:solidFill>
                  <a:srgbClr val="172B4D"/>
                </a:solidFill>
                <a:highlight>
                  <a:srgbClr val="EFEFEF"/>
                </a:highlight>
              </a:rPr>
              <a:t> : </a:t>
            </a:r>
            <a:r>
              <a:rPr b="1" lang="en" sz="800">
                <a:solidFill>
                  <a:srgbClr val="36B37E"/>
                </a:solidFill>
                <a:highlight>
                  <a:srgbClr val="EFEFEF"/>
                </a:highlight>
              </a:rPr>
              <a:t>"*************"</a:t>
            </a:r>
            <a:endParaRPr b="1" sz="800">
              <a:solidFill>
                <a:srgbClr val="172B4D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666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72B4D"/>
                </a:solidFill>
                <a:highlight>
                  <a:srgbClr val="EFEFEF"/>
                </a:highlight>
              </a:rPr>
              <a:t>}</a:t>
            </a:r>
            <a:endParaRPr b="1" sz="8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666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666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666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434343"/>
              </a:solidFill>
              <a:highlight>
                <a:srgbClr val="EFEFEF"/>
              </a:highlight>
            </a:endParaRPr>
          </a:p>
        </p:txBody>
      </p:sp>
      <p:sp>
        <p:nvSpPr>
          <p:cNvPr id="205" name="Google Shape;205;p40"/>
          <p:cNvSpPr txBox="1"/>
          <p:nvPr/>
        </p:nvSpPr>
        <p:spPr>
          <a:xfrm>
            <a:off x="3868050" y="339175"/>
            <a:ext cx="5350200" cy="23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</a:t>
            </a:r>
            <a:r>
              <a:rPr b="1" lang="en" sz="55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Sensitive</a:t>
            </a:r>
            <a:br>
              <a:rPr b="1" lang="en" sz="72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1" lang="en" sz="55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Response</a:t>
            </a:r>
            <a:endParaRPr b="1" sz="55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There Are JSONP Endpoints OR JavaScript URL e.g. </a:t>
            </a:r>
            <a:r>
              <a:rPr b="1" lang="en" sz="1700">
                <a:solidFill>
                  <a:srgbClr val="0B5394"/>
                </a:solidFill>
              </a:rPr>
              <a:t>http://company.com/getInfo.js</a:t>
            </a:r>
            <a:r>
              <a:rPr b="1" lang="en" sz="1700">
                <a:solidFill>
                  <a:srgbClr val="EFEFEF"/>
                </a:solidFill>
              </a:rPr>
              <a:t> Contains Sensitive Data Based Only On Cookie , Try To Include It To Achieve XSSI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336" name="Google Shape;336;p4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 Filter Burp Suite History To MIME type Script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Lookout For JS Endpoints Without</a:t>
            </a:r>
            <a:endParaRPr b="1">
              <a:solidFill>
                <a:srgbClr val="EFEFEF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X-Content-Type-Options: nosniff 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3 - Search About </a:t>
            </a:r>
            <a:endParaRPr b="1">
              <a:solidFill>
                <a:srgbClr val="EFEFE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Sensitive Data 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4 - Make Sure There Isn’t Authorization Headers</a:t>
            </a:r>
            <a:endParaRPr b="1">
              <a:solidFill>
                <a:srgbClr val="EFEFEF"/>
              </a:solidFill>
            </a:endParaRPr>
          </a:p>
        </p:txBody>
      </p:sp>
      <p:sp>
        <p:nvSpPr>
          <p:cNvPr id="337" name="Google Shape;337;p4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8" name="Google Shape;338;p4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40" name="Google Shape;34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42" name="Google Shape;34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763" y="2675525"/>
            <a:ext cx="467526" cy="365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9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44" name="Google Shape;344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9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46" name="Google Shape;346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2925" y="34872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Figure Out , There Is </a:t>
            </a:r>
            <a:r>
              <a:rPr b="1" lang="en" sz="1700">
                <a:solidFill>
                  <a:srgbClr val="0B5394"/>
                </a:solidFill>
              </a:rPr>
              <a:t>postMessage API e.g. Window.postMessage("text", "*");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addEventListener("message", function(message){message.origin});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352" name="Google Shape;352;p5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br>
              <a:rPr b="1" lang="en">
                <a:solidFill>
                  <a:srgbClr val="EFEFEF"/>
                </a:solidFill>
              </a:rPr>
            </a:b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Browse To http://company.com/getInfo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Right Clicking , Click On </a:t>
            </a:r>
            <a:r>
              <a:rPr b="1" lang="en" u="sng">
                <a:solidFill>
                  <a:srgbClr val="00FF00"/>
                </a:solidFill>
              </a:rPr>
              <a:t>V</a:t>
            </a:r>
            <a:r>
              <a:rPr b="1" lang="en">
                <a:solidFill>
                  <a:srgbClr val="00FF00"/>
                </a:solidFill>
              </a:rPr>
              <a:t>iew Page Source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3 - Search About </a:t>
            </a:r>
            <a:endParaRPr b="1">
              <a:solidFill>
                <a:srgbClr val="EFEFE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postMessage With *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	addEventListener With Argument-Function.origin</a:t>
            </a:r>
            <a:endParaRPr b="1" sz="1200">
              <a:solidFill>
                <a:srgbClr val="EFEFEF"/>
              </a:solidFill>
              <a:highlight>
                <a:srgbClr val="666666"/>
              </a:highlight>
            </a:endParaRPr>
          </a:p>
        </p:txBody>
      </p:sp>
      <p:sp>
        <p:nvSpPr>
          <p:cNvPr id="353" name="Google Shape;353;p5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54" name="Google Shape;354;p5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56" name="Google Shape;35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58" name="Google Shape;358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338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50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60" name="Google Shape;360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30406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50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62" name="Google Shape;362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344742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4050" y="3934188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0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65" name="Google Shape;365;p50"/>
          <p:cNvSpPr txBox="1"/>
          <p:nvPr/>
        </p:nvSpPr>
        <p:spPr>
          <a:xfrm>
            <a:off x="255350" y="42771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66" name="Google Shape;366;p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4025" y="4326825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1"/>
          <p:cNvSpPr txBox="1"/>
          <p:nvPr/>
        </p:nvSpPr>
        <p:spPr>
          <a:xfrm>
            <a:off x="639550" y="339175"/>
            <a:ext cx="441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b="1" sz="96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73" name="Google Shape;373;p51"/>
          <p:cNvSpPr txBox="1"/>
          <p:nvPr>
            <p:ph idx="4294967295" type="title"/>
          </p:nvPr>
        </p:nvSpPr>
        <p:spPr>
          <a:xfrm>
            <a:off x="324350" y="2864775"/>
            <a:ext cx="50301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74" name="Google Shape;37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50" y="4049201"/>
            <a:ext cx="727375" cy="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1"/>
          <p:cNvSpPr/>
          <p:nvPr/>
        </p:nvSpPr>
        <p:spPr>
          <a:xfrm>
            <a:off x="603265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51"/>
          <p:cNvSpPr/>
          <p:nvPr/>
        </p:nvSpPr>
        <p:spPr>
          <a:xfrm>
            <a:off x="7189175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1"/>
          <p:cNvSpPr/>
          <p:nvPr/>
        </p:nvSpPr>
        <p:spPr>
          <a:xfrm>
            <a:off x="834570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Inject </a:t>
            </a:r>
            <a:r>
              <a:rPr b="1" lang="en">
                <a:solidFill>
                  <a:srgbClr val="EFEFEF"/>
                </a:solidFill>
              </a:rPr>
              <a:t>Origin Header </a:t>
            </a:r>
            <a:r>
              <a:rPr b="1" lang="en">
                <a:solidFill>
                  <a:srgbClr val="0B5394"/>
                </a:solidFill>
              </a:rPr>
              <a:t>e.g. Origin: http://me.com</a:t>
            </a:r>
            <a:r>
              <a:rPr b="1" lang="en" sz="1700">
                <a:solidFill>
                  <a:srgbClr val="EFEFEF"/>
                </a:solidFill>
              </a:rPr>
              <a:t> And </a:t>
            </a:r>
            <a:r>
              <a:rPr b="1" lang="en">
                <a:solidFill>
                  <a:srgbClr val="EFEFEF"/>
                </a:solidFill>
              </a:rPr>
              <a:t>If </a:t>
            </a:r>
            <a:r>
              <a:rPr b="1" lang="en">
                <a:solidFill>
                  <a:srgbClr val="EFEFEF"/>
                </a:solidFill>
              </a:rPr>
              <a:t>Response</a:t>
            </a:r>
            <a:r>
              <a:rPr b="1" lang="en">
                <a:solidFill>
                  <a:srgbClr val="EFEFEF"/>
                </a:solidFill>
              </a:rPr>
              <a:t> Contains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>
                <a:solidFill>
                  <a:srgbClr val="0B5394"/>
                </a:solidFill>
              </a:rPr>
              <a:t>Access-Control</a:t>
            </a:r>
            <a:br>
              <a:rPr b="1" lang="en">
                <a:solidFill>
                  <a:srgbClr val="0B5394"/>
                </a:solidFill>
              </a:rPr>
            </a:br>
            <a:r>
              <a:rPr b="1" lang="en">
                <a:solidFill>
                  <a:srgbClr val="0B5394"/>
                </a:solidFill>
              </a:rPr>
              <a:t>-Allow-Origin: http://me.com </a:t>
            </a:r>
            <a:r>
              <a:rPr b="1" lang="en" sz="1700">
                <a:solidFill>
                  <a:srgbClr val="EFEFEF"/>
                </a:solidFill>
              </a:rPr>
              <a:t>AND</a:t>
            </a:r>
            <a:r>
              <a:rPr b="1" lang="en">
                <a:solidFill>
                  <a:srgbClr val="0B5394"/>
                </a:solidFill>
              </a:rPr>
              <a:t> Access-Control-Allow-Credentials: True </a:t>
            </a:r>
            <a:r>
              <a:rPr b="1" lang="en" sz="1700">
                <a:solidFill>
                  <a:srgbClr val="EFEFEF"/>
                </a:solidFill>
              </a:rPr>
              <a:t>, There is CORS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11" name="Google Shape;211;p4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</a:t>
            </a:r>
            <a:r>
              <a:rPr b="1" lang="en" sz="1200">
                <a:solidFill>
                  <a:srgbClr val="EFEFEF"/>
                </a:solidFill>
              </a:rPr>
              <a:t> /getInfo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Origin: http://me.com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12" name="Google Shape;212;p4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3" name="Google Shape;213;p4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15" name="Google Shape;21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18" name="Google Shape;218;p41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19" name="Google Shape;219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91500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1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21" name="Google Shape;221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2925" y="34872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Inject </a:t>
            </a:r>
            <a:r>
              <a:rPr b="1" lang="en">
                <a:solidFill>
                  <a:srgbClr val="EFEFEF"/>
                </a:solidFill>
              </a:rPr>
              <a:t>Origin Header With Your Domain </a:t>
            </a:r>
            <a:r>
              <a:rPr b="1" lang="en">
                <a:solidFill>
                  <a:srgbClr val="0B5394"/>
                </a:solidFill>
              </a:rPr>
              <a:t>e.g. http://company.com.me.com</a:t>
            </a:r>
            <a:r>
              <a:rPr b="1" lang="en" sz="1700">
                <a:solidFill>
                  <a:srgbClr val="EFEFEF"/>
                </a:solidFill>
              </a:rPr>
              <a:t> , </a:t>
            </a:r>
            <a:r>
              <a:rPr b="1" lang="en">
                <a:solidFill>
                  <a:srgbClr val="0B5394"/>
                </a:solidFill>
              </a:rPr>
              <a:t>http://Acompany.com</a:t>
            </a:r>
            <a:r>
              <a:rPr b="1" lang="en" sz="1700">
                <a:solidFill>
                  <a:srgbClr val="EFEFEF"/>
                </a:solidFill>
              </a:rPr>
              <a:t> , </a:t>
            </a:r>
            <a:r>
              <a:rPr b="1" lang="en">
                <a:solidFill>
                  <a:srgbClr val="0B5394"/>
                </a:solidFill>
              </a:rPr>
              <a:t>http://companyAcom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>
                <a:solidFill>
                  <a:srgbClr val="0B5394"/>
                </a:solidFill>
              </a:rPr>
              <a:t> http://company.comA </a:t>
            </a:r>
            <a:r>
              <a:rPr b="1" lang="en" sz="1700">
                <a:solidFill>
                  <a:srgbClr val="EFEFEF"/>
                </a:solidFill>
              </a:rPr>
              <a:t>A</a:t>
            </a:r>
            <a:r>
              <a:rPr b="1" lang="en" sz="1700">
                <a:solidFill>
                  <a:srgbClr val="EFEFEF"/>
                </a:solidFill>
              </a:rPr>
              <a:t>nd </a:t>
            </a:r>
            <a:r>
              <a:rPr b="1" lang="en" sz="1700">
                <a:solidFill>
                  <a:srgbClr val="0B5394"/>
                </a:solidFill>
              </a:rPr>
              <a:t>null</a:t>
            </a:r>
            <a:r>
              <a:rPr b="1" lang="en" sz="1700">
                <a:solidFill>
                  <a:srgbClr val="EFEFEF"/>
                </a:solidFill>
              </a:rPr>
              <a:t> To Get CORS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27" name="Google Shape;227;p4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</a:t>
            </a:r>
            <a:r>
              <a:rPr b="1" lang="en" sz="1200">
                <a:solidFill>
                  <a:srgbClr val="EFEFEF"/>
                </a:solidFill>
              </a:rPr>
              <a:t> /getInfo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Origin: http://company.com.me.com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28" name="Google Shape;228;p4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9" name="Google Shape;229;p4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31" name="Google Shape;23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2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33" name="Google Shape;23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308277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35" name="Google Shape;235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2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37" name="Google Shape;237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2950" y="351437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Inject Origin Header With Special Chars </a:t>
            </a:r>
            <a:r>
              <a:rPr b="1" lang="en" sz="1700">
                <a:solidFill>
                  <a:srgbClr val="0B5394"/>
                </a:solidFill>
              </a:rPr>
              <a:t>e.g. </a:t>
            </a:r>
            <a:r>
              <a:rPr b="1" lang="en" sz="1700">
                <a:solidFill>
                  <a:srgbClr val="0B5394"/>
                </a:solidFill>
              </a:rPr>
              <a:t>, &amp; ' " ; ! $ ^ * ( ) + = ` ~ - _ = | { } %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Non Printable Chars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e.g.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%01-08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%0b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%0c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%0e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%0f </a:t>
            </a:r>
            <a:r>
              <a:rPr b="1" lang="en" sz="1700">
                <a:solidFill>
                  <a:srgbClr val="EFEFEF"/>
                </a:solidFill>
              </a:rPr>
              <a:t>, </a:t>
            </a:r>
            <a:r>
              <a:rPr b="1" lang="en" sz="1700">
                <a:solidFill>
                  <a:srgbClr val="0B5394"/>
                </a:solidFill>
              </a:rPr>
              <a:t>%10-%1f </a:t>
            </a:r>
            <a:r>
              <a:rPr b="1" lang="en" sz="1700">
                <a:solidFill>
                  <a:srgbClr val="EFEFEF"/>
                </a:solidFill>
              </a:rPr>
              <a:t>AND</a:t>
            </a:r>
            <a:r>
              <a:rPr b="1" lang="en" sz="1700">
                <a:solidFill>
                  <a:srgbClr val="0B5394"/>
                </a:solidFill>
              </a:rPr>
              <a:t> %7f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243" name="Google Shape;243;p4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</a:t>
            </a:r>
            <a:r>
              <a:rPr b="1" lang="en" sz="1200">
                <a:solidFill>
                  <a:srgbClr val="EFEFEF"/>
                </a:solidFill>
              </a:rPr>
              <a:t> /getInfo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Origin: http://me.com`.company.com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44" name="Google Shape;244;p4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5" name="Google Shape;245;p4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47" name="Google Shape;24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3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49" name="Google Shape;24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3091500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51" name="Google Shape;251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Inject </a:t>
            </a:r>
            <a:r>
              <a:rPr b="1" lang="en">
                <a:solidFill>
                  <a:srgbClr val="EFEFEF"/>
                </a:solidFill>
              </a:rPr>
              <a:t>Origin Header </a:t>
            </a:r>
            <a:r>
              <a:rPr b="1" lang="en">
                <a:solidFill>
                  <a:srgbClr val="0B5394"/>
                </a:solidFill>
              </a:rPr>
              <a:t>e.g. Origin: http://me.com</a:t>
            </a:r>
            <a:r>
              <a:rPr b="1" lang="en" sz="1700">
                <a:solidFill>
                  <a:srgbClr val="EFEFEF"/>
                </a:solidFill>
              </a:rPr>
              <a:t> And </a:t>
            </a:r>
            <a:r>
              <a:rPr b="1" lang="en">
                <a:solidFill>
                  <a:srgbClr val="EFEFEF"/>
                </a:solidFill>
              </a:rPr>
              <a:t>If Response Contains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>
                <a:solidFill>
                  <a:srgbClr val="0B5394"/>
                </a:solidFill>
              </a:rPr>
              <a:t>Access-Control</a:t>
            </a:r>
            <a:br>
              <a:rPr b="1" lang="en">
                <a:solidFill>
                  <a:srgbClr val="0B5394"/>
                </a:solidFill>
              </a:rPr>
            </a:br>
            <a:r>
              <a:rPr b="1" lang="en">
                <a:solidFill>
                  <a:srgbClr val="0B5394"/>
                </a:solidFill>
              </a:rPr>
              <a:t>-Allow-Origin: * </a:t>
            </a:r>
            <a:r>
              <a:rPr b="1" lang="en" sz="1700">
                <a:solidFill>
                  <a:srgbClr val="EFEFEF"/>
                </a:solidFill>
              </a:rPr>
              <a:t>AND There Is </a:t>
            </a:r>
            <a:r>
              <a:rPr b="1" lang="en" sz="1700">
                <a:solidFill>
                  <a:srgbClr val="0B5394"/>
                </a:solidFill>
              </a:rPr>
              <a:t>Cache-Control: no-cache </a:t>
            </a:r>
            <a:r>
              <a:rPr b="1" lang="en" sz="1700">
                <a:solidFill>
                  <a:srgbClr val="EFEFEF"/>
                </a:solidFill>
              </a:rPr>
              <a:t>Header</a:t>
            </a:r>
            <a:r>
              <a:rPr b="1" lang="en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Try Use This POC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57" name="Google Shape;257;p4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&lt;html&gt;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&lt;script&gt;  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var url = "https://www.company.com/getInfo";  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fetch(url, {    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    method: 'GET',    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    cache: 'force-cache'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    });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&lt;/script&gt;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&lt;/html&gt;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58" name="Google Shape;258;p4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9" name="Google Shape;259;p4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61" name="Google Shape;26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64" name="Google Shape;264;p44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65" name="Google Shape;265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2425" y="3040625"/>
            <a:ext cx="484201" cy="43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4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67" name="Google Shape;267;p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2950" y="351437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EFEFEF"/>
                </a:solidFill>
              </a:rPr>
              <a:t>Web Cache Deception Attack ,</a:t>
            </a:r>
            <a:r>
              <a:rPr b="1" lang="en" sz="1700">
                <a:solidFill>
                  <a:srgbClr val="0B5394"/>
                </a:solidFill>
              </a:rPr>
              <a:t> Add Static File e.g. nonexistent.css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logo.png</a:t>
            </a:r>
            <a:r>
              <a:rPr lang="en" sz="245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To Your Endpoint</a:t>
            </a:r>
            <a:r>
              <a:rPr b="1" lang="en" sz="1700">
                <a:solidFill>
                  <a:srgbClr val="EFEFEF"/>
                </a:solidFill>
              </a:rPr>
              <a:t> To Cache Sensitive Response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73" name="Google Shape;273;p4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GET /getInfo/</a:t>
            </a:r>
            <a:r>
              <a:rPr b="1" lang="en">
                <a:solidFill>
                  <a:srgbClr val="00FF00"/>
                </a:solidFill>
              </a:rPr>
              <a:t>nonexistent.css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74" name="Google Shape;274;p4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5" name="Google Shape;275;p4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77" name="Google Shape;27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79" name="Google Shape;27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725" y="2621200"/>
            <a:ext cx="457600" cy="4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5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81" name="Google Shape;281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91500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5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83" name="Google Shape;283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544600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5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85" name="Google Shape;285;p4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2925" y="3939538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2925" y="431145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5"/>
          <p:cNvSpPr txBox="1"/>
          <p:nvPr/>
        </p:nvSpPr>
        <p:spPr>
          <a:xfrm>
            <a:off x="255350" y="42771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93" name="Google Shape;293;p4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95" name="Google Shape;295;p4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Add </a:t>
            </a:r>
            <a:r>
              <a:rPr b="1" lang="en" sz="1700">
                <a:solidFill>
                  <a:srgbClr val="0B5394"/>
                </a:solidFill>
              </a:rPr>
              <a:t>jsonp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callback</a:t>
            </a:r>
            <a:r>
              <a:rPr b="1" lang="en" sz="1700">
                <a:solidFill>
                  <a:srgbClr val="EFEFEF"/>
                </a:solidFill>
              </a:rPr>
              <a:t> To Any Sensitive Endpoints </a:t>
            </a:r>
            <a:r>
              <a:rPr b="1" lang="en" sz="1700">
                <a:solidFill>
                  <a:srgbClr val="0B5394"/>
                </a:solidFill>
              </a:rPr>
              <a:t>e.g. http://company.com/getInfo?jsonp=function </a:t>
            </a:r>
            <a:r>
              <a:rPr b="1" lang="en" sz="1700">
                <a:solidFill>
                  <a:srgbClr val="EFEFEF"/>
                </a:solidFill>
              </a:rPr>
              <a:t>To You Can Read The Response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96" name="Google Shape;29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98" name="Google Shape;29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8575" y="2675525"/>
            <a:ext cx="4973700" cy="20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6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01" name="Google Shape;301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4025" y="3091500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Figure Out , There Is </a:t>
            </a:r>
            <a:r>
              <a:rPr b="1" lang="en" sz="1700">
                <a:solidFill>
                  <a:srgbClr val="0B5394"/>
                </a:solidFill>
              </a:rPr>
              <a:t>Cache-Control: no-cache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Header In HTTP/1.1 Response OR </a:t>
            </a:r>
            <a:r>
              <a:rPr b="1" lang="en" sz="1700">
                <a:solidFill>
                  <a:srgbClr val="0B5394"/>
                </a:solidFill>
              </a:rPr>
              <a:t>Pragma: no-cache </a:t>
            </a:r>
            <a:r>
              <a:rPr b="1" lang="en" sz="1700">
                <a:solidFill>
                  <a:srgbClr val="EFEFEF"/>
                </a:solidFill>
              </a:rPr>
              <a:t>Header In HTTP/1.0 Response , If Yes There Is Issue Here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07" name="Google Shape;307;p4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72B4D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72B4D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72B4D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72B4D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72B4D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rgbClr val="666666"/>
                </a:highlight>
              </a:rPr>
              <a:t>HTTP/1.1 200 OK</a:t>
            </a:r>
            <a:endParaRPr b="1" sz="1200">
              <a:solidFill>
                <a:srgbClr val="EFEFEF"/>
              </a:solidFill>
              <a:highlight>
                <a:srgbClr val="6666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rgbClr val="666666"/>
                </a:highlight>
              </a:rPr>
              <a:t>Content-Length: Number</a:t>
            </a:r>
            <a:endParaRPr b="1" sz="1200">
              <a:solidFill>
                <a:srgbClr val="EFEFEF"/>
              </a:solidFill>
              <a:highlight>
                <a:srgbClr val="6666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rgbClr val="666666"/>
                </a:highlight>
              </a:rPr>
              <a:t>Cache-Control</a:t>
            </a:r>
            <a:r>
              <a:rPr b="1" lang="en">
                <a:solidFill>
                  <a:srgbClr val="00FF00"/>
                </a:solidFill>
                <a:highlight>
                  <a:srgbClr val="666666"/>
                </a:highlight>
              </a:rPr>
              <a:t>: no-cache , no-store , must-revalidate</a:t>
            </a:r>
            <a:endParaRPr b="1">
              <a:solidFill>
                <a:srgbClr val="00FF00"/>
              </a:solidFill>
              <a:highlight>
                <a:srgbClr val="6666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rgbClr val="666666"/>
                </a:highlight>
              </a:rPr>
              <a:t>Content-Type: application/json</a:t>
            </a:r>
            <a:endParaRPr b="1" sz="1200">
              <a:solidFill>
                <a:srgbClr val="EFEFEF"/>
              </a:solidFill>
              <a:highlight>
                <a:srgbClr val="6666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highlight>
                <a:srgbClr val="6666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rgbClr val="666666"/>
                </a:highlight>
              </a:rPr>
              <a:t>{</a:t>
            </a:r>
            <a:endParaRPr b="1" sz="1200">
              <a:solidFill>
                <a:srgbClr val="EFEFEF"/>
              </a:solidFill>
              <a:highlight>
                <a:srgbClr val="6666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rgbClr val="666666"/>
                </a:highlight>
              </a:rPr>
              <a:t>   "phone" : "01*********",</a:t>
            </a:r>
            <a:endParaRPr b="1" sz="1200">
              <a:solidFill>
                <a:srgbClr val="EFEFEF"/>
              </a:solidFill>
              <a:highlight>
                <a:srgbClr val="6666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rgbClr val="666666"/>
                </a:highlight>
              </a:rPr>
              <a:t>   "token" : "*************"</a:t>
            </a:r>
            <a:endParaRPr b="1" sz="1200">
              <a:solidFill>
                <a:srgbClr val="EFEFEF"/>
              </a:solidFill>
              <a:highlight>
                <a:srgbClr val="666666"/>
              </a:highlight>
            </a:endParaRPr>
          </a:p>
          <a:p>
            <a:pPr indent="0" lvl="0" marL="0" rtl="0" algn="l">
              <a:lnSpc>
                <a:spcPct val="1666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rgbClr val="666666"/>
                </a:highlight>
              </a:rPr>
              <a:t>}</a:t>
            </a:r>
            <a:endParaRPr b="1" sz="1200">
              <a:solidFill>
                <a:srgbClr val="EFEFEF"/>
              </a:solidFill>
              <a:highlight>
                <a:srgbClr val="666666"/>
              </a:highlight>
            </a:endParaRPr>
          </a:p>
          <a:p>
            <a:pPr indent="0" lvl="0" marL="0" rtl="0" algn="l">
              <a:lnSpc>
                <a:spcPct val="1666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  <a:highlight>
                <a:srgbClr val="666666"/>
              </a:highlight>
            </a:endParaRPr>
          </a:p>
          <a:p>
            <a:pPr indent="0" lvl="0" marL="0" rtl="0" algn="l">
              <a:lnSpc>
                <a:spcPct val="1666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  <a:highlight>
                <a:srgbClr val="666666"/>
              </a:highlight>
            </a:endParaRPr>
          </a:p>
        </p:txBody>
      </p:sp>
      <p:sp>
        <p:nvSpPr>
          <p:cNvPr id="308" name="Google Shape;308;p4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09" name="Google Shape;309;p4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11" name="Google Shape;31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13" name="Google Shape;31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Figure Out , There Is </a:t>
            </a:r>
            <a:r>
              <a:rPr b="1" lang="en" sz="1700">
                <a:solidFill>
                  <a:srgbClr val="0B5394"/>
                </a:solidFill>
              </a:rPr>
              <a:t>X-Frame-Option </a:t>
            </a:r>
            <a:r>
              <a:rPr b="1" lang="en" sz="1700">
                <a:solidFill>
                  <a:srgbClr val="EFEFEF"/>
                </a:solidFill>
              </a:rPr>
              <a:t>Header OR Not In The Response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19" name="Google Shape;319;p4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72B4D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72B4D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72B4D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72B4D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72B4D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rgbClr val="666666"/>
                </a:highlight>
              </a:rPr>
              <a:t>HTTP/1.1 200 OK</a:t>
            </a:r>
            <a:endParaRPr b="1" sz="1200">
              <a:solidFill>
                <a:srgbClr val="EFEFEF"/>
              </a:solidFill>
              <a:highlight>
                <a:srgbClr val="6666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rgbClr val="666666"/>
                </a:highlight>
              </a:rPr>
              <a:t>Content-Length: Number</a:t>
            </a:r>
            <a:endParaRPr b="1" sz="1200">
              <a:solidFill>
                <a:srgbClr val="EFEFEF"/>
              </a:solidFill>
              <a:highlight>
                <a:srgbClr val="6666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rgbClr val="666666"/>
                </a:highlight>
              </a:rPr>
              <a:t>X-Frame-Option: SAMEORIGIN</a:t>
            </a:r>
            <a:endParaRPr b="1">
              <a:solidFill>
                <a:srgbClr val="00FF00"/>
              </a:solidFill>
              <a:highlight>
                <a:srgbClr val="6666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rgbClr val="666666"/>
                </a:highlight>
              </a:rPr>
              <a:t>Content-Type: application/json</a:t>
            </a:r>
            <a:endParaRPr b="1" sz="1200">
              <a:solidFill>
                <a:srgbClr val="EFEFEF"/>
              </a:solidFill>
              <a:highlight>
                <a:srgbClr val="6666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FEFEF"/>
              </a:solidFill>
              <a:highlight>
                <a:srgbClr val="6666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rgbClr val="666666"/>
                </a:highlight>
              </a:rPr>
              <a:t>{</a:t>
            </a:r>
            <a:endParaRPr b="1" sz="1200">
              <a:solidFill>
                <a:srgbClr val="EFEFEF"/>
              </a:solidFill>
              <a:highlight>
                <a:srgbClr val="6666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rgbClr val="666666"/>
                </a:highlight>
              </a:rPr>
              <a:t>   "phone" : "01*********",</a:t>
            </a:r>
            <a:endParaRPr b="1" sz="1200">
              <a:solidFill>
                <a:srgbClr val="EFEFEF"/>
              </a:solidFill>
              <a:highlight>
                <a:srgbClr val="6666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rgbClr val="666666"/>
                </a:highlight>
              </a:rPr>
              <a:t>   "token" : "*************"</a:t>
            </a:r>
            <a:endParaRPr b="1" sz="1200">
              <a:solidFill>
                <a:srgbClr val="EFEFEF"/>
              </a:solidFill>
              <a:highlight>
                <a:srgbClr val="666666"/>
              </a:highlight>
            </a:endParaRPr>
          </a:p>
          <a:p>
            <a:pPr indent="0" lvl="0" marL="0" rtl="0" algn="l">
              <a:lnSpc>
                <a:spcPct val="1666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rgbClr val="666666"/>
                </a:highlight>
              </a:rPr>
              <a:t>}</a:t>
            </a:r>
            <a:endParaRPr b="1" sz="1200">
              <a:solidFill>
                <a:srgbClr val="EFEFEF"/>
              </a:solidFill>
              <a:highlight>
                <a:srgbClr val="666666"/>
              </a:highlight>
            </a:endParaRPr>
          </a:p>
          <a:p>
            <a:pPr indent="0" lvl="0" marL="0" rtl="0" algn="l">
              <a:lnSpc>
                <a:spcPct val="1666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  <a:highlight>
                <a:srgbClr val="666666"/>
              </a:highlight>
            </a:endParaRPr>
          </a:p>
          <a:p>
            <a:pPr indent="0" lvl="0" marL="0" rtl="0" algn="l">
              <a:lnSpc>
                <a:spcPct val="1666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  <a:highlight>
                <a:srgbClr val="666666"/>
              </a:highlight>
            </a:endParaRPr>
          </a:p>
        </p:txBody>
      </p:sp>
      <p:sp>
        <p:nvSpPr>
          <p:cNvPr id="320" name="Google Shape;320;p4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21" name="Google Shape;321;p4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23" name="Google Shape;32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25" name="Google Shape;32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8"/>
          <p:cNvSpPr/>
          <p:nvPr/>
        </p:nvSpPr>
        <p:spPr>
          <a:xfrm>
            <a:off x="3210850" y="3307925"/>
            <a:ext cx="2642700" cy="27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8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28" name="Google Shape;328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07320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8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30" name="Google Shape;330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4872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