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18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</p:sldIdLst>
  <p:sldSz cy="5143500" cx="9144000"/>
  <p:notesSz cx="6858000" cy="9144000"/>
  <p:embeddedFontLst>
    <p:embeddedFont>
      <p:font typeface="Lato"/>
      <p:regular r:id="rId188"/>
      <p:bold r:id="rId189"/>
      <p:italic r:id="rId190"/>
      <p:boldItalic r:id="rId191"/>
    </p:embeddedFont>
    <p:embeddedFont>
      <p:font typeface="Source Code Pro"/>
      <p:regular r:id="rId192"/>
      <p:bold r:id="rId193"/>
      <p:italic r:id="rId194"/>
      <p:boldItalic r:id="rId195"/>
    </p:embeddedFont>
    <p:embeddedFont>
      <p:font typeface="Arial Black"/>
      <p:regular r:id="rId196"/>
    </p:embeddedFont>
    <p:embeddedFont>
      <p:font typeface="Oswald"/>
      <p:regular r:id="rId197"/>
      <p:bold r:id="rId1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910C5C-0579-4D3B-AD0E-A729F392B176}">
  <a:tblStyle styleId="{0D910C5C-0579-4D3B-AD0E-A729F392B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190" Type="http://schemas.openxmlformats.org/officeDocument/2006/relationships/font" Target="fonts/Lato-italic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194" Type="http://schemas.openxmlformats.org/officeDocument/2006/relationships/font" Target="fonts/SourceCodePro-italic.fntdata"/><Relationship Id="rId43" Type="http://schemas.openxmlformats.org/officeDocument/2006/relationships/slide" Target="slides/slide36.xml"/><Relationship Id="rId193" Type="http://schemas.openxmlformats.org/officeDocument/2006/relationships/font" Target="fonts/SourceCodePro-bold.fntdata"/><Relationship Id="rId46" Type="http://schemas.openxmlformats.org/officeDocument/2006/relationships/slide" Target="slides/slide39.xml"/><Relationship Id="rId192" Type="http://schemas.openxmlformats.org/officeDocument/2006/relationships/font" Target="fonts/SourceCodePro-regular.fntdata"/><Relationship Id="rId45" Type="http://schemas.openxmlformats.org/officeDocument/2006/relationships/slide" Target="slides/slide38.xml"/><Relationship Id="rId191" Type="http://schemas.openxmlformats.org/officeDocument/2006/relationships/font" Target="fonts/Lato-boldItalic.fntdata"/><Relationship Id="rId48" Type="http://schemas.openxmlformats.org/officeDocument/2006/relationships/slide" Target="slides/slide41.xml"/><Relationship Id="rId187" Type="http://schemas.openxmlformats.org/officeDocument/2006/relationships/slide" Target="slides/slide180.xml"/><Relationship Id="rId47" Type="http://schemas.openxmlformats.org/officeDocument/2006/relationships/slide" Target="slides/slide40.xml"/><Relationship Id="rId186" Type="http://schemas.openxmlformats.org/officeDocument/2006/relationships/slide" Target="slides/slide179.xml"/><Relationship Id="rId185" Type="http://schemas.openxmlformats.org/officeDocument/2006/relationships/slide" Target="slides/slide178.xml"/><Relationship Id="rId49" Type="http://schemas.openxmlformats.org/officeDocument/2006/relationships/slide" Target="slides/slide42.xml"/><Relationship Id="rId184" Type="http://schemas.openxmlformats.org/officeDocument/2006/relationships/slide" Target="slides/slide177.xml"/><Relationship Id="rId189" Type="http://schemas.openxmlformats.org/officeDocument/2006/relationships/font" Target="fonts/Lato-bold.fntdata"/><Relationship Id="rId188" Type="http://schemas.openxmlformats.org/officeDocument/2006/relationships/font" Target="fonts/Lato-regular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183" Type="http://schemas.openxmlformats.org/officeDocument/2006/relationships/slide" Target="slides/slide176.xml"/><Relationship Id="rId32" Type="http://schemas.openxmlformats.org/officeDocument/2006/relationships/slide" Target="slides/slide25.xml"/><Relationship Id="rId182" Type="http://schemas.openxmlformats.org/officeDocument/2006/relationships/slide" Target="slides/slide175.xml"/><Relationship Id="rId35" Type="http://schemas.openxmlformats.org/officeDocument/2006/relationships/slide" Target="slides/slide28.xml"/><Relationship Id="rId181" Type="http://schemas.openxmlformats.org/officeDocument/2006/relationships/slide" Target="slides/slide174.xml"/><Relationship Id="rId34" Type="http://schemas.openxmlformats.org/officeDocument/2006/relationships/slide" Target="slides/slide27.xml"/><Relationship Id="rId180" Type="http://schemas.openxmlformats.org/officeDocument/2006/relationships/slide" Target="slides/slide173.xml"/><Relationship Id="rId37" Type="http://schemas.openxmlformats.org/officeDocument/2006/relationships/slide" Target="slides/slide30.xml"/><Relationship Id="rId176" Type="http://schemas.openxmlformats.org/officeDocument/2006/relationships/slide" Target="slides/slide169.xml"/><Relationship Id="rId36" Type="http://schemas.openxmlformats.org/officeDocument/2006/relationships/slide" Target="slides/slide29.xml"/><Relationship Id="rId175" Type="http://schemas.openxmlformats.org/officeDocument/2006/relationships/slide" Target="slides/slide168.xml"/><Relationship Id="rId39" Type="http://schemas.openxmlformats.org/officeDocument/2006/relationships/slide" Target="slides/slide32.xml"/><Relationship Id="rId174" Type="http://schemas.openxmlformats.org/officeDocument/2006/relationships/slide" Target="slides/slide167.xml"/><Relationship Id="rId38" Type="http://schemas.openxmlformats.org/officeDocument/2006/relationships/slide" Target="slides/slide31.xml"/><Relationship Id="rId173" Type="http://schemas.openxmlformats.org/officeDocument/2006/relationships/slide" Target="slides/slide166.xml"/><Relationship Id="rId179" Type="http://schemas.openxmlformats.org/officeDocument/2006/relationships/slide" Target="slides/slide172.xml"/><Relationship Id="rId178" Type="http://schemas.openxmlformats.org/officeDocument/2006/relationships/slide" Target="slides/slide171.xml"/><Relationship Id="rId177" Type="http://schemas.openxmlformats.org/officeDocument/2006/relationships/slide" Target="slides/slide170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98" Type="http://schemas.openxmlformats.org/officeDocument/2006/relationships/font" Target="fonts/Oswald-bold.fntdata"/><Relationship Id="rId14" Type="http://schemas.openxmlformats.org/officeDocument/2006/relationships/slide" Target="slides/slide7.xml"/><Relationship Id="rId197" Type="http://schemas.openxmlformats.org/officeDocument/2006/relationships/font" Target="fonts/Oswald-regular.fntdata"/><Relationship Id="rId17" Type="http://schemas.openxmlformats.org/officeDocument/2006/relationships/slide" Target="slides/slide10.xml"/><Relationship Id="rId196" Type="http://schemas.openxmlformats.org/officeDocument/2006/relationships/font" Target="fonts/ArialBlack-regular.fntdata"/><Relationship Id="rId16" Type="http://schemas.openxmlformats.org/officeDocument/2006/relationships/slide" Target="slides/slide9.xml"/><Relationship Id="rId195" Type="http://schemas.openxmlformats.org/officeDocument/2006/relationships/font" Target="fonts/SourceCodePr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tableStyles" Target="tableStyle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172" Type="http://schemas.openxmlformats.org/officeDocument/2006/relationships/slide" Target="slides/slide165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10" Type="http://schemas.openxmlformats.org/officeDocument/2006/relationships/slide" Target="slides/slide103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f74e936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f74e936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f74e936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f74e936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a84fd82a2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a84fd82a2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b8176a46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b8176a46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b089bb1b7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b089bb1b7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b090bffb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b090bffb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089bb1b7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089bb1b7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a84fd82a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a84fd82a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b089bb1b7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b089bb1b7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b8176a462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b8176a462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089038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089038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0890385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0890385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f74e936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f74e936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b0890385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b0890385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860be66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860be66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b0890385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b0890385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b0890385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b0890385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b0890385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b0890385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b0890385a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b0890385a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50672855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50672855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b0890385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b0890385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b0890385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b0890385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b8176a462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b8176a462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f74e936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f74e936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b0890385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b0890385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b8176a462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b8176a462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b0890385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b0890385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857310e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857310e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b8176a462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b8176a462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b06bf9a0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b06bf9a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b06bf9a0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b06bf9a0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b06bf9a0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b06bf9a0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b06bf9a0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b06bf9a0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b090bffb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b090bffb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f74e936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f74e936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b06bf9a0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b06bf9a0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b06bf9a0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b06bf9a0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b8176a462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b8176a462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e93514c6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e93514c6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e954bc7c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e954bc7c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9142d3244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9142d3244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b06bf9a0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b06bf9a0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06bf9a02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06bf9a0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b06bf9a0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b06bf9a0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b06bf9a0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b06bf9a0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f74e936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f74e936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b8176a46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b8176a46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b06bf9a0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b06bf9a0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b06bf9a02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b06bf9a02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b06bf9a02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b06bf9a02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b06bf9a0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b06bf9a0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b06bf9a0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b06bf9a0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b06bf9a02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b06bf9a02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786da472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786da472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786da472f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786da472f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e7a7c257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e7a7c257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f74e936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f74e936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b8176a462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b8176a462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b06bf9a0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b06bf9a0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b06bf9a02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b06bf9a02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b8176a462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b8176a462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b090bffb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b090bff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86da472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86da472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786da472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786da472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b8176a462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b8176a462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b8176a462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b8176a462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b06bf9a02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b06bf9a02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f74e9365b_4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f74e9365b_4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b0c4c30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b0c4c30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b06bf9a02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b06bf9a02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b06bf9a02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b06bf9a02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a857310e2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a857310e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a857310e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a857310e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a857310e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a857310e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a857310e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a857310e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a857310e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a857310e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a857310e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a857310e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860be6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a860be6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03fd9b7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03fd9b7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8176a462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8176a462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e6b7fad43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e6b7fad43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e97170ff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e97170ff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48f98fa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48f98fa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a7858f2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a7858f2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a7858f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a7858f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aa7858f2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aa7858f2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b23c130c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b23c130c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b06bf9a0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b06bf9a0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b06bf9a02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b06bf9a02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03fd9b7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03fd9b7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af74e9365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af74e9365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f74e9365b_4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f74e9365b_4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03fd9b7a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03fd9b7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03fd9b7a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03fd9b7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03fd9b7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03fd9b7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090bffbb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090bffb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03fd9b7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03fd9b7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03fd9b7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03fd9b7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03fd9b7a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03fd9b7a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6b7fad4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6b7fad4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03fd9b7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03fd9b7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03fd9b7a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03fd9b7a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03fd9b7a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03fd9b7a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f74e9365b_4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f74e9365b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03fd9b7a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03fd9b7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03fd9b7a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03fd9b7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03fd9b7a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03fd9b7a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03fd9b7a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03fd9b7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03fd9b7a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03fd9b7a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d87aeb1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d87aeb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d87aeb1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d87aeb1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f74e9365b_4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f74e9365b_4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1952c9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1952c9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2cb4ffa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2cb4ffa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03fd9b7a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03fd9b7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d87aeb1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ed87aeb1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d87aeb1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d87aeb1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d87aeb11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d87aeb11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d87aeb11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d87aeb11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d87aeb1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d87aeb1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d87aeb11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d87aeb1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d87aeb11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d87aeb11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d87aeb1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ed87aeb1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d87aeb11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d87aeb11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8114f11e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a8114f11e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03fd9b7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03fd9b7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86da472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86da47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8176a46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8176a46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8114f11e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8114f11e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8114f11e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8114f11e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86da472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86da472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8114f11e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8114f11e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8176a46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8176a46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0b15ff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0b15ff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8114f11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a8114f11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8114f11e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8114f11e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03fd9b7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03fd9b7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b089bb1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b089bb1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b089bb1b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b089bb1b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b089bb1b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b089bb1b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089bb1b7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089bb1b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089bb1b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089bb1b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089bb1b7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b089bb1b7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b089bb1b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b089bb1b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b089bb1b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b089bb1b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b089bb1b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b089bb1b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a84fd82a2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a84fd82a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03fd9b7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03fd9b7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a84fd82a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a84fd82a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84fd82a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84fd82a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089bb1b7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089bb1b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089bb1b7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b089bb1b7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8176a46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8176a46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8176a46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8176a46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089bb1b7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089bb1b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089bb1b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b089bb1b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8176a462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b8176a462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089bb1b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089bb1b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1609d69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1609d69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b8176a462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b8176a462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b089bb1b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b089bb1b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b8176a462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b8176a462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b089bb1b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b089bb1b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b089bb1b7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b089bb1b7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b8176a462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b8176a46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b089bb1b7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b089bb1b7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b089bb1b7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b089bb1b7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b089bb1b7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b089bb1b7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b089bb1b7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b089bb1b7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f74e9365b_4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f74e9365b_4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b089bb1b7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b089bb1b7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b089bb1b7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b089bb1b7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089bb1b7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089bb1b7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e6baeba2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e6baeba2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b8176a462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b8176a46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b089bb1b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b089bb1b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b089bb1b7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b089bb1b7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089bb1b7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089bb1b7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b8176a46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b8176a46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b089bb1b7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b089bb1b7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alkicker.com/LinuxBook/" TargetMode="Externa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www.youtube.com/watch?v=8U88YvLMYQo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2.xml"/><Relationship Id="rId3" Type="http://schemas.openxmlformats.org/officeDocument/2006/relationships/hyperlink" Target="https://www.youtube.com/watch?v=3cT0uE7Y87s&amp;t=4s" TargetMode="External"/><Relationship Id="rId4" Type="http://schemas.openxmlformats.org/officeDocument/2006/relationships/hyperlink" Target="https://www.youtube.com/watch?v=VDAAGm_HUQU" TargetMode="Externa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2018.zeronights.ru/wp-content/uploads/materials/10%20ZN2018%20WV%20-%20Spel%20injection%20.pdf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2017.zeronights.org/wp-content/uploads/materials/ZN17_Karbutov_CSTI_PDF.pdf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6.xml"/><Relationship Id="rId3" Type="http://schemas.openxmlformats.org/officeDocument/2006/relationships/hyperlink" Target="https://www.youtube.com/watch?v=67Yc8_Bszlk&amp;list=PLhixgUqwRTjwJTIkNopKuGLk3Pm9Ri1sF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s://www.udemy.com/course/advanced-rest-apis-flask-python/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www.pluralsight.com/courses/hacking-authentication-web-app" TargetMode="External"/><Relationship Id="rId4" Type="http://schemas.openxmlformats.org/officeDocument/2006/relationships/hyperlink" Target="https://www.pluralsight.com/courses/cookie-attacks-web-app-hack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acktpub.com/hardware-and-creative/getting-started-tmux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0.xml"/><Relationship Id="rId3" Type="http://schemas.openxmlformats.org/officeDocument/2006/relationships/hyperlink" Target="https://www.amazon.com/OAuth-2-Action-Justin-Richer/dp/161729327X" TargetMode="External"/><Relationship Id="rId4" Type="http://schemas.openxmlformats.org/officeDocument/2006/relationships/hyperlink" Target="https://appsecwiki.com/#/serversidesecurity?id=oauth-security" TargetMode="Externa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www.youtube.com/watch?v=X0mV9HXbKHY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2.xml"/><Relationship Id="rId3" Type="http://schemas.openxmlformats.org/officeDocument/2006/relationships/hyperlink" Target="https://www.pluralsight.com/courses/web-app-hacking-password-reset-functionality" TargetMode="External"/><Relationship Id="rId4" Type="http://schemas.openxmlformats.org/officeDocument/2006/relationships/slide" Target="/ppt/slides/slide49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www.pluralsight.com/courses/hack-your-api-first" TargetMode="External"/><Relationship Id="rId4" Type="http://schemas.openxmlformats.org/officeDocument/2006/relationships/hyperlink" Target="https://hakin9.org/course/api-security-offence-and-defence/" TargetMode="Externa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www.youtube.com/watch?v=UT7-ZVawdzA" TargetMode="External"/><Relationship Id="rId4" Type="http://schemas.openxmlformats.org/officeDocument/2006/relationships/hyperlink" Target="https://appsecwiki.com/#/serversidesecurity?id=oauth-security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appsecwiki.com/#/serversidesecurity?id=json-web-tokenjwt" TargetMode="External"/><Relationship Id="rId4" Type="http://schemas.openxmlformats.org/officeDocument/2006/relationships/hyperlink" Target="https://2019.pass-the-salt.org/files/slides/09-JWAT.pdf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6.xml"/><Relationship Id="rId3" Type="http://schemas.openxmlformats.org/officeDocument/2006/relationships/hyperlink" Target="https://appsecwiki.com/#/serversidesecurity?id=saml" TargetMode="External"/><Relationship Id="rId4" Type="http://schemas.openxmlformats.org/officeDocument/2006/relationships/hyperlink" Target="https://www.youtube.com/watch?v=ObxxXU8GRMI" TargetMode="External"/><Relationship Id="rId5" Type="http://schemas.openxmlformats.org/officeDocument/2006/relationships/hyperlink" Target="https://www.youtube.com/watch?v=Zjrty05REoc" TargetMode="Externa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s://www.youtube.com/watch?v=rloqMGcPMkI" TargetMode="External"/><Relationship Id="rId4" Type="http://schemas.openxmlformats.org/officeDocument/2006/relationships/hyperlink" Target="https://www.youtube.com/watch?v=3K1-a7dnA60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www.amazon.com/Advanced-API-Security-Securing-Connect/dp/1430268182" TargetMode="External"/><Relationship Id="rId4" Type="http://schemas.openxmlformats.org/officeDocument/2006/relationships/hyperlink" Target="https://www.owasp.org/index.php/OWASP_API_Security_Project" TargetMode="Externa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url.haxx.se/book.html" TargetMode="External"/><Relationship Id="rId4" Type="http://schemas.openxmlformats.org/officeDocument/2006/relationships/hyperlink" Target="https://httpie.io/static/docs/httpie-0.9.8.pdf" TargetMode="Externa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0.xml"/><Relationship Id="rId3" Type="http://schemas.openxmlformats.org/officeDocument/2006/relationships/hyperlink" Target="https://www.crypto101.io/Crypto101.pdf" TargetMode="External"/><Relationship Id="rId4" Type="http://schemas.openxmlformats.org/officeDocument/2006/relationships/hyperlink" Target="https://www.amazon.com/Hash-Crack-Password-Cracking-Manual-ebook/dp/B075QWTYPM" TargetMode="Externa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ctf.hacker101.com/" TargetMode="External"/><Relationship Id="rId4" Type="http://schemas.openxmlformats.org/officeDocument/2006/relationships/image" Target="../media/image9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2.xml"/><Relationship Id="rId3" Type="http://schemas.openxmlformats.org/officeDocument/2006/relationships/hyperlink" Target="https://www.udemy.com/course/graphql-bootcamp/" TargetMode="External"/><Relationship Id="rId4" Type="http://schemas.openxmlformats.org/officeDocument/2006/relationships/hyperlink" Target="https://www.youtube.com/watch?v=NPDp7GHmMa0&amp;feature=emb_logo" TargetMode="Externa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zeronights.ru/wp-content/themes/zeronights-2019/public/materials/2_ZN2019_sorokinpf_graphql.pdf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4.xml"/><Relationship Id="rId3" Type="http://schemas.openxmlformats.org/officeDocument/2006/relationships/hyperlink" Target="https://ctf.hacker101.com/" TargetMode="External"/><Relationship Id="rId4" Type="http://schemas.openxmlformats.org/officeDocument/2006/relationships/image" Target="../media/image9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5.xml"/><Relationship Id="rId3" Type="http://schemas.openxmlformats.org/officeDocument/2006/relationships/hyperlink" Target="https://github.com/kamranahmedse/developer-roadmap#devops-roadmap" TargetMode="Externa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6.xml"/><Relationship Id="rId3" Type="http://schemas.openxmlformats.org/officeDocument/2006/relationships/hyperlink" Target="https://www.udemy.com/course/aws-certified-solutions-architect-associate/" TargetMode="External"/><Relationship Id="rId4" Type="http://schemas.openxmlformats.org/officeDocument/2006/relationships/hyperlink" Target="https://www.udemy.com/course/aws-serverless-a-complete-introduction/" TargetMode="Externa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7.xml"/><Relationship Id="rId3" Type="http://schemas.openxmlformats.org/officeDocument/2006/relationships/hyperlink" Target="https://www.amazon.com/Hands-Penetration-Testing-Kali-Linux/dp/1789136725" TargetMode="External"/><Relationship Id="rId4" Type="http://schemas.openxmlformats.org/officeDocument/2006/relationships/hyperlink" Target="https://labs.detectify.com/2017/07/13/a-deep-dive-into-aws-s3-access-controls-taking-full-control-over-your-assets/?utm_source=blog&amp;utm_campaign=s3_buckets" TargetMode="Externa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8.xml"/><Relationship Id="rId3" Type="http://schemas.openxmlformats.org/officeDocument/2006/relationships/hyperlink" Target="https://www.youtube.com/watch?v=4kLcblAuQlw" TargetMode="External"/><Relationship Id="rId4" Type="http://schemas.openxmlformats.org/officeDocument/2006/relationships/hyperlink" Target="https://www.youtube.com/watch?v=oxpbmUYCS4g" TargetMode="Externa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zeronights.ru/wp-content/themes/zeronights-2019/public/materials/4_ZN2019_Morozov_SSRF.pdf" TargetMode="External"/><Relationship Id="rId4" Type="http://schemas.openxmlformats.org/officeDocument/2006/relationships/hyperlink" Target="https://blog.assetnote.io/2021/01/13/blind-ssrf-chain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mazon.com/Mastering-Regular-Expressions-Jeffrey-Friedl/dp/0596528124" TargetMode="Externa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0.xml"/><Relationship Id="rId3" Type="http://schemas.openxmlformats.org/officeDocument/2006/relationships/hyperlink" Target="https://www.youtube.com/watch?v=ds4Gp4xoaeA" TargetMode="External"/><Relationship Id="rId4" Type="http://schemas.openxmlformats.org/officeDocument/2006/relationships/hyperlink" Target="https://www.youtube.com/watch?v=o-tL9ULF0KI" TargetMode="Externa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s://docs.google.com/document/d/1v1TkWZtrhzRLy0bYXBcdLUedXGb9njTNIJXa3u9akHM/edit" TargetMode="Externa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3.xml"/><Relationship Id="rId3" Type="http://schemas.openxmlformats.org/officeDocument/2006/relationships/hyperlink" Target="https://www.youtube.com/watch?v=0iB5IPoTDts&amp;t=1117s" TargetMode="Externa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4.xml"/><Relationship Id="rId3" Type="http://schemas.openxmlformats.org/officeDocument/2006/relationships/hyperlink" Target="https://www.youtube.com/watch?v=hWmXEAi9z5w" TargetMode="External"/><Relationship Id="rId4" Type="http://schemas.openxmlformats.org/officeDocument/2006/relationships/hyperlink" Target="https://www.youtube.com/watch?v=f5IEe5r9to8" TargetMode="Externa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5.xml"/><Relationship Id="rId3" Type="http://schemas.openxmlformats.org/officeDocument/2006/relationships/hyperlink" Target="https://labs.detectify.com/2021/02/18/middleware-middleware-everywhere-and-lots-of-misconfigurations-to-fix/" TargetMode="External"/><Relationship Id="rId4" Type="http://schemas.openxmlformats.org/officeDocument/2006/relationships/hyperlink" Target="https://www.slideshare.net/bsidesahmedabad/frans-rosn-keynote-at-bsides-ahmedabad" TargetMode="Externa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6.xml"/><Relationship Id="rId3" Type="http://schemas.openxmlformats.org/officeDocument/2006/relationships/hyperlink" Target="https://www.udemy.com/course/xml-novice-to-ninja/" TargetMode="Externa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7.xml"/><Relationship Id="rId3" Type="http://schemas.openxmlformats.org/officeDocument/2006/relationships/hyperlink" Target="https://www.youtube.com/watch?v=9ZokuRHo-eY" TargetMode="External"/><Relationship Id="rId4" Type="http://schemas.openxmlformats.org/officeDocument/2006/relationships/hyperlink" Target="https://www.slideshare.net/ssuserf09cba/xxe-how-to-become-a-jedi" TargetMode="Externa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8.xml"/><Relationship Id="rId3" Type="http://schemas.openxmlformats.org/officeDocument/2006/relationships/hyperlink" Target="https://www.youtube.com/watch?v=2ufnBHXx3cU&amp;t=2465s" TargetMode="External"/><Relationship Id="rId4" Type="http://schemas.openxmlformats.org/officeDocument/2006/relationships/hyperlink" Target="http://www.nosuchcon.org/talks/2013/D3_03_Alex&amp;Timur_XML_Out_Of_Band.pdf" TargetMode="Externa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9.xml"/><Relationship Id="rId3" Type="http://schemas.openxmlformats.org/officeDocument/2006/relationships/hyperlink" Target="https://www.nds.ruhr-uni-bochum.de/media/nds/arbeiten/2015/11/04/spaeth-dtd_attacks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alkicker.com/BashBook/" TargetMode="Externa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0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1.xml"/><Relationship Id="rId3" Type="http://schemas.openxmlformats.org/officeDocument/2006/relationships/hyperlink" Target="https://www.youtube.com/watch?v=QVZBl8yxVX0" TargetMode="External"/><Relationship Id="rId4" Type="http://schemas.openxmlformats.org/officeDocument/2006/relationships/hyperlink" Target="https://www.blackhat.com/docs/webcast/bhwebcast28-balduzzi.pdf" TargetMode="Externa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2.xml"/><Relationship Id="rId3" Type="http://schemas.openxmlformats.org/officeDocument/2006/relationships/hyperlink" Target="https://www.sans.org/reading-room/whitepapers/testing/web-application-file-upload-vulnerabilities-36487" TargetMode="Externa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3.xml"/><Relationship Id="rId3" Type="http://schemas.openxmlformats.org/officeDocument/2006/relationships/hyperlink" Target="https://www.youtube.com/watch?v=tZil9j7TTps" TargetMode="External"/><Relationship Id="rId4" Type="http://schemas.openxmlformats.org/officeDocument/2006/relationships/hyperlink" Target="https://docs.google.com/presentation/d/1yqWy_aE3dQNXAhW8kxMxRqtP7qMHaIfMzUDpEqFneos/edit#slide=id.p" TargetMode="Externa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4.xml"/><Relationship Id="rId3" Type="http://schemas.openxmlformats.org/officeDocument/2006/relationships/hyperlink" Target="https://2017.zeronights.org/wp-content/uploads/materials/ZN17_yngwie_ffmpeg.pdf" TargetMode="External"/><Relationship Id="rId4" Type="http://schemas.openxmlformats.org/officeDocument/2006/relationships/hyperlink" Target="https://ruxcon.org.au/assets/2017/slides/hong-ps-and-gs-ruxcon2017.pdf" TargetMode="Externa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5.xml"/><Relationship Id="rId3" Type="http://schemas.openxmlformats.org/officeDocument/2006/relationships/hyperlink" Target="https://speakerdeck.com/filedescriptor/killing-with" TargetMode="Externa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6.xml"/><Relationship Id="rId3" Type="http://schemas.openxmlformats.org/officeDocument/2006/relationships/hyperlink" Target="https://www.youtube.com/watch?v=dVU9i5PsMPY" TargetMode="External"/><Relationship Id="rId4" Type="http://schemas.openxmlformats.org/officeDocument/2006/relationships/hyperlink" Target="https://www.youtube.com/watch?v=w-eJM2Pc0KI" TargetMode="Externa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7.xml"/><Relationship Id="rId3" Type="http://schemas.openxmlformats.org/officeDocument/2006/relationships/hyperlink" Target="https://www.youtube.com/watch?v=3tpnuzFLU8g" TargetMode="External"/><Relationship Id="rId4" Type="http://schemas.openxmlformats.org/officeDocument/2006/relationships/hyperlink" Target="https://i.blackhat.com/USA-20/Wednesday/us-20-Klein-HTTP-Request-Smuggling-In-2020-New-Variants-New-Defenses-And-New-Challenges.pdf" TargetMode="External"/><Relationship Id="rId5" Type="http://schemas.openxmlformats.org/officeDocument/2006/relationships/hyperlink" Target="https://www.youtube.com/watch?v=suxDcYViwao&amp;list=PL9fPq3eQfaaBUD1zVxJWJmX86A6d0isBI&amp;index=48" TargetMode="Externa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8.xml"/><Relationship Id="rId3" Type="http://schemas.openxmlformats.org/officeDocument/2006/relationships/hyperlink" Target="https://www.youtube.com/watch?v=gANzRo7UHt8" TargetMode="Externa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9.xml"/><Relationship Id="rId3" Type="http://schemas.openxmlformats.org/officeDocument/2006/relationships/hyperlink" Target="https://standoff365.com/phdays10/schedule/tech/http-request-smuggling-via-higher-http-versions/" TargetMode="External"/><Relationship Id="rId4" Type="http://schemas.openxmlformats.org/officeDocument/2006/relationships/hyperlink" Target="https://www.youtube.com/watch?v=rHxVVeM9R-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amazon.com/sed-awk-Power-Nutshell-Handbooks-ebook/dp/B004D4Y302" TargetMode="Externa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0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1.xml"/><Relationship Id="rId3" Type="http://schemas.openxmlformats.org/officeDocument/2006/relationships/hyperlink" Target="https://www.youtube.com/watch?v=Q0JG_eKLcws" TargetMode="External"/><Relationship Id="rId4" Type="http://schemas.openxmlformats.org/officeDocument/2006/relationships/hyperlink" Target="https://www.youtube.com/watch?v=y9-0lICNjOQ&amp;t=1116s" TargetMode="Externa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2.xml"/><Relationship Id="rId3" Type="http://schemas.openxmlformats.org/officeDocument/2006/relationships/hyperlink" Target="https://appsecwiki.com/#/serversidesecurity" TargetMode="Externa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3.xml"/><Relationship Id="rId3" Type="http://schemas.openxmlformats.org/officeDocument/2006/relationships/hyperlink" Target="https://portswigger.net/web-security/all-materials" TargetMode="External"/><Relationship Id="rId4" Type="http://schemas.openxmlformats.org/officeDocument/2006/relationships/image" Target="../media/image8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4.xml"/><Relationship Id="rId3" Type="http://schemas.openxmlformats.org/officeDocument/2006/relationships/hyperlink" Target="https://nathandavison.com/blog/abusing-http-hop-by-hop-request-headers" TargetMode="Externa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5.xml"/><Relationship Id="rId3" Type="http://schemas.openxmlformats.org/officeDocument/2006/relationships/hyperlink" Target="https://owasp.org/www-pdf-archive/Shellshock_-_Tudor_Enache.pdf" TargetMode="Externa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6.xml"/><Relationship Id="rId3" Type="http://schemas.openxmlformats.org/officeDocument/2006/relationships/hyperlink" Target="https://www.youtube.com/watch?v=pzH-gytUWWI" TargetMode="Externa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7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8.xml"/><Relationship Id="rId3" Type="http://schemas.openxmlformats.org/officeDocument/2006/relationships/hyperlink" Target="https://ctf.hacker101.com/" TargetMode="External"/><Relationship Id="rId4" Type="http://schemas.openxmlformats.org/officeDocument/2006/relationships/image" Target="../media/image9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9.xml"/><Relationship Id="rId3" Type="http://schemas.openxmlformats.org/officeDocument/2006/relationships/hyperlink" Target="https://www.owasp.org/images/5/53/OWASP_Code_Review_Guide_v2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udemy.com/course/nginx-fundamentals/" TargetMode="Externa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0.xml"/><Relationship Id="rId3" Type="http://schemas.openxmlformats.org/officeDocument/2006/relationships/hyperlink" Target="https://www.youtube.com/watch?v=0jM8dDVifaI" TargetMode="Externa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1.xml"/><Relationship Id="rId3" Type="http://schemas.openxmlformats.org/officeDocument/2006/relationships/hyperlink" Target="https://www.amazon.com/Web-Application-Defenders-Cookbook-Protecting/dp/1118362187" TargetMode="External"/><Relationship Id="rId4" Type="http://schemas.openxmlformats.org/officeDocument/2006/relationships/hyperlink" Target="https://www.amazon.com/Web-Application-Obfuscation-Evasion-Filters/dp/1597496049" TargetMode="Externa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3.xml"/><Relationship Id="rId3" Type="http://schemas.openxmlformats.org/officeDocument/2006/relationships/hyperlink" Target="https://www.youtube.com/watch?v=ha6LD1-RiJU" TargetMode="Externa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4.xml"/><Relationship Id="rId3" Type="http://schemas.openxmlformats.org/officeDocument/2006/relationships/hyperlink" Target="https://www.youtube.com/watch?v=EQNBQCQMouk" TargetMode="Externa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5.xml"/><Relationship Id="rId3" Type="http://schemas.openxmlformats.org/officeDocument/2006/relationships/hyperlink" Target="https://www.youtube.com/watch?v=_x8BsBnQPmU" TargetMode="Externa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6.xml"/><Relationship Id="rId3" Type="http://schemas.openxmlformats.org/officeDocument/2006/relationships/hyperlink" Target="https://www.youtube.com/watch?v=1IoythC_pIY" TargetMode="Externa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7.xml"/><Relationship Id="rId3" Type="http://schemas.openxmlformats.org/officeDocument/2006/relationships/hyperlink" Target="https://www.youtube.com/watch?v=xf2E64o4hWc" TargetMode="Externa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8.xml"/><Relationship Id="rId3" Type="http://schemas.openxmlformats.org/officeDocument/2006/relationships/hyperlink" Target="https://www.youtube.com/watch?v=mQjTgDuLsp4" TargetMode="Externa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9.xml"/><Relationship Id="rId3" Type="http://schemas.openxmlformats.org/officeDocument/2006/relationships/hyperlink" Target="https://www.youtube.com/watch?v=gluSEBZppl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udemy.com/course/ssl-complete-guide/" TargetMode="Externa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0.xml"/><Relationship Id="rId3" Type="http://schemas.openxmlformats.org/officeDocument/2006/relationships/hyperlink" Target="https://www.youtube.com/watch?v=apOLZ67TZd0" TargetMode="Externa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1.xml"/><Relationship Id="rId3" Type="http://schemas.openxmlformats.org/officeDocument/2006/relationships/hyperlink" Target="https://www.youtube.com/watch?v=cqM-MdPkaWo" TargetMode="Externa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2.xml"/><Relationship Id="rId3" Type="http://schemas.openxmlformats.org/officeDocument/2006/relationships/hyperlink" Target="https://www.youtube.com/watch?v=W5htGHdIc-M" TargetMode="Externa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3.xml"/><Relationship Id="rId3" Type="http://schemas.openxmlformats.org/officeDocument/2006/relationships/hyperlink" Target="https://www.youtube.com/watch?v=T6BROEozJOk" TargetMode="External"/><Relationship Id="rId4" Type="http://schemas.openxmlformats.org/officeDocument/2006/relationships/hyperlink" Target="https://www.youtube.com/watch?v=8Sqp_kryB4E" TargetMode="Externa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4.xml"/><Relationship Id="rId3" Type="http://schemas.openxmlformats.org/officeDocument/2006/relationships/hyperlink" Target="https://payhip.com/b/wAoh" TargetMode="External"/><Relationship Id="rId4" Type="http://schemas.openxmlformats.org/officeDocument/2006/relationships/hyperlink" Target="https://payhip.com/b/nRia" TargetMode="Externa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5.xml"/><Relationship Id="rId3" Type="http://schemas.openxmlformats.org/officeDocument/2006/relationships/hyperlink" Target="https://leanpub.com/web-hacking-101" TargetMode="External"/><Relationship Id="rId4" Type="http://schemas.openxmlformats.org/officeDocument/2006/relationships/hyperlink" Target="https://nostarch.com/bughunting" TargetMode="Externa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6.xml"/><Relationship Id="rId3" Type="http://schemas.openxmlformats.org/officeDocument/2006/relationships/hyperlink" Target="https://notsosecure.com/hacking-training/web-hacking/" TargetMode="External"/><Relationship Id="rId4" Type="http://schemas.openxmlformats.org/officeDocument/2006/relationships/hyperlink" Target="https://notsosecure.com/hacking-training/advanced-web-hacking/" TargetMode="Externa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7.xml"/><Relationship Id="rId3" Type="http://schemas.openxmlformats.org/officeDocument/2006/relationships/hyperlink" Target="https://www.offensive-security.com/awae-oswe/" TargetMode="Externa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anpub.com/serversforhackers" TargetMode="Externa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0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IlU-zDU6aQ0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playlist?list=PLhQjrBD2T382eX9-tF75Wa4lmlC7sxNDH" TargetMode="External"/><Relationship Id="rId4" Type="http://schemas.openxmlformats.org/officeDocument/2006/relationships/hyperlink" Target="https://www.youtube.com/playlist?list=PLhQjrBD2T382hIW-IsOVuXP1uMzEvmcE5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mazon.com/Web-Application-Hackers-Handbook-Exploiting/dp/111802647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OWASP/wstg/releases/download/v4.2/wstg-v4.2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La3iWKRX-tE" TargetMode="External"/><Relationship Id="rId4" Type="http://schemas.openxmlformats.org/officeDocument/2006/relationships/hyperlink" Target="https://www.youtube.com/watch?v=Qw1nNPiH_G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YT5Zl2jW3wg&amp;t=1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twitch.tv/nahamsec/" TargetMode="External"/><Relationship Id="rId4" Type="http://schemas.openxmlformats.org/officeDocument/2006/relationships/hyperlink" Target="https://www.youtube.com/channel/UCCZDt7MuC3Hzs6IH4xODLB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youtube.com/watch?v=p4JgIu1mceI" TargetMode="External"/><Relationship Id="rId4" Type="http://schemas.openxmlformats.org/officeDocument/2006/relationships/hyperlink" Target="https://www.youtube.com/watch?v=H1wdBgY1rtg" TargetMode="External"/><Relationship Id="rId5" Type="http://schemas.openxmlformats.org/officeDocument/2006/relationships/hyperlink" Target="https://www.youtube.com/watch?v=yCZqgg-GNx8" TargetMode="External"/><Relationship Id="rId6" Type="http://schemas.openxmlformats.org/officeDocument/2006/relationships/hyperlink" Target="https://www.youtube.com/watch?v=tWml8Dy5Ry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ugbountytuts.files.wordpress.com/2019/01/dirty-recon-1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presentation/d/1cpcxEBEb0dyXwRqSWQ6bknJS-PQO_e242Dioy9SU2Io/edit#slide=id.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erbbysam/Hunting-Certificates-And-Servers/blob/master/Hunting%20Certificates%20%26%20Servers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2018.zeronights.ru/wp-content/uploads/materials/4%20ZN2018%20WV%20-%20BugBounty%20automation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amazon.com/Google-Hacking-Penetration-Testers-Johnny/dp/0128029641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2018.zeronights.ru/wp-content/uploads/materials/6%20ZN2018%20WV%20-%20Misconfiguration%20in%20development%20infrastructure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l0YsEk_59fQ&amp;t=3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amazon.com/Nmap-Network-Scanning-Official-Discovery/dp/0979958717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ve.mitre.org/" TargetMode="External"/><Relationship Id="rId4" Type="http://schemas.openxmlformats.org/officeDocument/2006/relationships/hyperlink" Target="https://www.exploit-db.com/" TargetMode="External"/><Relationship Id="rId5" Type="http://schemas.openxmlformats.org/officeDocument/2006/relationships/hyperlink" Target="https://github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youtube.com/watch?v=FXCzdWm2qDg" TargetMode="External"/><Relationship Id="rId4" Type="http://schemas.openxmlformats.org/officeDocument/2006/relationships/hyperlink" Target="https://github.com/EdOverflow/can-i-take-over-xyz" TargetMode="External"/><Relationship Id="rId5" Type="http://schemas.openxmlformats.org/officeDocument/2006/relationships/hyperlink" Target="https://0xpatrik.com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indianajson/can-i-take-over-dns" TargetMode="External"/><Relationship Id="rId4" Type="http://schemas.openxmlformats.org/officeDocument/2006/relationships/hyperlink" Target="https://0xpatrik.com/subdomain-takeover-ns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medium.com/@alex.birsan/dependency-confusion-4a5d60fec610?sk=991ef9a180558d25c5c6bc5081c99089" TargetMode="External"/><Relationship Id="rId4" Type="http://schemas.openxmlformats.org/officeDocument/2006/relationships/hyperlink" Target="https://dhiyaneshgeek.github.io/web/security/2021/09/04/dependency-confus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learnsecurity.com/certification/ewpt/" TargetMode="External"/><Relationship Id="rId4" Type="http://schemas.openxmlformats.org/officeDocument/2006/relationships/hyperlink" Target="https://www.youtube.com/watch?v=l1GHeebvqPw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youtube.com/watch?v=DEW5C9r3rc0&amp;t=3s" TargetMode="External"/><Relationship Id="rId4" Type="http://schemas.openxmlformats.org/officeDocument/2006/relationships/hyperlink" Target="https://blog.assetnote.io/2021/04/05/contextual-content-discovery/" TargetMode="External"/><Relationship Id="rId5" Type="http://schemas.openxmlformats.org/officeDocument/2006/relationships/hyperlink" Target="https://www.youtube.com/watch?v=hNs8fpWfcyU&amp;t=1477s" TargetMode="External"/><Relationship Id="rId6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youtube.com/watch?v=vCpIAsxESFY" TargetMode="External"/><Relationship Id="rId4" Type="http://schemas.openxmlformats.org/officeDocument/2006/relationships/hyperlink" Target="https://portswigger.net/research/turbo-intruder-embracing-the-billion-request-attack" TargetMode="External"/><Relationship Id="rId5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youtube.com/watch?v=iLFkxAmwXF0&amp;t=1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youtube.com/watch?v=W4_QCSIujQ4" TargetMode="External"/><Relationship Id="rId4" Type="http://schemas.openxmlformats.org/officeDocument/2006/relationships/hyperlink" Target="https://www.youtube.com/watch?v=QGbTaxtEQlg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amazon.com/Burp-Suite-Cookbook-Practical-penetration/dp/178953173X" TargetMode="External"/><Relationship Id="rId4" Type="http://schemas.openxmlformats.org/officeDocument/2006/relationships/hyperlink" Target="https://hakin9.org/course/mastering-burp-suite-professional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pluralsight.com/courses/owasp-zap-web-app-pentesting-getting-started" TargetMode="External"/><Relationship Id="rId4" Type="http://schemas.openxmlformats.org/officeDocument/2006/relationships/hyperlink" Target="https://www.youtube.com/playlist?list=PLz_NN8o2uh8AQ7VyUEN1GCCnpzl5_FaJA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edoverflow.com/2017/broken-link-hijacking/" TargetMode="External"/><Relationship Id="rId4" Type="http://schemas.openxmlformats.org/officeDocument/2006/relationships/hyperlink" Target="https://sec.okta.com/articles/2020/12/more-subdomain-takeover-ways-takeover-hijack-and-impersonate-your" TargetMode="External"/><Relationship Id="rId5" Type="http://schemas.openxmlformats.org/officeDocument/2006/relationships/hyperlink" Target="https://medium.com/@bathinivijaysimhareddy/how-i-takeover-the-companys-linkedin-page-790c9ed2b04d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youtube.com/watch?v=zP4b3pw94s0" TargetMode="External"/><Relationship Id="rId4" Type="http://schemas.openxmlformats.org/officeDocument/2006/relationships/hyperlink" Target="https://www.skeletonscribe.net/2013/05/practical-http-host-header-attack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y.ine.com/course/ccna-routing-switching-technologies/8536ecd3-4010-11e4-a79f-22000b3582a3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youtube.com/watch?v=V8f6gqrCbZU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youtube.com/watch?v=mroq9eHFOIU" TargetMode="External"/><Relationship Id="rId4" Type="http://schemas.openxmlformats.org/officeDocument/2006/relationships/hyperlink" Target="https://www.youtube.com/watch?v=czDfMWBsIKw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youtube.com/watch?v=j2RrmNxJZ5c" TargetMode="External"/><Relationship Id="rId4" Type="http://schemas.openxmlformats.org/officeDocument/2006/relationships/hyperlink" Target="https://www.youtube.com/watch?v=bDxYWGxuVqE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cpdos.org/" TargetMode="External"/><Relationship Id="rId4" Type="http://schemas.openxmlformats.org/officeDocument/2006/relationships/hyperlink" Target="https://portswigger.net/research/responsible-denial-of-service-with-web-cache-poisoning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youtube.com/watch?v=VUZGZnpSg8I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www.youtube.com/watch?v=28xWcRegncw&amp;t=2s" TargetMode="External"/><Relationship Id="rId4" Type="http://schemas.openxmlformats.org/officeDocument/2006/relationships/hyperlink" Target="https://2018.zeronights.ru/wp-content/uploads/materials/20-Reverse-proxies-Inconsistency.pdf" TargetMode="External"/><Relationship Id="rId5" Type="http://schemas.openxmlformats.org/officeDocument/2006/relationships/hyperlink" Target="https://speakerdeck.com/greendog/2-and-a-bit-of-magic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youtube.com/watch?v=4Jk_I-cw4WE&amp;t=2s" TargetMode="External"/><Relationship Id="rId4" Type="http://schemas.openxmlformats.org/officeDocument/2006/relationships/hyperlink" Target="https://pentester.land/cheatsheets/2018/11/02/open-redirect-cheatsheet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2017.zeronights.org/wp-content/uploads/materials/ZN17_Karbutov_CRLF_PDF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m/Managing-Mission-Critical-Demystifying-nameservers/dp/1789135079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ithub.com/kamranahmedse/developer-roadmap#frontend-roadmap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goalkicker.com/HTML5Book/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goalkicker.com/CSSBook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oalkicker.com/JavaScriptBook/" TargetMode="External"/><Relationship Id="rId4" Type="http://schemas.openxmlformats.org/officeDocument/2006/relationships/hyperlink" Target="https://www.udemy.com/course/modern-javascript/" TargetMode="External"/><Relationship Id="rId5" Type="http://schemas.openxmlformats.org/officeDocument/2006/relationships/hyperlink" Target="https://www.udemy.com/course/the-complete-javascript-course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goalkicker.com/jQueryBook/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www.html5rocks.com/en/tutorials/internals/howbrowserswork/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www.amazon.com/Third-Party-JavaScript-Ben-Vinegar/dp/1617290548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www.udemy.com/course/complete-json-ajax-course/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www.amazon.com/XSS-Attacks-Scripting-Exploits-Defense/dp/1597491543" TargetMode="External"/><Relationship Id="rId4" Type="http://schemas.openxmlformats.org/officeDocument/2006/relationships/hyperlink" Target="https://www.slideshare.net/GarethHeyes/xss-magic-trick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m/HTTP-Definitive-Guide-Guides/dp/1565925092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2018.zeronights.ru/wp-content/uploads/materials/2%20ZN2018%20WV%20-%20Blind%20Xss%20%28femida%20plugin%29.pdf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portswigger.net/web-security/cross-site-scripting/cheat-sheet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eveloper.mozilla.org/en-US/docs/Web/HTTP/CSP" TargetMode="External"/><Relationship Id="rId4" Type="http://schemas.openxmlformats.org/officeDocument/2006/relationships/hyperlink" Target="https://www.youtube.com/watch?v=eewyLp9QLEs" TargetMode="External"/><Relationship Id="rId5" Type="http://schemas.openxmlformats.org/officeDocument/2006/relationships/hyperlink" Target="https://www.youtube.com/watch?v=YBBqtrJmMRc" TargetMode="External"/><Relationship Id="rId6" Type="http://schemas.openxmlformats.org/officeDocument/2006/relationships/hyperlink" Target="https://www.youtube.com/watch?v=RR_EqKsYb9o" TargetMode="External"/><Relationship Id="rId7" Type="http://schemas.openxmlformats.org/officeDocument/2006/relationships/hyperlink" Target="https://www.youtube.com/watch?v=_L06HetskC4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ctf.hacker101.com/" TargetMode="External"/><Relationship Id="rId4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www.pluralsight.com/courses/cross-site-forgery-request-web-app" TargetMode="External"/><Relationship Id="rId4" Type="http://schemas.openxmlformats.org/officeDocument/2006/relationships/hyperlink" Target="https://www.slideshare.net/0ang3el/neat-tricks-to-bypass-csrfprotection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www.amazon.com/CORS-Action-Creating-consuming-cross-origin/dp/161729182X" TargetMode="External"/><Relationship Id="rId4" Type="http://schemas.openxmlformats.org/officeDocument/2006/relationships/hyperlink" Target="https://www.youtube.com/watch?v=wgkj4ZgxI4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mazon.com/HTTP-2-Action-Barry-Pollard/dp/1617295167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www.amazon.com/Definitive-Guide-HTML5-WebSocket/dp/1430247401" TargetMode="External"/><Relationship Id="rId4" Type="http://schemas.openxmlformats.org/officeDocument/2006/relationships/hyperlink" Target="https://www.theseus.fi/bitstream/handle/10024/113390/Harri+Kuosmanen+-+Masters+thesis+-+Security+Testing+of+WebSockets+-+Final.pdf?sequence=1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www.sec-1.com/blog/wp-content/uploads/2016/08/Hunting-postMessage-Vulnerabilities.pdf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cure53.de/xfo-clickjacking.pdf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appsecwiki.com/#/frontend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www.amazon.com/Tangled-Web-Securing-Modern-Applications/dp/1593273886" TargetMode="External"/><Relationship Id="rId4" Type="http://schemas.openxmlformats.org/officeDocument/2006/relationships/hyperlink" Target="https://www.amazon.com/Browser-Hackers-Handbook-Wade-Alcorn/dp/1118662091" TargetMode="External"/><Relationship Id="rId5" Type="http://schemas.openxmlformats.org/officeDocument/2006/relationships/hyperlink" Target="https://github.com/cure53/browser-sec-whitepaper/blob/master/browser-security-whitepaper.pdf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github.com/kamranahmedse/developer-roadmap#back-end-roadmap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www.udemy.com/course/nodejs-the-complete-guid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mazon.com/Kali-Linux-Revealed-Penetration-Distribution/dp/0997615605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www.youtube.com/watch?v=cThFNXrBYQU&amp;feature=emb_logo" TargetMode="External"/><Relationship Id="rId4" Type="http://schemas.openxmlformats.org/officeDocument/2006/relationships/hyperlink" Target="https://www.mbsd.jp/Whitepaper/smtpi.pdf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books.goalkicker.com/SQLBook/" TargetMode="External"/><Relationship Id="rId4" Type="http://schemas.openxmlformats.org/officeDocument/2006/relationships/hyperlink" Target="https://www.packtpub.com/product/sql-injection-strategies/9781839215643" TargetMode="External"/><Relationship Id="rId5" Type="http://schemas.openxmlformats.org/officeDocument/2006/relationships/hyperlink" Target="https://www.amazon.com/Injection-Attacks-Defense-Justin-Clarke/dp/1597499633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books.goalkicker.com/MongoDBBook/" TargetMode="External"/><Relationship Id="rId4" Type="http://schemas.openxmlformats.org/officeDocument/2006/relationships/hyperlink" Target="https://patrick-spiegel.de/MasterThesis.pdf" TargetMode="External"/><Relationship Id="rId5" Type="http://schemas.openxmlformats.org/officeDocument/2006/relationships/hyperlink" Target="https://www.owasp.org/images/e/ed/GOD16-NOSQL.pdf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appsecwiki.com/#/serversidesecurity?id=local-file-inclusion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portswigger.net/web-security/all-labs" TargetMode="External"/><Relationship Id="rId4" Type="http://schemas.openxmlformats.org/officeDocument/2006/relationships/image" Target="../media/image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appsecwiki.com/#/serversidesecurity?id=remote-code-exec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7918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B u g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</a:t>
            </a: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Bounty Hunting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7125" y="2180850"/>
            <a:ext cx="4676850" cy="15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Operating System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62" name="Google Shape;262;p49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Commands</a:t>
            </a:r>
            <a:endParaRPr b="1" sz="36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9C26B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EFEFEF"/>
                </a:solidFill>
              </a:rPr>
              <a:t>Linux</a:t>
            </a:r>
            <a:r>
              <a:rPr b="1" baseline="30000" lang="en" sz="1700">
                <a:solidFill>
                  <a:srgbClr val="EFEFEF"/>
                </a:solidFill>
              </a:rPr>
              <a:t>®</a:t>
            </a:r>
            <a:r>
              <a:rPr b="1" lang="en" sz="2300">
                <a:solidFill>
                  <a:srgbClr val="EFEFEF"/>
                </a:solidFill>
              </a:rPr>
              <a:t> Notes for Professionals book</a:t>
            </a:r>
            <a:endParaRPr b="1" sz="23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https://goalkicker.com/LinuxBook/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3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Remote Code Execution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19" name="Google Shape;819;p139"/>
          <p:cNvSpPr txBox="1"/>
          <p:nvPr/>
        </p:nvSpPr>
        <p:spPr>
          <a:xfrm>
            <a:off x="0" y="1553700"/>
            <a:ext cx="91440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Commix</a:t>
            </a:r>
            <a:br>
              <a:rPr b="1" lang="en" sz="6000"/>
            </a:b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https://www.youtube.com/watch?v=8U88YvLMYQo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4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Remote Code Execution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25" name="Google Shape;825;p140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826" name="Google Shape;826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4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Template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32" name="Google Shape;832;p141"/>
          <p:cNvSpPr txBox="1"/>
          <p:nvPr/>
        </p:nvSpPr>
        <p:spPr>
          <a:xfrm>
            <a:off x="0" y="1156400"/>
            <a:ext cx="9102300" cy="3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Server-side Template Injection</a:t>
            </a:r>
            <a:r>
              <a:rPr b="1" lang="en" sz="4800"/>
              <a:t> 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https://www.youtube.com/watch?v=3cT0uE7Y87s&amp;t=4s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Client-side Template Injection</a:t>
            </a:r>
            <a:br>
              <a:rPr b="1" lang="en" sz="48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https://www.youtube.com/watch?v=VDAAGm_HUQU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4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Template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38" name="Google Shape;838;p142"/>
          <p:cNvSpPr txBox="1"/>
          <p:nvPr/>
        </p:nvSpPr>
        <p:spPr>
          <a:xfrm>
            <a:off x="102850" y="1553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F3F3F3"/>
                </a:solidFill>
              </a:rPr>
              <a:t>SPEL INJECTION</a:t>
            </a:r>
            <a:br>
              <a:rPr b="1" lang="en" sz="60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https://2018.zeronights.ru/wp-content/uploads/materials/10%20ZN2018%20WV%20-%20Spel%20injection%20.pdf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Template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44" name="Google Shape;844;p143"/>
          <p:cNvSpPr txBox="1"/>
          <p:nvPr/>
        </p:nvSpPr>
        <p:spPr>
          <a:xfrm>
            <a:off x="102850" y="1553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SSTI Reports</a:t>
            </a:r>
            <a:br>
              <a:rPr b="1" lang="en" sz="6000"/>
            </a:br>
            <a:r>
              <a:rPr b="1" lang="en" sz="4800">
                <a:solidFill>
                  <a:srgbClr val="0B5394"/>
                </a:solidFill>
              </a:rPr>
              <a:t>s</a:t>
            </a:r>
            <a:r>
              <a:rPr b="1" lang="en" sz="4800">
                <a:solidFill>
                  <a:srgbClr val="0B5394"/>
                </a:solidFill>
              </a:rPr>
              <a:t>ite:hackerone.com ssti</a:t>
            </a:r>
            <a:endParaRPr b="1"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4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Template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50" name="Google Shape;850;p144"/>
          <p:cNvSpPr txBox="1"/>
          <p:nvPr/>
        </p:nvSpPr>
        <p:spPr>
          <a:xfrm>
            <a:off x="102850" y="1553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Client-Side Template Injection</a:t>
            </a:r>
            <a:br>
              <a:rPr b="1" lang="en" sz="60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https://2017.zeronights.org/wp-content/uploads/materials/ZN17_Karbutov_CSTI_PDF.pdf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Template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56" name="Google Shape;856;p145"/>
          <p:cNvSpPr txBox="1"/>
          <p:nvPr/>
        </p:nvSpPr>
        <p:spPr>
          <a:xfrm>
            <a:off x="102850" y="1553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AngularJS Security</a:t>
            </a:r>
            <a:br>
              <a:rPr b="1" lang="en" sz="60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https://www.youtube.com/watch?v=67Yc8_Bszlk&amp;list=PLhixgUqwRTjwJTIkNopKuGLk3Pm9Ri1sF</a:t>
            </a:r>
            <a:br>
              <a:rPr b="1" lang="en" sz="2400"/>
            </a:br>
            <a:endParaRPr b="1" sz="2400">
              <a:solidFill>
                <a:srgbClr val="0090AC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4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Template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62" name="Google Shape;862;p146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863" name="Google Shape;863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4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69" name="Google Shape;869;p147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B5394"/>
                </a:solidFill>
              </a:rPr>
              <a:t>Advanced REST API </a:t>
            </a:r>
            <a:r>
              <a:rPr b="1" lang="en" sz="4800">
                <a:solidFill>
                  <a:srgbClr val="0B5394"/>
                </a:solidFill>
              </a:rPr>
              <a:t>Course</a:t>
            </a:r>
            <a:r>
              <a:rPr b="1" lang="en" sz="3000"/>
              <a:t> </a:t>
            </a:r>
            <a:br>
              <a:rPr b="1" lang="en" sz="3000"/>
            </a:br>
            <a:r>
              <a:rPr b="1" lang="en" sz="3000"/>
              <a:t> </a:t>
            </a:r>
            <a:r>
              <a:rPr b="1" lang="en" sz="3000">
                <a:solidFill>
                  <a:srgbClr val="EFEFEF"/>
                </a:solidFill>
              </a:rPr>
              <a:t>F  l  a  s  k     a  n  d     P  y  t  h  o  n</a:t>
            </a:r>
            <a:br>
              <a:rPr b="1" lang="en" sz="3000"/>
            </a:br>
            <a:r>
              <a:rPr b="1" lang="en" sz="2400">
                <a:solidFill>
                  <a:srgbClr val="EFEFEF"/>
                </a:solidFill>
              </a:rPr>
              <a:t>E-mail Confirmation , Image upload , OAuth 2.0 and Payment</a:t>
            </a:r>
            <a:endParaRPr b="1" sz="2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https://www.udemy.com/course/advanced-rest-apis-flask-python/</a:t>
            </a:r>
            <a:br>
              <a:rPr b="1" lang="en" sz="2400"/>
            </a:br>
            <a:endParaRPr b="1" sz="2400">
              <a:solidFill>
                <a:srgbClr val="0090AC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4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75" name="Google Shape;875;p148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Login Page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Hacking Authentication</a:t>
            </a:r>
            <a:br>
              <a:rPr b="1" lang="en" sz="30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https://www.pluralsight.com/courses/hacking-authentication-web-app</a:t>
            </a:r>
            <a:br>
              <a:rPr b="1" lang="en" sz="3600"/>
            </a:br>
            <a:r>
              <a:rPr b="1" lang="en" sz="3600">
                <a:solidFill>
                  <a:srgbClr val="EFEFEF"/>
                </a:solidFill>
              </a:rPr>
              <a:t>Cookie Attacks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https://www.pluralsight.com/courses/cookie-attacks-web-app-hacking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Operating System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68" name="Google Shape;268;p50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Tmux Terminal</a:t>
            </a:r>
            <a:br>
              <a:rPr b="1" lang="en" sz="3600">
                <a:solidFill>
                  <a:srgbClr val="9C26B0"/>
                </a:solidFill>
              </a:rPr>
            </a:br>
            <a:r>
              <a:rPr b="1" lang="en" sz="3600">
                <a:solidFill>
                  <a:srgbClr val="9C26B0"/>
                </a:solidFill>
              </a:rPr>
              <a:t>  </a:t>
            </a:r>
            <a:r>
              <a:rPr b="1" lang="en" sz="2400">
                <a:solidFill>
                  <a:srgbClr val="EFEFEF"/>
                </a:solidFill>
              </a:rPr>
              <a:t>Tmux OR Terminator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EFEFEF"/>
                </a:solidFill>
              </a:rPr>
              <a:t>Getting Started with tmux</a:t>
            </a:r>
            <a:br>
              <a:rPr b="1" lang="en" sz="23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https://www.packtpub.com/hardware-and-creative/getting-started-tmux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4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81" name="Google Shape;881;p149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OAuth 2.0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OAuth 2 in Action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https://www.amazon.com/OAuth-2-Action-Justin-Richer/dp/161729327X</a:t>
            </a:r>
            <a:br>
              <a:rPr b="1" lang="en" sz="3600"/>
            </a:br>
            <a:r>
              <a:rPr b="1" lang="en" sz="3600">
                <a:solidFill>
                  <a:srgbClr val="EFEFEF"/>
                </a:solidFill>
              </a:rPr>
              <a:t>Oauth security</a:t>
            </a:r>
            <a:br>
              <a:rPr b="1" lang="en" sz="1700" u="sng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https://appsecwiki.com/#/serversidesecurity?id=oauth-security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5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87" name="Google Shape;887;p150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OAuth</a:t>
            </a:r>
            <a:r>
              <a:rPr b="1" lang="en" sz="3600">
                <a:solidFill>
                  <a:srgbClr val="0B5394"/>
                </a:solidFill>
              </a:rPr>
              <a:t> 2.0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r>
              <a:rPr b="1" lang="en" sz="4800">
                <a:solidFill>
                  <a:srgbClr val="EFEFEF"/>
                </a:solidFill>
              </a:rPr>
              <a:t>Hacking OAuth 2.0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For Fun And Profit</a:t>
            </a:r>
            <a:br>
              <a:rPr b="1" lang="en" sz="1700" u="sng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https://www.youtube.com/watch?v=X0mV9HXbKHY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5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93" name="Google Shape;893;p151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Password Reset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r>
              <a:rPr b="1" lang="en" sz="3000">
                <a:solidFill>
                  <a:srgbClr val="EFEFEF"/>
                </a:solidFill>
              </a:rPr>
              <a:t>Hacking Password Reset Functionality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https://www.pluralsight.com/courses/web-app-hacking-password-reset-functionality</a:t>
            </a:r>
            <a:br>
              <a:rPr b="1" lang="en" sz="3600"/>
            </a:br>
            <a:r>
              <a:rPr b="1" lang="en" sz="3600">
                <a:solidFill>
                  <a:srgbClr val="EFEFEF"/>
                </a:solidFill>
              </a:rPr>
              <a:t>D  o     y  o  u     R  e  m  e  m  b  e  r</a:t>
            </a:r>
            <a:r>
              <a:rPr b="1" lang="en" sz="3600"/>
              <a:t> </a:t>
            </a:r>
            <a:br>
              <a:rPr b="1" lang="en" sz="3600"/>
            </a:b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Host Header Injection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5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99" name="Google Shape;899;p152"/>
          <p:cNvSpPr txBox="1"/>
          <p:nvPr/>
        </p:nvSpPr>
        <p:spPr>
          <a:xfrm>
            <a:off x="132900" y="1518225"/>
            <a:ext cx="8825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Hack Your API First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https://www.pluralsight.com/courses/hack-your-api-first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API Security: Offence and Defence</a:t>
            </a:r>
            <a:r>
              <a:rPr b="1" lang="en" sz="36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https://hakin9.org/course/api-security-offence-and-defence/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5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05" name="Google Shape;905;p153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Bugcrowd LevelUP 0x03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Bad API , hAPI Hackers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https://www.youtube.com/watch?v=UT7-ZVawdzA</a:t>
            </a:r>
            <a:br>
              <a:rPr b="1" lang="en" sz="2400">
                <a:solidFill>
                  <a:schemeClr val="accent3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API Security 101</a:t>
            </a:r>
            <a:br>
              <a:rPr b="1" lang="en" sz="1700" u="sng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https://appsecwiki.com/#/serversidesecurity?id=oauth-security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5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11" name="Google Shape;911;p154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Attacking JSON WEB TOKENS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JSON WEB TOKENS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https://appsecwiki.com/#/serversidesecurity?id=json-web-tokenjwt</a:t>
            </a:r>
            <a:br>
              <a:rPr b="1" lang="en" sz="2400">
                <a:solidFill>
                  <a:schemeClr val="accent3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JWT Parkour</a:t>
            </a:r>
            <a:br>
              <a:rPr b="1" lang="en" sz="1700" u="sng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https://2019.pass-the-salt.org/files/slides/09-JWAT.pdf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5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17" name="Google Shape;917;p155"/>
          <p:cNvSpPr txBox="1"/>
          <p:nvPr/>
        </p:nvSpPr>
        <p:spPr>
          <a:xfrm>
            <a:off x="102425" y="1180950"/>
            <a:ext cx="89391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Security Assertion Markup Language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https://appsecwiki.com/#/serversidesecurity?id=saml</a:t>
            </a:r>
            <a:br>
              <a:rPr b="1" lang="en" sz="2300"/>
            </a:br>
            <a:r>
              <a:rPr b="1" lang="en" sz="3600">
                <a:solidFill>
                  <a:srgbClr val="EFEFEF"/>
                </a:solidFill>
              </a:rPr>
              <a:t>SSO Wars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https://www.youtube.com/watch?v=ObxxXU8GRMI</a:t>
            </a:r>
            <a:br>
              <a:rPr b="1" lang="en" sz="2400"/>
            </a:br>
            <a:r>
              <a:rPr b="1" lang="en" sz="3000">
                <a:solidFill>
                  <a:srgbClr val="EFEFEF"/>
                </a:solidFill>
              </a:rPr>
              <a:t>Identity Theft: Attacks on SSO Systems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https://www.youtube.com/watch?v=Zjrty05REoc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23" name="Google Shape;923;p156"/>
          <p:cNvSpPr txBox="1"/>
          <p:nvPr/>
        </p:nvSpPr>
        <p:spPr>
          <a:xfrm>
            <a:off x="132900" y="1518225"/>
            <a:ext cx="8825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Insecure Direct Object Reference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https://www.youtube.com/watch?v=rloqMGcPMkI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IDOR Vulnerability Automation</a:t>
            </a:r>
            <a:r>
              <a:rPr b="1" lang="en" sz="3600"/>
              <a:t> 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https://www.youtube.com/watch?v=3K1-a7dnA60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5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29" name="Google Shape;929;p157"/>
          <p:cNvSpPr txBox="1"/>
          <p:nvPr/>
        </p:nvSpPr>
        <p:spPr>
          <a:xfrm>
            <a:off x="97425" y="1074825"/>
            <a:ext cx="88257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Advanced API Security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https://www.amazon.com/Advanced-API-Security-Securing-Connect/dp/1430268182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OWASP API Security TOP 10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https://www.owasp.org/index.php/OWASP_API_Security_Project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5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Authentication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35" name="Google Shape;935;p158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936" name="Google Shape;936;p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Operating System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74" name="Google Shape;274;p51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HTTP Command Line</a:t>
            </a:r>
            <a:br>
              <a:rPr b="1" lang="en" sz="3600">
                <a:solidFill>
                  <a:srgbClr val="9C26B0"/>
                </a:solidFill>
              </a:rPr>
            </a:br>
            <a:r>
              <a:rPr b="1" lang="en" sz="3600">
                <a:solidFill>
                  <a:srgbClr val="9C26B0"/>
                </a:solidFill>
              </a:rPr>
              <a:t>  </a:t>
            </a:r>
            <a:r>
              <a:rPr b="1" lang="en" sz="2400">
                <a:solidFill>
                  <a:srgbClr val="EFEFEF"/>
                </a:solidFill>
              </a:rPr>
              <a:t>Curl AND HTTPie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Everything curl - the book</a:t>
            </a:r>
            <a:br>
              <a:rPr b="1" lang="en" sz="23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https://curl.haxx.se/book.html</a:t>
            </a:r>
            <a:br>
              <a:rPr b="1" lang="en" sz="3000">
                <a:solidFill>
                  <a:srgbClr val="EFEFEF"/>
                </a:solidFill>
              </a:rPr>
            </a:br>
            <a:br>
              <a:rPr b="1" lang="en" sz="800">
                <a:solidFill>
                  <a:srgbClr val="EFEFEF"/>
                </a:solidFill>
              </a:rPr>
            </a:br>
            <a:br>
              <a:rPr b="1" lang="en" sz="8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HTTPie: a CLI , cURL-like Tool For Humans</a:t>
            </a:r>
            <a:br>
              <a:rPr b="1" lang="en" sz="23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https://httpie.io/static/docs/httpie-0.9.8.pdf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5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Cryptography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42" name="Google Shape;942;p159"/>
          <p:cNvSpPr txBox="1"/>
          <p:nvPr/>
        </p:nvSpPr>
        <p:spPr>
          <a:xfrm>
            <a:off x="102850" y="1028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Crypto 101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https://www.crypto101.io/Crypto101.pdf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Hash Crack</a:t>
            </a:r>
            <a:r>
              <a:rPr b="1" lang="en" sz="36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https://www.amazon.com/Hash-Crack-Password-Cracking-Manual-ebook/dp/B075QWTYPM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6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Cryptography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48" name="Google Shape;948;p160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               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Get Invitation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                  </a:t>
            </a:r>
            <a:r>
              <a:rPr b="1" lang="en" sz="600"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HackerOne CTF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4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https://ctf.hacker101.com/</a:t>
            </a:r>
            <a:endParaRPr b="1" sz="4800">
              <a:solidFill>
                <a:srgbClr val="0B5394"/>
              </a:solidFill>
            </a:endParaRPr>
          </a:p>
        </p:txBody>
      </p:sp>
      <p:pic>
        <p:nvPicPr>
          <p:cNvPr id="949" name="Google Shape;949;p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275" y="1456125"/>
            <a:ext cx="2163000" cy="215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6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GraphQL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55" name="Google Shape;955;p161"/>
          <p:cNvSpPr txBox="1"/>
          <p:nvPr/>
        </p:nvSpPr>
        <p:spPr>
          <a:xfrm>
            <a:off x="102850" y="1028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The Modern GraphQL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https://www.udemy.com/course/graphql-bootcamp/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Abusing GraphQL to Attack</a:t>
            </a:r>
            <a:r>
              <a:rPr b="1" lang="en" sz="36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https://www.youtube.com/watch?v=NPDp7GHmMa0&amp;feature=emb_logo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6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GraphQL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61" name="Google Shape;961;p162"/>
          <p:cNvSpPr txBox="1"/>
          <p:nvPr/>
        </p:nvSpPr>
        <p:spPr>
          <a:xfrm>
            <a:off x="102850" y="1028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700">
                <a:solidFill>
                  <a:srgbClr val="EFEFEF"/>
                </a:solidFill>
              </a:rPr>
            </a:br>
            <a:br>
              <a:rPr b="1" lang="en" sz="700">
                <a:solidFill>
                  <a:srgbClr val="EFEFEF"/>
                </a:solidFill>
              </a:rPr>
            </a:br>
            <a:br>
              <a:rPr b="1" lang="en" sz="700">
                <a:solidFill>
                  <a:srgbClr val="EFEFEF"/>
                </a:solidFill>
              </a:rPr>
            </a:br>
            <a:br>
              <a:rPr b="1" lang="en" sz="700">
                <a:solidFill>
                  <a:srgbClr val="EFEFEF"/>
                </a:solidFill>
              </a:rPr>
            </a:br>
            <a:r>
              <a:rPr b="1" lang="en" sz="4000">
                <a:solidFill>
                  <a:srgbClr val="EFEFEF"/>
                </a:solidFill>
              </a:rPr>
              <a:t>GraphQL Apps Security</a:t>
            </a:r>
            <a:br>
              <a:rPr b="1" lang="en" sz="4000">
                <a:solidFill>
                  <a:srgbClr val="EFEFEF"/>
                </a:solidFill>
              </a:rPr>
            </a:br>
            <a:r>
              <a:rPr b="1" lang="en" sz="4000">
                <a:solidFill>
                  <a:srgbClr val="EFEFEF"/>
                </a:solidFill>
              </a:rPr>
              <a:t>Testing Automation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https://zeronights.ru/wp-content/themes/zeronights-2019/public/materials/2_ZN2019_sorokinpf_graphql.pdf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6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GraphQL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67" name="Google Shape;967;p163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               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Get Invitation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                  </a:t>
            </a:r>
            <a:r>
              <a:rPr b="1" lang="en" sz="600"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HackerOne CTF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4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https://ctf.hacker101.com/</a:t>
            </a:r>
            <a:endParaRPr b="1" sz="4800">
              <a:solidFill>
                <a:srgbClr val="0B5394"/>
              </a:solidFill>
            </a:endParaRPr>
          </a:p>
        </p:txBody>
      </p:sp>
      <p:pic>
        <p:nvPicPr>
          <p:cNvPr id="968" name="Google Shape;968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275" y="1456125"/>
            <a:ext cx="2163000" cy="215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6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EFEFEF"/>
                </a:solidFill>
              </a:rPr>
              <a:t>DevOps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74" name="Google Shape;974;p164"/>
          <p:cNvSpPr txBox="1"/>
          <p:nvPr/>
        </p:nvSpPr>
        <p:spPr>
          <a:xfrm>
            <a:off x="0" y="1518225"/>
            <a:ext cx="9102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DevOps Roadmap</a:t>
            </a:r>
            <a:br>
              <a:rPr b="1" lang="en" sz="60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https://github.com/kamranahmedse/developer-roadmap#devops-roadmap</a:t>
            </a:r>
            <a:endParaRPr b="1"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6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Amazon Web Services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80" name="Google Shape;980;p165"/>
          <p:cNvSpPr txBox="1"/>
          <p:nvPr/>
        </p:nvSpPr>
        <p:spPr>
          <a:xfrm>
            <a:off x="102850" y="1028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AWS Certified Solutions Architect</a:t>
            </a:r>
            <a:br>
              <a:rPr b="1" lang="en" sz="4800">
                <a:solidFill>
                  <a:srgbClr val="0B5394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https://www.udemy.com/course/aws-certified-solutions-architect-associate/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AWS Serverless APIs 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https://www.udemy.com/course/aws-serverless-a-complete-introduction/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6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Amazon Web Services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86" name="Google Shape;986;p166"/>
          <p:cNvSpPr txBox="1"/>
          <p:nvPr/>
        </p:nvSpPr>
        <p:spPr>
          <a:xfrm>
            <a:off x="102850" y="94355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Hands-On AWS Penetration Testing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https://www.amazon.com/Hands-Penetration-Testing-Kali-Linux/dp/1789136725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Deep dive into AWS S3</a:t>
            </a:r>
            <a:r>
              <a:rPr b="1" lang="en" sz="36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https://labs.detectify.com/2017/07/13/a-deep-dive-into-aws-s3-access-controls-taking-full-control-over-your-assets/?utm_source=blog&amp;utm_campaign=s3_buckets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6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SSRF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92" name="Google Shape;992;p167"/>
          <p:cNvSpPr txBox="1"/>
          <p:nvPr/>
        </p:nvSpPr>
        <p:spPr>
          <a:xfrm>
            <a:off x="102850" y="1128025"/>
            <a:ext cx="89391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b="1" lang="en" sz="900"/>
            </a:br>
            <a:r>
              <a:rPr b="1" lang="en" sz="4800">
                <a:solidFill>
                  <a:srgbClr val="EFEFEF"/>
                </a:solidFill>
              </a:rPr>
              <a:t>Server Side Request Forgery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https://www.youtube.com/watch?v=4kLcblAuQlw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Server side browsing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https://www.youtube.com/watch?v=oxpbmUYCS4g</a:t>
            </a:r>
            <a:r>
              <a:rPr b="1" lang="en" sz="3600">
                <a:solidFill>
                  <a:srgbClr val="0B5394"/>
                </a:solidFill>
              </a:rPr>
              <a:t> </a:t>
            </a:r>
            <a:br>
              <a:rPr b="1" lang="en" sz="3600"/>
            </a:br>
            <a:endParaRPr b="1" sz="2400">
              <a:solidFill>
                <a:srgbClr val="0090AC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6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SSRF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998" name="Google Shape;998;p168"/>
          <p:cNvSpPr txBox="1"/>
          <p:nvPr/>
        </p:nvSpPr>
        <p:spPr>
          <a:xfrm>
            <a:off x="102850" y="1455950"/>
            <a:ext cx="89391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BLIND SSRF Morozov Alexey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https://zeronights.ru/wp-content/themes/zeronights-2019/public/materials/4_ZN2019_Morozov_SSRF.pdf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A Glossary of Blind SSRF Chains</a:t>
            </a:r>
            <a:r>
              <a:rPr b="1" lang="en" sz="3600"/>
              <a:t> 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https://blog.assetnote.io/2021/01/13/blind-ssrf-chains/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Operating System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80" name="Google Shape;280;p52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Regular Expression</a:t>
            </a:r>
            <a:br>
              <a:rPr b="1" lang="en" sz="3600">
                <a:solidFill>
                  <a:srgbClr val="9C26B0"/>
                </a:solidFill>
              </a:rPr>
            </a:br>
            <a:r>
              <a:rPr b="1" lang="en" sz="3600">
                <a:solidFill>
                  <a:srgbClr val="9C26B0"/>
                </a:solidFill>
              </a:rPr>
              <a:t>  </a:t>
            </a:r>
            <a:r>
              <a:rPr b="1" lang="en" sz="2400">
                <a:solidFill>
                  <a:srgbClr val="EFEFEF"/>
                </a:solidFill>
              </a:rPr>
              <a:t>Why Regular Expression ?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EFEFEF"/>
                </a:solidFill>
              </a:rPr>
              <a:t>Mastering Regular Expressions</a:t>
            </a:r>
            <a:br>
              <a:rPr b="1" lang="en" sz="23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https://www.amazon.com/Mastering-Regular-Expressions-Jeffrey-Friedl/dp/0596528124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6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SSRF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04" name="Google Shape;1004;p169"/>
          <p:cNvSpPr txBox="1"/>
          <p:nvPr/>
        </p:nvSpPr>
        <p:spPr>
          <a:xfrm>
            <a:off x="102850" y="1227350"/>
            <a:ext cx="89391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New Era of SSRF Exploiting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https://www.youtube.com/watch?v=ds4Gp4xoaeA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SSRF AND PDF GENERATOR</a:t>
            </a:r>
            <a:r>
              <a:rPr b="1" lang="en" sz="36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https://www.youtube.com/watch?v=o-tL9ULF0KI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7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SSRF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10" name="Google Shape;1010;p170"/>
          <p:cNvSpPr txBox="1"/>
          <p:nvPr/>
        </p:nvSpPr>
        <p:spPr>
          <a:xfrm>
            <a:off x="102850" y="1926150"/>
            <a:ext cx="89391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SSRF bible. Cheatsheet</a:t>
            </a:r>
            <a:r>
              <a:rPr b="1" lang="en" sz="3600"/>
              <a:t> 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https://docs.google.com/document/d/1v1TkWZtrhzRLy0bYXBcdLUedXGb9njTNIJXa3u9akHM/edit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SSRF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16" name="Google Shape;1016;p171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1017" name="Google Shape;1017;p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7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Microservices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23" name="Google Shape;1023;p172"/>
          <p:cNvSpPr txBox="1"/>
          <p:nvPr/>
        </p:nvSpPr>
        <p:spPr>
          <a:xfrm>
            <a:off x="26650" y="1383675"/>
            <a:ext cx="8939100" cy="3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600">
                <a:solidFill>
                  <a:srgbClr val="EFEFEF"/>
                </a:solidFill>
              </a:rPr>
            </a:br>
            <a:r>
              <a:rPr b="1" lang="en" sz="5500">
                <a:solidFill>
                  <a:srgbClr val="EFEFEF"/>
                </a:solidFill>
              </a:rPr>
              <a:t>Microservices Web App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 React AND Django AND Flask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https://www.youtube.com/watch?v=0iB5IPoTDts&amp;t=1117s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7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Microservices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29" name="Google Shape;1029;p173"/>
          <p:cNvSpPr txBox="1"/>
          <p:nvPr/>
        </p:nvSpPr>
        <p:spPr>
          <a:xfrm>
            <a:off x="150" y="1342275"/>
            <a:ext cx="91440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Attacking Secondary Contexts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https://www.youtube.com/watch?v=hWmXEAi9z5w</a:t>
            </a:r>
            <a:br>
              <a:rPr b="1" lang="en" sz="4800">
                <a:solidFill>
                  <a:srgbClr val="0090AC"/>
                </a:solidFill>
              </a:rPr>
            </a:br>
            <a:br>
              <a:rPr b="1" lang="en" sz="600">
                <a:solidFill>
                  <a:srgbClr val="0090AC"/>
                </a:solidFill>
              </a:rPr>
            </a:br>
            <a:endParaRPr b="1" sz="600">
              <a:solidFill>
                <a:srgbClr val="0090AC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600">
                <a:solidFill>
                  <a:srgbClr val="0090AC"/>
                </a:solidFill>
              </a:rPr>
            </a:br>
            <a:br>
              <a:rPr b="1" lang="en" sz="600">
                <a:solidFill>
                  <a:srgbClr val="0090AC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Traversing My Way In The Internal Network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https://www.youtube.com/watch?v=f5IEe5r9to8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7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Microservices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35" name="Google Shape;1035;p174"/>
          <p:cNvSpPr txBox="1"/>
          <p:nvPr/>
        </p:nvSpPr>
        <p:spPr>
          <a:xfrm>
            <a:off x="150" y="1114625"/>
            <a:ext cx="9144000" cy="3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Middleware , Middleware Everywhere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https://labs.detectify.com/2021/02/18/middleware-middleware-everywhere-and-lots-of-misconfigurations-to-fix/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Methodology Using Fuzzing AND Info Disclosure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https://www.slideshare.net/bsidesahmedabad/frans-rosn-keynote-at-bsides-ahmedabad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7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XML Schema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41" name="Google Shape;1041;p175"/>
          <p:cNvSpPr txBox="1"/>
          <p:nvPr/>
        </p:nvSpPr>
        <p:spPr>
          <a:xfrm>
            <a:off x="102850" y="1493400"/>
            <a:ext cx="89391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XML Schema and XSLT</a:t>
            </a:r>
            <a:br>
              <a:rPr b="1" lang="en" sz="6000"/>
            </a:b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https://www.udemy.com/course/xml-novice-to-ninja/</a:t>
            </a:r>
            <a:endParaRPr b="1"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7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XML External Entity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47" name="Google Shape;1047;p176"/>
          <p:cNvSpPr txBox="1"/>
          <p:nvPr/>
        </p:nvSpPr>
        <p:spPr>
          <a:xfrm>
            <a:off x="76200" y="1064175"/>
            <a:ext cx="89391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XML External Entity Injection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https://www.youtube.com/watch?v=9ZokuRHo-eY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XXE: How to become a Jedi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https://www.slideshare.net/ssuserf09cba/xxe-how-to-become-a-jedi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7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XML External Entity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53" name="Google Shape;1053;p177"/>
          <p:cNvSpPr txBox="1"/>
          <p:nvPr/>
        </p:nvSpPr>
        <p:spPr>
          <a:xfrm>
            <a:off x="76200" y="1064175"/>
            <a:ext cx="89922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Attacking xml processing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https://www.youtube.com/watch?v=2ufnBHXx3cU&amp;t=2465s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XML Out-Of-Band Exploitation</a:t>
            </a:r>
            <a:r>
              <a:rPr b="1" lang="en" sz="4800"/>
              <a:t> 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http://www.nosuchcon.org/talks/2013/D3_03_Alex&amp;Timur_XML_Out_Of_Band.pdf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7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XML External Entity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59" name="Google Shape;1059;p178"/>
          <p:cNvSpPr txBox="1"/>
          <p:nvPr/>
        </p:nvSpPr>
        <p:spPr>
          <a:xfrm>
            <a:off x="-1500" y="1028700"/>
            <a:ext cx="90945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DTD Attacks </a:t>
            </a:r>
            <a:br>
              <a:rPr b="1" lang="en" sz="6000">
                <a:solidFill>
                  <a:srgbClr val="EFEFEF"/>
                </a:solidFill>
              </a:rPr>
            </a:br>
            <a:r>
              <a:rPr b="1" lang="en" sz="6000">
                <a:solidFill>
                  <a:srgbClr val="EFEFEF"/>
                </a:solidFill>
              </a:rPr>
              <a:t>Against</a:t>
            </a:r>
            <a:r>
              <a:rPr lang="en" sz="2600">
                <a:solidFill>
                  <a:srgbClr val="EFEFEF"/>
                </a:solidFill>
              </a:rPr>
              <a:t>  </a:t>
            </a:r>
            <a:r>
              <a:rPr b="1" lang="en" sz="6000">
                <a:solidFill>
                  <a:srgbClr val="EFEFEF"/>
                </a:solidFill>
              </a:rPr>
              <a:t>a XML Parsers</a:t>
            </a:r>
            <a:br>
              <a:rPr b="1" lang="en" sz="60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https://www.nds.ruhr-uni-bochum.de/media/nds/arbeiten/2015/11/04/spaeth-dtd_attacks.pdf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Operating System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Bash Scripting</a:t>
            </a:r>
            <a:br>
              <a:rPr b="1" lang="en" sz="3600">
                <a:solidFill>
                  <a:srgbClr val="9C26B0"/>
                </a:solidFill>
              </a:rPr>
            </a:br>
            <a:endParaRPr b="1" sz="3600">
              <a:solidFill>
                <a:srgbClr val="9C26B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EFEFEF"/>
                </a:solidFill>
              </a:rPr>
              <a:t>Bash Notes for Professionals book</a:t>
            </a:r>
            <a:br>
              <a:rPr b="1" lang="en" sz="23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https://goalkicker.com/BashBook/</a:t>
            </a:r>
            <a:br>
              <a:rPr b="1" lang="en" sz="3600">
                <a:solidFill>
                  <a:srgbClr val="9C26B0"/>
                </a:solidFill>
              </a:rPr>
            </a:br>
            <a:endParaRPr b="1" sz="3600">
              <a:solidFill>
                <a:srgbClr val="9C26B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7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XML External Entity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65" name="Google Shape;1065;p179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1066" name="Google Shape;1066;p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8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 Parameter Pollution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72" name="Google Shape;1072;p180"/>
          <p:cNvSpPr txBox="1"/>
          <p:nvPr/>
        </p:nvSpPr>
        <p:spPr>
          <a:xfrm>
            <a:off x="75900" y="821400"/>
            <a:ext cx="8992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PwnFunction</a:t>
            </a:r>
            <a:br>
              <a:rPr b="1" lang="en" sz="48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https://www.youtube.com/watch?v=QVZBl8yxVX0</a:t>
            </a:r>
            <a:br>
              <a:rPr b="1" lang="en" sz="4800"/>
            </a:br>
            <a:r>
              <a:rPr b="1" lang="en" sz="4800">
                <a:solidFill>
                  <a:srgbClr val="EFEFEF"/>
                </a:solidFill>
              </a:rPr>
              <a:t>Marco Balduzzi</a:t>
            </a:r>
            <a:br>
              <a:rPr b="1" lang="en" sz="30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https://www.blackhat.com/docs/webcast/bhwebcast28-balduzzi.pdf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8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File Uploading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78" name="Google Shape;1078;p181"/>
          <p:cNvSpPr txBox="1"/>
          <p:nvPr/>
        </p:nvSpPr>
        <p:spPr>
          <a:xfrm>
            <a:off x="76200" y="893900"/>
            <a:ext cx="89391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4800"/>
            </a:br>
            <a:r>
              <a:rPr b="1" lang="en" sz="4800">
                <a:solidFill>
                  <a:srgbClr val="EFEFEF"/>
                </a:solidFill>
              </a:rPr>
              <a:t>File Uploading Vulnerabilities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https://www.sans.org/reading-room/whitepapers/testing/web-application-file-upload-vulnerabilities-36487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8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File Uploading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84" name="Google Shape;1084;p182"/>
          <p:cNvSpPr txBox="1"/>
          <p:nvPr/>
        </p:nvSpPr>
        <p:spPr>
          <a:xfrm>
            <a:off x="76200" y="1028700"/>
            <a:ext cx="89391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FFmpeg Video Converters</a:t>
            </a:r>
            <a:r>
              <a:rPr b="1" lang="en" sz="48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https://www.youtube.com/watch?v=tZil9j7TTps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Attacks on Video Converters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https://docs.google.com/presentation/d/1yqWy_aE3dQNXAhW8kxMxRqtP7qMHaIfMzUDpEqFneos/edit#slide=id.p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8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File Uploading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90" name="Google Shape;1090;p183"/>
          <p:cNvSpPr txBox="1"/>
          <p:nvPr/>
        </p:nvSpPr>
        <p:spPr>
          <a:xfrm>
            <a:off x="76200" y="844250"/>
            <a:ext cx="89391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FFmpeg and Imagemagick</a:t>
            </a:r>
            <a:r>
              <a:rPr b="1" lang="en" sz="48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https://2017.zeronights.org/wp-content/uploads/materials/ZN17_yngwie_ffmpeg.pdf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PostScript and ghostScript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https://ruxcon.org.au/assets/2017/slides/hong-ps-and-gs-ruxcon2017.pdf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8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File Uploading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096" name="Google Shape;1096;p184"/>
          <p:cNvSpPr txBox="1"/>
          <p:nvPr/>
        </p:nvSpPr>
        <p:spPr>
          <a:xfrm>
            <a:off x="76200" y="893900"/>
            <a:ext cx="89391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4800"/>
            </a:br>
            <a:r>
              <a:rPr b="1" lang="en" sz="4800">
                <a:solidFill>
                  <a:srgbClr val="EFEFEF"/>
                </a:solidFill>
              </a:rPr>
              <a:t>Killing with Filedescriptor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https://speakerdeck.com/filedescriptor/killing-with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8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 Smuggling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02" name="Google Shape;1102;p185"/>
          <p:cNvSpPr txBox="1"/>
          <p:nvPr/>
        </p:nvSpPr>
        <p:spPr>
          <a:xfrm>
            <a:off x="76200" y="1152850"/>
            <a:ext cx="89391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Hiding Wookiees in HTTP</a:t>
            </a:r>
            <a:r>
              <a:rPr b="1" lang="en" sz="48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https://www.youtube.com/watch?v=dVU9i5PsMPY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 Desync Attacks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https://www.youtube.com/watch?v=w-eJM2Pc0KI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8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 Smuggling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08" name="Google Shape;1108;p186"/>
          <p:cNvSpPr txBox="1"/>
          <p:nvPr/>
        </p:nvSpPr>
        <p:spPr>
          <a:xfrm>
            <a:off x="102450" y="929400"/>
            <a:ext cx="89391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Practical Attacks Using HTTP Request Smuggling</a:t>
            </a:r>
            <a:r>
              <a:rPr b="1" lang="en" sz="24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https://www.youtube.com/watch?v=3tpnuzFLU8g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HTTP Request Smuggling in 2020</a:t>
            </a:r>
            <a:br>
              <a:rPr b="1" lang="en" sz="48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https://i.blackhat.com/USA-20/Wednesday/us-20-Klein-HTTP-Request-Smuggling-In-2020-New-Variants-New-Defenses-And-New-Challenges.pdf</a:t>
            </a:r>
            <a:endParaRPr b="1" sz="18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Response Smuggling: Pwning HTTP 1 1 Connections</a:t>
            </a:r>
            <a:r>
              <a:rPr b="1" lang="en" sz="2400"/>
              <a:t> </a:t>
            </a:r>
            <a:br>
              <a:rPr b="1" lang="en" sz="36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https://www.youtube.com/watch?v=suxDcYViwao&amp;list=PL9fPq3eQfaaBUD1zVxJWJmX86A6d0isBI&amp;index=48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8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 Smuggling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14" name="Google Shape;1114;p187"/>
          <p:cNvSpPr txBox="1"/>
          <p:nvPr/>
        </p:nvSpPr>
        <p:spPr>
          <a:xfrm>
            <a:off x="102425" y="1028600"/>
            <a:ext cx="89391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br>
              <a:rPr b="1" lang="en" sz="3600">
                <a:solidFill>
                  <a:srgbClr val="0B5394"/>
                </a:solidFill>
              </a:rPr>
            </a:br>
            <a:r>
              <a:rPr b="1" lang="en" sz="3600">
                <a:solidFill>
                  <a:srgbClr val="0B5394"/>
                </a:solidFill>
              </a:rPr>
              <a:t>What’s Wrong With WebSocket APIs</a:t>
            </a:r>
            <a:endParaRPr b="1" sz="36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000">
                <a:solidFill>
                  <a:srgbClr val="EFEFEF"/>
                </a:solidFill>
              </a:rPr>
              <a:t>Smuggling Through Websocket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https://www.youtube.com/watch?v=gANzRo7UHt8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8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 Smuggling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20" name="Google Shape;1120;p188"/>
          <p:cNvSpPr txBox="1"/>
          <p:nvPr/>
        </p:nvSpPr>
        <p:spPr>
          <a:xfrm>
            <a:off x="102425" y="913300"/>
            <a:ext cx="89391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HTTP Request Smuggling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Via Higher HTTP Versions</a:t>
            </a:r>
            <a:r>
              <a:rPr b="1" lang="en" sz="48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https://standoff365.com/phdays10/schedule/tech/http-request-smuggling-via-higher-http-versions/</a:t>
            </a:r>
            <a:br>
              <a:rPr b="1" lang="en" sz="36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HTTP2: The Sequel is Always Worse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https://www.youtube.com/watch?v=rHxVVeM9R-M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Operating System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Sed And Awk</a:t>
            </a:r>
            <a:br>
              <a:rPr b="1" lang="en" sz="3600">
                <a:solidFill>
                  <a:srgbClr val="9C26B0"/>
                </a:solidFill>
              </a:rPr>
            </a:br>
            <a:endParaRPr b="1" sz="3600">
              <a:solidFill>
                <a:srgbClr val="9C26B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EFEFEF"/>
                </a:solidFill>
              </a:rPr>
              <a:t>s</a:t>
            </a:r>
            <a:r>
              <a:rPr b="1" lang="en" sz="2300">
                <a:solidFill>
                  <a:srgbClr val="EFEFEF"/>
                </a:solidFill>
              </a:rPr>
              <a:t>ed &amp; awk: UNIX Power Tools</a:t>
            </a:r>
            <a:br>
              <a:rPr b="1" lang="en" sz="23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https://www.amazon.com/sed-awk-Power-Nutshell-Handbooks-ebook/dp/B004D4Y302</a:t>
            </a:r>
            <a:br>
              <a:rPr b="1" lang="en" sz="3600">
                <a:solidFill>
                  <a:srgbClr val="9C26B0"/>
                </a:solidFill>
              </a:rPr>
            </a:br>
            <a:endParaRPr b="1" sz="3600">
              <a:solidFill>
                <a:srgbClr val="9C26B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8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 Smuggling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26" name="Google Shape;1126;p189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1127" name="Google Shape;1127;p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9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DNS Rebinding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33" name="Google Shape;1133;p190"/>
          <p:cNvSpPr txBox="1"/>
          <p:nvPr/>
        </p:nvSpPr>
        <p:spPr>
          <a:xfrm>
            <a:off x="76200" y="1152850"/>
            <a:ext cx="89391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There’s no place like 127.0.0.1</a:t>
            </a:r>
            <a:r>
              <a:rPr b="1" lang="en" sz="4800"/>
              <a:t> 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https://www.youtube.com/watch?v=Q0JG_eKLcws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State of DNS Rebinding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https://www.youtube.com/watch?v=y9-0lICNjOQ&amp;t=1116s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9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More Server-side Bugs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39" name="Google Shape;1139;p191"/>
          <p:cNvSpPr txBox="1"/>
          <p:nvPr/>
        </p:nvSpPr>
        <p:spPr>
          <a:xfrm>
            <a:off x="159550" y="1033950"/>
            <a:ext cx="88257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0B5394"/>
                </a:solidFill>
              </a:rPr>
              <a:t>Learning and Reports</a:t>
            </a:r>
            <a:br>
              <a:rPr b="1" lang="en" sz="6000"/>
            </a:br>
            <a:r>
              <a:rPr b="1" lang="en" sz="3000">
                <a:solidFill>
                  <a:srgbClr val="EFEFEF"/>
                </a:solidFill>
              </a:rPr>
              <a:t>T   o   o   l   s    -    P   a   y   l   o   a   d   s</a:t>
            </a:r>
            <a:br>
              <a:rPr b="1" lang="en" sz="6000"/>
            </a:br>
            <a:r>
              <a:rPr b="1" lang="en" sz="4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https://appsecwiki.com/#/serversidesecurity</a:t>
            </a:r>
            <a:endParaRPr b="1"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9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More Server-side Bugs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45" name="Google Shape;1145;p192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Academy Materials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https://portswigger.net/web-security/all-materials</a:t>
            </a:r>
            <a:endParaRPr b="1" sz="2800">
              <a:solidFill>
                <a:srgbClr val="0B5394"/>
              </a:solidFill>
            </a:endParaRPr>
          </a:p>
        </p:txBody>
      </p:sp>
      <p:pic>
        <p:nvPicPr>
          <p:cNvPr id="1146" name="Google Shape;1146;p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9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More Server-side Bugs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52" name="Google Shape;1152;p193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HOP BY HOP Request Header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Hop-by-Hop Request Headers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https://nathandavison.com/blog/abusing-http-hop-by-hop-request-headers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9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More Server-side Bugs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58" name="Google Shape;1158;p194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Shellshock Vulnerability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Shellshock Vulnerability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https://owasp.org/www-pdf-archive/Shellshock_-_Tudor_Enache.pdf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9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More Server-side Bugs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64" name="Google Shape;1164;p195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Sensitive Files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Small Files And Big Bounties, Exploiting Sensitive Files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https://www.youtube.com/watch?v=pzH-gytUWWI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9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More Server-side Bugs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70" name="Google Shape;1170;p196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1171" name="Google Shape;1171;p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9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More Server-side Bugs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77" name="Google Shape;1177;p197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               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Get Invitation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                  </a:t>
            </a:r>
            <a:r>
              <a:rPr b="1" lang="en" sz="600"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HackerOne CTF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4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https://ctf.hacker101.com/</a:t>
            </a:r>
            <a:endParaRPr b="1" sz="4800">
              <a:solidFill>
                <a:srgbClr val="0B5394"/>
              </a:solidFill>
            </a:endParaRPr>
          </a:p>
        </p:txBody>
      </p:sp>
      <p:pic>
        <p:nvPicPr>
          <p:cNvPr id="1178" name="Google Shape;1178;p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275" y="1456125"/>
            <a:ext cx="2163000" cy="215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9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Source Code Review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84" name="Google Shape;1184;p198"/>
          <p:cNvSpPr txBox="1"/>
          <p:nvPr/>
        </p:nvSpPr>
        <p:spPr>
          <a:xfrm>
            <a:off x="76200" y="893900"/>
            <a:ext cx="89391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4800"/>
            </a:br>
            <a:r>
              <a:rPr b="1" lang="en" sz="4800">
                <a:solidFill>
                  <a:srgbClr val="EFEFEF"/>
                </a:solidFill>
              </a:rPr>
              <a:t>OWASP Code Review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https://www.owasp.org/images/5/53/OWASP_Code_Review_Guide_v2.pdf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Server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98" name="Google Shape;298;p55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Nginx Web Server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2300">
                <a:solidFill>
                  <a:srgbClr val="EFEFEF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Nginx Fundamentals</a:t>
            </a:r>
            <a:br>
              <a:rPr b="1" lang="en" sz="2300">
                <a:solidFill>
                  <a:srgbClr val="EFEFEF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High Performance Servers from Scratch</a:t>
            </a:r>
            <a:br>
              <a:rPr b="1" lang="en" sz="23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https://www.udemy.com/course/nginx-fundamentals/</a:t>
            </a:r>
            <a:br>
              <a:rPr b="1" lang="en" sz="3600">
                <a:solidFill>
                  <a:srgbClr val="9C26B0"/>
                </a:solidFill>
              </a:rPr>
            </a:br>
            <a:endParaRPr b="1" sz="3600">
              <a:solidFill>
                <a:srgbClr val="9C26B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9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Source Code Review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90" name="Google Shape;1190;p199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Reading Javascript Files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Let’s be a Dork and Read 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javascript files with zseano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https://www.youtube.com/watch?v=0jM8dDVifaI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0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App Firewall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196" name="Google Shape;1196;p200"/>
          <p:cNvSpPr txBox="1"/>
          <p:nvPr/>
        </p:nvSpPr>
        <p:spPr>
          <a:xfrm>
            <a:off x="76200" y="947175"/>
            <a:ext cx="89391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Application Defender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https://www.amazon.com/Web-Application-Defenders-Cookbook-Protecting/dp/1118362187</a:t>
            </a:r>
            <a:br>
              <a:rPr b="1" lang="en" sz="48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Web Application Obfuscation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https://www.amazon.com/Web-Application-Obfuscation-Evasion-Filters/dp/1597496049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0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Automation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02" name="Google Shape;1202;p201"/>
          <p:cNvSpPr txBox="1"/>
          <p:nvPr/>
        </p:nvSpPr>
        <p:spPr>
          <a:xfrm>
            <a:off x="76200" y="1067725"/>
            <a:ext cx="89391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800"/>
            </a:br>
            <a:br>
              <a:rPr b="1" lang="en" sz="800"/>
            </a:br>
            <a:br>
              <a:rPr b="1" lang="en" sz="800"/>
            </a:br>
            <a:br>
              <a:rPr b="1" lang="en" sz="800"/>
            </a:br>
            <a:r>
              <a:rPr b="1" lang="en" sz="6000">
                <a:solidFill>
                  <a:srgbClr val="EFEFEF"/>
                </a:solidFill>
              </a:rPr>
              <a:t>Write Your Tools</a:t>
            </a:r>
            <a:br>
              <a:rPr b="1" lang="en" sz="6000"/>
            </a:br>
            <a:r>
              <a:rPr b="1" lang="en" sz="6000">
                <a:solidFill>
                  <a:srgbClr val="0B5394"/>
                </a:solidFill>
              </a:rPr>
              <a:t>Language is Up To You</a:t>
            </a:r>
            <a:endParaRPr b="1" sz="6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0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08" name="Google Shape;1208;p202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Asynchronous Vulnerabilities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Hunting Asynchronous Vulnerabilities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https://www.youtube.com/watch?v=ha6LD1-RiJU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0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14" name="Google Shape;1214;p203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AEM Hacking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000">
                <a:solidFill>
                  <a:srgbClr val="EFEFEF"/>
                </a:solidFill>
              </a:rPr>
              <a:t>Approaching Adobe Experience Manager Webapps by Mikhail Egorov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https://www.youtube.com/watch?v=EQNBQCQMouk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0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20" name="Google Shape;1220;p204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Hacking Jenkins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4000">
                <a:solidFill>
                  <a:srgbClr val="EFEFEF"/>
                </a:solidFill>
              </a:rPr>
              <a:t>Hacking Jenkins - Orange Tsai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https://www.youtube.com/watch?v=_x8BsBnQPmU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20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26" name="Google Shape;1226;p205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Infiltrating Corporate Internet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Orange Tsai - Infiltrating Corporate Intranet Like NSA Preauth RCE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https://www.youtube.com/watch?v=1IoythC_pIY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0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32" name="Google Shape;1232;p206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Apache Solr Injection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4800">
                <a:solidFill>
                  <a:srgbClr val="EFEFEF"/>
                </a:solidFill>
              </a:rPr>
              <a:t>Apache Solr Injection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https://www.youtube.com/watch?v=xf2E64o4hWc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20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38" name="Google Shape;1238;p207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Hunting For Top Bounties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4800">
                <a:solidFill>
                  <a:srgbClr val="EFEFEF"/>
                </a:solidFill>
              </a:rPr>
              <a:t>Nicolas Grégoire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Hunting For Top Bounties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https://www.youtube.com/watch?v=mQjTgDuLsp4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0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44" name="Google Shape;1244;p208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Demystifying The Server Side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4800">
                <a:solidFill>
                  <a:srgbClr val="EFEFEF"/>
                </a:solidFill>
              </a:rPr>
              <a:t>SSRF - XXE - RCE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Reverse Proxy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https://www.youtube.com/watch?v=gluSEBZpplQ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Server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304" name="Google Shape;304;p56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HTTP</a:t>
            </a:r>
            <a:r>
              <a:rPr b="1" lang="en" sz="3600">
                <a:solidFill>
                  <a:srgbClr val="0B5394"/>
                </a:solidFill>
              </a:rPr>
              <a:t> Secure</a:t>
            </a:r>
            <a:br>
              <a:rPr b="1" lang="en" sz="3600">
                <a:solidFill>
                  <a:srgbClr val="0B5394"/>
                </a:solidFill>
              </a:rPr>
            </a:br>
            <a:r>
              <a:rPr b="1" lang="en" sz="3600">
                <a:solidFill>
                  <a:schemeClr val="accent3"/>
                </a:solidFill>
              </a:rPr>
              <a:t>  </a:t>
            </a:r>
            <a:r>
              <a:rPr b="1" lang="en" sz="2400">
                <a:solidFill>
                  <a:srgbClr val="EFEFEF"/>
                </a:solidFill>
              </a:rPr>
              <a:t>How to Configure ?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2300">
                <a:solidFill>
                  <a:srgbClr val="EFEFEF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SSL Complete Guide: HTTP to HTTPS</a:t>
            </a:r>
            <a:br>
              <a:rPr b="1" lang="en" sz="23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https://www.udemy.com/course/ssl-complete-guide/</a:t>
            </a:r>
            <a:br>
              <a:rPr b="1" lang="en" sz="3600">
                <a:solidFill>
                  <a:srgbClr val="9C26B0"/>
                </a:solidFill>
              </a:rPr>
            </a:br>
            <a:endParaRPr b="1" sz="3600">
              <a:solidFill>
                <a:srgbClr val="9C26B0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20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50" name="Google Shape;1250;p209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Backslash Powered Scanning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000">
                <a:solidFill>
                  <a:srgbClr val="EFEFEF"/>
                </a:solidFill>
              </a:rPr>
              <a:t>Backslash Powered Scanning: Hunting Unknown Vulnerability Classes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https://www.youtube.com/watch?v=apOLZ67TZd0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21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56" name="Google Shape;1256;p210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NahamCon2021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Hacking IIS</a:t>
            </a:r>
            <a:br>
              <a:rPr b="1" lang="en" sz="3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https://www.youtube.com/watch?v=cqM-MdPkaWo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1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62" name="Google Shape;1262;p211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Red Team Village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Knock knock , Who's There? Identifying Assets in the Cloud</a:t>
            </a:r>
            <a:br>
              <a:rPr b="1" lang="en" sz="3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https://www.youtube.com/watch?v=W5htGHdIc-M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21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Awesome Talks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68" name="Google Shape;1268;p212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Zseano's Thoughts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A Look Into Zseano's Thoughts When Testing a Target</a:t>
            </a:r>
            <a:r>
              <a:rPr b="1" lang="en" sz="3600"/>
              <a:t> </a:t>
            </a:r>
            <a:br>
              <a:rPr b="1" lang="en" sz="600"/>
            </a:br>
            <a:br>
              <a:rPr b="1" lang="en" sz="600"/>
            </a:br>
            <a:br>
              <a:rPr b="1" lang="en" sz="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https://www.youtube.com/watch?v=T6BROEozJOk</a:t>
            </a:r>
            <a:br>
              <a:rPr b="1" lang="en" sz="2300">
                <a:solidFill>
                  <a:srgbClr val="0B5394"/>
                </a:solidFill>
              </a:rPr>
            </a:br>
            <a:br>
              <a:rPr b="1" lang="en" sz="23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https://www.youtube.com/watch?v=8Sqp_kryB4E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1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EFEFEF"/>
                </a:solidFill>
              </a:rPr>
              <a:t>Bug Bounty Hunting Books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74" name="Google Shape;1274;p213"/>
          <p:cNvSpPr txBox="1"/>
          <p:nvPr/>
        </p:nvSpPr>
        <p:spPr>
          <a:xfrm>
            <a:off x="76200" y="1162125"/>
            <a:ext cx="89391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Bug Bounty Playbook v1</a:t>
            </a:r>
            <a:br>
              <a:rPr b="1" lang="en" sz="36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https://payhip.com/b/wAoh</a:t>
            </a:r>
            <a:br>
              <a:rPr b="1" lang="en" sz="4800">
                <a:solidFill>
                  <a:srgbClr val="0B5394"/>
                </a:solidFill>
              </a:rPr>
            </a:br>
            <a:br>
              <a:rPr b="1" lang="en" sz="700">
                <a:solidFill>
                  <a:srgbClr val="0B5394"/>
                </a:solidFill>
              </a:rPr>
            </a:br>
            <a:br>
              <a:rPr b="1" lang="en" sz="700">
                <a:solidFill>
                  <a:srgbClr val="0B5394"/>
                </a:solidFill>
              </a:rPr>
            </a:br>
            <a:br>
              <a:rPr b="1" lang="en" sz="7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Bug Bounty Playbook v2</a:t>
            </a:r>
            <a:br>
              <a:rPr b="1" lang="en" sz="48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https://payhip.com/b/nRia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1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EFEFEF"/>
                </a:solidFill>
              </a:rPr>
              <a:t>Bug Bounty Hunting Books</a:t>
            </a:r>
            <a:endParaRPr b="1" sz="4500">
              <a:solidFill>
                <a:srgbClr val="EFEFEF"/>
              </a:solidFill>
            </a:endParaRPr>
          </a:p>
        </p:txBody>
      </p:sp>
      <p:sp>
        <p:nvSpPr>
          <p:cNvPr id="1280" name="Google Shape;1280;p214"/>
          <p:cNvSpPr txBox="1"/>
          <p:nvPr/>
        </p:nvSpPr>
        <p:spPr>
          <a:xfrm>
            <a:off x="76200" y="1162125"/>
            <a:ext cx="89391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Hacking 101</a:t>
            </a:r>
            <a:br>
              <a:rPr b="1" lang="en" sz="36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https://leanpub.com/web-hacking-101</a:t>
            </a:r>
            <a:br>
              <a:rPr b="1" lang="en" sz="4800">
                <a:solidFill>
                  <a:srgbClr val="0B5394"/>
                </a:solidFill>
              </a:rPr>
            </a:br>
            <a:br>
              <a:rPr b="1" lang="en" sz="700">
                <a:solidFill>
                  <a:srgbClr val="0B5394"/>
                </a:solidFill>
              </a:rPr>
            </a:br>
            <a:br>
              <a:rPr b="1" lang="en" sz="700">
                <a:solidFill>
                  <a:srgbClr val="0B5394"/>
                </a:solidFill>
              </a:rPr>
            </a:br>
            <a:br>
              <a:rPr b="1" lang="en" sz="7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Real-World Bug Hunting</a:t>
            </a:r>
            <a:br>
              <a:rPr b="1" lang="en" sz="48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https://nostarch.com/bughunting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1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Certifications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86" name="Google Shape;1286;p215"/>
          <p:cNvSpPr txBox="1"/>
          <p:nvPr/>
        </p:nvSpPr>
        <p:spPr>
          <a:xfrm>
            <a:off x="102450" y="1108250"/>
            <a:ext cx="8939100" cy="28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000">
                <a:solidFill>
                  <a:srgbClr val="EFEFEF"/>
                </a:solidFill>
              </a:rPr>
              <a:t>Web Hacking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https://notsosecure.com/hacking-training/web-hacking/</a:t>
            </a:r>
            <a:br>
              <a:rPr b="1" lang="en" sz="4800">
                <a:solidFill>
                  <a:srgbClr val="0B5394"/>
                </a:solidFill>
              </a:rPr>
            </a:br>
            <a:r>
              <a:rPr b="1" lang="en" sz="1100">
                <a:solidFill>
                  <a:srgbClr val="0B5394"/>
                </a:solidFill>
              </a:rPr>
              <a:t> </a:t>
            </a:r>
            <a:br>
              <a:rPr b="1" lang="en" sz="1100">
                <a:solidFill>
                  <a:srgbClr val="0B5394"/>
                </a:solidFill>
              </a:rPr>
            </a:br>
            <a:r>
              <a:rPr b="1" lang="en" sz="1100">
                <a:solidFill>
                  <a:srgbClr val="0B5394"/>
                </a:solidFill>
              </a:rPr>
              <a:t> </a:t>
            </a:r>
            <a:br>
              <a:rPr b="1" lang="en" sz="4800">
                <a:solidFill>
                  <a:srgbClr val="0B5394"/>
                </a:solidFill>
              </a:rPr>
            </a:br>
            <a:r>
              <a:rPr b="1" lang="en" sz="4000">
                <a:solidFill>
                  <a:srgbClr val="EFEFEF"/>
                </a:solidFill>
              </a:rPr>
              <a:t>Advanced Web Hacking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https://notsosecure.com/hacking-training/advanced-web-hacking/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21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Certifications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92" name="Google Shape;1292;p216"/>
          <p:cNvSpPr txBox="1"/>
          <p:nvPr/>
        </p:nvSpPr>
        <p:spPr>
          <a:xfrm>
            <a:off x="75875" y="1076325"/>
            <a:ext cx="89922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EFEFEF"/>
                </a:solidFill>
              </a:rPr>
              <a:t>Advanced Web</a:t>
            </a:r>
            <a:br>
              <a:rPr b="1" lang="en" sz="5500">
                <a:solidFill>
                  <a:srgbClr val="EFEFEF"/>
                </a:solidFill>
              </a:rPr>
            </a:br>
            <a:r>
              <a:rPr b="1" lang="en" sz="5500">
                <a:solidFill>
                  <a:srgbClr val="EFEFEF"/>
                </a:solidFill>
              </a:rPr>
              <a:t> Attacks and Exploitation</a:t>
            </a:r>
            <a:br>
              <a:rPr b="1" lang="en" sz="2400">
                <a:solidFill>
                  <a:srgbClr val="0090AC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https://www.offensive-security.com/awae-oswe/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21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Keep Learning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298" name="Google Shape;1298;p217"/>
          <p:cNvSpPr txBox="1"/>
          <p:nvPr/>
        </p:nvSpPr>
        <p:spPr>
          <a:xfrm>
            <a:off x="49650" y="1262825"/>
            <a:ext cx="89922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Twitter</a:t>
            </a:r>
            <a:br>
              <a:rPr b="1" lang="en" sz="2400">
                <a:solidFill>
                  <a:srgbClr val="0090AC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Following List is Up To You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Blogs</a:t>
            </a:r>
            <a:br>
              <a:rPr b="1" lang="en" sz="2400">
                <a:solidFill>
                  <a:srgbClr val="0090AC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Security Researchers !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Conferences</a:t>
            </a:r>
            <a:br>
              <a:rPr b="1" lang="en" sz="2400">
                <a:solidFill>
                  <a:srgbClr val="0090AC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ZeroNights - Defconf - Blackhat - etc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1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Keep Learning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1304" name="Google Shape;1304;p218"/>
          <p:cNvSpPr txBox="1"/>
          <p:nvPr/>
        </p:nvSpPr>
        <p:spPr>
          <a:xfrm>
            <a:off x="75900" y="1309725"/>
            <a:ext cx="89922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4A86E8"/>
                </a:solidFill>
              </a:rPr>
              <a:t>G</a:t>
            </a:r>
            <a:r>
              <a:rPr b="1" lang="en" sz="9600">
                <a:solidFill>
                  <a:srgbClr val="CC0000"/>
                </a:solidFill>
              </a:rPr>
              <a:t>o</a:t>
            </a:r>
            <a:r>
              <a:rPr b="1" lang="en" sz="9600">
                <a:solidFill>
                  <a:srgbClr val="F1C232"/>
                </a:solidFill>
              </a:rPr>
              <a:t>o</a:t>
            </a:r>
            <a:r>
              <a:rPr b="1" lang="en" sz="9600">
                <a:solidFill>
                  <a:srgbClr val="4A86E8"/>
                </a:solidFill>
              </a:rPr>
              <a:t>g</a:t>
            </a:r>
            <a:r>
              <a:rPr b="1" lang="en" sz="9600">
                <a:solidFill>
                  <a:srgbClr val="6AA84F"/>
                </a:solidFill>
              </a:rPr>
              <a:t>l</a:t>
            </a:r>
            <a:r>
              <a:rPr b="1" lang="en" sz="9600">
                <a:solidFill>
                  <a:srgbClr val="CC0000"/>
                </a:solidFill>
              </a:rPr>
              <a:t>e</a:t>
            </a:r>
            <a:endParaRPr b="1" sz="9600">
              <a:solidFill>
                <a:srgbClr val="CC0000"/>
              </a:solidFill>
            </a:endParaRPr>
          </a:p>
        </p:txBody>
      </p:sp>
      <p:sp>
        <p:nvSpPr>
          <p:cNvPr id="1305" name="Google Shape;1305;p218"/>
          <p:cNvSpPr/>
          <p:nvPr/>
        </p:nvSpPr>
        <p:spPr>
          <a:xfrm>
            <a:off x="489200" y="3112525"/>
            <a:ext cx="8165700" cy="6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b="1" lang="en" sz="2200">
                <a:solidFill>
                  <a:srgbClr val="0B5394"/>
                </a:solidFill>
              </a:rPr>
              <a:t>Depending On Yourself , It Will Be Better</a:t>
            </a:r>
            <a:endParaRPr b="1" sz="2200">
              <a:solidFill>
                <a:srgbClr val="0B5394"/>
              </a:solidFill>
            </a:endParaRPr>
          </a:p>
        </p:txBody>
      </p:sp>
      <p:pic>
        <p:nvPicPr>
          <p:cNvPr id="1306" name="Google Shape;1306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150" y="3295200"/>
            <a:ext cx="621075" cy="31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218"/>
          <p:cNvSpPr/>
          <p:nvPr/>
        </p:nvSpPr>
        <p:spPr>
          <a:xfrm>
            <a:off x="2290825" y="4081800"/>
            <a:ext cx="1891500" cy="372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Google Search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08" name="Google Shape;1308;p218"/>
          <p:cNvSpPr/>
          <p:nvPr/>
        </p:nvSpPr>
        <p:spPr>
          <a:xfrm>
            <a:off x="4572025" y="4081800"/>
            <a:ext cx="2281200" cy="372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I’m </a:t>
            </a:r>
            <a:r>
              <a:rPr b="1" lang="en">
                <a:solidFill>
                  <a:srgbClr val="434343"/>
                </a:solidFill>
              </a:rPr>
              <a:t>Feeling</a:t>
            </a:r>
            <a:r>
              <a:rPr b="1" lang="en">
                <a:solidFill>
                  <a:srgbClr val="434343"/>
                </a:solidFill>
              </a:rPr>
              <a:t> Lucky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Server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310" name="Google Shape;310;p57"/>
          <p:cNvSpPr txBox="1"/>
          <p:nvPr/>
        </p:nvSpPr>
        <p:spPr>
          <a:xfrm>
            <a:off x="212825" y="1278875"/>
            <a:ext cx="87903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9C26B0"/>
                </a:solidFill>
              </a:rPr>
            </a:br>
            <a:br>
              <a:rPr b="1" lang="en" sz="1200">
                <a:solidFill>
                  <a:srgbClr val="9C26B0"/>
                </a:solidFill>
              </a:rPr>
            </a:br>
            <a:r>
              <a:rPr b="1" lang="en" sz="4800">
                <a:solidFill>
                  <a:srgbClr val="0B5394"/>
                </a:solidFill>
              </a:rPr>
              <a:t>Reference</a:t>
            </a:r>
            <a:endParaRPr b="1" sz="48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You Want To Learn Nginx AND Apache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Servers for Hackers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https://leanpub.com/serversforhackers</a:t>
            </a:r>
            <a:br>
              <a:rPr b="1" lang="en" sz="3600">
                <a:solidFill>
                  <a:srgbClr val="9C26B0"/>
                </a:solidFill>
              </a:rPr>
            </a:br>
            <a:endParaRPr b="1" sz="3600">
              <a:solidFill>
                <a:srgbClr val="9C26B0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219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19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15" name="Google Shape;1315;p219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16" name="Google Shape;1316;p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219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19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19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Apps Pen Testing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316" name="Google Shape;316;p58"/>
          <p:cNvSpPr txBox="1"/>
          <p:nvPr/>
        </p:nvSpPr>
        <p:spPr>
          <a:xfrm>
            <a:off x="219900" y="1355050"/>
            <a:ext cx="87903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EFEFEF"/>
                </a:solidFill>
              </a:rPr>
              <a:t>Prerequisite</a:t>
            </a:r>
            <a:endParaRPr b="1" sz="9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</a:rPr>
              <a:t>CS50</a:t>
            </a:r>
            <a:endParaRPr b="1" sz="72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Prerequisites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11" name="Google Shape;211;p41"/>
          <p:cNvSpPr txBox="1"/>
          <p:nvPr/>
        </p:nvSpPr>
        <p:spPr>
          <a:xfrm>
            <a:off x="442800" y="12788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English Language</a:t>
            </a:r>
            <a:endParaRPr b="1" sz="3600">
              <a:solidFill>
                <a:srgbClr val="0B5394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How to Study</a:t>
            </a:r>
            <a:br>
              <a:rPr b="1" lang="en" sz="3600">
                <a:solidFill>
                  <a:srgbClr val="0B5394"/>
                </a:solidFill>
              </a:rPr>
            </a:br>
            <a:br>
              <a:rPr b="1" lang="en" sz="1200">
                <a:solidFill>
                  <a:srgbClr val="9C26B0"/>
                </a:solidFill>
              </a:rPr>
            </a:br>
            <a:br>
              <a:rPr b="1" lang="en" sz="1200">
                <a:solidFill>
                  <a:srgbClr val="9C26B0"/>
                </a:solidFill>
              </a:rPr>
            </a:br>
            <a:r>
              <a:rPr b="1" lang="en" sz="1200">
                <a:solidFill>
                  <a:srgbClr val="9C26B0"/>
                </a:solidFill>
              </a:rPr>
              <a:t>            </a:t>
            </a:r>
            <a:r>
              <a:rPr b="1" lang="en" sz="2300">
                <a:solidFill>
                  <a:srgbClr val="EFEFEF"/>
                </a:solidFill>
              </a:rPr>
              <a:t>Marty Lobdell - Study Less Study Smart</a:t>
            </a:r>
            <a:br>
              <a:rPr b="1" lang="en" sz="23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https://www.youtube.com/watch?v=IlU-zDU6aQ0</a:t>
            </a:r>
            <a:endParaRPr b="1" sz="1200">
              <a:solidFill>
                <a:srgbClr val="9C26B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C26B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C26B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C26B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Your Mind</a:t>
            </a:r>
            <a:endParaRPr b="1" sz="3600">
              <a:solidFill>
                <a:srgbClr val="0B5394"/>
              </a:solidFill>
            </a:endParaRPr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950" y="3749850"/>
            <a:ext cx="1026075" cy="10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Apps Pen Testing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322" name="Google Shape;322;p59"/>
          <p:cNvSpPr txBox="1"/>
          <p:nvPr/>
        </p:nvSpPr>
        <p:spPr>
          <a:xfrm>
            <a:off x="176850" y="1028600"/>
            <a:ext cx="87903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CS50 Lectures 2018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https://www.youtube.com/playlist?list=PLhQjrBD2T382eX9-tF75Wa4lmlC7sxNDH</a:t>
            </a:r>
            <a:br>
              <a:rPr b="1" lang="en" sz="2400">
                <a:solidFill>
                  <a:srgbClr val="9C26B0"/>
                </a:solidFill>
              </a:rPr>
            </a:br>
            <a:br>
              <a:rPr b="1" lang="en" sz="2400">
                <a:solidFill>
                  <a:srgbClr val="9C26B0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CS50's Web Programming with Python and JavaScript</a:t>
            </a:r>
            <a:endParaRPr b="1" sz="23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https://www.youtube.com/playlist?list=PLhQjrBD2T382hIW-IsOVuXP1uMzEvmcE5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Apps Pen Testing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328" name="Google Shape;328;p60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Web App Hacker's Handbook</a:t>
            </a:r>
            <a:br>
              <a:rPr b="1" lang="en" sz="12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23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The Web Application Hacker's Handbook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https://www.amazon.com/Web-Application-Hackers-Handbook-Exploiting/dp/1118026470</a:t>
            </a:r>
            <a:br>
              <a:rPr b="1" lang="en" sz="3600">
                <a:solidFill>
                  <a:srgbClr val="9C26B0"/>
                </a:solidFill>
              </a:rPr>
            </a:br>
            <a:endParaRPr b="1" sz="3600">
              <a:solidFill>
                <a:srgbClr val="9C26B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Apps Pen Testing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334" name="Google Shape;334;p61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Web Security Testing Guide</a:t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800">
                <a:solidFill>
                  <a:srgbClr val="EFEFEF"/>
                </a:solidFill>
              </a:rPr>
            </a:br>
            <a:br>
              <a:rPr b="1" lang="en" sz="800">
                <a:solidFill>
                  <a:srgbClr val="EFEFEF"/>
                </a:solidFill>
              </a:rPr>
            </a:br>
            <a:br>
              <a:rPr b="1" lang="en" sz="8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Web Security Testing Guide v4.2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https://github.com/OWASP/wstg/releases/download/v4.2/wstg-v4.2.pdf</a:t>
            </a:r>
            <a:br>
              <a:rPr b="1" lang="en" sz="3600">
                <a:solidFill>
                  <a:srgbClr val="9C26B0"/>
                </a:solidFill>
              </a:rPr>
            </a:br>
            <a:endParaRPr b="1" sz="3600">
              <a:solidFill>
                <a:srgbClr val="9C26B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340" name="Google Shape;340;p62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Bugcrowd University</a:t>
            </a:r>
            <a:br>
              <a:rPr b="1" lang="en" sz="3600">
                <a:solidFill>
                  <a:schemeClr val="accent3"/>
                </a:solidFill>
              </a:rPr>
            </a:br>
            <a:r>
              <a:rPr b="1" lang="en" sz="3600">
                <a:solidFill>
                  <a:schemeClr val="accent3"/>
                </a:solidFill>
              </a:rPr>
              <a:t>  </a:t>
            </a:r>
            <a:r>
              <a:rPr b="1" lang="en" sz="2400">
                <a:solidFill>
                  <a:srgbClr val="EFEFEF"/>
                </a:solidFill>
              </a:rPr>
              <a:t>Sajeeb Lohani OR Jason Haddix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br>
              <a:rPr b="1" lang="en" sz="12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Recon &amp; Discovery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https://www.youtube.com/watch?v=La3iWKRX-tE</a:t>
            </a:r>
            <a:br>
              <a:rPr b="1" lang="en" sz="2400">
                <a:solidFill>
                  <a:schemeClr val="accent3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Bug Bounty Hunter Methodology v3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https://www.youtube.com/watch?v=Qw1nNPiH_Go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46" name="Google Shape;346;p63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Nahamsec</a:t>
            </a:r>
            <a:br>
              <a:rPr b="1" lang="en" sz="3600">
                <a:solidFill>
                  <a:schemeClr val="accent3"/>
                </a:solidFill>
              </a:rPr>
            </a:br>
            <a:endParaRPr b="1" sz="12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br>
              <a:rPr b="1" lang="en" sz="1200">
                <a:solidFill>
                  <a:srgbClr val="0B5394"/>
                </a:solidFill>
              </a:rPr>
            </a:br>
            <a:br>
              <a:rPr b="1" lang="en" sz="1200">
                <a:solidFill>
                  <a:srgbClr val="0B5394"/>
                </a:solidFill>
              </a:rPr>
            </a:br>
            <a:br>
              <a:rPr b="1" lang="en" sz="12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Ben Sadeghipour - It’s the Little Things - BSides Portland 2018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https://www.youtube.com/watch?v=YT5Zl2jW3wg&amp;t=1s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52" name="Google Shape;352;p64"/>
          <p:cNvSpPr txBox="1"/>
          <p:nvPr/>
        </p:nvSpPr>
        <p:spPr>
          <a:xfrm>
            <a:off x="159150" y="1603475"/>
            <a:ext cx="88257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</a:rPr>
              <a:t>Nahamsec Live Bug Bounty Recon</a:t>
            </a:r>
            <a:endParaRPr b="1" sz="36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/>
            </a:br>
            <a:r>
              <a:rPr b="1" lang="en" sz="2400">
                <a:solidFill>
                  <a:srgbClr val="EFEFEF"/>
                </a:solidFill>
              </a:rPr>
              <a:t>Live</a:t>
            </a:r>
            <a:br>
              <a:rPr b="1" lang="en" sz="2400">
                <a:solidFill>
                  <a:srgbClr val="9C26B0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https://www.twitch.tv/nahamsec/</a:t>
            </a:r>
            <a:br>
              <a:rPr b="1" lang="en" sz="2400">
                <a:solidFill>
                  <a:srgbClr val="9C26B0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Youtube Channel</a:t>
            </a:r>
            <a:br>
              <a:rPr b="1" lang="en" sz="2400">
                <a:solidFill>
                  <a:srgbClr val="9C26B0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https://www.youtube.com/channel/UCCZDt7MuC3Hzs6IH4xODLBw</a:t>
            </a:r>
            <a:endParaRPr b="1" sz="72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358" name="Google Shape;358;p65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NahamCon2020</a:t>
            </a:r>
            <a:r>
              <a:rPr b="1" lang="en" sz="3600">
                <a:solidFill>
                  <a:srgbClr val="0B5394"/>
                </a:solidFill>
              </a:rPr>
              <a:t>-2021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600">
                <a:solidFill>
                  <a:srgbClr val="0B5394"/>
                </a:solidFill>
              </a:rPr>
            </a:br>
            <a:r>
              <a:rPr b="1" lang="en" sz="600">
                <a:solidFill>
                  <a:srgbClr val="0B5394"/>
                </a:solidFill>
              </a:rPr>
              <a:t> </a:t>
            </a:r>
            <a:br>
              <a:rPr b="1" lang="en" sz="1200">
                <a:solidFill>
                  <a:srgbClr val="0B5394"/>
                </a:solidFill>
              </a:rPr>
            </a:br>
            <a:r>
              <a:rPr b="1" lang="en" sz="1800">
                <a:solidFill>
                  <a:srgbClr val="EFEFEF"/>
                </a:solidFill>
              </a:rPr>
              <a:t>The Bug Hunter's Methodology v4.0</a:t>
            </a:r>
            <a:br>
              <a:rPr b="1" lang="en" sz="18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https://www.youtube.com/watch?v=p4JgIu1mceI</a:t>
            </a:r>
            <a:br>
              <a:rPr b="1" lang="en" sz="1800">
                <a:solidFill>
                  <a:schemeClr val="accent3"/>
                </a:solidFill>
              </a:rPr>
            </a:br>
            <a:r>
              <a:rPr b="1" lang="en" sz="600">
                <a:solidFill>
                  <a:schemeClr val="accent3"/>
                </a:solidFill>
              </a:rPr>
              <a:t> </a:t>
            </a:r>
            <a:br>
              <a:rPr b="1" lang="en" sz="1800">
                <a:solidFill>
                  <a:schemeClr val="accent3"/>
                </a:solidFill>
              </a:rPr>
            </a:br>
            <a:r>
              <a:rPr b="1" lang="en" sz="1800">
                <a:solidFill>
                  <a:srgbClr val="EFEFEF"/>
                </a:solidFill>
              </a:rPr>
              <a:t>How to Use Amass Efficiently</a:t>
            </a:r>
            <a:br>
              <a:rPr b="1" lang="en" sz="18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https://www.youtube.com/watch?v=H1wdBgY1rtg</a:t>
            </a:r>
            <a:endParaRPr b="1" sz="18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 </a:t>
            </a:r>
            <a:br>
              <a:rPr b="1" lang="en" sz="1800">
                <a:solidFill>
                  <a:srgbClr val="EFEFEF"/>
                </a:solidFill>
              </a:rPr>
            </a:br>
            <a:r>
              <a:rPr b="1" lang="en" sz="1800">
                <a:solidFill>
                  <a:srgbClr val="EFEFEF"/>
                </a:solidFill>
              </a:rPr>
              <a:t>Amassive Leap in Host Discovery</a:t>
            </a:r>
            <a:br>
              <a:rPr b="1" lang="en" sz="18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https://www.youtube.com/watch?v=yCZqgg-GNx8</a:t>
            </a:r>
            <a:endParaRPr b="1" sz="18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 </a:t>
            </a:r>
            <a:br>
              <a:rPr b="1" lang="en" sz="1800">
                <a:solidFill>
                  <a:srgbClr val="EFEFEF"/>
                </a:solidFill>
              </a:rPr>
            </a:br>
            <a:r>
              <a:rPr b="1" lang="en" sz="1800">
                <a:solidFill>
                  <a:srgbClr val="EFEFEF"/>
                </a:solidFill>
              </a:rPr>
              <a:t>Distributed Recon Automation Using Axiom</a:t>
            </a:r>
            <a:br>
              <a:rPr b="1" lang="en" sz="18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https://www.youtube.com/watch?v=tWml8Dy5RyM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64" name="Google Shape;364;p66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Dirty Coder</a:t>
            </a:r>
            <a:br>
              <a:rPr b="1" lang="en" sz="36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br>
              <a:rPr b="1" lang="en" sz="12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Recon Like A Boss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https://bugbountytuts.files.wordpress.com/2019/01/dirty-recon-1.pdf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70" name="Google Shape;370;p67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Prateek Tiwari</a:t>
            </a:r>
            <a:br>
              <a:rPr b="1" lang="en" sz="36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br>
              <a:rPr b="1" lang="en" sz="12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BUG BOUNTY FUNSHOP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https://docs.google.com/presentation/d/1cpcxEBEb0dyXwRqSWQ6bknJS-PQO_e242Dioy9SU2Io/edit#slide=id.p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76" name="Google Shape;376;p68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Sam Erb</a:t>
            </a:r>
            <a:br>
              <a:rPr b="1" lang="en" sz="36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Hunting Certificates And Servers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https://github.com/erbbysam/Hunting-Certificates-And-Servers/blob/master/Hunting%20Certificates%20%26%20Servers.pdf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Methodology</a:t>
            </a:r>
            <a:endParaRPr b="1" sz="4800">
              <a:solidFill>
                <a:srgbClr val="EFEFEF"/>
              </a:solidFill>
            </a:endParaRPr>
          </a:p>
        </p:txBody>
      </p:sp>
      <p:graphicFrame>
        <p:nvGraphicFramePr>
          <p:cNvPr id="218" name="Google Shape;218;p42"/>
          <p:cNvGraphicFramePr/>
          <p:nvPr/>
        </p:nvGraphicFramePr>
        <p:xfrm>
          <a:off x="741475" y="121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{0D910C5C-0579-4D3B-AD0E-A729F392B176}</a:tableStyleId>
              </a:tblPr>
              <a:tblGrid>
                <a:gridCol w="1806725"/>
                <a:gridCol w="512925"/>
                <a:gridCol w="512925"/>
                <a:gridCol w="789425"/>
                <a:gridCol w="382850"/>
                <a:gridCol w="512925"/>
                <a:gridCol w="512925"/>
                <a:gridCol w="512925"/>
                <a:gridCol w="512925"/>
                <a:gridCol w="512925"/>
                <a:gridCol w="512925"/>
                <a:gridCol w="578650"/>
              </a:tblGrid>
              <a:tr h="70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EFEFEF"/>
                          </a:solidFill>
                        </a:rPr>
                        <a:t>Bug Bounty Hunting</a:t>
                      </a:r>
                      <a:endParaRPr b="1" sz="24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B5394"/>
                          </a:solidFill>
                        </a:rPr>
                        <a:t>Web Apps Pen Testing</a:t>
                      </a:r>
                      <a:endParaRPr b="1" sz="24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9" name="Google Shape;219;p42"/>
          <p:cNvSpPr txBox="1"/>
          <p:nvPr/>
        </p:nvSpPr>
        <p:spPr>
          <a:xfrm>
            <a:off x="4671150" y="2172025"/>
            <a:ext cx="343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Pre-engagement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Reconnaissance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Scanning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Exploitation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Post Exploitation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Covering Tracks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Reporting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266650" y="1996300"/>
            <a:ext cx="45864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Target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Reconnaissance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Scanning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Exploitation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Reporting</a:t>
            </a:r>
            <a:endParaRPr b="1"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82" name="Google Shape;382;p69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Sergey Bobrov</a:t>
            </a:r>
            <a:br>
              <a:rPr b="1" lang="en" sz="36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BUG BOUNTY AUTOMATION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https://2018.zeronights.ru/wp-content/uploads/materials/4%20ZN2018%20WV%20-%20BugBounty%20automation.pdf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88" name="Google Shape;388;p70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Google Search</a:t>
            </a:r>
            <a:br>
              <a:rPr b="1" lang="en" sz="36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Google Hacking for Penetration Testers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https://www.amazon.com/Google-Hacking-Penetration-Testers-Johnny/dp/0128029641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394" name="Google Shape;394;p71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Alexey Morozov</a:t>
            </a:r>
            <a:br>
              <a:rPr b="1" lang="en" sz="36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Misconfiguration in development infrastructure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https://2018.zeronights.ru/wp-content/uploads/materials/6%20ZN2018%20WV%20-%20Misconfiguration%20in%20development%20infrastructure.pdf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00" name="Google Shape;400;p72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Bugcrowd University</a:t>
            </a:r>
            <a:br>
              <a:rPr b="1" lang="en" sz="3600">
                <a:solidFill>
                  <a:schemeClr val="accent3"/>
                </a:solidFill>
              </a:rPr>
            </a:br>
            <a:r>
              <a:rPr b="1" lang="en" sz="3600">
                <a:solidFill>
                  <a:schemeClr val="accent3"/>
                </a:solidFill>
              </a:rPr>
              <a:t>  </a:t>
            </a:r>
            <a:r>
              <a:rPr b="1" lang="en" sz="2400">
                <a:solidFill>
                  <a:srgbClr val="EFEFEF"/>
                </a:solidFill>
              </a:rPr>
              <a:t>Majd Aldeen Atiyat</a:t>
            </a:r>
            <a:br>
              <a:rPr b="1" lang="en" sz="12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GitHub Recon and Sensitive Data Exposure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https://www.youtube.com/watch?v=l0YsEk_59fQ&amp;t=3s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Reconnaissance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06" name="Google Shape;406;p73"/>
          <p:cNvSpPr txBox="1"/>
          <p:nvPr/>
        </p:nvSpPr>
        <p:spPr>
          <a:xfrm>
            <a:off x="159125" y="1669200"/>
            <a:ext cx="88257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B5394"/>
                </a:solidFill>
              </a:rPr>
              <a:t>Twitter Hashtag</a:t>
            </a:r>
            <a:endParaRPr b="1" sz="36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#OSINT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#Recon</a:t>
            </a:r>
            <a:endParaRPr b="1" sz="4800">
              <a:solidFill>
                <a:srgbClr val="0090AC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Services Scanning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12" name="Google Shape;412;p74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NMAP</a:t>
            </a:r>
            <a:br>
              <a:rPr b="1" lang="en" sz="3600">
                <a:solidFill>
                  <a:schemeClr val="accent3"/>
                </a:solidFill>
              </a:rPr>
            </a:br>
            <a:r>
              <a:rPr b="1" lang="en" sz="3600">
                <a:solidFill>
                  <a:schemeClr val="accent3"/>
                </a:solidFill>
              </a:rPr>
              <a:t>  </a:t>
            </a:r>
            <a:r>
              <a:rPr b="1" lang="en" sz="2400">
                <a:solidFill>
                  <a:srgbClr val="EFEFEF"/>
                </a:solidFill>
              </a:rPr>
              <a:t>Nmap OR Masscan</a:t>
            </a:r>
            <a:br>
              <a:rPr b="1" lang="en" sz="12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Nmap Network Scanning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https://www.amazon.com/Nmap-Network-Scanning-Official-Discovery/dp/0979958717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Services Scanning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18" name="Google Shape;418;p75"/>
          <p:cNvSpPr txBox="1"/>
          <p:nvPr/>
        </p:nvSpPr>
        <p:spPr>
          <a:xfrm>
            <a:off x="205725" y="839325"/>
            <a:ext cx="8825700" cy="4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CVE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https://cve.mitre.org/</a:t>
            </a:r>
            <a:br>
              <a:rPr b="1" lang="en" sz="4800">
                <a:solidFill>
                  <a:srgbClr val="0090AC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Exploit-DB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https://www.exploit-db.com/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Github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Subdomains Takeover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24" name="Google Shape;424;p76"/>
          <p:cNvSpPr txBox="1"/>
          <p:nvPr/>
        </p:nvSpPr>
        <p:spPr>
          <a:xfrm>
            <a:off x="92250" y="784050"/>
            <a:ext cx="88257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DNS Hijacking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https://www.youtube.com/watch?v=FXCzdWm2qDg</a:t>
            </a:r>
            <a:br>
              <a:rPr b="1" lang="en" sz="4800"/>
            </a:br>
            <a:r>
              <a:rPr b="1" lang="en" sz="4800">
                <a:solidFill>
                  <a:srgbClr val="EFEFEF"/>
                </a:solidFill>
              </a:rPr>
              <a:t>Can I Takeover XYZ ?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https://github.com/EdOverflow/can-i-take-over-xyz</a:t>
            </a:r>
            <a:br>
              <a:rPr b="1" lang="en" sz="48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Patrik Hudak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https://0xpatrik.com/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DNS</a:t>
            </a:r>
            <a:r>
              <a:rPr b="1" lang="en" sz="4800">
                <a:solidFill>
                  <a:srgbClr val="EFEFEF"/>
                </a:solidFill>
              </a:rPr>
              <a:t> Takeover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30" name="Google Shape;430;p77"/>
          <p:cNvSpPr txBox="1"/>
          <p:nvPr/>
        </p:nvSpPr>
        <p:spPr>
          <a:xfrm>
            <a:off x="92250" y="595925"/>
            <a:ext cx="88257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br>
              <a:rPr b="1" lang="en" sz="4800"/>
            </a:br>
            <a:r>
              <a:rPr b="1" lang="en" sz="4800">
                <a:solidFill>
                  <a:srgbClr val="EFEFEF"/>
                </a:solidFill>
              </a:rPr>
              <a:t>Can I Takeover DNS ?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https://github.com/indianajson/can-i-take-over-dns</a:t>
            </a:r>
            <a:br>
              <a:rPr b="1" lang="en" sz="48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Patrik Hudak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https://0xpatrik.com/subdomain-takeover-ns/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Dependency Confusion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36" name="Google Shape;436;p78"/>
          <p:cNvSpPr txBox="1"/>
          <p:nvPr/>
        </p:nvSpPr>
        <p:spPr>
          <a:xfrm>
            <a:off x="92250" y="976925"/>
            <a:ext cx="88257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Alex Birsan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https://medium.com/@alex.birsan/dependency-confusion-4a5d60fec610?sk=991ef9a180558d25c5c6bc5081c99089</a:t>
            </a:r>
            <a:br>
              <a:rPr b="1" lang="en" sz="48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Dhiyaneshwaran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https://dhiyaneshgeek.github.io/web/security/2021/09/04/dependency-confusion/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More Information !</a:t>
            </a:r>
            <a:r>
              <a:rPr b="1" lang="en" sz="4800">
                <a:solidFill>
                  <a:srgbClr val="EFEFEF"/>
                </a:solidFill>
              </a:rPr>
              <a:t>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Web Apps Pen Testing</a:t>
            </a:r>
            <a:br>
              <a:rPr b="1" lang="en" sz="3600">
                <a:solidFill>
                  <a:srgbClr val="0B5394"/>
                </a:solidFill>
              </a:rPr>
            </a:br>
            <a:br>
              <a:rPr b="1" lang="en" sz="1200">
                <a:solidFill>
                  <a:srgbClr val="9C26B0"/>
                </a:solidFill>
              </a:rPr>
            </a:br>
            <a:br>
              <a:rPr b="1" lang="en" sz="1200">
                <a:solidFill>
                  <a:srgbClr val="9C26B0"/>
                </a:solidFill>
              </a:rPr>
            </a:br>
            <a:r>
              <a:rPr b="1" lang="en" sz="1800">
                <a:solidFill>
                  <a:srgbClr val="EFEFEF"/>
                </a:solidFill>
              </a:rPr>
              <a:t>Course eLearnSecurity Web Application Pen Testing Module 1</a:t>
            </a:r>
            <a:br>
              <a:rPr b="1" lang="en" sz="1800"/>
            </a:br>
            <a:r>
              <a:rPr b="1" lang="en" sz="1800"/>
              <a:t>         </a:t>
            </a: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https://www.elearnsecurity.com/certification/ewpt/</a:t>
            </a:r>
            <a:endParaRPr b="1" sz="1200">
              <a:solidFill>
                <a:srgbClr val="9C26B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C26B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Bug Bounty Hunting</a:t>
            </a:r>
            <a:br>
              <a:rPr b="1" lang="en" sz="1200">
                <a:solidFill>
                  <a:srgbClr val="0B5394"/>
                </a:solidFill>
              </a:rPr>
            </a:br>
            <a:br>
              <a:rPr b="1" lang="en" sz="1200">
                <a:solidFill>
                  <a:srgbClr val="0B5394"/>
                </a:solidFill>
              </a:rPr>
            </a:br>
            <a:r>
              <a:rPr b="1" lang="en" sz="1800">
                <a:solidFill>
                  <a:srgbClr val="EFEFEF"/>
                </a:solidFill>
              </a:rPr>
              <a:t>DEF CON 22 - Nir Valtman - Bug Bounty Programs Evolution</a:t>
            </a:r>
            <a:br>
              <a:rPr b="1" lang="en" sz="1800"/>
            </a:br>
            <a:r>
              <a:rPr b="1" lang="en" sz="1800"/>
              <a:t>         </a:t>
            </a: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https://www.youtube.com/watch?v=l1GHeebvqPw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Content Discovery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42" name="Google Shape;442;p79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Assetnote</a:t>
            </a:r>
            <a:br>
              <a:rPr b="1" lang="en" sz="36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 </a:t>
            </a:r>
            <a:br>
              <a:rPr b="1" lang="en" sz="3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https://www.youtube.com/watch?v=DEW5C9r3rc0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https://blog.assetnote.io/2021/04/05/contextual-content-discovery/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https://www.youtube.com/watch?v=hNs8fpWfcyU</a:t>
            </a:r>
            <a:endParaRPr b="1" sz="2400">
              <a:solidFill>
                <a:srgbClr val="0B5394"/>
              </a:solidFill>
            </a:endParaRPr>
          </a:p>
        </p:txBody>
      </p:sp>
      <p:pic>
        <p:nvPicPr>
          <p:cNvPr id="443" name="Google Shape;443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3475" y="1355075"/>
            <a:ext cx="849925" cy="7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Content Discovery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49" name="Google Shape;449;p80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Turbo Intruder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Abusing HTTP Misfeatures To Accelerate Attacks</a:t>
            </a:r>
            <a:r>
              <a:rPr b="1" lang="en" sz="2400"/>
              <a:t> </a:t>
            </a:r>
            <a:br>
              <a:rPr b="1" lang="en" sz="600"/>
            </a:br>
            <a:br>
              <a:rPr b="1" lang="en" sz="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https://www.youtube.com/watch?v=vCpIAsxESFY</a:t>
            </a:r>
            <a:br>
              <a:rPr b="1" lang="en" sz="23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https://portswigger.net/research/turbo-intruder-embracing-the-billion-request-attack</a:t>
            </a:r>
            <a:endParaRPr b="1" sz="2300">
              <a:solidFill>
                <a:srgbClr val="0B5394"/>
              </a:solidFill>
            </a:endParaRPr>
          </a:p>
        </p:txBody>
      </p:sp>
      <p:pic>
        <p:nvPicPr>
          <p:cNvPr id="450" name="Google Shape;450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125" y="1182425"/>
            <a:ext cx="1068575" cy="10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Content Discovery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56" name="Google Shape;456;p81"/>
          <p:cNvSpPr txBox="1"/>
          <p:nvPr/>
        </p:nvSpPr>
        <p:spPr>
          <a:xfrm>
            <a:off x="442800" y="1355075"/>
            <a:ext cx="85011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FFUF</a:t>
            </a:r>
            <a:endParaRPr b="1" sz="3600">
              <a:solidFill>
                <a:srgbClr val="0B5394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3600">
                <a:solidFill>
                  <a:srgbClr val="EFEFEF"/>
                </a:solidFill>
              </a:rPr>
              <a:t>How to Master FFUF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For Bug Bounties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https://www.youtube.com/watch?v=iLFkxAmwXF0&amp;t=1s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Content Discovery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62" name="Google Shape;462;p82"/>
          <p:cNvSpPr txBox="1"/>
          <p:nvPr/>
        </p:nvSpPr>
        <p:spPr>
          <a:xfrm>
            <a:off x="442800" y="1355075"/>
            <a:ext cx="85011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Wordlist</a:t>
            </a:r>
            <a:endParaRPr b="1" sz="36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/>
            </a:br>
            <a:r>
              <a:rPr b="1" lang="en" sz="2400">
                <a:solidFill>
                  <a:srgbClr val="EFEFEF"/>
                </a:solidFill>
              </a:rPr>
              <a:t>Who , What , Where , When , Wordlist</a:t>
            </a:r>
            <a:endParaRPr b="1" sz="2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https://www.youtube.com/watch?v=W4_QCSIujQ4</a:t>
            </a:r>
            <a:endParaRPr b="1" sz="23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Creating Wordlists For Hacking</a:t>
            </a:r>
            <a:endParaRPr b="1" sz="2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https://www.youtube.com/watch?v=QGbTaxtEQlg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PROXY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468" name="Google Shape;468;p83"/>
          <p:cNvSpPr txBox="1"/>
          <p:nvPr/>
        </p:nvSpPr>
        <p:spPr>
          <a:xfrm>
            <a:off x="198250" y="1170575"/>
            <a:ext cx="88257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90AC"/>
              </a:solidFill>
            </a:endParaRPr>
          </a:p>
        </p:txBody>
      </p:sp>
      <p:sp>
        <p:nvSpPr>
          <p:cNvPr id="469" name="Google Shape;469;p83"/>
          <p:cNvSpPr/>
          <p:nvPr/>
        </p:nvSpPr>
        <p:spPr>
          <a:xfrm>
            <a:off x="4270925" y="1340850"/>
            <a:ext cx="4383900" cy="68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</a:rPr>
              <a:t>BURP SUITE</a:t>
            </a:r>
            <a:endParaRPr b="1" sz="3600">
              <a:solidFill>
                <a:srgbClr val="0B5394"/>
              </a:solidFill>
            </a:endParaRPr>
          </a:p>
        </p:txBody>
      </p:sp>
      <p:sp>
        <p:nvSpPr>
          <p:cNvPr id="470" name="Google Shape;470;p83"/>
          <p:cNvSpPr/>
          <p:nvPr/>
        </p:nvSpPr>
        <p:spPr>
          <a:xfrm>
            <a:off x="489125" y="1340850"/>
            <a:ext cx="3781800" cy="681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ZAP</a:t>
            </a:r>
            <a:endParaRPr b="1" sz="3600">
              <a:solidFill>
                <a:srgbClr val="EFEFEF"/>
              </a:solidFill>
            </a:endParaRPr>
          </a:p>
        </p:txBody>
      </p:sp>
      <p:sp>
        <p:nvSpPr>
          <p:cNvPr id="471" name="Google Shape;471;p83"/>
          <p:cNvSpPr txBox="1"/>
          <p:nvPr/>
        </p:nvSpPr>
        <p:spPr>
          <a:xfrm>
            <a:off x="457350" y="3259900"/>
            <a:ext cx="8229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b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4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0$</a:t>
            </a:r>
            <a:r>
              <a:rPr b="1" lang="en" sz="4800">
                <a:solidFill>
                  <a:srgbClr val="0090A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b="1" lang="en" sz="48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400$</a:t>
            </a:r>
            <a:r>
              <a:rPr b="1" lang="en" sz="4800">
                <a:solidFill>
                  <a:srgbClr val="0090A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4800">
              <a:solidFill>
                <a:srgbClr val="0090A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2" name="Google Shape;472;p83"/>
          <p:cNvSpPr/>
          <p:nvPr/>
        </p:nvSpPr>
        <p:spPr>
          <a:xfrm>
            <a:off x="4270925" y="2288850"/>
            <a:ext cx="4383900" cy="174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" name="Google Shape;473;p83"/>
          <p:cNvSpPr/>
          <p:nvPr/>
        </p:nvSpPr>
        <p:spPr>
          <a:xfrm>
            <a:off x="1309775" y="2242950"/>
            <a:ext cx="2140500" cy="1645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PROXY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479" name="Google Shape;479;p84"/>
          <p:cNvSpPr txBox="1"/>
          <p:nvPr/>
        </p:nvSpPr>
        <p:spPr>
          <a:xfrm>
            <a:off x="219950" y="1064175"/>
            <a:ext cx="88257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Burp Suite Cookbook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https://www.amazon.com/Burp-Suite-Cookbook-Practical-penetration/dp/178953173X</a:t>
            </a:r>
            <a:br>
              <a:rPr b="1" lang="en" sz="4800">
                <a:solidFill>
                  <a:srgbClr val="0090AC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Mastering Burp Suite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https://hakin9.org/course/mastering-burp-suite-professional/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PROXY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485" name="Google Shape;485;p85"/>
          <p:cNvSpPr txBox="1"/>
          <p:nvPr/>
        </p:nvSpPr>
        <p:spPr>
          <a:xfrm>
            <a:off x="219950" y="1064175"/>
            <a:ext cx="88257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Getting Started with ZAP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https://www.pluralsight.com/courses/owasp-zap-web-app-pentesting-getting-started</a:t>
            </a:r>
            <a:br>
              <a:rPr b="1" lang="en" sz="4800">
                <a:solidFill>
                  <a:srgbClr val="0090AC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ZAP Deep Dive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https://www.youtube.com/playlist?list=PLz_NN8o2uh8AQ7VyUEN1GCCnpzl5_FaJA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Broken Link Hijacking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91" name="Google Shape;491;p86"/>
          <p:cNvSpPr txBox="1"/>
          <p:nvPr/>
        </p:nvSpPr>
        <p:spPr>
          <a:xfrm>
            <a:off x="92250" y="1028600"/>
            <a:ext cx="8825700" cy="3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Broken Link Hijacking</a:t>
            </a:r>
            <a:br>
              <a:rPr b="1" lang="en" sz="48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https://edoverflow.com/2017/broken-link-hijacking/</a:t>
            </a:r>
            <a:br>
              <a:rPr b="1" lang="en" sz="4800"/>
            </a:br>
            <a:r>
              <a:rPr b="1" lang="en" sz="3600">
                <a:solidFill>
                  <a:srgbClr val="EFEFEF"/>
                </a:solidFill>
              </a:rPr>
              <a:t>More Than Subdomain Takeover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https://sec.okta.com/articles/2020/12/more-subdomain-takeover-ways-takeover-hijack-and-impersonate-your</a:t>
            </a:r>
            <a:br>
              <a:rPr b="1" lang="en" sz="4800">
                <a:solidFill>
                  <a:srgbClr val="0B5394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Takeover Company’s LinkedIn Page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https://medium.com/@bathinivijaysimhareddy/how-i-takeover-the-companys-linkedin-page-790c9ed2b04d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 Methods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497" name="Google Shape;497;p87"/>
          <p:cNvSpPr txBox="1"/>
          <p:nvPr/>
        </p:nvSpPr>
        <p:spPr>
          <a:xfrm>
            <a:off x="241200" y="1028700"/>
            <a:ext cx="88257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GET , POST , OPTIONS ,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 </a:t>
            </a:r>
            <a:r>
              <a:rPr b="1" lang="en" sz="4800">
                <a:solidFill>
                  <a:srgbClr val="0B5394"/>
                </a:solidFill>
              </a:rPr>
              <a:t>PUT</a:t>
            </a:r>
            <a:r>
              <a:rPr b="1" lang="en" sz="4800">
                <a:solidFill>
                  <a:srgbClr val="EFEFEF"/>
                </a:solidFill>
              </a:rPr>
              <a:t> , DELETE , CONNECT ,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HEAD , TRACE , </a:t>
            </a:r>
            <a:r>
              <a:rPr b="1" lang="en" sz="4800">
                <a:solidFill>
                  <a:srgbClr val="0B5394"/>
                </a:solidFill>
              </a:rPr>
              <a:t>FAKE</a:t>
            </a:r>
            <a:r>
              <a:rPr b="1" lang="en" sz="4800"/>
              <a:t> </a:t>
            </a:r>
            <a:endParaRPr b="1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Host Header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03" name="Google Shape;503;p88"/>
          <p:cNvSpPr txBox="1"/>
          <p:nvPr/>
        </p:nvSpPr>
        <p:spPr>
          <a:xfrm>
            <a:off x="63850" y="1149350"/>
            <a:ext cx="89676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Cracking The Lens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https://www.youtube.com/watch?v=zP4b3pw94s0</a:t>
            </a:r>
            <a:br>
              <a:rPr b="1" lang="en" sz="4800">
                <a:solidFill>
                  <a:srgbClr val="0090AC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Practical Host Header Attacks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https://www.skeletonscribe.net/2013/05/practical-http-host-header-attacks.html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Networks</a:t>
            </a:r>
            <a:r>
              <a:rPr b="1" lang="en" sz="4800">
                <a:solidFill>
                  <a:srgbClr val="EFEFEF"/>
                </a:solidFill>
              </a:rPr>
              <a:t>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CCNA Routing and Switching</a:t>
            </a:r>
            <a:br>
              <a:rPr b="1" lang="en" sz="3600">
                <a:solidFill>
                  <a:srgbClr val="0B5394"/>
                </a:solidFill>
              </a:rPr>
            </a:br>
            <a:r>
              <a:rPr b="1" lang="en" sz="2400"/>
              <a:t>   </a:t>
            </a:r>
            <a:r>
              <a:rPr b="1" lang="en" sz="2400">
                <a:solidFill>
                  <a:srgbClr val="EFEFEF"/>
                </a:solidFill>
              </a:rPr>
              <a:t>CCNA Routing and Switching OR N+ ?</a:t>
            </a:r>
            <a:br>
              <a:rPr b="1" lang="en" sz="1200">
                <a:solidFill>
                  <a:srgbClr val="9C26B0"/>
                </a:solidFill>
              </a:rPr>
            </a:br>
            <a:br>
              <a:rPr b="1" lang="en" sz="1200">
                <a:solidFill>
                  <a:srgbClr val="9C26B0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Do Not Study Both </a:t>
            </a:r>
            <a:endParaRPr b="1" sz="1200">
              <a:solidFill>
                <a:srgbClr val="9C26B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Course INE CCNA Routing and Switching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https://my.ine.com/course/ccna-routing-switching-technologies/8536ecd3-4010-11e4-a79f-22000b3582a3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Host Header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09" name="Google Shape;509;p89"/>
          <p:cNvSpPr txBox="1"/>
          <p:nvPr/>
        </p:nvSpPr>
        <p:spPr>
          <a:xfrm>
            <a:off x="88175" y="840900"/>
            <a:ext cx="89676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br>
              <a:rPr b="1" lang="en" sz="4800">
                <a:solidFill>
                  <a:srgbClr val="0090AC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Multiple Host Ambiguities in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 HTTP Implementations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https://www.youtube.com/watch?v=V8f6gqrCbZU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Host Header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15" name="Google Shape;515;p90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516" name="Google Shape;516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Cache Attacks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22" name="Google Shape;522;p91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Web Cache Deception</a:t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Web Cache Deception Attack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https://www.youtube.com/watch?v=mroq9eHFOIU</a:t>
            </a:r>
            <a:br>
              <a:rPr b="1" lang="en" sz="2400">
                <a:solidFill>
                  <a:srgbClr val="0B5394"/>
                </a:solidFill>
              </a:rPr>
            </a:b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Cached and Confused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https://www.youtube.com/watch?v=czDfMWBsIKw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Cache Attacks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28" name="Google Shape;528;p92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Web Cache Poisoning</a:t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Practical Web Cache Poisoning: Redefining 'Unexploitable'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https://www.youtube.com/watch?v=j2RrmNxJZ5c</a:t>
            </a:r>
            <a:br>
              <a:rPr b="1" lang="en" sz="2400">
                <a:solidFill>
                  <a:schemeClr val="accent3"/>
                </a:solidFill>
              </a:rPr>
            </a:br>
            <a:br>
              <a:rPr b="1" lang="en" sz="2400">
                <a:solidFill>
                  <a:schemeClr val="accent3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Web Cache Entanglement</a:t>
            </a:r>
            <a:br>
              <a:rPr b="1" lang="en" sz="23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https://www.youtube.com/watch?v=bDxYWGxuVqE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Cache Attacks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34" name="Google Shape;534;p93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Web Cache Poisoning DOS</a:t>
            </a:r>
            <a:br>
              <a:rPr b="1" lang="en" sz="12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CPDoS: Cache Poisoned Denial of Service</a:t>
            </a:r>
            <a:br>
              <a:rPr b="1" lang="en" sz="24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https://cpdos.org/</a:t>
            </a:r>
            <a:br>
              <a:rPr b="1" lang="en" sz="2400">
                <a:solidFill>
                  <a:schemeClr val="accent3"/>
                </a:solidFill>
              </a:rPr>
            </a:br>
            <a:br>
              <a:rPr b="1" lang="en" sz="2400">
                <a:solidFill>
                  <a:schemeClr val="accent3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Responsible denial of service with web cache poisoning</a:t>
            </a:r>
            <a:br>
              <a:rPr b="1" lang="en" sz="23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https://portswigger.net/research/responsible-denial-of-service-with-web-cache-poisoning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Cache Attacks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40" name="Google Shape;540;p94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Edge Side Include Injection</a:t>
            </a:r>
            <a:br>
              <a:rPr b="1" lang="en" sz="1200">
                <a:solidFill>
                  <a:srgbClr val="0B5394"/>
                </a:solidFill>
              </a:rPr>
            </a:br>
            <a:endParaRPr b="1" sz="12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2300">
                <a:solidFill>
                  <a:srgbClr val="EFEFEF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DEF CON 26 Edge Side Include Injection Abusing Caching Servers into SSRF</a:t>
            </a:r>
            <a:r>
              <a:rPr b="1" lang="en" sz="2300"/>
              <a:t> </a:t>
            </a:r>
            <a:br>
              <a:rPr b="1" lang="en" sz="24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https://www.youtube.com/watch?v=VUZGZnpSg8I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 Cache Attacks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46" name="Google Shape;546;p95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547" name="Google Shape;547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Path Normalization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53" name="Google Shape;553;p96"/>
          <p:cNvSpPr txBox="1"/>
          <p:nvPr/>
        </p:nvSpPr>
        <p:spPr>
          <a:xfrm>
            <a:off x="205725" y="1006425"/>
            <a:ext cx="88257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000">
                <a:solidFill>
                  <a:srgbClr val="EFEFEF"/>
                </a:solidFill>
              </a:rPr>
              <a:t>Breaking Parser Logic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https://www.youtube.com/watch?v=28xWcRegncw&amp;t=2s</a:t>
            </a:r>
            <a:br>
              <a:rPr b="1" lang="en" sz="4800">
                <a:solidFill>
                  <a:srgbClr val="0090AC"/>
                </a:solidFill>
              </a:rPr>
            </a:br>
            <a:r>
              <a:rPr b="1" lang="en" sz="4000">
                <a:solidFill>
                  <a:srgbClr val="EFEFEF"/>
                </a:solidFill>
              </a:rPr>
              <a:t>Reverse Proxies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https://2018.zeronights.ru/wp-content/uploads/materials/20-Reverse-proxies-Inconsistency.pdf</a:t>
            </a:r>
            <a:br>
              <a:rPr b="1" lang="en" sz="24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br>
              <a:rPr b="1" lang="en" sz="600">
                <a:solidFill>
                  <a:srgbClr val="0B5394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https://speakerdeck.com/greendog/2-and-a-bit-of-magic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Open Redirection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59" name="Google Shape;559;p97"/>
          <p:cNvSpPr txBox="1"/>
          <p:nvPr/>
        </p:nvSpPr>
        <p:spPr>
          <a:xfrm>
            <a:off x="0" y="1149350"/>
            <a:ext cx="91023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PwnFunction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https://www.youtube.com/watch?v=4Jk_I-cw4WE&amp;t=2s</a:t>
            </a:r>
            <a:br>
              <a:rPr b="1" lang="en" sz="4800" u="sng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Cheat Sheet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https://pentester.land/cheatsheets/2018/11/02/open-redirect-cheatsheet.html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 </a:t>
            </a:r>
            <a:endParaRPr b="1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CRLF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65" name="Google Shape;565;p98"/>
          <p:cNvSpPr txBox="1"/>
          <p:nvPr/>
        </p:nvSpPr>
        <p:spPr>
          <a:xfrm>
            <a:off x="42125" y="1028600"/>
            <a:ext cx="90597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CRLF and Open Redirection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https://2017.zeronights.org/wp-content/uploads/materials/ZN17_Karbutov_CRLF_PDF.pdf</a:t>
            </a:r>
            <a:br>
              <a:rPr b="1" lang="en" sz="4800">
                <a:solidFill>
                  <a:srgbClr val="0090AC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CRLF Reports</a:t>
            </a:r>
            <a:br>
              <a:rPr b="1" lang="en" sz="4800"/>
            </a:br>
            <a:r>
              <a:rPr b="1" lang="en" sz="4800">
                <a:solidFill>
                  <a:srgbClr val="0B5394"/>
                </a:solidFill>
              </a:rPr>
              <a:t>s</a:t>
            </a:r>
            <a:r>
              <a:rPr b="1" lang="en" sz="4800">
                <a:solidFill>
                  <a:srgbClr val="0B5394"/>
                </a:solidFill>
              </a:rPr>
              <a:t>ite:hackerone.com CRLF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Networks</a:t>
            </a:r>
            <a:r>
              <a:rPr b="1" lang="en" sz="4800">
                <a:solidFill>
                  <a:srgbClr val="EFEFEF"/>
                </a:solidFill>
              </a:rPr>
              <a:t>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38" name="Google Shape;238;p45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Domain Name Server Protocol</a:t>
            </a:r>
            <a:br>
              <a:rPr b="1" lang="en" sz="1200">
                <a:solidFill>
                  <a:srgbClr val="9C26B0"/>
                </a:solidFill>
              </a:rPr>
            </a:br>
            <a:br>
              <a:rPr b="1" lang="en" sz="1200">
                <a:solidFill>
                  <a:srgbClr val="9C26B0"/>
                </a:solidFill>
              </a:rPr>
            </a:br>
            <a:endParaRPr b="1" sz="12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 </a:t>
            </a:r>
            <a:r>
              <a:rPr b="1" lang="en" sz="2300">
                <a:solidFill>
                  <a:srgbClr val="EFEFEF"/>
                </a:solidFill>
              </a:rPr>
              <a:t>Managing Mission - Critical Domains and DNS: Demystifying nameservers, DNS, and domain names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https://www.amazon.com/Managing-Mission-Critical-Demystifying-nameservers/dp/1789135079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71" name="Google Shape;571;p99"/>
          <p:cNvSpPr txBox="1"/>
          <p:nvPr/>
        </p:nvSpPr>
        <p:spPr>
          <a:xfrm>
            <a:off x="0" y="1426000"/>
            <a:ext cx="91023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/>
              <a:t> </a:t>
            </a:r>
            <a:r>
              <a:rPr b="1" lang="en" sz="6000">
                <a:solidFill>
                  <a:srgbClr val="EFEFEF"/>
                </a:solidFill>
              </a:rPr>
              <a:t>Front-End Roadmap</a:t>
            </a:r>
            <a:br>
              <a:rPr b="1" lang="en" sz="48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https://github.com/kamranahmedse/developer-roadmap#frontend-roadmap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77" name="Google Shape;577;p100"/>
          <p:cNvSpPr txBox="1"/>
          <p:nvPr/>
        </p:nvSpPr>
        <p:spPr>
          <a:xfrm>
            <a:off x="-85125" y="1149350"/>
            <a:ext cx="91875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HTML5 Notes for Professionals</a:t>
            </a:r>
            <a:br>
              <a:rPr b="1" lang="en" sz="3600"/>
            </a:b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https://goalkicker.com/HTML5Book/</a:t>
            </a:r>
            <a:r>
              <a:rPr b="1" lang="en" sz="4800"/>
              <a:t> </a:t>
            </a:r>
            <a:endParaRPr b="1" sz="4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83" name="Google Shape;583;p101"/>
          <p:cNvSpPr txBox="1"/>
          <p:nvPr/>
        </p:nvSpPr>
        <p:spPr>
          <a:xfrm>
            <a:off x="-85125" y="1149350"/>
            <a:ext cx="91875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CSS Notes for Professionals</a:t>
            </a:r>
            <a:br>
              <a:rPr b="1" lang="en" sz="3600"/>
            </a:b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https://goalkicker.com/CSSBook/</a:t>
            </a:r>
            <a:r>
              <a:rPr b="1" lang="en" sz="4800">
                <a:solidFill>
                  <a:srgbClr val="0B5394"/>
                </a:solidFill>
              </a:rPr>
              <a:t> </a:t>
            </a:r>
            <a:endParaRPr b="1"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89" name="Google Shape;589;p102"/>
          <p:cNvSpPr txBox="1"/>
          <p:nvPr/>
        </p:nvSpPr>
        <p:spPr>
          <a:xfrm>
            <a:off x="35425" y="830100"/>
            <a:ext cx="91023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Javascript Notes for Professionals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https://goalkicker.com/JavaScriptBook/</a:t>
            </a:r>
            <a:br>
              <a:rPr b="1" lang="en" sz="2400"/>
            </a:br>
            <a:r>
              <a:rPr b="1" lang="en" sz="3600">
                <a:solidFill>
                  <a:srgbClr val="EFEFEF"/>
                </a:solidFill>
              </a:rPr>
              <a:t>The Modern JavaScript Bootcamp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https://www.udemy.com/course/modern-javascript/</a:t>
            </a:r>
            <a:br>
              <a:rPr b="1" lang="en" sz="3600"/>
            </a:br>
            <a:r>
              <a:rPr b="1" lang="en" sz="3600">
                <a:solidFill>
                  <a:srgbClr val="EFEFEF"/>
                </a:solidFill>
              </a:rPr>
              <a:t>The Complete JavaScript Course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https://www.udemy.com/course/the-complete-javascript-course/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595" name="Google Shape;595;p103"/>
          <p:cNvSpPr txBox="1"/>
          <p:nvPr/>
        </p:nvSpPr>
        <p:spPr>
          <a:xfrm>
            <a:off x="-85125" y="1149350"/>
            <a:ext cx="91875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jQuery Notes for Professionals</a:t>
            </a:r>
            <a:br>
              <a:rPr b="1" lang="en" sz="3600"/>
            </a:b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https://goalkicker.com/jQueryBook/</a:t>
            </a:r>
            <a:endParaRPr b="1"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01" name="Google Shape;601;p104"/>
          <p:cNvSpPr txBox="1"/>
          <p:nvPr/>
        </p:nvSpPr>
        <p:spPr>
          <a:xfrm>
            <a:off x="38550" y="588225"/>
            <a:ext cx="9066900" cy="4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How Browsers Work</a:t>
            </a:r>
            <a:br>
              <a:rPr b="1" lang="en" sz="3600"/>
            </a:b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https://www.html5rocks.com/en/tutorials/internals/howbrowserswork/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07" name="Google Shape;607;p105"/>
          <p:cNvSpPr txBox="1"/>
          <p:nvPr/>
        </p:nvSpPr>
        <p:spPr>
          <a:xfrm>
            <a:off x="29700" y="685300"/>
            <a:ext cx="90846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Third-Party JavaScript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https://www.amazon.com/Third-Party-JavaScript-Ben-Vinegar/dp/1617290548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13" name="Google Shape;613;p106"/>
          <p:cNvSpPr txBox="1"/>
          <p:nvPr/>
        </p:nvSpPr>
        <p:spPr>
          <a:xfrm>
            <a:off x="38550" y="1028600"/>
            <a:ext cx="90669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Complete JSON AJAX API</a:t>
            </a:r>
            <a:br>
              <a:rPr b="1" lang="en" sz="36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https://www.udemy.com/course/complete-json-ajax-course/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Cross site Scripting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19" name="Google Shape;619;p107"/>
          <p:cNvSpPr txBox="1"/>
          <p:nvPr/>
        </p:nvSpPr>
        <p:spPr>
          <a:xfrm>
            <a:off x="198650" y="1404700"/>
            <a:ext cx="88257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Reflected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Persistent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DOM-based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B5394"/>
                </a:solidFill>
              </a:rPr>
              <a:t>Blind</a:t>
            </a:r>
            <a:r>
              <a:rPr b="1" lang="en" sz="4800"/>
              <a:t> </a:t>
            </a:r>
            <a:endParaRPr b="1" sz="4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Cross site Scripting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25" name="Google Shape;625;p108"/>
          <p:cNvSpPr txBox="1"/>
          <p:nvPr/>
        </p:nvSpPr>
        <p:spPr>
          <a:xfrm>
            <a:off x="159150" y="964850"/>
            <a:ext cx="88257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XSS Attacks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https://www.amazon.com/XSS-Attacks-Scripting-Exploits-Defense/dp/1597491543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XSS Magic Tricks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https://www.slideshare.net/GarethHeyes/xss-magic-tricks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Networks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44" name="Google Shape;244;p46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HyperText Transfer Protocol</a:t>
            </a:r>
            <a:br>
              <a:rPr b="1" lang="en" sz="1200">
                <a:solidFill>
                  <a:srgbClr val="9C26B0"/>
                </a:solidFill>
              </a:rPr>
            </a:br>
            <a:br>
              <a:rPr b="1" lang="en" sz="1200">
                <a:solidFill>
                  <a:srgbClr val="9C26B0"/>
                </a:solidFill>
              </a:rPr>
            </a:br>
            <a:endParaRPr b="1" sz="12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HTTP: The Definitive Guide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https://www.amazon.com/HTTP-Definitive-Guide-Guides/dp/1565925092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Cross site Scripting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31" name="Google Shape;631;p109"/>
          <p:cNvSpPr txBox="1"/>
          <p:nvPr/>
        </p:nvSpPr>
        <p:spPr>
          <a:xfrm>
            <a:off x="102450" y="129545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700">
                <a:solidFill>
                  <a:srgbClr val="EFEFEF"/>
                </a:solidFill>
              </a:rPr>
            </a:br>
            <a:br>
              <a:rPr b="1" lang="en" sz="700">
                <a:solidFill>
                  <a:srgbClr val="EFEFEF"/>
                </a:solidFill>
              </a:rPr>
            </a:br>
            <a:r>
              <a:rPr b="1" lang="en" sz="6000">
                <a:solidFill>
                  <a:srgbClr val="EFEFEF"/>
                </a:solidFill>
              </a:rPr>
              <a:t>BLIND XSS</a:t>
            </a:r>
            <a:br>
              <a:rPr b="1" lang="en" sz="60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https://2018.zeronights.ru/wp-content/uploads/materials/2%20ZN2018%20WV%20-%20Blind%20Xss%20%28femida%20plugin%29.pdf</a:t>
            </a:r>
            <a:br>
              <a:rPr b="1" lang="en" sz="2400"/>
            </a:br>
            <a:endParaRPr b="1" sz="2400">
              <a:solidFill>
                <a:srgbClr val="0090AC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Cross site Scripting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37" name="Google Shape;637;p110"/>
          <p:cNvSpPr txBox="1"/>
          <p:nvPr/>
        </p:nvSpPr>
        <p:spPr>
          <a:xfrm>
            <a:off x="102850" y="1553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700">
                <a:solidFill>
                  <a:srgbClr val="EFEFEF"/>
                </a:solidFill>
              </a:rPr>
            </a:br>
            <a:br>
              <a:rPr b="1" lang="en" sz="700">
                <a:solidFill>
                  <a:srgbClr val="EFEFEF"/>
                </a:solidFill>
              </a:rPr>
            </a:br>
            <a:r>
              <a:rPr b="1" lang="en" sz="6000">
                <a:solidFill>
                  <a:srgbClr val="EFEFEF"/>
                </a:solidFill>
              </a:rPr>
              <a:t>XSS Cheat Sheet</a:t>
            </a:r>
            <a:br>
              <a:rPr b="1" lang="en" sz="60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https://portswigger.net/web-security/cross-site-scripting/cheat-sheet</a:t>
            </a:r>
            <a:br>
              <a:rPr b="1" lang="en" sz="2400"/>
            </a:br>
            <a:endParaRPr b="1" sz="2400">
              <a:solidFill>
                <a:srgbClr val="0090AC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Cross site Scripting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43" name="Google Shape;643;p111"/>
          <p:cNvSpPr txBox="1"/>
          <p:nvPr/>
        </p:nvSpPr>
        <p:spPr>
          <a:xfrm>
            <a:off x="159150" y="964850"/>
            <a:ext cx="88257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XSS Reports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</a:rPr>
              <a:t>s</a:t>
            </a:r>
            <a:r>
              <a:rPr b="1" lang="en" sz="2400">
                <a:solidFill>
                  <a:srgbClr val="0B5394"/>
                </a:solidFill>
              </a:rPr>
              <a:t>ite:hackerone.com xss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Twitter Hashtag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#Bugbountytip xss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#bugbounty blind xss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#xss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#bxss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Content Security Policy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49" name="Google Shape;649;p112"/>
          <p:cNvSpPr txBox="1"/>
          <p:nvPr/>
        </p:nvSpPr>
        <p:spPr>
          <a:xfrm>
            <a:off x="159150" y="872625"/>
            <a:ext cx="88257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CSP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https://developer.mozilla.org/en-US/docs/Web/HTTP/CSP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Bypassing CSP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https://www.youtube.com/watch?v=eewyLp9QLEs</a:t>
            </a:r>
            <a:br>
              <a:rPr b="1" lang="en" sz="23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https://www.youtube.com/watch?v=YBBqtrJmMRc</a:t>
            </a:r>
            <a:br>
              <a:rPr b="1" lang="en" sz="23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https://www.youtube.com/watch?v=RR_EqKsYb9o</a:t>
            </a:r>
            <a:br>
              <a:rPr b="1" lang="en" sz="2300">
                <a:solidFill>
                  <a:srgbClr val="0B5394"/>
                </a:solidFill>
              </a:rPr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https://www.youtube.com/watch?v=_L06HetskC4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1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Cross site Scripting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55" name="Google Shape;655;p113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656" name="Google Shape;656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Cross site Scripting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62" name="Google Shape;662;p114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               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Get Invitation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                  </a:t>
            </a:r>
            <a:r>
              <a:rPr b="1" lang="en" sz="600"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HackerOne CTF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4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https://ctf.hacker101.com/</a:t>
            </a:r>
            <a:endParaRPr b="1" sz="4800">
              <a:solidFill>
                <a:srgbClr val="0B5394"/>
              </a:solidFill>
            </a:endParaRPr>
          </a:p>
        </p:txBody>
      </p:sp>
      <p:pic>
        <p:nvPicPr>
          <p:cNvPr id="663" name="Google Shape;663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275" y="1456125"/>
            <a:ext cx="2163000" cy="215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CSRF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69" name="Google Shape;669;p115"/>
          <p:cNvSpPr txBox="1"/>
          <p:nvPr/>
        </p:nvSpPr>
        <p:spPr>
          <a:xfrm>
            <a:off x="159150" y="964850"/>
            <a:ext cx="88257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Cross-Site Request Forgery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https://www.pluralsight.com/courses/cross-site-forgery-request-web-app</a:t>
            </a:r>
            <a:br>
              <a:rPr b="1" lang="en" sz="4800"/>
            </a:br>
            <a:r>
              <a:rPr b="1" lang="en" sz="4800">
                <a:solidFill>
                  <a:srgbClr val="EFEFEF"/>
                </a:solidFill>
              </a:rPr>
              <a:t>CSRF-protection Bypassing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https://www.slideshare.net/0ang3el/neat-tricks-to-bypass-csrfprotection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CSRF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75" name="Google Shape;675;p116"/>
          <p:cNvSpPr txBox="1"/>
          <p:nvPr/>
        </p:nvSpPr>
        <p:spPr>
          <a:xfrm>
            <a:off x="159150" y="1068875"/>
            <a:ext cx="88257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CSRF Reports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</a:rPr>
              <a:t>s</a:t>
            </a:r>
            <a:r>
              <a:rPr b="1" lang="en" sz="2400">
                <a:solidFill>
                  <a:srgbClr val="0B5394"/>
                </a:solidFill>
              </a:rPr>
              <a:t>ite:hackerone.com csrf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Twitter Hashtag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#Bugbountytip csrf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#bugbounty csrf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#csrf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1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CSRF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81" name="Google Shape;681;p117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682" name="Google Shape;682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CORS Misconfiguration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88" name="Google Shape;688;p118"/>
          <p:cNvSpPr txBox="1"/>
          <p:nvPr/>
        </p:nvSpPr>
        <p:spPr>
          <a:xfrm>
            <a:off x="159150" y="1219525"/>
            <a:ext cx="88257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CORS in Action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https://www.amazon.com/CORS-Action-Creating-consuming-cross-origin/dp/161729182X</a:t>
            </a:r>
            <a:br>
              <a:rPr b="1" lang="en" sz="4800"/>
            </a:br>
            <a:r>
              <a:rPr b="1" lang="en" sz="4800">
                <a:solidFill>
                  <a:srgbClr val="EFEFEF"/>
                </a:solidFill>
              </a:rPr>
              <a:t>Exploiting CORS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https://www.youtube.com/watch?v=wgkj4ZgxI4c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Networks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50" name="Google Shape;250;p47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HyperText Transfer Protocol</a:t>
            </a:r>
            <a:br>
              <a:rPr b="1" lang="en" sz="1200">
                <a:solidFill>
                  <a:srgbClr val="9C26B0"/>
                </a:solidFill>
              </a:rPr>
            </a:br>
            <a:br>
              <a:rPr b="1" lang="en" sz="1200">
                <a:solidFill>
                  <a:srgbClr val="9C26B0"/>
                </a:solidFill>
              </a:rPr>
            </a:br>
            <a:endParaRPr b="1" sz="12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HTTP/2 in Action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https://www.amazon.com/HTTP-2-Action-Barry-Pollard/dp/1617295167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CORS Misconfiguration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694" name="Google Shape;694;p119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695" name="Google Shape;695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2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WebSocket Hijacking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01" name="Google Shape;701;p120"/>
          <p:cNvSpPr txBox="1"/>
          <p:nvPr/>
        </p:nvSpPr>
        <p:spPr>
          <a:xfrm>
            <a:off x="159150" y="982575"/>
            <a:ext cx="88257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Guide to HTML5 WebSocket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https://www.amazon.com/Definitive-Guide-HTML5-WebSocket/dp/1430247401</a:t>
            </a:r>
            <a:br>
              <a:rPr b="1" lang="en" sz="4800"/>
            </a:br>
            <a:r>
              <a:rPr b="1" lang="en" sz="3600">
                <a:solidFill>
                  <a:srgbClr val="EFEFEF"/>
                </a:solidFill>
              </a:rPr>
              <a:t>Security Testing of WebSockets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https://www.theseus.fi/bitstream/handle/10024/113390/Harri+Kuosmanen+-+Masters+thesis+-+Security+Testing+of+WebSockets+-+Final.pdf?sequence=1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2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WebSocket Hijacking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07" name="Google Shape;707;p121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708" name="Google Shape;708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postMessage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14" name="Google Shape;714;p122"/>
          <p:cNvSpPr txBox="1"/>
          <p:nvPr/>
        </p:nvSpPr>
        <p:spPr>
          <a:xfrm>
            <a:off x="159150" y="1284100"/>
            <a:ext cx="88257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Hunting postMessage Vulnerabilities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https://www.sec-1.com/blog/wp-content/uploads/2016/08/Hunting-postMessage-Vulnerabilities.pdf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postMessage Reports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s</a:t>
            </a:r>
            <a:r>
              <a:rPr b="1" lang="en" sz="2400">
                <a:solidFill>
                  <a:srgbClr val="0B5394"/>
                </a:solidFill>
              </a:rPr>
              <a:t>ite:hackerone.com postmessage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2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Clickjacking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20" name="Google Shape;720;p123"/>
          <p:cNvSpPr txBox="1"/>
          <p:nvPr/>
        </p:nvSpPr>
        <p:spPr>
          <a:xfrm>
            <a:off x="159150" y="1284100"/>
            <a:ext cx="88257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All about Clickjacking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https://cure53.de/xfo-clickjacking.pdf</a:t>
            </a:r>
            <a:br>
              <a:rPr b="1" lang="en" sz="48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clickjacking Reports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</a:rPr>
              <a:t>s</a:t>
            </a:r>
            <a:r>
              <a:rPr b="1" lang="en" sz="2400">
                <a:solidFill>
                  <a:srgbClr val="0B5394"/>
                </a:solidFill>
              </a:rPr>
              <a:t>ite:hackerone.com clickjacking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2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Clickjacking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26" name="Google Shape;726;p124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727" name="Google Shape;727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2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More Client-side Bugs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33" name="Google Shape;733;p125"/>
          <p:cNvSpPr txBox="1"/>
          <p:nvPr/>
        </p:nvSpPr>
        <p:spPr>
          <a:xfrm>
            <a:off x="159550" y="1033950"/>
            <a:ext cx="88257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0B5394"/>
                </a:solidFill>
              </a:rPr>
              <a:t>Learning and Reports</a:t>
            </a:r>
            <a:br>
              <a:rPr b="1" lang="en" sz="6000"/>
            </a:br>
            <a:r>
              <a:rPr b="1" lang="en" sz="3000">
                <a:solidFill>
                  <a:srgbClr val="EFEFEF"/>
                </a:solidFill>
              </a:rPr>
              <a:t>T   o   o   l   s    -    P   a   y   l   o   a   d   s</a:t>
            </a:r>
            <a:br>
              <a:rPr b="1" lang="en" sz="6000"/>
            </a:br>
            <a:r>
              <a:rPr b="1" lang="en" sz="4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https://appsecwiki.com/#/frontend</a:t>
            </a:r>
            <a:endParaRPr b="1"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2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Client-side Books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39" name="Google Shape;739;p126"/>
          <p:cNvSpPr txBox="1"/>
          <p:nvPr/>
        </p:nvSpPr>
        <p:spPr>
          <a:xfrm>
            <a:off x="159150" y="893900"/>
            <a:ext cx="88257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The Tangled Web</a:t>
            </a:r>
            <a:br>
              <a:rPr b="1" lang="en" sz="36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https://www.amazon.com/Tangled-Web-Securing-Modern-Applications/dp/1593273886</a:t>
            </a:r>
            <a:br>
              <a:rPr b="1" lang="en" sz="2400"/>
            </a:br>
            <a:r>
              <a:rPr b="1" lang="en" sz="3000">
                <a:solidFill>
                  <a:srgbClr val="EFEFEF"/>
                </a:solidFill>
              </a:rPr>
              <a:t>The Browser Hacker's Handbook</a:t>
            </a:r>
            <a:br>
              <a:rPr b="1" lang="en" sz="36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https://www.amazon.com/Browser-Hackers-Handbook-Wade-Alcorn/dp/1118662091</a:t>
            </a:r>
            <a:br>
              <a:rPr b="1" lang="en" sz="3600"/>
            </a:br>
            <a:r>
              <a:rPr b="1" lang="en" sz="3000">
                <a:solidFill>
                  <a:srgbClr val="EFEFEF"/>
                </a:solidFill>
              </a:rPr>
              <a:t>Browser security whitepaper</a:t>
            </a:r>
            <a:br>
              <a:rPr b="1" lang="en" sz="3000"/>
            </a:br>
            <a:r>
              <a:rPr b="1" lang="en" sz="18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https://github.com/cure53/browser-sec-whitepaper/blob/master/browser-security-whitepaper.pdf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EFEFEF"/>
                </a:solidFill>
              </a:rPr>
              <a:t>Server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45" name="Google Shape;745;p127"/>
          <p:cNvSpPr txBox="1"/>
          <p:nvPr/>
        </p:nvSpPr>
        <p:spPr>
          <a:xfrm>
            <a:off x="0" y="1426000"/>
            <a:ext cx="91023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/>
              <a:t> </a:t>
            </a:r>
            <a:r>
              <a:rPr b="1" lang="en" sz="6000">
                <a:solidFill>
                  <a:srgbClr val="EFEFEF"/>
                </a:solidFill>
              </a:rPr>
              <a:t>Back-End Roadmap</a:t>
            </a:r>
            <a:br>
              <a:rPr b="1" lang="en" sz="48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https://github.com/kamranahmedse/developer-roadmap#back-end-roadmap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EFEFEF"/>
                </a:solidFill>
              </a:rPr>
              <a:t>Server Side Technologies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51" name="Google Shape;751;p128"/>
          <p:cNvSpPr txBox="1"/>
          <p:nvPr/>
        </p:nvSpPr>
        <p:spPr>
          <a:xfrm>
            <a:off x="0" y="993225"/>
            <a:ext cx="91023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B5394"/>
                </a:solidFill>
              </a:rPr>
              <a:t>Great Course</a:t>
            </a:r>
            <a:r>
              <a:rPr b="1" lang="en" sz="4800">
                <a:solidFill>
                  <a:srgbClr val="EFEFEF"/>
                </a:solidFill>
              </a:rPr>
              <a:t> 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Node.js , SQL , NOSQL , REST API , GraphQL and More</a:t>
            </a:r>
            <a:endParaRPr b="1" sz="24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NodeJS - The Complete Guide</a:t>
            </a:r>
            <a:br>
              <a:rPr b="1" lang="en" sz="4800"/>
            </a:b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https://www.udemy.com/course/nodejs-the-complete-guide/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Operating System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56" name="Google Shape;256;p48"/>
          <p:cNvSpPr txBox="1"/>
          <p:nvPr/>
        </p:nvSpPr>
        <p:spPr>
          <a:xfrm>
            <a:off x="442800" y="1355075"/>
            <a:ext cx="8258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0B5394"/>
                </a:solidFill>
              </a:rPr>
              <a:t>Your Main Distribution</a:t>
            </a:r>
            <a:br>
              <a:rPr b="1" lang="en" sz="3600">
                <a:solidFill>
                  <a:srgbClr val="9C26B0"/>
                </a:solidFill>
              </a:rPr>
            </a:br>
            <a:r>
              <a:rPr b="1" lang="en" sz="3600">
                <a:solidFill>
                  <a:srgbClr val="9C26B0"/>
                </a:solidFill>
              </a:rPr>
              <a:t>  </a:t>
            </a:r>
            <a:r>
              <a:rPr b="1" lang="en" sz="2400">
                <a:solidFill>
                  <a:srgbClr val="EFEFEF"/>
                </a:solidFill>
              </a:rPr>
              <a:t>Kali Linux with </a:t>
            </a:r>
            <a:r>
              <a:rPr b="1" lang="en" sz="2300">
                <a:solidFill>
                  <a:srgbClr val="EFEFEF"/>
                </a:solidFill>
              </a:rPr>
              <a:t>XFCE Desktop Environment</a:t>
            </a:r>
            <a:br>
              <a:rPr b="1" lang="en" sz="2300">
                <a:solidFill>
                  <a:srgbClr val="EFEFEF"/>
                </a:solidFill>
              </a:rPr>
            </a:br>
            <a:r>
              <a:rPr b="1" lang="en" sz="2300">
                <a:solidFill>
                  <a:srgbClr val="EFEFEF"/>
                </a:solidFill>
              </a:rPr>
              <a:t>   </a:t>
            </a:r>
            <a:r>
              <a:rPr b="1" lang="en" sz="2300">
                <a:solidFill>
                  <a:srgbClr val="0B5394"/>
                </a:solidFill>
              </a:rPr>
              <a:t>Why Kali Linux ?</a:t>
            </a:r>
            <a:br>
              <a:rPr b="1" lang="en" sz="1000">
                <a:solidFill>
                  <a:srgbClr val="0B5394"/>
                </a:solidFill>
              </a:rPr>
            </a:br>
            <a:br>
              <a:rPr b="1" lang="en" sz="1000">
                <a:solidFill>
                  <a:srgbClr val="0B5394"/>
                </a:solidFill>
              </a:rPr>
            </a:br>
            <a:endParaRPr b="1" sz="1000">
              <a:solidFill>
                <a:srgbClr val="9C26B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EFEFEF"/>
                </a:solidFill>
              </a:rPr>
              <a:t>Kali Linux Revealed: Mastering the Penetration Testing Distribution</a:t>
            </a:r>
            <a:endParaRPr b="1" sz="23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https://www.amazon.com/Kali-Linux-Revealed-Penetration-Distribution/dp/0997615605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9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E-mail</a:t>
            </a:r>
            <a:r>
              <a:rPr b="1" lang="en" sz="4800">
                <a:solidFill>
                  <a:srgbClr val="EFEFEF"/>
                </a:solidFill>
              </a:rPr>
              <a:t> Injection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57" name="Google Shape;757;p129"/>
          <p:cNvSpPr txBox="1"/>
          <p:nvPr/>
        </p:nvSpPr>
        <p:spPr>
          <a:xfrm>
            <a:off x="0" y="993225"/>
            <a:ext cx="91023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Exploiting E-Mail Systems</a:t>
            </a:r>
            <a:br>
              <a:rPr b="1" lang="en" sz="30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https://www.youtube.com/watch?v=cThFNXrBYQU&amp;feature=emb_logo</a:t>
            </a:r>
            <a:br>
              <a:rPr b="1" lang="en" sz="3000"/>
            </a:br>
            <a:r>
              <a:rPr b="1" lang="en" sz="3600">
                <a:solidFill>
                  <a:srgbClr val="EFEFEF"/>
                </a:solidFill>
              </a:rPr>
              <a:t>SMTP Injection Via Recipient Email Addresses</a:t>
            </a:r>
            <a:br>
              <a:rPr b="1" lang="en" sz="3000"/>
            </a:b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https://www.mbsd.jp/Whitepaper/smtpi.pdf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30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SQL Injection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63" name="Google Shape;763;p130"/>
          <p:cNvSpPr txBox="1"/>
          <p:nvPr/>
        </p:nvSpPr>
        <p:spPr>
          <a:xfrm>
            <a:off x="141875" y="1028700"/>
            <a:ext cx="89391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ERROR-Based</a:t>
            </a:r>
            <a:br>
              <a:rPr b="1" lang="en" sz="4800">
                <a:solidFill>
                  <a:srgbClr val="EFEFEF"/>
                </a:solidFill>
              </a:rPr>
            </a:br>
            <a:r>
              <a:rPr b="1" lang="en" sz="4800">
                <a:solidFill>
                  <a:srgbClr val="EFEFEF"/>
                </a:solidFill>
              </a:rPr>
              <a:t>UNION-Based</a:t>
            </a:r>
            <a:br>
              <a:rPr b="1" lang="en" sz="4800"/>
            </a:br>
            <a:r>
              <a:rPr b="1" lang="en" sz="4800">
                <a:solidFill>
                  <a:srgbClr val="0B5394"/>
                </a:solidFill>
              </a:rPr>
              <a:t>BOOLEAN</a:t>
            </a:r>
            <a:r>
              <a:rPr b="1" lang="en" sz="4800">
                <a:solidFill>
                  <a:srgbClr val="0B5394"/>
                </a:solidFill>
              </a:rPr>
              <a:t>-B</a:t>
            </a:r>
            <a:r>
              <a:rPr b="1" lang="en" sz="4800">
                <a:solidFill>
                  <a:srgbClr val="0B5394"/>
                </a:solidFill>
              </a:rPr>
              <a:t>ased</a:t>
            </a:r>
            <a:br>
              <a:rPr b="1" lang="en" sz="4800">
                <a:solidFill>
                  <a:srgbClr val="0B5394"/>
                </a:solidFill>
              </a:rPr>
            </a:br>
            <a:r>
              <a:rPr b="1" lang="en" sz="4800">
                <a:solidFill>
                  <a:srgbClr val="0B5394"/>
                </a:solidFill>
              </a:rPr>
              <a:t>TIME-Based</a:t>
            </a:r>
            <a:endParaRPr b="1"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1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SQL Injection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69" name="Google Shape;769;p131"/>
          <p:cNvSpPr txBox="1"/>
          <p:nvPr/>
        </p:nvSpPr>
        <p:spPr>
          <a:xfrm>
            <a:off x="102425" y="876150"/>
            <a:ext cx="89391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SQL Notes for Professionals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https://books.goalkicker.com/SQLBook/</a:t>
            </a:r>
            <a:br>
              <a:rPr b="1" lang="en" sz="2300"/>
            </a:br>
            <a:r>
              <a:rPr b="1" lang="en" sz="3000">
                <a:solidFill>
                  <a:srgbClr val="EFEFEF"/>
                </a:solidFill>
              </a:rPr>
              <a:t>SQL Injection Strategies</a:t>
            </a:r>
            <a:r>
              <a:rPr b="1" lang="en" sz="2300"/>
              <a:t> 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https://www.packtpub.com/product/sql-injection-strategies/9781839215643</a:t>
            </a:r>
            <a:br>
              <a:rPr b="1" lang="en" sz="2400"/>
            </a:br>
            <a:r>
              <a:rPr b="1" lang="en" sz="3000">
                <a:solidFill>
                  <a:srgbClr val="EFEFEF"/>
                </a:solidFill>
              </a:rPr>
              <a:t>SQL Injection Attacks and Defense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https://www.amazon.com/Injection-Attacks-Defense-Justin-Clarke/dp/1597499633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2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SQL Injection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75" name="Google Shape;775;p132"/>
          <p:cNvSpPr txBox="1"/>
          <p:nvPr/>
        </p:nvSpPr>
        <p:spPr>
          <a:xfrm>
            <a:off x="159150" y="1297475"/>
            <a:ext cx="88257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SQLi Reports</a:t>
            </a:r>
            <a:br>
              <a:rPr b="1" lang="en" sz="4800"/>
            </a:br>
            <a:r>
              <a:rPr b="1" lang="en" sz="2400">
                <a:solidFill>
                  <a:srgbClr val="0B5394"/>
                </a:solidFill>
              </a:rPr>
              <a:t>site:hackerone.com sqli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Twitter Hashtag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#Bugbountytip sqli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#bugbounty sqli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3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SQL Injection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81" name="Google Shape;781;p133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782" name="Google Shape;782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34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NO</a:t>
            </a:r>
            <a:r>
              <a:rPr b="1" lang="en" sz="4800">
                <a:solidFill>
                  <a:srgbClr val="EFEFEF"/>
                </a:solidFill>
              </a:rPr>
              <a:t>SQL Injection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88" name="Google Shape;788;p134"/>
          <p:cNvSpPr txBox="1"/>
          <p:nvPr/>
        </p:nvSpPr>
        <p:spPr>
          <a:xfrm>
            <a:off x="113500" y="1234450"/>
            <a:ext cx="89391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MongoDB Notes for Professionals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https://books.goalkicker.com/MongoDBBook/</a:t>
            </a:r>
            <a:br>
              <a:rPr b="1" lang="en" sz="2300"/>
            </a:br>
            <a:r>
              <a:rPr b="1" lang="en" sz="3000">
                <a:solidFill>
                  <a:srgbClr val="EFEFEF"/>
                </a:solidFill>
              </a:rPr>
              <a:t>Investigation and Validation of NoSQL Injection</a:t>
            </a:r>
            <a:r>
              <a:rPr b="1" lang="en" sz="3000"/>
              <a:t> 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https://patrick-spiegel.de/MasterThesis.pdf</a:t>
            </a:r>
            <a:br>
              <a:rPr b="1" lang="en" sz="2400">
                <a:solidFill>
                  <a:srgbClr val="0B5394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NOSQL INJECTION</a:t>
            </a:r>
            <a:br>
              <a:rPr b="1" lang="en" sz="2300"/>
            </a:b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https://www.owasp.org/images/e/ed/GOD16-NOSQL.pdf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35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NOSQL</a:t>
            </a:r>
            <a:r>
              <a:rPr b="1" lang="en" sz="4800">
                <a:solidFill>
                  <a:srgbClr val="EFEFEF"/>
                </a:solidFill>
              </a:rPr>
              <a:t> Injection 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794" name="Google Shape;794;p135"/>
          <p:cNvSpPr txBox="1"/>
          <p:nvPr/>
        </p:nvSpPr>
        <p:spPr>
          <a:xfrm>
            <a:off x="141875" y="1257300"/>
            <a:ext cx="89391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NOSQL Reports</a:t>
            </a:r>
            <a:br>
              <a:rPr b="1" lang="en" sz="4800"/>
            </a:br>
            <a:r>
              <a:rPr b="1" lang="en" sz="4800">
                <a:solidFill>
                  <a:srgbClr val="0B5394"/>
                </a:solidFill>
              </a:rPr>
              <a:t>Use Google</a:t>
            </a:r>
            <a:endParaRPr b="1" sz="48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Twitter Hashtag</a:t>
            </a:r>
            <a:endParaRPr b="1" sz="4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#Bugbounty nosql</a:t>
            </a:r>
            <a:endParaRPr b="1"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36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Local File Inclusion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00" name="Google Shape;800;p136"/>
          <p:cNvSpPr txBox="1"/>
          <p:nvPr/>
        </p:nvSpPr>
        <p:spPr>
          <a:xfrm>
            <a:off x="102850" y="1553700"/>
            <a:ext cx="8939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Local file inclusion</a:t>
            </a:r>
            <a:br>
              <a:rPr b="1" lang="en" sz="6000"/>
            </a:b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https://appsecwiki.com/#/serversidesecurity?id=local-file-inclusion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37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Local File Inclusion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06" name="Google Shape;806;p137"/>
          <p:cNvSpPr txBox="1"/>
          <p:nvPr/>
        </p:nvSpPr>
        <p:spPr>
          <a:xfrm>
            <a:off x="88175" y="1383675"/>
            <a:ext cx="8967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90AC"/>
                </a:solidFill>
              </a:rPr>
              <a:t>        </a:t>
            </a: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WebSecurity</a:t>
            </a:r>
            <a:endParaRPr b="1"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      Academy Labs</a:t>
            </a:r>
            <a:br>
              <a:rPr b="1" lang="en" sz="800">
                <a:latin typeface="Arial Black"/>
                <a:ea typeface="Arial Black"/>
                <a:cs typeface="Arial Black"/>
                <a:sym typeface="Arial Black"/>
              </a:rPr>
            </a:br>
            <a:endParaRPr b="1" sz="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https://portswigger.net/web-security/all-labs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807" name="Google Shape;807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00" y="1231275"/>
            <a:ext cx="2404600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38"/>
          <p:cNvSpPr/>
          <p:nvPr/>
        </p:nvSpPr>
        <p:spPr>
          <a:xfrm>
            <a:off x="489125" y="191600"/>
            <a:ext cx="81657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Remote Code Execution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813" name="Google Shape;813;p138"/>
          <p:cNvSpPr txBox="1"/>
          <p:nvPr/>
        </p:nvSpPr>
        <p:spPr>
          <a:xfrm>
            <a:off x="0" y="1553700"/>
            <a:ext cx="91440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rgbClr val="EFEFEF"/>
                </a:solidFill>
              </a:rPr>
              <a:t>Remote Code Execution</a:t>
            </a:r>
            <a:br>
              <a:rPr b="1" lang="en" sz="6000"/>
            </a:b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https://appsecwiki.com/#/serversidesecurity?id=remote-code-execution</a:t>
            </a:r>
            <a:endParaRPr b="1"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