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Lato"/>
      <p:regular r:id="rId75"/>
      <p:bold r:id="rId76"/>
      <p:italic r:id="rId77"/>
      <p:boldItalic r:id="rId78"/>
    </p:embeddedFont>
    <p:embeddedFont>
      <p:font typeface="Source Code Pro"/>
      <p:regular r:id="rId79"/>
      <p:bold r:id="rId80"/>
      <p:italic r:id="rId81"/>
      <p:boldItalic r:id="rId82"/>
    </p:embeddedFont>
    <p:embeddedFont>
      <p:font typeface="Arial Black"/>
      <p:regular r:id="rId83"/>
    </p:embeddedFont>
    <p:embeddedFont>
      <p:font typeface="Oswald"/>
      <p:regular r:id="rId84"/>
      <p:bold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Oswald-regular.fntdata"/><Relationship Id="rId83" Type="http://schemas.openxmlformats.org/officeDocument/2006/relationships/font" Target="fonts/ArialBlack-regular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85" Type="http://schemas.openxmlformats.org/officeDocument/2006/relationships/font" Target="fonts/Oswald-bold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SourceCodePro-bold.fntdata"/><Relationship Id="rId82" Type="http://schemas.openxmlformats.org/officeDocument/2006/relationships/font" Target="fonts/SourceCodePro-boldItalic.fntdata"/><Relationship Id="rId81" Type="http://schemas.openxmlformats.org/officeDocument/2006/relationships/font" Target="fonts/SourceCodePr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Lato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Lato-italic.fntdata"/><Relationship Id="rId32" Type="http://schemas.openxmlformats.org/officeDocument/2006/relationships/slide" Target="slides/slide26.xml"/><Relationship Id="rId76" Type="http://schemas.openxmlformats.org/officeDocument/2006/relationships/font" Target="fonts/Lato-bold.fntdata"/><Relationship Id="rId35" Type="http://schemas.openxmlformats.org/officeDocument/2006/relationships/slide" Target="slides/slide29.xml"/><Relationship Id="rId79" Type="http://schemas.openxmlformats.org/officeDocument/2006/relationships/font" Target="fonts/SourceCodePro-regular.fntdata"/><Relationship Id="rId34" Type="http://schemas.openxmlformats.org/officeDocument/2006/relationships/slide" Target="slides/slide28.xml"/><Relationship Id="rId78" Type="http://schemas.openxmlformats.org/officeDocument/2006/relationships/font" Target="fonts/Lato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e14b666d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e14b666d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a9efd4bd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a9efd4bd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a9efd4bd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a9efd4bd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a9efd4bd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a9efd4bd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a9efd4bd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a9efd4bd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a9efd4bd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a9efd4bd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9a9efd4bd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9a9efd4bd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a9efd4bd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a9efd4bd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a9efd4bd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a9efd4bd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a9efd4bd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a9efd4bd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a9efd4bd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a9efd4bd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98dea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098dea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bf5fc3d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bf5fc3d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bf5fc3d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bf5fc3d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bf5fc3d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bf5fc3d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bf5fc3dc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bf5fc3dc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8a9f40a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8a9f40a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bf5fc3dc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bf5fc3dc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bf5fc3dc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bf5fc3dc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bf5fc3dc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bf5fc3dc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9e14b66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9e14b66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e14b666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9e14b666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accd3577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accd357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9e14b666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9e14b666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9e14b666d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9e14b666d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9e14b666d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9e14b666d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e14b666d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e14b666d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e14b666d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e14b666d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9e14b666d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9e14b666d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9e14b666d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9e14b666d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b8ce028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b8ce02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9b8ce028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9b8ce028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b8ce028c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b8ce028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a9efd4b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a9efd4b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9b8ed3cb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9b8ed3cb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8ed3cb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8ed3cb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9b8ed3cb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9b8ed3cb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9b8ed3cb8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9b8ed3cb8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b8ed3cb8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b8ed3cb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9c1e5182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9c1e5182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9c1e5182e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9c1e5182e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9c1e5182e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9c1e5182e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9c1e5182e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9c1e5182e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a64f9ce3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a64f9ce3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a9efd4b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a9efd4b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4f9ce3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4f9ce3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a64f9ce31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a64f9ce31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a64f9ce31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a64f9ce31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a64f9ce31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a64f9ce31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a64f9ce3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a64f9ce3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a64f9ce3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a64f9ce3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a64f9ce31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a64f9ce31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6879638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6879638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a68796388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a68796388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9fc52766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9fc52766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a9efd4bd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a9efd4b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9fc527660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9fc527660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9f390049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9f390049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9f3900491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9f3900491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70bc46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70bc46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a70bc4611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a70bc461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9fe31708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9fe3170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9fe31708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9fe31708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a10742b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a10742b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a8a9f40ae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a8a9f40ae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a9efd4bd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a9efd4bd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a9efd4bd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a9efd4bd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a9efd4bd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a9efd4bd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cloud/.tugboat" TargetMode="External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cloud/heroku.json" TargetMode="External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db/.pgpass" TargetMode="External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db/dbeaver-data-sources.xml" TargetMode="External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db/dump.sql" TargetMode="External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db/mongoid.yml" TargetMode="External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db/robomongo.json" TargetMode="External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tree/master/filezilla" TargetMode="External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misc-keys/cert-key.pem" TargetMode="External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misc-keys/putty-example.ppk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" TargetMode="External"/><Relationship Id="rId4" Type="http://schemas.openxmlformats.org/officeDocument/2006/relationships/hyperlink" Target="https://github.com/search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web/django/settings.py" TargetMode="External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web/js/salesforce.js" TargetMode="External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web/ruby/secrets.yml" TargetMode="External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hyperlink" Target="https://hackerone.com/reports/386614" TargetMode="External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web/var/www/.env" TargetMode="External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web/var/www/public_html/config.php" TargetMode="External"/><Relationship Id="rId5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web/var/www/public_html/wp-config.php" TargetMode="External"/><Relationship Id="rId5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.esmtprc" TargetMode="External"/><Relationship Id="rId5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.ftpconfig" TargetMode="External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tree/master/.docker" TargetMode="External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.netrc" TargetMode="External"/><Relationship Id="rId5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.npmrc" TargetMode="External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.remote-sync.json" TargetMode="External"/><Relationship Id="rId5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config" TargetMode="External"/><Relationship Id="rId5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deployment-config.json" TargetMode="External"/><Relationship Id="rId5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hub" TargetMode="External"/><Relationship Id="rId5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ventrilo_srv.ini" TargetMode="External"/><Relationship Id="rId5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hyperlink" Target="https://hackerone.com/reports/397527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s://github.com/streaak/keyhacks#Slack-API-token" TargetMode="External"/><Relationship Id="rId7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Facebook-Access-Token" TargetMode="External"/><Relationship Id="rId5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Google-Maps-API-key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.idea/WebServers.xml" TargetMode="External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AWS-Access-Key-ID-and-Secret" TargetMode="External"/><Relationship Id="rId5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twitter-api-secret" TargetMode="External"/><Relationship Id="rId5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Square" TargetMode="External"/><Relationship Id="rId5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MailGun-Private-Key" TargetMode="External"/><Relationship Id="rId5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Stripe-Live-Token" TargetMode="External"/><Relationship Id="rId5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Heroku-API-key" TargetMode="External"/><Relationship Id="rId5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Hubspot-API-key" TargetMode="External"/><Relationship Id="rId5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Pendo-Integration-Key" TargetMode="External"/><Relationship Id="rId5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hyperlink" Target="https://hackerone.com/reports/716292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s://github.com/streaak/keyhacks#JumpCloud-API-Key" TargetMode="External"/><Relationship Id="rId7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Mapbox-API-Key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.mozilla/firefox/logins.json" TargetMode="External"/><Relationship Id="rId5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Algolia-API-key" TargetMode="External"/><Relationship Id="rId5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Pagerduty-API-token" TargetMode="External"/><Relationship Id="rId5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BranchIO-Key-and-Secret" TargetMode="External"/><Relationship Id="rId5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WPEngine-API-Key" TargetMode="External"/><Relationship Id="rId5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DataDog-API-key" TargetMode="External"/><Relationship Id="rId5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Relationship Id="rId4" Type="http://schemas.openxmlformats.org/officeDocument/2006/relationships/hyperlink" Target="https://github.com/streaak/keyhacks#Gitlab-personal-access-token" TargetMode="External"/><Relationship Id="rId5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Relationship Id="rId4" Type="http://schemas.openxmlformats.org/officeDocument/2006/relationships/hyperlink" Target="https://hackerone.com/reports/858915" TargetMode="External"/><Relationship Id="rId5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Relationship Id="rId4" Type="http://schemas.openxmlformats.org/officeDocument/2006/relationships/hyperlink" Target="https://blog.assetnote.io/bug-bounty/2019/04/23/getting-access-zendesk-gcp/" TargetMode="External"/><Relationship Id="rId5" Type="http://schemas.openxmlformats.org/officeDocument/2006/relationships/image" Target="../media/image1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tree/master/.ssh" TargetMode="External"/><Relationship Id="rId5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github.com/gwen001/github-search/blob/master/github-employees.py" TargetMode="External"/><Relationship Id="rId4" Type="http://schemas.openxmlformats.org/officeDocument/2006/relationships/image" Target="../media/image1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.png"/><Relationship Id="rId4" Type="http://schemas.openxmlformats.org/officeDocument/2006/relationships/hyperlink" Target="https://github.com/michenriksen/gitrob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2.png"/><Relationship Id="rId4" Type="http://schemas.openxmlformats.org/officeDocument/2006/relationships/hyperlink" Target="https://github.com/gwen001/github-search/blob/master/github-grabrepo.php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2.png"/><Relationship Id="rId4" Type="http://schemas.openxmlformats.org/officeDocument/2006/relationships/hyperlink" Target="https://github.com/zricethezav/gitleaks" TargetMode="External"/><Relationship Id="rId5" Type="http://schemas.openxmlformats.org/officeDocument/2006/relationships/hyperlink" Target="https://github.com/zricethezav/gitleaks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.png"/><Relationship Id="rId4" Type="http://schemas.openxmlformats.org/officeDocument/2006/relationships/hyperlink" Target="https://github.com/dxa4481/truffleHog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Relationship Id="rId4" Type="http://schemas.openxmlformats.org/officeDocument/2006/relationships/hyperlink" Target="https://github.com/gwen001/github-search/blob/master/github-dorks.py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2.png"/><Relationship Id="rId4" Type="http://schemas.openxmlformats.org/officeDocument/2006/relationships/hyperlink" Target="https://github.com/obheda12/GitDorker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isxo/gitGraber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.vscode/sftp.json" TargetMode="Externa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cloud/.credentials" TargetMode="External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github.com/Plazmaz/leaky-repo/blob/master/cloud/.s3cfg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GitHub</a:t>
            </a:r>
            <a:endParaRPr b="1" sz="6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</a:t>
            </a: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Sensitive Information</a:t>
            </a:r>
            <a:endParaRPr b="1" sz="3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1625" y="2017738"/>
            <a:ext cx="1918450" cy="140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4725" y="2032062"/>
            <a:ext cx="1883025" cy="13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9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3" name="Google Shape;353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5" name="Google Shape;355;p49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filename:.tugboat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56" name="Google Shape;356;p49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authentication AND </a:t>
            </a:r>
            <a:r>
              <a:rPr b="1" lang="en">
                <a:solidFill>
                  <a:srgbClr val="00FF00"/>
                </a:solidFill>
              </a:rPr>
              <a:t>api_key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filename:.tugboat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58" name="Google Shape;358;p49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authentication AND </a:t>
            </a:r>
            <a:r>
              <a:rPr b="1" lang="en">
                <a:solidFill>
                  <a:srgbClr val="00FF00"/>
                </a:solidFill>
              </a:rPr>
              <a:t>api_key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59" name="Google Shape;359;p49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authentication AND </a:t>
            </a:r>
            <a:r>
              <a:rPr b="1" lang="en">
                <a:solidFill>
                  <a:srgbClr val="00FF00"/>
                </a:solidFill>
              </a:rPr>
              <a:t>api_key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60" name="Google Shape;360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1" name="Google Shape;36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cloud/.tugboatIs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Digital Ocean Tugboat Config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0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9" name="Google Shape;369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71" name="Google Shape;371;p50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filename:heroku.json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72" name="Google Shape;372;p50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HEROKU_API_KEY OR HEROKU_KEY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73" name="Google Shape;373;p50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filename:heroku.json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74" name="Google Shape;374;p50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HEROKU_API_KEY OR HEROKU_KEY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75" name="Google Shape;375;p50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HEROKU_API_KEY OR HEROKU_KEY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76" name="Google Shape;376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7" name="Google Shape;37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0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cloud/heroku.json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Contains Heroku Config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1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5" name="Google Shape;385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7" name="Google Shape;387;p51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filename:.pgpass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88" name="Google Shape;388;p51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:database: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89" name="Google Shape;389;p51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filename:.pgpass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90" name="Google Shape;390;p51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:database: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91" name="Google Shape;391;p51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:database: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92" name="Google Shape;392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3" name="Google Shape;39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1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db/.pgpass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PostgreSQL File Contains Passwords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2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1" name="Google Shape;401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03" name="Google Shape;403;p52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filename:dbeaver-data-sources.xml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04" name="Google Shape;404;p52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connection AND jdbc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05" name="Google Shape;405;p52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dbeaver-data-sources.xml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06" name="Google Shape;406;p52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connection AND jdbc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07" name="Google Shape;407;p52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connection AND jdbc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08" name="Google Shape;408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9" name="Google Shape;40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2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db/dbeaver-data-sources.xml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DBeaver Config Containing Credentials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3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7" name="Google Shape;417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filename:dump.sql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"</a:t>
            </a:r>
            <a:r>
              <a:rPr b="1" lang="en">
                <a:solidFill>
                  <a:srgbClr val="00FF00"/>
                </a:solidFill>
              </a:rPr>
              <a:t>MySQL dump"</a:t>
            </a:r>
            <a:r>
              <a:rPr b="1" lang="en">
                <a:solidFill>
                  <a:srgbClr val="00FF00"/>
                </a:solidFill>
              </a:rPr>
              <a:t> AND "</a:t>
            </a:r>
            <a:r>
              <a:rPr b="1" lang="en">
                <a:solidFill>
                  <a:srgbClr val="00FF00"/>
                </a:solidFill>
              </a:rPr>
              <a:t>INSERT INTO"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21" name="Google Shape;421;p53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filename:dump.sql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"MySQL dump" AND "INSERT INTO"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"MySQL dump" AND "INSERT INTO"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5" name="Google Shape;42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3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db/dump.sql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Contains MYSQL Hashes Dump 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4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3" name="Google Shape;433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35" name="Google Shape;435;p54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filename:mongoid.yml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36" name="Google Shape;436;p54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production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mongodb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37" name="Google Shape;437;p54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mongoid.yml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38" name="Google Shape;438;p54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production AND mongodb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39" name="Google Shape;439;p54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production AND mongodb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40" name="Google Shape;440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1" name="Google Shape;44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db/mongoid.yml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Mongoid Config File</a:t>
            </a:r>
            <a:r>
              <a:rPr b="1" lang="en" sz="3000">
                <a:solidFill>
                  <a:srgbClr val="0B5394"/>
                </a:solidFill>
              </a:rPr>
              <a:t> 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5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9" name="Google Shape;449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51" name="Google Shape;451;p55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filename:robomongo.json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52" name="Google Shape;452;p55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userPassword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serverHost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53" name="Google Shape;453;p55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robomongo.json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54" name="Google Shape;454;p55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userPassword AND serverHost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55" name="Google Shape;455;p55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userPassword AND serverHost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56" name="Google Shape;456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7" name="Google Shape;45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5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db/robomongo.json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Mongolab Credentials For Robomongo</a:t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6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5" name="Google Shape;465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67" name="Google Shape;467;p56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filename:filezilla.xml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68" name="Google Shape;468;p56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FileZilla3 AND "Pass encoding"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69" name="Google Shape;469;p56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filename:filezilla.xml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70" name="Google Shape;470;p56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FileZilla3 AND "Pass encoding"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71" name="Google Shape;471;p56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FileZilla3 AND "Pass encoding"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72" name="Google Shape;472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3" name="Google Shape;47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6"/>
          <p:cNvSpPr txBox="1"/>
          <p:nvPr/>
        </p:nvSpPr>
        <p:spPr>
          <a:xfrm>
            <a:off x="0" y="1336725"/>
            <a:ext cx="91440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f</a:t>
            </a:r>
            <a:r>
              <a:rPr b="1" lang="en" sz="2800">
                <a:solidFill>
                  <a:srgbClr val="00FF00"/>
                </a:solidFill>
              </a:rPr>
              <a:t>ilezilla/filezilla.xml</a:t>
            </a:r>
            <a:r>
              <a:rPr b="1" lang="en" sz="2800">
                <a:solidFill>
                  <a:srgbClr val="85200C"/>
                </a:solidFill>
              </a:rPr>
              <a:t> OR </a:t>
            </a:r>
            <a:r>
              <a:rPr b="1" lang="en" sz="2800">
                <a:solidFill>
                  <a:srgbClr val="00FF00"/>
                </a:solidFill>
              </a:rPr>
              <a:t>filezilla/recentservers.xml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 Filezilla config file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7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1" name="Google Shape;481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83" name="Google Shape;483;p57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filename:cert-key.pem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84" name="Google Shape;484;p57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"BEGIN PRIVATE KEY"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85" name="Google Shape;485;p57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filename:cert-key.pem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86" name="Google Shape;486;p57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"BEGIN PRIVATE KEY"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87" name="Google Shape;487;p57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"BEGIN PRIVATE KEY"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88" name="Google Shape;488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9" name="Google Shape;48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7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cert-key.pem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PEM Private key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8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7" name="Google Shape;497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99" name="Google Shape;499;p58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filename:putty extension:ppk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0" name="Google Shape;500;p58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PuTTY-User-Key-File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1" name="Google Shape;501;p58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filename:putty extension:ppk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2" name="Google Shape;502;p58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PuTTY-User-Key-File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3" name="Google Shape;503;p58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PuTTY-User-Key-File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4" name="Google Shape;504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5" name="Google Shape;50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8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Putty-example.ppk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PuTTYgen Private Key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14" name="Google Shape;214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20" name="Google Shape;220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21" name="Google Shape;221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22" name="Google Shape;222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23" name="Google Shape;223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49650" y="1298300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26" name="Google Shape;226;p41"/>
          <p:cNvSpPr txBox="1"/>
          <p:nvPr/>
        </p:nvSpPr>
        <p:spPr>
          <a:xfrm>
            <a:off x="49650" y="1144575"/>
            <a:ext cx="89922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27" name="Google Shape;227;p41"/>
          <p:cNvSpPr txBox="1"/>
          <p:nvPr/>
        </p:nvSpPr>
        <p:spPr>
          <a:xfrm>
            <a:off x="369950" y="2080350"/>
            <a:ext cx="35775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4A86E8"/>
                </a:solidFill>
              </a:rPr>
              <a:t>G</a:t>
            </a:r>
            <a:r>
              <a:rPr b="1" lang="en" sz="7200">
                <a:solidFill>
                  <a:srgbClr val="CC4125"/>
                </a:solidFill>
              </a:rPr>
              <a:t>o</a:t>
            </a:r>
            <a:r>
              <a:rPr b="1" lang="en" sz="7200">
                <a:solidFill>
                  <a:srgbClr val="F1C232"/>
                </a:solidFill>
              </a:rPr>
              <a:t>o</a:t>
            </a:r>
            <a:r>
              <a:rPr b="1" lang="en" sz="7200">
                <a:solidFill>
                  <a:srgbClr val="4A86E8"/>
                </a:solidFill>
              </a:rPr>
              <a:t>g</a:t>
            </a:r>
            <a:r>
              <a:rPr b="1" lang="en" sz="7200">
                <a:solidFill>
                  <a:srgbClr val="6AA84F"/>
                </a:solidFill>
              </a:rPr>
              <a:t>l</a:t>
            </a:r>
            <a:r>
              <a:rPr b="1" lang="en" sz="7200">
                <a:solidFill>
                  <a:srgbClr val="CC4125"/>
                </a:solidFill>
              </a:rPr>
              <a:t>e</a:t>
            </a:r>
            <a:endParaRPr b="1" sz="7200">
              <a:solidFill>
                <a:srgbClr val="CC4125"/>
              </a:solidFill>
            </a:endParaRPr>
          </a:p>
        </p:txBody>
      </p:sp>
      <p:sp>
        <p:nvSpPr>
          <p:cNvPr id="228" name="Google Shape;228;p41"/>
          <p:cNvSpPr/>
          <p:nvPr/>
        </p:nvSpPr>
        <p:spPr>
          <a:xfrm>
            <a:off x="326350" y="191600"/>
            <a:ext cx="8492100" cy="837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FEFEF"/>
                </a:solidFill>
              </a:rPr>
              <a:t>Employees of The Company</a:t>
            </a:r>
            <a:endParaRPr b="1" sz="4800">
              <a:solidFill>
                <a:srgbClr val="EFEFEF"/>
              </a:solidFill>
            </a:endParaRPr>
          </a:p>
        </p:txBody>
      </p:sp>
      <p:sp>
        <p:nvSpPr>
          <p:cNvPr id="229" name="Google Shape;229;p41"/>
          <p:cNvSpPr/>
          <p:nvPr/>
        </p:nvSpPr>
        <p:spPr>
          <a:xfrm>
            <a:off x="485100" y="4401425"/>
            <a:ext cx="3489900" cy="527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site:github.com</a:t>
            </a:r>
            <a:r>
              <a:rPr b="1" lang="en"/>
              <a:t> </a:t>
            </a:r>
            <a:r>
              <a:rPr b="1" lang="en">
                <a:solidFill>
                  <a:srgbClr val="EFEFEF"/>
                </a:solidFill>
              </a:rPr>
              <a:t>inurl:"org=company"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485100" y="1108125"/>
            <a:ext cx="40869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85200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</a:t>
            </a:r>
            <a:r>
              <a:rPr b="1" lang="en" sz="3600">
                <a:solidFill>
                  <a:schemeClr val="accent3"/>
                </a:solidFill>
              </a:rPr>
              <a:t> </a:t>
            </a:r>
            <a:br>
              <a:rPr b="1" lang="en" sz="2400">
                <a:solidFill>
                  <a:schemeClr val="accent4"/>
                </a:solidFill>
              </a:rPr>
            </a:br>
            <a:r>
              <a:rPr b="1" lang="en" sz="2400">
                <a:solidFill>
                  <a:srgbClr val="0B5394"/>
                </a:solidFill>
              </a:rPr>
              <a:t>Search Engine</a:t>
            </a:r>
            <a:br>
              <a:rPr b="1" lang="en" sz="2400">
                <a:solidFill>
                  <a:schemeClr val="accent4"/>
                </a:solidFill>
              </a:rPr>
            </a:br>
            <a:br>
              <a:rPr b="1" lang="en" sz="700">
                <a:solidFill>
                  <a:schemeClr val="accent4"/>
                </a:solidFill>
              </a:rPr>
            </a:br>
            <a:br>
              <a:rPr b="1" lang="en" sz="700">
                <a:solidFill>
                  <a:schemeClr val="accent4"/>
                </a:solidFill>
              </a:rPr>
            </a:br>
            <a:endParaRPr b="1" sz="7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31" name="Google Shape;231;p41"/>
          <p:cNvSpPr txBox="1"/>
          <p:nvPr/>
        </p:nvSpPr>
        <p:spPr>
          <a:xfrm>
            <a:off x="4667325" y="1117500"/>
            <a:ext cx="42549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Char char="●"/>
            </a:pPr>
            <a:r>
              <a:rPr b="1" lang="en" sz="3600">
                <a:solidFill>
                  <a:srgbClr val="85200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br>
              <a:rPr b="1" lang="en" sz="2400">
                <a:solidFill>
                  <a:schemeClr val="accent4"/>
                </a:solidFill>
              </a:rPr>
            </a:br>
            <a:br>
              <a:rPr b="1" lang="en" sz="2400">
                <a:solidFill>
                  <a:schemeClr val="accent4"/>
                </a:solidFill>
              </a:rPr>
            </a:br>
            <a:br>
              <a:rPr b="1" lang="en" sz="700">
                <a:solidFill>
                  <a:schemeClr val="accent4"/>
                </a:solidFill>
              </a:rPr>
            </a:br>
            <a:br>
              <a:rPr b="1" lang="en" sz="700">
                <a:solidFill>
                  <a:schemeClr val="accent4"/>
                </a:solidFill>
              </a:rPr>
            </a:br>
            <a:endParaRPr b="1" sz="7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925" y="3340450"/>
            <a:ext cx="1308525" cy="8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3913" y="2080350"/>
            <a:ext cx="2281775" cy="19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1"/>
          <p:cNvSpPr/>
          <p:nvPr/>
        </p:nvSpPr>
        <p:spPr>
          <a:xfrm>
            <a:off x="5049838" y="4410800"/>
            <a:ext cx="3489900" cy="527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org:company</a:t>
            </a:r>
            <a:endParaRPr b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15" name="Google Shape;515;p59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filename:settings.py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16" name="Google Shape;516;p59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SECRET_KEY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17" name="Google Shape;517;p59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filename:settings.py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18" name="Google Shape;518;p59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SECRET_KEY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19" name="Google Shape;519;p59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SECRET_KEY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20" name="Google Shape;520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1" name="Google Shape;52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9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django/settings.py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Contains Valid Secret Key For Django Setup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0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9" name="Google Shape;529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31" name="Google Shape;531;p60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filename:salesforce.js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32" name="Google Shape;532;p60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"conn.login(" OR "require('jsforce')"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filename:salesforce.js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34" name="Google Shape;534;p60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"conn.login(" OR " require('jsforce')"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35" name="Google Shape;535;p60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"</a:t>
            </a:r>
            <a:r>
              <a:rPr b="1" lang="en">
                <a:solidFill>
                  <a:srgbClr val="00FF00"/>
                </a:solidFill>
              </a:rPr>
              <a:t>conn.login(" OR " require('jsforce')"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36" name="Google Shape;536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7" name="Google Shape;53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0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salesforce.js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Salesforce Credentials In A NodeJS Project</a:t>
            </a:r>
            <a:endParaRPr b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1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5" name="Google Shape;545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47" name="Google Shape;547;p61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filename:secrets.yml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48" name="Google Shape;548;p61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secret_key_base</a:t>
            </a:r>
            <a:r>
              <a:rPr b="1" lang="en">
                <a:solidFill>
                  <a:srgbClr val="00FF00"/>
                </a:solidFill>
              </a:rPr>
              <a:t>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49" name="Google Shape;549;p61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filename:secrets.yml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50" name="Google Shape;550;p61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secret_key_base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51" name="Google Shape;551;p61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secret_key_base</a:t>
            </a:r>
            <a:r>
              <a:rPr b="1" lang="en">
                <a:solidFill>
                  <a:srgbClr val="00FF00"/>
                </a:solidFill>
              </a:rPr>
              <a:t>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52" name="Google Shape;552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3" name="Google Shape;55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1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secrets.yml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Contains Credentials For Ruby on Rails</a:t>
            </a:r>
            <a:endParaRPr b="1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2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1" name="Google Shape;561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63" name="Google Shape;563;p62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filename:credentials.yml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64" name="Google Shape;564;p62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00"/>
                </a:solidFill>
              </a:rPr>
              <a:t>org:company </a:t>
            </a:r>
            <a:r>
              <a:rPr b="1" lang="en" sz="1300">
                <a:solidFill>
                  <a:srgbClr val="00FF00"/>
                </a:solidFill>
              </a:rPr>
              <a:t>slack_token OR </a:t>
            </a:r>
            <a:r>
              <a:rPr b="1" lang="en" sz="1300">
                <a:solidFill>
                  <a:srgbClr val="00FF00"/>
                </a:solidFill>
              </a:rPr>
              <a:t>access-token OR _TOKEN</a:t>
            </a:r>
            <a:endParaRPr b="1" sz="1300">
              <a:solidFill>
                <a:srgbClr val="00FF00"/>
              </a:solidFill>
            </a:endParaRPr>
          </a:p>
        </p:txBody>
      </p:sp>
      <p:sp>
        <p:nvSpPr>
          <p:cNvPr id="565" name="Google Shape;565;p62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credentials.yml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66" name="Google Shape;566;p62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slack_token OR  access-token OR _TOKEN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67" name="Google Shape;567;p62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00"/>
                </a:solidFill>
              </a:rPr>
              <a:t>"company.com" </a:t>
            </a:r>
            <a:r>
              <a:rPr b="1" lang="en" sz="1300">
                <a:solidFill>
                  <a:srgbClr val="00FF00"/>
                </a:solidFill>
              </a:rPr>
              <a:t>slack_token OR  access-token OR _TOKEN</a:t>
            </a:r>
            <a:r>
              <a:rPr b="1" lang="en" sz="1300">
                <a:solidFill>
                  <a:srgbClr val="00FF00"/>
                </a:solidFill>
              </a:rPr>
              <a:t> </a:t>
            </a:r>
            <a:endParaRPr b="1" sz="1300">
              <a:solidFill>
                <a:srgbClr val="00FF00"/>
              </a:solidFill>
            </a:endParaRPr>
          </a:p>
        </p:txBody>
      </p:sp>
      <p:sp>
        <p:nvSpPr>
          <p:cNvPr id="568" name="Google Shape;568;p62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credentials.yml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Credentials For Voice AND Chat Platforms</a:t>
            </a:r>
            <a:endParaRPr b="1" sz="1800"/>
          </a:p>
        </p:txBody>
      </p:sp>
      <p:sp>
        <p:nvSpPr>
          <p:cNvPr id="569" name="Google Shape;569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70" name="Google Shape;57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3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7" name="Google Shape;577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79" name="Google Shape;579;p63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filename:.travis.yml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80" name="Google Shape;580;p63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notification AND slack OR secure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81" name="Google Shape;581;p63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.travis.yml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82" name="Google Shape;582;p63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notification AND slack OR secure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83" name="Google Shape;583;p63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notification AND slack OR secure</a:t>
            </a:r>
            <a:r>
              <a:rPr b="1" lang="en">
                <a:solidFill>
                  <a:srgbClr val="00FF00"/>
                </a:solidFill>
              </a:rPr>
              <a:t>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84" name="Google Shape;584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85" name="Google Shape;58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238" y="26841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3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.travis.yml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Contains The Slack Token For R​ocketChat</a:t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4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3" name="Google Shape;593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95" name="Google Shape;595;p64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filename:.env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96" name="Google Shape;596;p64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APP_KEY</a:t>
            </a:r>
            <a:r>
              <a:rPr b="1" lang="en">
                <a:solidFill>
                  <a:srgbClr val="00FF00"/>
                </a:solidFill>
              </a:rPr>
              <a:t> OR </a:t>
            </a:r>
            <a:r>
              <a:rPr b="1" lang="en">
                <a:solidFill>
                  <a:srgbClr val="00FF00"/>
                </a:solidFill>
              </a:rPr>
              <a:t>DB_PASS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97" name="Google Shape;597;p64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filename:.env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98" name="Google Shape;598;p64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APP_KEY OR DB_PASS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99" name="Google Shape;599;p64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APP_KEY OR DB_PASS</a:t>
            </a:r>
            <a:r>
              <a:rPr b="1" lang="en">
                <a:solidFill>
                  <a:srgbClr val="00FF00"/>
                </a:solidFill>
              </a:rPr>
              <a:t>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00" name="Google Shape;600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1" name="Google Shape;60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4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.env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Contains Credentials For Laravel</a:t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5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9" name="Google Shape;609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11" name="Google Shape;611;p65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filename:config.php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12" name="Google Shape;612;p65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mysql_connect OR dbpass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13" name="Google Shape;613;p65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filename:config.php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14" name="Google Shape;614;p65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mysql_connect OR dbpass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15" name="Google Shape;615;p65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mysql_connect OR dbpass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16" name="Google Shape;616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7" name="Google Shape;61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5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config.php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PHP Application Configuration File</a:t>
            </a:r>
            <a:endParaRPr b="1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6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5" name="Google Shape;625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27" name="Google Shape;627;p66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filename:wp-config.php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28" name="Google Shape;628;p66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DB_PASSWORD</a:t>
            </a:r>
            <a:r>
              <a:rPr b="1" lang="en">
                <a:solidFill>
                  <a:srgbClr val="00FF00"/>
                </a:solidFill>
              </a:rPr>
              <a:t> OR </a:t>
            </a:r>
            <a:r>
              <a:rPr b="1" lang="en">
                <a:solidFill>
                  <a:srgbClr val="00FF00"/>
                </a:solidFill>
              </a:rPr>
              <a:t>AUTH_KEY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29" name="Google Shape;629;p66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filename:wp-config.php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30" name="Google Shape;630;p66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DB_PASSWORD</a:t>
            </a:r>
            <a:r>
              <a:rPr b="1" lang="en">
                <a:solidFill>
                  <a:srgbClr val="00FF00"/>
                </a:solidFill>
              </a:rPr>
              <a:t> OR </a:t>
            </a:r>
            <a:r>
              <a:rPr b="1" lang="en">
                <a:solidFill>
                  <a:srgbClr val="00FF00"/>
                </a:solidFill>
              </a:rPr>
              <a:t>AUTH_KEY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31" name="Google Shape;631;p66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DB_PASSWORD</a:t>
            </a:r>
            <a:r>
              <a:rPr b="1" lang="en">
                <a:solidFill>
                  <a:srgbClr val="00FF00"/>
                </a:solidFill>
              </a:rPr>
              <a:t>t OR </a:t>
            </a:r>
            <a:r>
              <a:rPr b="1" lang="en">
                <a:solidFill>
                  <a:srgbClr val="00FF00"/>
                </a:solidFill>
              </a:rPr>
              <a:t>AUTH_KEY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32" name="Google Shape;632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3" name="Google Shape;63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6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wp-config.php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WordPress </a:t>
            </a:r>
            <a:r>
              <a:rPr b="1" lang="en" sz="3000">
                <a:solidFill>
                  <a:srgbClr val="0B5394"/>
                </a:solidFill>
              </a:rPr>
              <a:t>Configuration File</a:t>
            </a:r>
            <a:endParaRPr b="1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7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1" name="Google Shape;641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43" name="Google Shape;643;p67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filename:.esmtprc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44" name="Google Shape;644;p67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"</a:t>
            </a:r>
            <a:r>
              <a:rPr b="1" lang="en">
                <a:solidFill>
                  <a:srgbClr val="00FF00"/>
                </a:solidFill>
              </a:rPr>
              <a:t>hostname smtp"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45" name="Google Shape;645;p67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filename:.esmtprc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46" name="Google Shape;646;p67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"hostname smtp"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47" name="Google Shape;647;p67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"hostname smtp"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48" name="Google Shape;648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49" name="Google Shape;64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67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.esmtprc</a:t>
            </a:r>
            <a:endParaRPr b="1" sz="3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ESMTP Configuration File</a:t>
            </a:r>
            <a:endParaRPr b="1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8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7" name="Google Shape;657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59" name="Google Shape;659;p68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filename:.ftpconfig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60" name="Google Shape;660;p68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protocol AND ftp</a:t>
            </a:r>
            <a:r>
              <a:rPr b="1" lang="en">
                <a:solidFill>
                  <a:srgbClr val="00FF00"/>
                </a:solidFill>
              </a:rPr>
              <a:t>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61" name="Google Shape;661;p68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filename:.ftpconfig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62" name="Google Shape;662;p68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protocol AND ftp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63" name="Google Shape;663;p68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protocol AND ftp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64" name="Google Shape;664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5" name="Google Shape;665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8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.ftpconfig</a:t>
            </a:r>
            <a:endParaRPr b="1" sz="3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Contains SFTP OR SSH Server Credentials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1" name="Google Shape;241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3" name="Google Shape;243;p42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</a:t>
            </a:r>
            <a:r>
              <a:rPr b="1" lang="en">
                <a:solidFill>
                  <a:srgbClr val="00FF00"/>
                </a:solidFill>
              </a:rPr>
              <a:t>dockercfg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4" name="Google Shape;244;p42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docker AND auth AND email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5" name="Google Shape;245;p42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.dockercfg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6" name="Google Shape;246;p42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docker AND auth AND email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7" name="Google Shape;247;p42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docker AND auth AND email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.docker/.dockercfg</a:t>
            </a:r>
            <a:r>
              <a:rPr b="1" lang="en" sz="3000">
                <a:solidFill>
                  <a:srgbClr val="85200C"/>
                </a:solidFill>
              </a:rPr>
              <a:t> OR </a:t>
            </a:r>
            <a:r>
              <a:rPr b="1" lang="en" sz="3000">
                <a:solidFill>
                  <a:srgbClr val="00FF00"/>
                </a:solidFill>
              </a:rPr>
              <a:t>.docker/config.json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Docker Registry Authentication Data</a:t>
            </a:r>
            <a:endParaRPr b="1" sz="7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9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3" name="Google Shape;673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75" name="Google Shape;675;p69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filename:.netrc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76" name="Google Shape;676;p69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machine AND login AND 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77" name="Google Shape;677;p69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filename:.netrc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78" name="Google Shape;678;p69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machine AND login AND 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79" name="Google Shape;679;p69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machine AND login AND 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80" name="Google Shape;680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81" name="Google Shape;68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9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</a:t>
            </a:r>
            <a:r>
              <a:rPr b="1" lang="en" sz="3000">
                <a:solidFill>
                  <a:srgbClr val="00FF00"/>
                </a:solidFill>
              </a:rPr>
              <a:t>netrc</a:t>
            </a:r>
            <a:endParaRPr b="1" sz="3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Contains </a:t>
            </a:r>
            <a:r>
              <a:rPr b="1" lang="en" sz="3000">
                <a:solidFill>
                  <a:srgbClr val="0B5394"/>
                </a:solidFill>
              </a:rPr>
              <a:t>SMTP </a:t>
            </a:r>
            <a:r>
              <a:rPr b="1" lang="en" sz="3000">
                <a:solidFill>
                  <a:srgbClr val="0B5394"/>
                </a:solidFill>
              </a:rPr>
              <a:t>Credentials</a:t>
            </a:r>
            <a:endParaRPr b="1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70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9" name="Google Shape;689;p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91" name="Google Shape;691;p70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filename:.npmrc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92" name="Google Shape;692;p70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registry</a:t>
            </a:r>
            <a:r>
              <a:rPr b="1" lang="en">
                <a:solidFill>
                  <a:srgbClr val="00FF00"/>
                </a:solidFill>
              </a:rPr>
              <a:t> AND _auth OR _authToken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93" name="Google Shape;693;p70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filename:.npmrc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94" name="Google Shape;694;p70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registry AND _auth OR _authToken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95" name="Google Shape;695;p70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registry AND _auth OR _authToken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96" name="Google Shape;696;p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97" name="Google Shape;697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0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</a:t>
            </a:r>
            <a:r>
              <a:rPr b="1" lang="en" sz="3000">
                <a:solidFill>
                  <a:srgbClr val="00FF00"/>
                </a:solidFill>
              </a:rPr>
              <a:t>npmrc</a:t>
            </a:r>
            <a:endParaRPr b="1" sz="3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 NPM Registry Authentication Data</a:t>
            </a:r>
            <a:endParaRPr b="1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71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5" name="Google Shape;705;p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07" name="Google Shape;707;p71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</a:t>
            </a:r>
            <a:r>
              <a:rPr b="1" lang="en">
                <a:solidFill>
                  <a:srgbClr val="00FF00"/>
                </a:solidFill>
              </a:rPr>
              <a:t>.remote-sync.json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08" name="Google Shape;708;p71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"remote sync"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09" name="Google Shape;709;p71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filename:.remote-sync.json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10" name="Google Shape;710;p71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"remote sync"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11" name="Google Shape;711;p71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"remote sync"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12" name="Google Shape;712;p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3" name="Google Shape;713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71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.remote-sync.json</a:t>
            </a:r>
            <a:endParaRPr b="1" sz="3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 C</a:t>
            </a:r>
            <a:r>
              <a:rPr b="1" lang="en" sz="3000">
                <a:solidFill>
                  <a:srgbClr val="0B5394"/>
                </a:solidFill>
              </a:rPr>
              <a:t>ontains FTP , SFTP OR SSH Credentials</a:t>
            </a:r>
            <a:endParaRPr b="1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72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21" name="Google Shape;721;p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23" name="Google Shape;723;p72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filename:config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24" name="Google Shape;724;p72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IRC_HOST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IRC_PASS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25" name="Google Shape;725;p72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filename:config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26" name="Google Shape;726;p72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IRC_HOST AND IRC_PASS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27" name="Google Shape;727;p72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IRC_HOST AND IRC_PASS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28" name="Google Shape;728;p7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29" name="Google Shape;72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2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</a:t>
            </a:r>
            <a:r>
              <a:rPr b="1" lang="en" sz="3000">
                <a:solidFill>
                  <a:srgbClr val="00FF00"/>
                </a:solidFill>
              </a:rPr>
              <a:t>config</a:t>
            </a:r>
            <a:endParaRPr b="1" sz="3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IRC Configuration</a:t>
            </a:r>
            <a:endParaRPr b="1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73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7" name="Google Shape;737;p7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39" name="Google Shape;739;p73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filename:deployment-config.json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40" name="Google Shape;740;p73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type AND sftp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41" name="Google Shape;741;p73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deployment-config.json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42" name="Google Shape;742;p73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type AND sftp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43" name="Google Shape;743;p73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type AND sftp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44" name="Google Shape;744;p7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45" name="Google Shape;74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73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deployment-config.json</a:t>
            </a:r>
            <a:r>
              <a:rPr b="1" lang="en" sz="3000">
                <a:solidFill>
                  <a:srgbClr val="00FF00"/>
                </a:solidFill>
              </a:rPr>
              <a:t> </a:t>
            </a:r>
            <a:r>
              <a:rPr b="1" lang="en" sz="2800">
                <a:solidFill>
                  <a:srgbClr val="85200C"/>
                </a:solidFill>
              </a:rPr>
              <a:t>OR </a:t>
            </a:r>
            <a:r>
              <a:rPr b="1" lang="en" sz="2800">
                <a:solidFill>
                  <a:srgbClr val="00FF00"/>
                </a:solidFill>
              </a:rPr>
              <a:t>sftp-config.json</a:t>
            </a:r>
            <a:endParaRPr b="1" sz="3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Contains Server Details AND Credentials</a:t>
            </a:r>
            <a:endParaRPr b="1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74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3" name="Google Shape;753;p7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7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55" name="Google Shape;755;p74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filename:hub oauth_token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56" name="Google Shape;756;p74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github.com AND user AND </a:t>
            </a:r>
            <a:r>
              <a:rPr b="1" lang="en">
                <a:solidFill>
                  <a:srgbClr val="00FF00"/>
                </a:solidFill>
              </a:rPr>
              <a:t>oauth_token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57" name="Google Shape;757;p74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filename:hub oauth_token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58" name="Google Shape;758;p74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github.com AND user AND oauth_token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59" name="Google Shape;759;p74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00"/>
                </a:solidFill>
              </a:rPr>
              <a:t>"company.com" </a:t>
            </a:r>
            <a:r>
              <a:rPr b="1" lang="en" sz="1300">
                <a:solidFill>
                  <a:srgbClr val="00FF00"/>
                </a:solidFill>
              </a:rPr>
              <a:t>github.com AND user AND oauth_token</a:t>
            </a:r>
            <a:endParaRPr b="1" sz="1300">
              <a:solidFill>
                <a:srgbClr val="00FF00"/>
              </a:solidFill>
            </a:endParaRPr>
          </a:p>
        </p:txBody>
      </p:sp>
      <p:sp>
        <p:nvSpPr>
          <p:cNvPr id="760" name="Google Shape;760;p7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61" name="Google Shape;761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74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hub</a:t>
            </a:r>
            <a:endParaRPr b="1" sz="3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Hub Configuration That Stores Github Tokens</a:t>
            </a:r>
            <a:endParaRPr b="1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75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9" name="Google Shape;769;p7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7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71" name="Google Shape;771;p75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filename:ventrillo_srv.ini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72" name="Google Shape;772;p75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AdminPassword AND 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73" name="Google Shape;773;p75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ventrillo_srv.ini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74" name="Google Shape;774;p75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AdminPassword AND 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75" name="Google Shape;775;p75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AdminPassword AND 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76" name="Google Shape;776;p7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77" name="Google Shape;77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5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ventrillo_srv.ini</a:t>
            </a:r>
            <a:endParaRPr b="1" sz="3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Ventrilo Configuration</a:t>
            </a:r>
            <a:endParaRPr b="1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76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85" name="Google Shape;785;p7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7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87" name="Google Shape;787;p76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xoxp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88" name="Google Shape;788;p76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token=xoxp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89" name="Google Shape;789;p76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xoxp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90" name="Google Shape;790;p76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xoxp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91" name="Google Shape;791;p76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token=xoxp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92" name="Google Shape;792;p7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93" name="Google Shape;793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238" y="26841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7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95" name="Google Shape;795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6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</a:rPr>
              <a:t>Slack Token : (xox[p|b|o|a]-[0-9]{12}-[0-9]{12}-[0-9]{12}-[a-z0-9]{32})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Slack Webhook : https://hooks.slack.com/services/T[a-zA-Z0-9_]{8}/B[a-zA-Z0-9_]{8}/[a-zA-Z0-9_]{24}</a:t>
            </a:r>
            <a:br>
              <a:rPr b="1" lang="en" sz="1200">
                <a:solidFill>
                  <a:srgbClr val="0B5394"/>
                </a:solidFill>
              </a:rPr>
            </a:br>
            <a:r>
              <a:rPr b="1" lang="en" sz="1800">
                <a:solidFill>
                  <a:srgbClr val="0B5394"/>
                </a:solidFill>
              </a:rPr>
              <a:t>curl -sX POST "https://slack.com/api/auth.test?token=xoxp-TOKEN_HERE&amp;pretty=1"</a:t>
            </a:r>
            <a:endParaRPr b="1" sz="30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77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03" name="Google Shape;803;p7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7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05" name="Google Shape;805;p77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EAACEdEose0cBA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06" name="Google Shape;806;p77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access_token=EAACEdEose0cBA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07" name="Google Shape;807;p77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EAACEdEose0cBA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08" name="Google Shape;808;p77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EAACEdEose0cBA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09" name="Google Shape;809;p77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access_token=EAACEdEose0cBA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10" name="Google Shape;810;p7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11" name="Google Shape;81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7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</a:rPr>
              <a:t>Facebook Access Token : EAACEdEose0cBA[0-9A-Za-z]+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 sz="1600">
                <a:solidFill>
                  <a:srgbClr val="00FF00"/>
                </a:solidFill>
              </a:rPr>
              <a:t>Facebook OAuth : [f|F][a|A][c|C][e|E][b|B][o|O][o|O][k|K].{0,30}['\"\\s][0-9a-f]{32}['\"\\s]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curl -s "https://developers.facebook.com/tools/debug/accesstoken/?access_token=ACCESS_TOKEN"</a:t>
            </a:r>
            <a:endParaRPr b="1" sz="30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7" name="Google Shape;81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78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19" name="Google Shape;819;p7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21" name="Google Shape;821;p78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AIza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22" name="Google Shape;822;p78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key</a:t>
            </a:r>
            <a:r>
              <a:rPr b="1" lang="en">
                <a:solidFill>
                  <a:srgbClr val="00FF00"/>
                </a:solidFill>
              </a:rPr>
              <a:t>=Alza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23" name="Google Shape;823;p78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ya29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24" name="Google Shape;824;p78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secret=6L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25" name="Google Shape;825;p7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26" name="Google Shape;826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78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</a:rPr>
              <a:t>Google Api Key : AIza[0-9A-Za-z-_]{35}</a:t>
            </a:r>
            <a:br>
              <a:rPr b="1" lang="en" sz="1800">
                <a:solidFill>
                  <a:srgbClr val="00FF00"/>
                </a:solidFill>
              </a:rPr>
            </a:br>
            <a:r>
              <a:rPr b="1" lang="en" sz="1800">
                <a:solidFill>
                  <a:srgbClr val="00FF00"/>
                </a:solidFill>
              </a:rPr>
              <a:t>Google OAuth :  ya29\\.[0-9A-Za-z\\-_]+</a:t>
            </a:r>
            <a:br>
              <a:rPr b="1" lang="en" sz="1800">
                <a:solidFill>
                  <a:srgbClr val="00FF00"/>
                </a:solidFill>
              </a:rPr>
            </a:br>
            <a:r>
              <a:rPr b="1" lang="en" sz="1800">
                <a:solidFill>
                  <a:srgbClr val="00FF00"/>
                </a:solidFill>
              </a:rPr>
              <a:t>Google OAuth ID : [0-9(+-[0-9A-Za-z_]{32}.apps.googleusercontent.com</a:t>
            </a:r>
            <a:br>
              <a:rPr b="1" lang="en" sz="1800">
                <a:solidFill>
                  <a:srgbClr val="00FF00"/>
                </a:solidFill>
              </a:rPr>
            </a:br>
            <a:r>
              <a:rPr b="1" lang="en" sz="1800">
                <a:solidFill>
                  <a:srgbClr val="00FF00"/>
                </a:solidFill>
              </a:rPr>
              <a:t>Google Captcha : 6L[0-9A-Za-z-_]{38}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0B5394"/>
                </a:solidFill>
              </a:rPr>
              <a:t>https://maps.googleapis.com/maps/api/staticmap?center=45%2C10&amp;zoom=7&amp;size=400x400&amp;key=KEY</a:t>
            </a:r>
            <a:endParaRPr b="1" sz="18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3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filename:webservers.xml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fileTransfe</a:t>
            </a:r>
            <a:r>
              <a:rPr b="1" lang="en">
                <a:solidFill>
                  <a:srgbClr val="00FF00"/>
                </a:solidFill>
              </a:rPr>
              <a:t>r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61" name="Google Shape;261;p43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webservers.xml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62" name="Google Shape;262;p43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fileTransfer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fileTransfer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3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.idea/webservers.xml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Contains Web Server Credentials</a:t>
            </a:r>
            <a:br>
              <a:rPr b="1" lang="en" sz="700">
                <a:solidFill>
                  <a:schemeClr val="accent4"/>
                </a:solidFill>
              </a:rPr>
            </a:br>
            <a:br>
              <a:rPr b="1" lang="en" sz="700">
                <a:solidFill>
                  <a:schemeClr val="accent4"/>
                </a:solidFill>
              </a:rPr>
            </a:br>
            <a:endParaRPr b="1" sz="7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Google Shape;83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79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4" name="Google Shape;834;p7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36" name="Google Shape;836;p79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AWSAccessKeyId=A3T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37" name="Google Shape;837;p79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AWS_ACCESS_KEY_ID=AGPA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38" name="Google Shape;838;p79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AWSAccessKeyId=ANPA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39" name="Google Shape;839;p79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AWS_ACCESS_KEY_ID=ASIA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40" name="Google Shape;840;p79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MWSAuthToken=amzn.mws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41" name="Google Shape;841;p79"/>
          <p:cNvSpPr/>
          <p:nvPr/>
        </p:nvSpPr>
        <p:spPr>
          <a:xfrm>
            <a:off x="3136000" y="22461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AWS_ACCESS_KEY_ID=AKIA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42" name="Google Shape;842;p79"/>
          <p:cNvSpPr txBox="1"/>
          <p:nvPr/>
        </p:nvSpPr>
        <p:spPr>
          <a:xfrm>
            <a:off x="255350" y="2160388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43" name="Google Shape;843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2201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79"/>
          <p:cNvSpPr txBox="1"/>
          <p:nvPr/>
        </p:nvSpPr>
        <p:spPr>
          <a:xfrm>
            <a:off x="287950" y="1336725"/>
            <a:ext cx="8520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Amazon AWS Access Key ID : </a:t>
            </a:r>
            <a:r>
              <a:rPr b="1" lang="en" sz="2400">
                <a:solidFill>
                  <a:srgbClr val="00FF00"/>
                </a:solidFill>
              </a:rPr>
              <a:t>AKIA[0-9A-Z]{16}</a:t>
            </a:r>
            <a:endParaRPr b="1" sz="30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80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1" name="Google Shape;851;p8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8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53" name="Google Shape;853;p80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"</a:t>
            </a:r>
            <a:r>
              <a:rPr b="1" lang="en">
                <a:solidFill>
                  <a:srgbClr val="00FF00"/>
                </a:solidFill>
              </a:rPr>
              <a:t>API key"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54" name="Google Shape;854;p80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"</a:t>
            </a:r>
            <a:r>
              <a:rPr b="1" lang="en">
                <a:solidFill>
                  <a:srgbClr val="00FF00"/>
                </a:solidFill>
              </a:rPr>
              <a:t>authorization: Bearer"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55" name="Google Shape;855;p80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</a:t>
            </a:r>
            <a:r>
              <a:rPr b="1" lang="en">
                <a:solidFill>
                  <a:srgbClr val="00FF00"/>
                </a:solidFill>
              </a:rPr>
              <a:t>ser:name "API key"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56" name="Google Shape;856;p80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</a:t>
            </a:r>
            <a:r>
              <a:rPr b="1" lang="en">
                <a:solidFill>
                  <a:srgbClr val="00FF00"/>
                </a:solidFill>
              </a:rPr>
              <a:t>:name </a:t>
            </a:r>
            <a:r>
              <a:rPr b="1" lang="en">
                <a:solidFill>
                  <a:srgbClr val="00FF00"/>
                </a:solidFill>
              </a:rPr>
              <a:t>"authorization: Bearer"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57" name="Google Shape;857;p8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58" name="Google Shape;858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80"/>
          <p:cNvSpPr txBox="1"/>
          <p:nvPr/>
        </p:nvSpPr>
        <p:spPr>
          <a:xfrm>
            <a:off x="287950" y="1336725"/>
            <a:ext cx="8520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</a:rPr>
              <a:t>Twitter OAuth</a:t>
            </a:r>
            <a:br>
              <a:rPr b="1" lang="en" sz="1800">
                <a:solidFill>
                  <a:srgbClr val="00FF00"/>
                </a:solidFill>
              </a:rPr>
            </a:br>
            <a:r>
              <a:rPr b="1" lang="en" sz="1800">
                <a:solidFill>
                  <a:srgbClr val="00FF00"/>
                </a:solidFill>
              </a:rPr>
              <a:t>[t|T][w|W][i|I][t|T][t|T][e|E][r|R].{0,30}['\"\\s][0-9a-zA-Z]{35,44}['\"\\s]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 sz="1800">
                <a:solidFill>
                  <a:srgbClr val="0B5394"/>
                </a:solidFill>
              </a:rPr>
              <a:t>curl -u 'API key:API secret key' --data 'grant_type=client_credentials' </a:t>
            </a:r>
            <a:br>
              <a:rPr b="1" lang="en" sz="1800">
                <a:solidFill>
                  <a:srgbClr val="0B5394"/>
                </a:solidFill>
              </a:rPr>
            </a:br>
            <a:r>
              <a:rPr b="1" lang="en" sz="1800">
                <a:solidFill>
                  <a:srgbClr val="0B5394"/>
                </a:solidFill>
              </a:rPr>
              <a:t>'https://api.twitter.com/oauth2/token'</a:t>
            </a:r>
            <a:br>
              <a:rPr b="1" lang="en" sz="1200">
                <a:solidFill>
                  <a:srgbClr val="0B5394"/>
                </a:solidFill>
              </a:rPr>
            </a:br>
            <a:r>
              <a:rPr b="1" lang="en" sz="1200">
                <a:solidFill>
                  <a:srgbClr val="0B5394"/>
                </a:solidFill>
              </a:rPr>
              <a:t>curl --request GET --url </a:t>
            </a:r>
            <a:br>
              <a:rPr b="1" lang="en" sz="1200">
                <a:solidFill>
                  <a:srgbClr val="0B5394"/>
                </a:solidFill>
              </a:rPr>
            </a:br>
            <a:r>
              <a:rPr b="1" lang="en" sz="1200">
                <a:solidFill>
                  <a:srgbClr val="0B5394"/>
                </a:solidFill>
              </a:rPr>
              <a:t>https://api.twitter.com/1.1/account_activity/all/subscriptions/count.json --header 'authorization: Bearer TOKEN'</a:t>
            </a:r>
            <a:endParaRPr b="1" sz="24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81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66" name="Google Shape;866;p8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8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68" name="Google Shape;868;p81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authorization AND Client AND sq0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69" name="Google Shape;869;p81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</a:t>
            </a:r>
            <a:r>
              <a:rPr b="1" lang="en">
                <a:solidFill>
                  <a:srgbClr val="00FF00"/>
                </a:solidFill>
              </a:rPr>
              <a:t>rg:company access_token:sq0atp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70" name="Google Shape;870;p81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authorization AND Client AND EAAA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71" name="Google Shape;871;p81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client_id:sq0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72" name="Google Shape;872;p8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73" name="Google Shape;87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81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Square OAuth Secret : sq0csp-[ 0-9A-Za-z\\-_]{43}</a:t>
            </a:r>
            <a:br>
              <a:rPr b="1" lang="en" sz="2400">
                <a:solidFill>
                  <a:srgbClr val="00FF00"/>
                </a:solidFill>
              </a:rPr>
            </a:br>
            <a:r>
              <a:rPr b="1" lang="en" sz="2400">
                <a:solidFill>
                  <a:srgbClr val="00FF00"/>
                </a:solidFill>
              </a:rPr>
              <a:t>Square Access Token : sq0atp-[0-9A-Za-z\\-_]{22}</a:t>
            </a:r>
            <a:br>
              <a:rPr b="1" lang="en" sz="2400">
                <a:solidFill>
                  <a:srgbClr val="00FF00"/>
                </a:solidFill>
              </a:rPr>
            </a:br>
            <a:r>
              <a:rPr b="1" lang="en" sz="2400">
                <a:solidFill>
                  <a:srgbClr val="00FF00"/>
                </a:solidFill>
              </a:rPr>
              <a:t>Auth Token :  EAAA[a-zA-Z0-9]{60}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curl https://connect.squareup.com/v2/locations -H "Authorization: Bearer [AUHT_TOKEN]"</a:t>
            </a: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82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1" name="Google Shape;881;p8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8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83" name="Google Shape;883;p82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"</a:t>
            </a:r>
            <a:r>
              <a:rPr b="1" lang="en">
                <a:solidFill>
                  <a:srgbClr val="00FF00"/>
                </a:solidFill>
              </a:rPr>
              <a:t>api:key-"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84" name="Google Shape;884;p82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mailgun AND key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85" name="Google Shape;885;p82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</a:t>
            </a:r>
            <a:r>
              <a:rPr b="1" lang="en">
                <a:solidFill>
                  <a:srgbClr val="00FF00"/>
                </a:solidFill>
              </a:rPr>
              <a:t>:name "api:key-"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86" name="Google Shape;886;p82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api:key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87" name="Google Shape;887;p8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88" name="Google Shape;888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82"/>
          <p:cNvSpPr txBox="1"/>
          <p:nvPr/>
        </p:nvSpPr>
        <p:spPr>
          <a:xfrm>
            <a:off x="287950" y="1336725"/>
            <a:ext cx="85203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</a:rPr>
              <a:t>Mailgun API : key-[0-9a-zA-Z]{32}</a:t>
            </a:r>
            <a:br>
              <a:rPr b="1" lang="en">
                <a:solidFill>
                  <a:srgbClr val="EFEFEF"/>
                </a:solidFill>
              </a:rPr>
            </a:br>
            <a:br>
              <a:rPr b="1" lang="en">
                <a:solidFill>
                  <a:srgbClr val="EFEFEF"/>
                </a:solidFill>
              </a:rPr>
            </a:br>
            <a:r>
              <a:rPr b="1" lang="en" sz="1800">
                <a:solidFill>
                  <a:srgbClr val="0B5394"/>
                </a:solidFill>
              </a:rPr>
              <a:t>curl --user </a:t>
            </a:r>
            <a:br>
              <a:rPr b="1" lang="en" sz="1800">
                <a:solidFill>
                  <a:srgbClr val="0B5394"/>
                </a:solidFill>
              </a:rPr>
            </a:br>
            <a:r>
              <a:rPr b="1" lang="en" sz="1800">
                <a:solidFill>
                  <a:srgbClr val="0B5394"/>
                </a:solidFill>
              </a:rPr>
              <a:t>'api:key-PRIVATEKEYHERE' "https://api.mailgun.net/v3/domains"</a:t>
            </a:r>
            <a:endParaRPr b="1" sz="24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83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8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98" name="Google Shape;898;p83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rk_live_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99" name="Google Shape;899;p83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</a:t>
            </a:r>
            <a:r>
              <a:rPr b="1" lang="en">
                <a:solidFill>
                  <a:srgbClr val="00FF00"/>
                </a:solidFill>
              </a:rPr>
              <a:t>:name </a:t>
            </a:r>
            <a:r>
              <a:rPr b="1" lang="en">
                <a:solidFill>
                  <a:srgbClr val="00FF00"/>
                </a:solidFill>
              </a:rPr>
              <a:t>sk_live_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00" name="Google Shape;900;p83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rk_live_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01" name="Google Shape;901;p83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stripe AND sk_live_ OR rk_live_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02" name="Google Shape;902;p83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</a:t>
            </a:r>
            <a:r>
              <a:rPr b="1" lang="en">
                <a:solidFill>
                  <a:srgbClr val="00FF00"/>
                </a:solidFill>
              </a:rPr>
              <a:t>rg:company </a:t>
            </a:r>
            <a:r>
              <a:rPr b="1" lang="en">
                <a:solidFill>
                  <a:srgbClr val="00FF00"/>
                </a:solidFill>
              </a:rPr>
              <a:t>sk_live_</a:t>
            </a:r>
            <a:r>
              <a:rPr b="1" lang="en">
                <a:solidFill>
                  <a:srgbClr val="00FF00"/>
                </a:solidFill>
              </a:rPr>
              <a:t>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03" name="Google Shape;903;p8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04" name="Google Shape;904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83"/>
          <p:cNvSpPr txBox="1"/>
          <p:nvPr/>
        </p:nvSpPr>
        <p:spPr>
          <a:xfrm>
            <a:off x="287950" y="1336725"/>
            <a:ext cx="85203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Stripe standard api : sk_live_[0-9a-zA-Z]{24}</a:t>
            </a:r>
            <a:br>
              <a:rPr b="1" lang="en" sz="2400">
                <a:solidFill>
                  <a:srgbClr val="00FF00"/>
                </a:solidFill>
              </a:rPr>
            </a:br>
            <a:r>
              <a:rPr b="1" lang="en" sz="2400">
                <a:solidFill>
                  <a:srgbClr val="00FF00"/>
                </a:solidFill>
              </a:rPr>
              <a:t>Stripe restricted api : rk_live_[0-9a-zA-Z]{24}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</a:rPr>
              <a:t>curl https://api.stripe.com/v1/charges -u TOKEN-HERE</a:t>
            </a:r>
            <a:endParaRPr b="1" sz="24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84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2" name="Google Shape;912;p8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8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14" name="Google Shape;914;p84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Authorization AND Heroku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15" name="Google Shape;915;p84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Authorization AND Heroku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16" name="Google Shape;916;p84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Authorization AND Heroku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17" name="Google Shape;917;p8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18" name="Google Shape;918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523363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84"/>
          <p:cNvSpPr txBox="1"/>
          <p:nvPr/>
        </p:nvSpPr>
        <p:spPr>
          <a:xfrm>
            <a:off x="287950" y="1336725"/>
            <a:ext cx="85203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Heroku API</a:t>
            </a:r>
            <a:endParaRPr b="1" sz="3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[h|H][e|E][r|R][o|O][k|K][u|U].{0,30}[0-9A-F]{8}-[0-9A-F]{4}-[0-9A-F]{4}-[0-9A-F]{4}-[0-9A-F]{12}</a:t>
            </a:r>
            <a:br>
              <a:rPr b="1" lang="en" sz="1200">
                <a:solidFill>
                  <a:srgbClr val="EFEFEF"/>
                </a:solidFill>
              </a:rPr>
            </a:b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curl -X POST https://api.heroku.com/apps 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-H "Accept: application/vnd.heroku+json; version=3" -H "Authorization: Bearer API_KEY_HERE"</a:t>
            </a: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85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6" name="Google Shape;926;p8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8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28" name="Google Shape;928;p85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hubapi AND </a:t>
            </a:r>
            <a:r>
              <a:rPr b="1" lang="en">
                <a:solidFill>
                  <a:srgbClr val="00FF00"/>
                </a:solidFill>
              </a:rPr>
              <a:t>hapikey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29" name="Google Shape;929;p85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hapikey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30" name="Google Shape;930;p85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hubapi AND hapikey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31" name="Google Shape;931;p85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Authorization OR Token AND </a:t>
            </a:r>
            <a:r>
              <a:rPr b="1" lang="en">
                <a:solidFill>
                  <a:srgbClr val="00FF00"/>
                </a:solidFill>
              </a:rPr>
              <a:t>hapikey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32" name="Google Shape;932;p85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hapikey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33" name="Google Shape;933;p8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34" name="Google Shape;934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85"/>
          <p:cNvSpPr txBox="1"/>
          <p:nvPr/>
        </p:nvSpPr>
        <p:spPr>
          <a:xfrm>
            <a:off x="287950" y="1336725"/>
            <a:ext cx="85203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https://api.hubapi.com/owners/v2/owners?hapikey=keyhere</a:t>
            </a:r>
            <a:br>
              <a:rPr b="1" lang="en" sz="1800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r>
              <a:rPr b="1" lang="en" sz="1800">
                <a:solidFill>
                  <a:srgbClr val="0B5394"/>
                </a:solidFill>
              </a:rPr>
              <a:t>https://api.hubapi.com/contacts/v1/lists/all/contacts/all?hapikey=keyhere</a:t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86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2" name="Google Shape;942;p8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8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44" name="Google Shape;944;p86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x-pendo-key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45" name="Google Shape;945;p86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x-pendo-integration-key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46" name="Google Shape;946;p86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x-pendo-key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47" name="Google Shape;947;p86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00"/>
                </a:solidFill>
              </a:rPr>
              <a:t>"company.com" </a:t>
            </a:r>
            <a:r>
              <a:rPr b="1" lang="en" sz="1300">
                <a:solidFill>
                  <a:srgbClr val="00FF00"/>
                </a:solidFill>
              </a:rPr>
              <a:t> x-pendo-key</a:t>
            </a:r>
            <a:r>
              <a:rPr b="1" lang="en" sz="1300">
                <a:solidFill>
                  <a:srgbClr val="00FF00"/>
                </a:solidFill>
              </a:rPr>
              <a:t> AND x-pendo-integration-key</a:t>
            </a:r>
            <a:endParaRPr b="1" sz="1300">
              <a:solidFill>
                <a:srgbClr val="00FF00"/>
              </a:solidFill>
            </a:endParaRPr>
          </a:p>
        </p:txBody>
      </p:sp>
      <p:sp>
        <p:nvSpPr>
          <p:cNvPr id="948" name="Google Shape;948;p86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x-pendo-integration-key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49" name="Google Shape;949;p8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50" name="Google Shape;950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86"/>
          <p:cNvSpPr txBox="1"/>
          <p:nvPr/>
        </p:nvSpPr>
        <p:spPr>
          <a:xfrm>
            <a:off x="287950" y="1336725"/>
            <a:ext cx="85203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curl -s </a:t>
            </a:r>
            <a:r>
              <a:rPr b="1" lang="en" sz="1800">
                <a:solidFill>
                  <a:srgbClr val="0B5394"/>
                </a:solidFill>
              </a:rPr>
              <a:t>https://app.pendo.io/api/v1/feature </a:t>
            </a:r>
            <a:br>
              <a:rPr b="1" lang="en" sz="1800">
                <a:solidFill>
                  <a:srgbClr val="0B5394"/>
                </a:solidFill>
              </a:rPr>
            </a:br>
            <a:r>
              <a:rPr b="1" lang="en" sz="1800">
                <a:solidFill>
                  <a:srgbClr val="0B5394"/>
                </a:solidFill>
              </a:rPr>
              <a:t>-H 'content-type: application/json' -H 'x-pendo-integration-key:KEY'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curl https://app.pendo.io/api/v1/metadata/schema/account -H 'content-type: application/json'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87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8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60" name="Google Shape;960;p87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req.Header.Add AND 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61" name="Google Shape;961;p87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req.Header.Add AND 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62" name="Google Shape;962;p87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x-api-key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63" name="Google Shape;963;p87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jumpcloud AND x-api-key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64" name="Google Shape;964;p87"/>
          <p:cNvSpPr txBox="1"/>
          <p:nvPr/>
        </p:nvSpPr>
        <p:spPr>
          <a:xfrm>
            <a:off x="255350" y="1687800"/>
            <a:ext cx="8862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curl -H "x-api-key: APIKEYHERE" "https://console.jumpcloud.com/api/systems</a:t>
            </a:r>
            <a:endParaRPr b="1" sz="1800">
              <a:solidFill>
                <a:srgbClr val="0B5394"/>
              </a:solidFill>
            </a:endParaRPr>
          </a:p>
        </p:txBody>
      </p:sp>
      <p:sp>
        <p:nvSpPr>
          <p:cNvPr id="965" name="Google Shape;965;p87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x-api-key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66" name="Google Shape;966;p8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67" name="Google Shape;967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238" y="26841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8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69" name="Google Shape;969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88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6" name="Google Shape;976;p8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78" name="Google Shape;978;p88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access_token</a:t>
            </a:r>
            <a:r>
              <a:rPr b="1" lang="en">
                <a:solidFill>
                  <a:srgbClr val="00FF00"/>
                </a:solidFill>
              </a:rPr>
              <a:t> AND sk.eyJ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79" name="Google Shape;979;p88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access_token=sk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80" name="Google Shape;980;p88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access_token AND sk.eyJ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81" name="Google Shape;981;p88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mapbox AND </a:t>
            </a:r>
            <a:r>
              <a:rPr b="1" lang="en">
                <a:solidFill>
                  <a:srgbClr val="00FF00"/>
                </a:solidFill>
              </a:rPr>
              <a:t>access_token OR sk.eyJ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82" name="Google Shape;982;p88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access_token=sk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83" name="Google Shape;983;p8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84" name="Google Shape;984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88"/>
          <p:cNvSpPr txBox="1"/>
          <p:nvPr/>
        </p:nvSpPr>
        <p:spPr>
          <a:xfrm>
            <a:off x="287950" y="1336725"/>
            <a:ext cx="85203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Mapbox Secret Keys Rest Start With </a:t>
            </a:r>
            <a:br>
              <a:rPr b="1" lang="en" sz="2400">
                <a:solidFill>
                  <a:srgbClr val="00FF00"/>
                </a:solidFill>
              </a:rPr>
            </a:br>
            <a:r>
              <a:rPr b="1" lang="en" sz="2400">
                <a:solidFill>
                  <a:srgbClr val="00FF00"/>
                </a:solidFill>
              </a:rPr>
              <a:t>pk public token - sk secret token - tk temporary token</a:t>
            </a:r>
            <a:endParaRPr b="1" sz="24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curl "https://api.mapbox.com/geocoding/v5/mapbox.places/Los%20Angeles.json?access_token=TOKEN"</a:t>
            </a:r>
            <a:endParaRPr b="1" sz="30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75" name="Google Shape;275;p44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filename:firefox/logins.json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6" name="Google Shape;276;p44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encryptedUsername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encryptedPassword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7" name="Google Shape;277;p44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firefox/logins.json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8" name="Google Shape;278;p44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encryptedUsername encryptedPassword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9" name="Google Shape;279;p44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00"/>
                </a:solidFill>
              </a:rPr>
              <a:t>"company.com" </a:t>
            </a:r>
            <a:r>
              <a:rPr b="1" lang="en" sz="1300">
                <a:solidFill>
                  <a:srgbClr val="00FF00"/>
                </a:solidFill>
              </a:rPr>
              <a:t>encryptedUsername encryptedPassword</a:t>
            </a:r>
            <a:endParaRPr b="1" sz="1300">
              <a:solidFill>
                <a:srgbClr val="00FF00"/>
              </a:solidFill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4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.mozilla/firefox/logins.json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Firefox Saved Password Collection</a:t>
            </a:r>
            <a:br>
              <a:rPr b="1" lang="en" sz="700">
                <a:solidFill>
                  <a:schemeClr val="accent4"/>
                </a:solidFill>
              </a:rPr>
            </a:br>
            <a:br>
              <a:rPr b="1" lang="en" sz="700">
                <a:solidFill>
                  <a:schemeClr val="accent4"/>
                </a:solidFill>
              </a:rPr>
            </a:br>
            <a:endParaRPr b="1" sz="7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89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2" name="Google Shape;992;p8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8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94" name="Google Shape;994;p89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algolia AND 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95" name="Google Shape;995;p89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x-algolia-api-key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96" name="Google Shape;996;p89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algolia AND 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97" name="Google Shape;997;p89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algolia AND x-algolia-api-key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98" name="Google Shape;998;p89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x-algolia-api-key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99" name="Google Shape;999;p8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00" name="Google Shape;1000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89"/>
          <p:cNvSpPr txBox="1"/>
          <p:nvPr/>
        </p:nvSpPr>
        <p:spPr>
          <a:xfrm>
            <a:off x="287950" y="1336725"/>
            <a:ext cx="85203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curl --request PUT --url 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https://&lt;application-id&gt;-1.algolianet.com/1/indexes/&lt;example-index&gt;/settings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  -H 'content-type: application/json' -H 'x-algolia-api-key: &lt;example-key&gt;'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  -H 'x-algolia-application-id: &lt;example-application-id&gt;'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 --data '{"highlightPreTag": "&lt;script&gt;alert(1);&lt;/script&gt;"}'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Google Shape;100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90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8" name="Google Shape;1008;p9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9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10" name="Google Shape;1010;p90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pagerduty AND 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11" name="Google Shape;1011;p90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pagerduty AND authorization AND 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12" name="Google Shape;1012;p90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</a:t>
            </a:r>
            <a:r>
              <a:rPr b="1" lang="en">
                <a:solidFill>
                  <a:srgbClr val="00FF00"/>
                </a:solidFill>
              </a:rPr>
              <a:t>ser:name </a:t>
            </a:r>
            <a:r>
              <a:rPr b="1" lang="en">
                <a:solidFill>
                  <a:srgbClr val="00FF00"/>
                </a:solidFill>
              </a:rPr>
              <a:t>pagerduty AND 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13" name="Google Shape;1013;p90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pagerduty AND 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14" name="Google Shape;1014;p90"/>
          <p:cNvSpPr txBox="1"/>
          <p:nvPr/>
        </p:nvSpPr>
        <p:spPr>
          <a:xfrm>
            <a:off x="255350" y="1687800"/>
            <a:ext cx="88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curl -</a:t>
            </a:r>
            <a:r>
              <a:rPr b="1" lang="en" sz="1800">
                <a:solidFill>
                  <a:srgbClr val="0B5394"/>
                </a:solidFill>
              </a:rPr>
              <a:t>X GET "https://api.pagerduty.com/schedules" -H "Authorization: Token token=TOKEN" </a:t>
            </a:r>
            <a:r>
              <a:rPr b="1" lang="en" sz="1800">
                <a:solidFill>
                  <a:srgbClr val="0B5394"/>
                </a:solidFill>
              </a:rPr>
              <a:t>-H "Accept: application/vnd.pagerduty+json;version=2"</a:t>
            </a:r>
            <a:endParaRPr b="1" sz="1800">
              <a:solidFill>
                <a:srgbClr val="0B5394"/>
              </a:solidFill>
            </a:endParaRPr>
          </a:p>
        </p:txBody>
      </p:sp>
      <p:sp>
        <p:nvSpPr>
          <p:cNvPr id="1015" name="Google Shape;1015;p90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pagerduty AND authorization AND 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16" name="Google Shape;1016;p9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17" name="Google Shape;1017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91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4" name="Google Shape;1024;p9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9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26" name="Google Shape;1026;p91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branch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branch_secret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27" name="Google Shape;1027;p91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branch_secret=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28" name="Google Shape;1028;p91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branch AND branch_secret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29" name="Google Shape;1029;p91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branch AND branch_secret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30" name="Google Shape;1030;p91"/>
          <p:cNvSpPr txBox="1"/>
          <p:nvPr/>
        </p:nvSpPr>
        <p:spPr>
          <a:xfrm>
            <a:off x="255350" y="1687800"/>
            <a:ext cx="88626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curl "https://api2.branch.io/v1/app/KEY_HERE?branch_secret=SECRET_HERE"</a:t>
            </a:r>
            <a:endParaRPr b="1" sz="1800">
              <a:solidFill>
                <a:srgbClr val="0B5394"/>
              </a:solidFill>
            </a:endParaRPr>
          </a:p>
        </p:txBody>
      </p:sp>
      <p:sp>
        <p:nvSpPr>
          <p:cNvPr id="1031" name="Google Shape;1031;p91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branch_secret=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32" name="Google Shape;1032;p9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33" name="Google Shape;1033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Google Shape;103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92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0" name="Google Shape;1040;p9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9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42" name="Google Shape;1042;p92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wpengine AND </a:t>
            </a:r>
            <a:r>
              <a:rPr b="1" lang="en">
                <a:solidFill>
                  <a:srgbClr val="00FF00"/>
                </a:solidFill>
              </a:rPr>
              <a:t>wpe_apikey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43" name="Google Shape;1043;p92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wpe_apikey=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44" name="Google Shape;1044;p92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wpengine</a:t>
            </a:r>
            <a:r>
              <a:rPr b="1" lang="en">
                <a:solidFill>
                  <a:srgbClr val="00FF00"/>
                </a:solidFill>
              </a:rPr>
              <a:t> AND branch_secret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45" name="Google Shape;1045;p92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wpengine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wpe_apikey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46" name="Google Shape;1046;p92"/>
          <p:cNvSpPr txBox="1"/>
          <p:nvPr/>
        </p:nvSpPr>
        <p:spPr>
          <a:xfrm>
            <a:off x="179150" y="1687800"/>
            <a:ext cx="8862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curl "https://api.wpengine.com/1.2/?method=site&amp;account_name=&amp;wpe_apikey="</a:t>
            </a:r>
            <a:endParaRPr b="1" sz="1800">
              <a:solidFill>
                <a:srgbClr val="0B5394"/>
              </a:solidFill>
            </a:endParaRPr>
          </a:p>
        </p:txBody>
      </p:sp>
      <p:sp>
        <p:nvSpPr>
          <p:cNvPr id="1047" name="Google Shape;1047;p92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wpe_apikey=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48" name="Google Shape;1048;p9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49" name="Google Shape;1049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93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6" name="Google Shape;1056;p9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9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58" name="Google Shape;1058;p93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datadoghq AND </a:t>
            </a:r>
            <a:r>
              <a:rPr b="1" lang="en">
                <a:solidFill>
                  <a:srgbClr val="00FF00"/>
                </a:solidFill>
              </a:rPr>
              <a:t>api_key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59" name="Google Shape;1059;p93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api_key AND application_key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60" name="Google Shape;1060;p93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datadoghq AND api_key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61" name="Google Shape;1061;p93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api_key AND application_key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62" name="Google Shape;1062;p93"/>
          <p:cNvSpPr txBox="1"/>
          <p:nvPr/>
        </p:nvSpPr>
        <p:spPr>
          <a:xfrm>
            <a:off x="179150" y="1687800"/>
            <a:ext cx="8862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curl "https://api.datadoghq.com/api/v1/dashboard?api_key=&amp;application_key="</a:t>
            </a:r>
            <a:endParaRPr b="1" sz="1800">
              <a:solidFill>
                <a:srgbClr val="0B5394"/>
              </a:solidFill>
            </a:endParaRPr>
          </a:p>
        </p:txBody>
      </p:sp>
      <p:sp>
        <p:nvSpPr>
          <p:cNvPr id="1063" name="Google Shape;1063;p93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api_key AND application_key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64" name="Google Shape;1064;p9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65" name="Google Shape;1065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94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2" name="Google Shape;1072;p9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9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74" name="Google Shape;1074;p94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gitlab AND </a:t>
            </a:r>
            <a:r>
              <a:rPr b="1" lang="en">
                <a:solidFill>
                  <a:srgbClr val="00FF00"/>
                </a:solidFill>
              </a:rPr>
              <a:t>private_token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75" name="Google Shape;1075;p94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</a:t>
            </a:r>
            <a:r>
              <a:rPr b="1" lang="en">
                <a:solidFill>
                  <a:srgbClr val="00FF00"/>
                </a:solidFill>
              </a:rPr>
              <a:t>ser:name </a:t>
            </a:r>
            <a:r>
              <a:rPr b="1" lang="en">
                <a:solidFill>
                  <a:srgbClr val="00FF00"/>
                </a:solidFill>
              </a:rPr>
              <a:t>private_token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76" name="Google Shape;1076;p94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gitlab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private_token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77" name="Google Shape;1077;p94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gitlab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private_token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78" name="Google Shape;1078;p94"/>
          <p:cNvSpPr txBox="1"/>
          <p:nvPr/>
        </p:nvSpPr>
        <p:spPr>
          <a:xfrm>
            <a:off x="255350" y="1687800"/>
            <a:ext cx="8862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curl "https://gitlab.example.com/api/v4/projects?private_token=access_token"</a:t>
            </a:r>
            <a:endParaRPr b="1" sz="1800">
              <a:solidFill>
                <a:srgbClr val="0B5394"/>
              </a:solidFill>
            </a:endParaRPr>
          </a:p>
        </p:txBody>
      </p:sp>
      <p:sp>
        <p:nvSpPr>
          <p:cNvPr id="1079" name="Google Shape;1079;p94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private_token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80" name="Google Shape;1080;p9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81" name="Google Shape;1081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" name="Google Shape;108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95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8" name="Google Shape;1088;p9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9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90" name="Google Shape;1090;p95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circle AND </a:t>
            </a:r>
            <a:r>
              <a:rPr b="1" lang="en">
                <a:solidFill>
                  <a:srgbClr val="00FF00"/>
                </a:solidFill>
              </a:rPr>
              <a:t>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91" name="Google Shape;1091;p95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circle-token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92" name="Google Shape;1092;p95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circle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93" name="Google Shape;1093;p95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circle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94" name="Google Shape;1094;p95"/>
          <p:cNvSpPr txBox="1"/>
          <p:nvPr/>
        </p:nvSpPr>
        <p:spPr>
          <a:xfrm>
            <a:off x="179150" y="1687800"/>
            <a:ext cx="886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curl "https://circleci.com/api/v1.1/me?circle-token=TOKEN"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095" name="Google Shape;1095;p95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circle-token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96" name="Google Shape;1096;p9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97" name="Google Shape;1097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238" y="26841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Google Shape;110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96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4" name="Google Shape;1104;p9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9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06" name="Google Shape;1106;p96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artifactory</a:t>
            </a:r>
            <a:r>
              <a:rPr b="1" lang="en">
                <a:solidFill>
                  <a:srgbClr val="00FF00"/>
                </a:solidFill>
              </a:rPr>
              <a:t> AND 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07" name="Google Shape;1107;p96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artifactory_key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08" name="Google Shape;1108;p96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artifactory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09" name="Google Shape;1109;p96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artifactory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10" name="Google Shape;1110;p96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artifactory_key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11" name="Google Shape;1111;p9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112" name="Google Shape;1112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00" y="2675525"/>
            <a:ext cx="492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96"/>
          <p:cNvSpPr txBox="1"/>
          <p:nvPr/>
        </p:nvSpPr>
        <p:spPr>
          <a:xfrm>
            <a:off x="287950" y="1336725"/>
            <a:ext cx="85203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curl u USERNAME:KEY "https://REDACTED/artifactory/api/build"</a:t>
            </a:r>
            <a:endParaRPr b="1" sz="30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Google Shape;111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97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20" name="Google Shape;1120;p9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22" name="Google Shape;1122;p97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Authorization OR </a:t>
            </a:r>
            <a:r>
              <a:rPr b="1" lang="en">
                <a:solidFill>
                  <a:srgbClr val="00FF00"/>
                </a:solidFill>
              </a:rPr>
              <a:t>JWT AND eyJ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23" name="Google Shape;1123;p97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.</a:t>
            </a:r>
            <a:r>
              <a:rPr b="1" lang="en">
                <a:solidFill>
                  <a:srgbClr val="00FF00"/>
                </a:solidFill>
              </a:rPr>
              <a:t>eyJ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24" name="Google Shape;1124;p97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Authorization OR JWT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eyJ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25" name="Google Shape;1125;p97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Authorization OR JWT</a:t>
            </a:r>
            <a:r>
              <a:rPr b="1" lang="en">
                <a:solidFill>
                  <a:srgbClr val="00FF00"/>
                </a:solidFill>
              </a:rPr>
              <a:t> AND </a:t>
            </a:r>
            <a:r>
              <a:rPr b="1" lang="en">
                <a:solidFill>
                  <a:srgbClr val="00FF00"/>
                </a:solidFill>
              </a:rPr>
              <a:t>eyJ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26" name="Google Shape;1126;p97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.eyJ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27" name="Google Shape;1127;p9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128" name="Google Shape;1128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97"/>
          <p:cNvSpPr txBox="1"/>
          <p:nvPr/>
        </p:nvSpPr>
        <p:spPr>
          <a:xfrm>
            <a:off x="287950" y="1336725"/>
            <a:ext cx="85203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JSON Web Token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Base64({}).Base64({}).Base64()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eyJ---------.eyJ----------.-----------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48613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98"/>
          <p:cNvSpPr txBox="1"/>
          <p:nvPr/>
        </p:nvSpPr>
        <p:spPr>
          <a:xfrm>
            <a:off x="550675" y="810500"/>
            <a:ext cx="348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 e n e r a l    Q u e r i e s</a:t>
            </a:r>
            <a:endParaRPr b="1"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6" name="Google Shape;1136;p98"/>
          <p:cNvSpPr/>
          <p:nvPr/>
        </p:nvSpPr>
        <p:spPr>
          <a:xfrm>
            <a:off x="4452899" y="364200"/>
            <a:ext cx="210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98"/>
          <p:cNvSpPr/>
          <p:nvPr/>
        </p:nvSpPr>
        <p:spPr>
          <a:xfrm>
            <a:off x="384250" y="1509525"/>
            <a:ext cx="40845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security_credentials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38" name="Google Shape;1138;p98"/>
          <p:cNvSpPr/>
          <p:nvPr/>
        </p:nvSpPr>
        <p:spPr>
          <a:xfrm>
            <a:off x="373500" y="1916850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connectionstring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39" name="Google Shape;1139;p98"/>
          <p:cNvSpPr/>
          <p:nvPr/>
        </p:nvSpPr>
        <p:spPr>
          <a:xfrm>
            <a:off x="373500" y="3546250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send_keys OR sendkeys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40" name="Google Shape;1140;p98"/>
          <p:cNvSpPr/>
          <p:nvPr/>
        </p:nvSpPr>
        <p:spPr>
          <a:xfrm>
            <a:off x="373500" y="4360950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consumerkey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41" name="Google Shape;1141;p98"/>
          <p:cNvSpPr/>
          <p:nvPr/>
        </p:nvSpPr>
        <p:spPr>
          <a:xfrm>
            <a:off x="378689" y="2324200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JDBC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42" name="Google Shape;1142;p98"/>
          <p:cNvSpPr/>
          <p:nvPr/>
        </p:nvSpPr>
        <p:spPr>
          <a:xfrm>
            <a:off x="373500" y="3953600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JIRA_Pass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43" name="Google Shape;1143;p98"/>
          <p:cNvSpPr/>
          <p:nvPr/>
        </p:nvSpPr>
        <p:spPr>
          <a:xfrm>
            <a:off x="378689" y="2731550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ssh2_auth_password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44" name="Google Shape;1144;p98"/>
          <p:cNvSpPr/>
          <p:nvPr/>
        </p:nvSpPr>
        <p:spPr>
          <a:xfrm>
            <a:off x="373500" y="3138888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ssh2_auth_password NOT string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45" name="Google Shape;1145;p98"/>
          <p:cNvSpPr/>
          <p:nvPr/>
        </p:nvSpPr>
        <p:spPr>
          <a:xfrm>
            <a:off x="4691300" y="1507750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password OR pwd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46" name="Google Shape;1146;p98"/>
          <p:cNvSpPr/>
          <p:nvPr/>
        </p:nvSpPr>
        <p:spPr>
          <a:xfrm>
            <a:off x="4714627" y="516913"/>
            <a:ext cx="4093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47" name="Google Shape;1147;p98"/>
          <p:cNvSpPr/>
          <p:nvPr/>
        </p:nvSpPr>
        <p:spPr>
          <a:xfrm>
            <a:off x="4691300" y="1915975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auth_key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48" name="Google Shape;1148;p98"/>
          <p:cNvSpPr/>
          <p:nvPr/>
        </p:nvSpPr>
        <p:spPr>
          <a:xfrm>
            <a:off x="4691300" y="2324200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SSO_LOGIN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49" name="Google Shape;1149;p98"/>
          <p:cNvSpPr/>
          <p:nvPr/>
        </p:nvSpPr>
        <p:spPr>
          <a:xfrm>
            <a:off x="4691300" y="2731550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secret_access_key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50" name="Google Shape;1150;p98"/>
          <p:cNvSpPr/>
          <p:nvPr/>
        </p:nvSpPr>
        <p:spPr>
          <a:xfrm>
            <a:off x="4691300" y="3138900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bucket_password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51" name="Google Shape;1151;p98"/>
          <p:cNvSpPr/>
          <p:nvPr/>
        </p:nvSpPr>
        <p:spPr>
          <a:xfrm>
            <a:off x="4691300" y="3546250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redis_password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52" name="Google Shape;1152;p98"/>
          <p:cNvSpPr/>
          <p:nvPr/>
        </p:nvSpPr>
        <p:spPr>
          <a:xfrm>
            <a:off x="4691300" y="3953600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root_password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53" name="Google Shape;1153;p98"/>
          <p:cNvSpPr/>
          <p:nvPr/>
        </p:nvSpPr>
        <p:spPr>
          <a:xfrm>
            <a:off x="4691300" y="4360950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"Company" _TOKEN OR _KEY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1154" name="Google Shape;1154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125" y="248613"/>
            <a:ext cx="758625" cy="5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1475" y="231875"/>
            <a:ext cx="758625" cy="5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9812" y="248625"/>
            <a:ext cx="736750" cy="5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91" name="Google Shape;291;p45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filename:.ssh/id_rsa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2" name="Google Shape;292;p45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"</a:t>
            </a:r>
            <a:r>
              <a:rPr b="1" lang="en">
                <a:solidFill>
                  <a:srgbClr val="00FF00"/>
                </a:solidFill>
              </a:rPr>
              <a:t>BEGIN RSA PRIVATE KEY" OR ssh-rsa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3" name="Google Shape;293;p45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.ssh/id_rsa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"</a:t>
            </a:r>
            <a:r>
              <a:rPr b="1" lang="en">
                <a:solidFill>
                  <a:srgbClr val="00FF00"/>
                </a:solidFill>
              </a:rPr>
              <a:t>BEGIN RSA PRIVATE KEY</a:t>
            </a:r>
            <a:r>
              <a:rPr b="1" lang="en">
                <a:solidFill>
                  <a:srgbClr val="00FF00"/>
                </a:solidFill>
              </a:rPr>
              <a:t>" </a:t>
            </a:r>
            <a:r>
              <a:rPr b="1" lang="en">
                <a:solidFill>
                  <a:srgbClr val="00FF00"/>
                </a:solidFill>
              </a:rPr>
              <a:t>OR ssh-rsa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00"/>
                </a:solidFill>
              </a:rPr>
              <a:t>"company.com" "</a:t>
            </a:r>
            <a:r>
              <a:rPr b="1" lang="en" sz="1300">
                <a:solidFill>
                  <a:srgbClr val="00FF00"/>
                </a:solidFill>
              </a:rPr>
              <a:t>BEGIN RSA PRIVATE KEY</a:t>
            </a:r>
            <a:r>
              <a:rPr b="1" lang="en" sz="1300">
                <a:solidFill>
                  <a:srgbClr val="00FF00"/>
                </a:solidFill>
              </a:rPr>
              <a:t>" </a:t>
            </a:r>
            <a:r>
              <a:rPr b="1" lang="en" sz="1300">
                <a:solidFill>
                  <a:srgbClr val="00FF00"/>
                </a:solidFill>
              </a:rPr>
              <a:t>OR ssh-rsa</a:t>
            </a:r>
            <a:endParaRPr b="1" sz="1300">
              <a:solidFill>
                <a:srgbClr val="00FF00"/>
              </a:solidFill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5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.ssh/id_rsa</a:t>
            </a:r>
            <a:r>
              <a:rPr b="1" lang="en" sz="3000">
                <a:solidFill>
                  <a:srgbClr val="85200C"/>
                </a:solidFill>
              </a:rPr>
              <a:t> OR </a:t>
            </a:r>
            <a:r>
              <a:rPr b="1" lang="en" sz="3000">
                <a:solidFill>
                  <a:srgbClr val="00FF00"/>
                </a:solidFill>
              </a:rPr>
              <a:t>.ssh/id_rsa.pub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Private SSH Key</a:t>
            </a:r>
            <a:br>
              <a:rPr b="1" lang="en" sz="2400">
                <a:solidFill>
                  <a:schemeClr val="accent4"/>
                </a:solidFill>
              </a:rPr>
            </a:br>
            <a:br>
              <a:rPr b="1" lang="en" sz="700">
                <a:solidFill>
                  <a:schemeClr val="accent4"/>
                </a:solidFill>
              </a:rPr>
            </a:br>
            <a:br>
              <a:rPr b="1" lang="en" sz="700">
                <a:solidFill>
                  <a:schemeClr val="accent4"/>
                </a:solidFill>
              </a:rPr>
            </a:br>
            <a:endParaRPr b="1" sz="7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9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2" name="Google Shape;1162;p9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99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-m</a:t>
            </a:r>
            <a:r>
              <a:rPr lang="en">
                <a:solidFill>
                  <a:srgbClr val="EFEFEF"/>
                </a:solidFill>
              </a:rPr>
              <a:t> module to use to search employees on google , available linkedin AND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64" name="Google Shape;1164;p99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-f facebook Cookie " OR set VAR env FACEBOOK_COOKIE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65" name="Google Shape;1165;p99"/>
          <p:cNvSpPr/>
          <p:nvPr/>
        </p:nvSpPr>
        <p:spPr>
          <a:xfrm>
            <a:off x="399550" y="3654875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-t term to search usually company name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66" name="Google Shape;1166;p9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automation </a:t>
            </a:r>
            <a:r>
              <a:rPr lang="en">
                <a:solidFill>
                  <a:srgbClr val="EFEFEF"/>
                </a:solidFill>
              </a:rPr>
              <a:t>approach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67" name="Google Shape;1167;p99"/>
          <p:cNvSpPr/>
          <p:nvPr/>
        </p:nvSpPr>
        <p:spPr>
          <a:xfrm>
            <a:off x="4717350" y="3654875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-p number of  page to grab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68" name="Google Shape;1168;p99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puthon3 github-employees.py -m linkedin -t </a:t>
            </a:r>
            <a:r>
              <a:rPr b="1" lang="en">
                <a:solidFill>
                  <a:srgbClr val="00FF00"/>
                </a:solidFill>
              </a:rPr>
              <a:t>"company" -p 3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puthon3 github-employees.py -f "facebook cookie" -o "github token" -t "company"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69" name="Google Shape;1169;p99"/>
          <p:cNvSpPr txBox="1"/>
          <p:nvPr/>
        </p:nvSpPr>
        <p:spPr>
          <a:xfrm>
            <a:off x="129000" y="11604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85200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Github-employees.py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Find GitHub Accounts of Employees Of A Company Through Google Search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1170" name="Google Shape;1170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99"/>
          <p:cNvSpPr/>
          <p:nvPr/>
        </p:nvSpPr>
        <p:spPr>
          <a:xfrm>
            <a:off x="399550" y="44695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-o  github token " OR create a file called .token in the same directory with one token per line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7" name="Google Shape;1177;p10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00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-save </a:t>
            </a:r>
            <a:r>
              <a:rPr lang="en">
                <a:solidFill>
                  <a:srgbClr val="EFEFEF"/>
                </a:solidFill>
              </a:rPr>
              <a:t>~/ORG-session.json " save the session to a file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79" name="Google Shape;1179;p100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-github-access-token</a:t>
            </a:r>
            <a:r>
              <a:rPr lang="en">
                <a:solidFill>
                  <a:srgbClr val="EFEFEF"/>
                </a:solidFill>
              </a:rPr>
              <a:t> github token " OR set VAR env </a:t>
            </a:r>
            <a:r>
              <a:rPr lang="en">
                <a:solidFill>
                  <a:srgbClr val="EFEFEF"/>
                </a:solidFill>
              </a:rPr>
              <a:t>GITROB_ACCESS_TOKEN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80" name="Google Shape;1180;p100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-load ~/ORG-session.json " load </a:t>
            </a:r>
            <a:r>
              <a:rPr lang="en">
                <a:solidFill>
                  <a:srgbClr val="EFEFEF"/>
                </a:solidFill>
              </a:rPr>
              <a:t>session stored in a file ORG-session.json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81" name="Google Shape;1181;p10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automation approach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82" name="Google Shape;1182;p100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./gitrob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ORG-name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1183" name="Google Shape;118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100"/>
          <p:cNvSpPr/>
          <p:nvPr/>
        </p:nvSpPr>
        <p:spPr>
          <a:xfrm>
            <a:off x="399550" y="44695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-bind-address AND -port " Address to bind web server , default http://127.0.0.1:9393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85" name="Google Shape;1185;p100"/>
          <p:cNvSpPr txBox="1"/>
          <p:nvPr/>
        </p:nvSpPr>
        <p:spPr>
          <a:xfrm>
            <a:off x="129000" y="11604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Gitrob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Find Potentially Sensitive Files Pushed To Public Repositories On Github</a:t>
            </a:r>
            <a:endParaRPr b="1" sz="17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0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1" name="Google Shape;1191;p10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01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ORG-name" clone all public repositories from ORG-name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93" name="Google Shape;1193;p101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-d PATH-to-save</a:t>
            </a:r>
            <a:r>
              <a:rPr lang="en">
                <a:solidFill>
                  <a:srgbClr val="EFEFEF"/>
                </a:solidFill>
              </a:rPr>
              <a:t> " dir to save all </a:t>
            </a:r>
            <a:r>
              <a:rPr lang="en">
                <a:solidFill>
                  <a:srgbClr val="EFEFEF"/>
                </a:solidFill>
              </a:rPr>
              <a:t>public repositories from ORG-name OR USER-name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94" name="Google Shape;1194;p101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-u USER-name" clone all public repositories from USER-name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95" name="Google Shape;1195;p10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automation approach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96" name="Google Shape;1196;p101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php github-grabrepo.php -o ORG-name -d PATH-to-save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1197" name="Google Shape;119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101"/>
          <p:cNvSpPr txBox="1"/>
          <p:nvPr/>
        </p:nvSpPr>
        <p:spPr>
          <a:xfrm>
            <a:off x="205200" y="11604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Github-grabrepo.php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2000">
                <a:solidFill>
                  <a:srgbClr val="0B5394"/>
                </a:solidFill>
              </a:rPr>
              <a:t>Clones All Public Repositories Belonging To User OR organization</a:t>
            </a:r>
            <a:endParaRPr b="1" sz="20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0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04" name="Google Shape;1204;p10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102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--repo</a:t>
            </a:r>
            <a:r>
              <a:rPr lang="en">
                <a:solidFill>
                  <a:srgbClr val="EFEFEF"/>
                </a:solidFill>
              </a:rPr>
              <a:t>=</a:t>
            </a:r>
            <a:r>
              <a:rPr lang="en">
                <a:solidFill>
                  <a:srgbClr val="EFEFEF"/>
                </a:solidFill>
              </a:rPr>
              <a:t>https://github.com/org-OR-user/repo.git </a:t>
            </a: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scan on a remote repo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06" name="Google Shape;1206;p102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--verbose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lang="en">
                <a:solidFill>
                  <a:srgbClr val="EFEFEF"/>
                </a:solidFill>
              </a:rPr>
              <a:t>--pretty</a:t>
            </a:r>
            <a:r>
              <a:rPr lang="en">
                <a:solidFill>
                  <a:srgbClr val="EFEFEF"/>
                </a:solidFill>
              </a:rPr>
              <a:t> " </a:t>
            </a:r>
            <a:r>
              <a:rPr lang="en">
                <a:solidFill>
                  <a:srgbClr val="EFEFEF"/>
                </a:solidFill>
              </a:rPr>
              <a:t>which will output information in nicer looking json format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07" name="Google Shape;1207;p102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--repo-path=path-to-local-repo " scan on a local repo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08" name="Google Shape;1208;p10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automation approach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09" name="Google Shape;1209;p102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./gitleaks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--repo=https://github.com/org-OR-user/repo.git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./gitleaks --repo-path=path-to-local-repo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1210" name="Google Shape;121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102"/>
          <p:cNvSpPr/>
          <p:nvPr/>
        </p:nvSpPr>
        <p:spPr>
          <a:xfrm>
            <a:off x="399450" y="4469575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--org=ORG-name "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lang="en">
                <a:solidFill>
                  <a:srgbClr val="EFEFEF"/>
                </a:solidFill>
              </a:rPr>
              <a:t>organization to scan</a:t>
            </a:r>
            <a:r>
              <a:rPr lang="en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12" name="Google Shape;1212;p102"/>
          <p:cNvSpPr/>
          <p:nvPr/>
        </p:nvSpPr>
        <p:spPr>
          <a:xfrm>
            <a:off x="4717250" y="4469575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--user=USER-name " user to scan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13" name="Google Shape;1213;p102"/>
          <p:cNvSpPr txBox="1"/>
          <p:nvPr/>
        </p:nvSpPr>
        <p:spPr>
          <a:xfrm>
            <a:off x="205200" y="11604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</a:t>
            </a:r>
            <a:r>
              <a:rPr b="1" lang="en" sz="3000">
                <a:solidFill>
                  <a:srgbClr val="85200C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itleaks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SAST Tool For Detecting Hardcoded Secrets Remote Git Repos OR Local Git Repos</a:t>
            </a:r>
            <a:endParaRPr b="1" sz="17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19" name="Google Shape;1219;p10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03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https://github.com/org-OR-user/repo.git " scan on a remote repo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21" name="Google Shape;1221;p103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path-to-local-repo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lang="en">
                <a:solidFill>
                  <a:srgbClr val="EFEFEF"/>
                </a:solidFill>
              </a:rPr>
              <a:t>" scan on a local repo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22" name="Google Shape;1222;p10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automation approach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23" name="Google Shape;1223;p103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trufflehog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--regex --entropy=False https://github.com/org-OR-user/repo.git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trufflehog path-to-local-repo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1224" name="Google Shape;122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03"/>
          <p:cNvSpPr/>
          <p:nvPr/>
        </p:nvSpPr>
        <p:spPr>
          <a:xfrm>
            <a:off x="399550" y="4062225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--regex enable high signal regex checks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26" name="Google Shape;1226;p103"/>
          <p:cNvSpPr/>
          <p:nvPr/>
        </p:nvSpPr>
        <p:spPr>
          <a:xfrm>
            <a:off x="4717150" y="4062225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--json </a:t>
            </a:r>
            <a:r>
              <a:rPr lang="en">
                <a:solidFill>
                  <a:srgbClr val="EFEFEF"/>
                </a:solidFill>
              </a:rPr>
              <a:t>json format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27" name="Google Shape;1227;p103"/>
          <p:cNvSpPr txBox="1"/>
          <p:nvPr/>
        </p:nvSpPr>
        <p:spPr>
          <a:xfrm>
            <a:off x="205200" y="11604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truffleHog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</a:rPr>
              <a:t>Gigging Deep Into Commit History AND Branches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0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3" name="Google Shape;1233;p10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04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-t GITHUB-token " OR create a file called .token in the same directory with one token per line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35" name="Google Shape;1235;p104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-d PATH-to-dorks-file " dorks file e.g. filename:sshd_config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36" name="Google Shape;1236;p10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automation approach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37" name="Google Shape;1237;p104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python3</a:t>
            </a:r>
            <a:r>
              <a:rPr b="1" lang="en">
                <a:solidFill>
                  <a:srgbClr val="00FF00"/>
                </a:solidFill>
              </a:rPr>
              <a:t> github-dorks.py -t GITHUB-token -o ORG-name -d PATH-to-dorks-file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1238" name="Google Shape;123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104"/>
          <p:cNvSpPr/>
          <p:nvPr/>
        </p:nvSpPr>
        <p:spPr>
          <a:xfrm>
            <a:off x="399550" y="4062225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ORG-name " organization name to scan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40" name="Google Shape;1240;p104"/>
          <p:cNvSpPr/>
          <p:nvPr/>
        </p:nvSpPr>
        <p:spPr>
          <a:xfrm>
            <a:off x="4717150" y="4062225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-u USER-name " user name to scan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41" name="Google Shape;1241;p104"/>
          <p:cNvSpPr txBox="1"/>
          <p:nvPr/>
        </p:nvSpPr>
        <p:spPr>
          <a:xfrm>
            <a:off x="205200" y="1160475"/>
            <a:ext cx="88626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85200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Github-dorks.py</a:t>
            </a:r>
            <a:br>
              <a:rPr b="1" lang="en" sz="30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Performs Dorks On GitHub For The Users AND organizations</a:t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0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47" name="Google Shape;1247;p10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05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-t GITHUB-token " OR </a:t>
            </a:r>
            <a:r>
              <a:rPr lang="en">
                <a:solidFill>
                  <a:srgbClr val="EFEFEF"/>
                </a:solidFill>
              </a:rPr>
              <a:t>" -tf  FILE-with-tokens "</a:t>
            </a:r>
            <a:r>
              <a:rPr lang="en">
                <a:solidFill>
                  <a:srgbClr val="EFEFEF"/>
                </a:solidFill>
              </a:rPr>
              <a:t> file with one token per line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49" name="Google Shape;1249;p105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-d PATH-to-dorks-file " dorks file e.g. filename:sshd_config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50" name="Google Shape;1250;p10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automation approach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51" name="Google Shape;1251;p105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python3 gitdorker.py -t GITHUB-token -q </a:t>
            </a:r>
            <a:r>
              <a:rPr b="1" lang="en">
                <a:solidFill>
                  <a:srgbClr val="00FF00"/>
                </a:solidFill>
              </a:rPr>
              <a:t>QUERY</a:t>
            </a:r>
            <a:r>
              <a:rPr b="1" lang="en">
                <a:solidFill>
                  <a:srgbClr val="00FF00"/>
                </a:solidFill>
              </a:rPr>
              <a:t> -d PATH-to-dorks-file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1252" name="Google Shape;125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05"/>
          <p:cNvSpPr/>
          <p:nvPr/>
        </p:nvSpPr>
        <p:spPr>
          <a:xfrm>
            <a:off x="399550" y="4062225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-org ORG-name " organization name to scan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54" name="Google Shape;1254;p105"/>
          <p:cNvSpPr/>
          <p:nvPr/>
        </p:nvSpPr>
        <p:spPr>
          <a:xfrm>
            <a:off x="4717150" y="4062225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-u USER-name " user name to scan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55" name="Google Shape;1255;p105"/>
          <p:cNvSpPr/>
          <p:nvPr/>
        </p:nvSpPr>
        <p:spPr>
          <a:xfrm>
            <a:off x="399450" y="4469575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PATH-to-save-output " path to save output</a:t>
            </a:r>
            <a:r>
              <a:rPr lang="en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56" name="Google Shape;1256;p105"/>
          <p:cNvSpPr/>
          <p:nvPr/>
        </p:nvSpPr>
        <p:spPr>
          <a:xfrm>
            <a:off x="4717250" y="4469575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-q QUERY " </a:t>
            </a:r>
            <a:r>
              <a:rPr lang="en">
                <a:solidFill>
                  <a:srgbClr val="EFEFEF"/>
                </a:solidFill>
              </a:rPr>
              <a:t>query search with list of dorks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57" name="Google Shape;1257;p105"/>
          <p:cNvSpPr txBox="1"/>
          <p:nvPr/>
        </p:nvSpPr>
        <p:spPr>
          <a:xfrm>
            <a:off x="129000" y="1160475"/>
            <a:ext cx="88626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85200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GitDorker</a:t>
            </a:r>
            <a:br>
              <a:rPr b="1" lang="en" sz="3000">
                <a:solidFill>
                  <a:srgbClr val="85200C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Utilizes The GitHub Search API To Provide Sensitive Information Stored On Github</a:t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0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63" name="Google Shape;1263;p10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06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-q \"ORG.com\" " query search with list of dorks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65" name="Google Shape;1265;p106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-k PATH-to-dorks-file " dorks file e.g. filename:sshd_config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66" name="Google Shape;1266;p10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automation approach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67" name="Google Shape;1267;p106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python3 gitgraber.py </a:t>
            </a:r>
            <a:r>
              <a:rPr b="1" lang="en">
                <a:solidFill>
                  <a:srgbClr val="00FF00"/>
                </a:solidFill>
              </a:rPr>
              <a:t>-q \"ORG.com\" </a:t>
            </a:r>
            <a:r>
              <a:rPr b="1" lang="en">
                <a:solidFill>
                  <a:srgbClr val="00FF00"/>
                </a:solidFill>
              </a:rPr>
              <a:t>-k </a:t>
            </a:r>
            <a:r>
              <a:rPr b="1" lang="en">
                <a:solidFill>
                  <a:srgbClr val="00FF00"/>
                </a:solidFill>
              </a:rPr>
              <a:t>PATH-to-dorks-file -s -m </a:t>
            </a:r>
            <a:r>
              <a:rPr b="1" lang="en">
                <a:solidFill>
                  <a:srgbClr val="00FF00"/>
                </a:solidFill>
              </a:rPr>
              <a:t> 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1268" name="Google Shape;126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106"/>
          <p:cNvSpPr/>
          <p:nvPr/>
        </p:nvSpPr>
        <p:spPr>
          <a:xfrm>
            <a:off x="399550" y="4062225"/>
            <a:ext cx="4079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-s</a:t>
            </a:r>
            <a:r>
              <a:rPr lang="en">
                <a:solidFill>
                  <a:srgbClr val="EFEFEF"/>
                </a:solidFill>
              </a:rPr>
              <a:t> e</a:t>
            </a:r>
            <a:r>
              <a:rPr lang="en">
                <a:solidFill>
                  <a:srgbClr val="EFEFEF"/>
                </a:solidFill>
              </a:rPr>
              <a:t>nable slack notifications</a:t>
            </a:r>
            <a:r>
              <a:rPr lang="en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70" name="Google Shape;1270;p106"/>
          <p:cNvSpPr/>
          <p:nvPr/>
        </p:nvSpPr>
        <p:spPr>
          <a:xfrm>
            <a:off x="4717150" y="4062225"/>
            <a:ext cx="41172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-m enable monitoring of your search every 30 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71" name="Google Shape;1271;p106"/>
          <p:cNvSpPr txBox="1"/>
          <p:nvPr/>
        </p:nvSpPr>
        <p:spPr>
          <a:xfrm>
            <a:off x="129000" y="1160475"/>
            <a:ext cx="88626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gitGraber</a:t>
            </a:r>
            <a:br>
              <a:rPr b="1" lang="en" sz="3000">
                <a:solidFill>
                  <a:srgbClr val="85200C"/>
                </a:solidFill>
              </a:rPr>
            </a:br>
            <a:r>
              <a:rPr b="1" lang="en" sz="1800">
                <a:solidFill>
                  <a:srgbClr val="0B5394"/>
                </a:solidFill>
              </a:rPr>
              <a:t>Monitor GitHub To Search AND Find Sensitive Data In Real Time</a:t>
            </a:r>
            <a:endParaRPr b="1" sz="30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07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07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78" name="Google Shape;1278;p107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79" name="Google Shape;1279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107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07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07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5" name="Google Shape;305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7" name="Google Shape;307;p46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filename:sftp.json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08" name="Google Shape;308;p46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host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09" name="Google Shape;309;p46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sftp.json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10" name="Google Shape;310;p46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host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11" name="Google Shape;311;p46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host AND pass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3" name="Google Shape;31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6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.vscode/sftp.json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Contains SFTP OR SSH Server Credentials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7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1" name="Google Shape;321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3" name="Google Shape;323;p47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filename:.credentials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24" name="Google Shape;324;p47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00"/>
                </a:solidFill>
              </a:rPr>
              <a:t>org:company </a:t>
            </a:r>
            <a:r>
              <a:rPr b="1" lang="en" sz="1300">
                <a:solidFill>
                  <a:srgbClr val="00FF00"/>
                </a:solidFill>
              </a:rPr>
              <a:t>aws_secret_access_key OR aws_secret_key</a:t>
            </a:r>
            <a:endParaRPr b="1" sz="1300">
              <a:solidFill>
                <a:srgbClr val="00FF00"/>
              </a:solidFill>
            </a:endParaRPr>
          </a:p>
        </p:txBody>
      </p:sp>
      <p:sp>
        <p:nvSpPr>
          <p:cNvPr id="325" name="Google Shape;325;p47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</a:t>
            </a:r>
            <a:r>
              <a:rPr b="1" lang="en">
                <a:solidFill>
                  <a:srgbClr val="00FF00"/>
                </a:solidFill>
              </a:rPr>
              <a:t>.credentials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26" name="Google Shape;326;p47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aws_secret_access_key OR aws_secret_key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27" name="Google Shape;327;p47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00"/>
                </a:solidFill>
              </a:rPr>
              <a:t>"company.com" </a:t>
            </a:r>
            <a:r>
              <a:rPr b="1" lang="en" sz="1300">
                <a:solidFill>
                  <a:srgbClr val="00FF00"/>
                </a:solidFill>
              </a:rPr>
              <a:t>aws_secret_access_key aws_secret_key</a:t>
            </a:r>
            <a:endParaRPr b="1" sz="1300">
              <a:solidFill>
                <a:srgbClr val="00FF00"/>
              </a:solidFill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7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cloud/.credentials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Contains S3 Credentials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86638"/>
            <a:ext cx="815325" cy="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 txBox="1"/>
          <p:nvPr/>
        </p:nvSpPr>
        <p:spPr>
          <a:xfrm>
            <a:off x="287950" y="738663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github.com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7" name="Google Shape;337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Search Github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9" name="Google Shape;339;p48"/>
          <p:cNvSpPr/>
          <p:nvPr/>
        </p:nvSpPr>
        <p:spPr>
          <a:xfrm>
            <a:off x="3136000" y="2675525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filename:.s3cfg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40" name="Google Shape;340;p48"/>
          <p:cNvSpPr/>
          <p:nvPr/>
        </p:nvSpPr>
        <p:spPr>
          <a:xfrm>
            <a:off x="3136000" y="3108800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org:company </a:t>
            </a:r>
            <a:r>
              <a:rPr b="1" lang="en">
                <a:solidFill>
                  <a:srgbClr val="00FF00"/>
                </a:solidFill>
              </a:rPr>
              <a:t>secret_key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41" name="Google Shape;341;p48"/>
          <p:cNvSpPr/>
          <p:nvPr/>
        </p:nvSpPr>
        <p:spPr>
          <a:xfrm>
            <a:off x="3136000" y="354206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filename:.s3cfg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42" name="Google Shape;342;p48"/>
          <p:cNvSpPr/>
          <p:nvPr/>
        </p:nvSpPr>
        <p:spPr>
          <a:xfrm>
            <a:off x="3136000" y="3975338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user:name </a:t>
            </a:r>
            <a:r>
              <a:rPr b="1" lang="en">
                <a:solidFill>
                  <a:srgbClr val="00FF00"/>
                </a:solidFill>
              </a:rPr>
              <a:t>secret_key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43" name="Google Shape;343;p48"/>
          <p:cNvSpPr/>
          <p:nvPr/>
        </p:nvSpPr>
        <p:spPr>
          <a:xfrm>
            <a:off x="3136000" y="4408613"/>
            <a:ext cx="49737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"company.com" </a:t>
            </a:r>
            <a:r>
              <a:rPr b="1" lang="en">
                <a:solidFill>
                  <a:srgbClr val="00FF00"/>
                </a:solidFill>
              </a:rPr>
              <a:t>secret_key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5" name="Google Shape;34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8"/>
          <p:cNvSpPr txBox="1"/>
          <p:nvPr/>
        </p:nvSpPr>
        <p:spPr>
          <a:xfrm>
            <a:off x="287950" y="1336725"/>
            <a:ext cx="852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cloud/.s3cfg</a:t>
            </a:r>
            <a:r>
              <a:rPr b="1" lang="en" sz="3000">
                <a:solidFill>
                  <a:schemeClr val="accent3"/>
                </a:solidFill>
              </a:rPr>
              <a:t> </a:t>
            </a:r>
            <a:br>
              <a:rPr b="1" lang="en" sz="3000">
                <a:solidFill>
                  <a:schemeClr val="accent4"/>
                </a:solidFill>
              </a:rPr>
            </a:br>
            <a:r>
              <a:rPr b="1" lang="en" sz="3000">
                <a:solidFill>
                  <a:srgbClr val="0B5394"/>
                </a:solidFill>
              </a:rPr>
              <a:t>Contains S3 Credentials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