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Lato"/>
      <p:regular r:id="rId18"/>
      <p:bold r:id="rId19"/>
      <p:italic r:id="rId20"/>
      <p:boldItalic r:id="rId21"/>
    </p:embeddedFont>
    <p:embeddedFont>
      <p:font typeface="Source Code Pro"/>
      <p:regular r:id="rId22"/>
      <p:bold r:id="rId23"/>
      <p:italic r:id="rId24"/>
      <p:boldItalic r:id="rId25"/>
    </p:embeddedFont>
    <p:embeddedFont>
      <p:font typeface="Arial Black"/>
      <p:regular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SourceCodePro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SourceCodePro-italic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ArialBlack-regular.fntdata"/><Relationship Id="rId25" Type="http://schemas.openxmlformats.org/officeDocument/2006/relationships/font" Target="fonts/SourceCodePro-bold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4f8bdb2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4f8bdb2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b4f5e5adfa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b4f5e5adfa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b4f8bdb222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b4f8bdb222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4f5e5adfa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b4f5e5adfa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4f5e5adf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4f5e5adf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4f5e5adfa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b4f5e5adfa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4f5e5adfa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b4f5e5adfa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4f5e5adfa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b4f5e5adfa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b4f5e5adfa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b4f5e5adfa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4f5e5adfa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b4f5e5adfa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b4f5e5adfa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b4f5e5adfa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699007" y="-20954"/>
            <a:ext cx="7746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909319" y="-20954"/>
            <a:ext cx="73254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457200" y="1202246"/>
            <a:ext cx="8229600" cy="12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2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idx="11" type="ftr"/>
          </p:nvPr>
        </p:nvSpPr>
        <p:spPr>
          <a:xfrm>
            <a:off x="7165205" y="5009234"/>
            <a:ext cx="16788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7" name="Google Shape;117;p2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OBJECT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OBJECT_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OBJECT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4">
  <p:cSld name="OBJECT_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1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5">
  <p:cSld name="OBJECT_5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32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2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6">
  <p:cSld name="OBJECT_6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7">
  <p:cSld name="OBJECT_7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8">
  <p:cSld name="OBJECT_8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1" type="body"/>
          </p:nvPr>
        </p:nvSpPr>
        <p:spPr>
          <a:xfrm>
            <a:off x="736094" y="822578"/>
            <a:ext cx="71391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5" name="Google Shape;165;p3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/>
          <p:nvPr/>
        </p:nvSpPr>
        <p:spPr>
          <a:xfrm>
            <a:off x="4487417" y="390906"/>
            <a:ext cx="169200" cy="8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9" name="Google Shape;169;p36"/>
          <p:cNvSpPr/>
          <p:nvPr/>
        </p:nvSpPr>
        <p:spPr>
          <a:xfrm>
            <a:off x="0" y="0"/>
            <a:ext cx="9144000" cy="791528"/>
          </a:xfrm>
          <a:custGeom>
            <a:rect b="b" l="l" r="r" t="t"/>
            <a:pathLst>
              <a:path extrusionOk="0" h="1055370" w="12192000">
                <a:moveTo>
                  <a:pt x="0" y="0"/>
                </a:moveTo>
                <a:lnTo>
                  <a:pt x="12192000" y="0"/>
                </a:lnTo>
                <a:lnTo>
                  <a:pt x="12192000" y="1054799"/>
                </a:lnTo>
                <a:lnTo>
                  <a:pt x="0" y="1054799"/>
                </a:lnTo>
                <a:lnTo>
                  <a:pt x="0" y="0"/>
                </a:lnTo>
                <a:close/>
              </a:path>
            </a:pathLst>
          </a:custGeom>
          <a:solidFill>
            <a:srgbClr val="EBF0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0" name="Google Shape;170;p36"/>
          <p:cNvSpPr/>
          <p:nvPr/>
        </p:nvSpPr>
        <p:spPr>
          <a:xfrm>
            <a:off x="0" y="809028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EBF0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1" name="Google Shape;171;p36"/>
          <p:cNvSpPr/>
          <p:nvPr/>
        </p:nvSpPr>
        <p:spPr>
          <a:xfrm>
            <a:off x="0" y="5123853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EBF0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2" name="Google Shape;172;p36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3" name="Google Shape;173;p36"/>
          <p:cNvSpPr txBox="1"/>
          <p:nvPr>
            <p:ph idx="1" type="body"/>
          </p:nvPr>
        </p:nvSpPr>
        <p:spPr>
          <a:xfrm>
            <a:off x="251022" y="925449"/>
            <a:ext cx="3716100" cy="3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6"/>
          <p:cNvSpPr txBox="1"/>
          <p:nvPr>
            <p:ph idx="2" type="body"/>
          </p:nvPr>
        </p:nvSpPr>
        <p:spPr>
          <a:xfrm>
            <a:off x="4709160" y="1183005"/>
            <a:ext cx="39774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6" name="Google Shape;176;p3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7" name="Google Shape;177;p3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9">
  <p:cSld name="OBJECT_9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0" name="Google Shape;180;p37"/>
          <p:cNvSpPr txBox="1"/>
          <p:nvPr>
            <p:ph idx="1" type="body"/>
          </p:nvPr>
        </p:nvSpPr>
        <p:spPr>
          <a:xfrm>
            <a:off x="736094" y="822578"/>
            <a:ext cx="71391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2" name="Google Shape;182;p3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3" name="Google Shape;183;p3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OBJECT_10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>
            <p:ph type="title"/>
          </p:nvPr>
        </p:nvSpPr>
        <p:spPr>
          <a:xfrm>
            <a:off x="526541" y="2795835"/>
            <a:ext cx="8091000" cy="11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6" name="Google Shape;186;p3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7" name="Google Shape;187;p3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8" name="Google Shape;188;p3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 txBox="1"/>
          <p:nvPr>
            <p:ph type="ctrTitle"/>
          </p:nvPr>
        </p:nvSpPr>
        <p:spPr>
          <a:xfrm>
            <a:off x="688847" y="473259"/>
            <a:ext cx="77664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" name="Google Shape;191;p39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93" name="Google Shape;193;p3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94" name="Google Shape;194;p3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7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hyperlink" Target="https://twitter.com/0xAwali" TargetMode="External"/><Relationship Id="rId6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hyperlink" Target="https://2017.zeronights.org/wp-content/uploads/materials/ZN17_Karbutov_CRLF_PDF.pdf" TargetMode="External"/><Relationship Id="rId5" Type="http://schemas.openxmlformats.org/officeDocument/2006/relationships/image" Target="../media/image10.png"/><Relationship Id="rId6" Type="http://schemas.openxmlformats.org/officeDocument/2006/relationships/hyperlink" Target="https://blog.blackfan.ru/2017/09/devtwittercom-xss.html" TargetMode="External"/><Relationship Id="rId7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twitter.com/0xAwali" TargetMode="External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2017.zeronights.org/wp-content/uploads/materials/ZN17_Karbutov_CRLF_PDF.pdf" TargetMode="External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2017.zeronights.org/wp-content/uploads/materials/ZN17_Karbutov_CRLF_PDF.pdf" TargetMode="External"/><Relationship Id="rId9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hyperlink" Target="https://hackerone.com/reports/446271" TargetMode="External"/><Relationship Id="rId7" Type="http://schemas.openxmlformats.org/officeDocument/2006/relationships/image" Target="../media/image3.png"/><Relationship Id="rId8" Type="http://schemas.openxmlformats.org/officeDocument/2006/relationships/hyperlink" Target="https://hackerone.com/reports/335599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2017.zeronights.org/wp-content/uploads/materials/ZN17_Karbutov_CRLF_PDF.pdf" TargetMode="External"/><Relationship Id="rId5" Type="http://schemas.openxmlformats.org/officeDocument/2006/relationships/image" Target="../media/image10.png"/><Relationship Id="rId6" Type="http://schemas.openxmlformats.org/officeDocument/2006/relationships/hyperlink" Target="https://hackerone.com/reports/95981" TargetMode="External"/><Relationship Id="rId7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2017.zeronights.org/wp-content/uploads/materials/ZN17_Karbutov_CRLF_PDF.pdf" TargetMode="External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2017.zeronights.org/wp-content/uploads/materials/ZN17_Karbutov_CRLF_PDF.pdf" TargetMode="External"/><Relationship Id="rId5" Type="http://schemas.openxmlformats.org/officeDocument/2006/relationships/image" Target="../media/image10.png"/><Relationship Id="rId6" Type="http://schemas.openxmlformats.org/officeDocument/2006/relationships/hyperlink" Target="https://hackerone.com/reports/52042" TargetMode="External"/><Relationship Id="rId7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2017.zeronights.org/wp-content/uploads/materials/ZN17_Karbutov_CRLF_PDF.pdf" TargetMode="External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https://2017.zeronights.org/wp-content/uploads/materials/ZN17_Karbutov_CRLF_PDF.pdf" TargetMode="External"/><Relationship Id="rId9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hyperlink" Target="https://hackerone.com/reports/53843" TargetMode="External"/><Relationship Id="rId7" Type="http://schemas.openxmlformats.org/officeDocument/2006/relationships/image" Target="../media/image3.png"/><Relationship Id="rId8" Type="http://schemas.openxmlformats.org/officeDocument/2006/relationships/hyperlink" Target="https://hackerone.com/reports/154400" TargetMode="External"/><Relationship Id="rId11" Type="http://schemas.openxmlformats.org/officeDocument/2006/relationships/image" Target="../media/image8.png"/><Relationship Id="rId10" Type="http://schemas.openxmlformats.org/officeDocument/2006/relationships/hyperlink" Target="https://ronak-9889.medium.com/denial-of-service-using-cookie-bombing-55c2d0ef808c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hyperlink" Target="https://2018.zeronights.ru/wp-content/uploads/materials/4%20ZN2018%20WV%20-%20BugBounty%20automation.pdf" TargetMode="External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/>
          <p:nvPr/>
        </p:nvSpPr>
        <p:spPr>
          <a:xfrm>
            <a:off x="0" y="58375"/>
            <a:ext cx="4093800" cy="5084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0" name="Google Shape;200;p40"/>
          <p:cNvSpPr/>
          <p:nvPr/>
        </p:nvSpPr>
        <p:spPr>
          <a:xfrm>
            <a:off x="3731825" y="112700"/>
            <a:ext cx="880200" cy="870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1" name="Google Shape;201;p40"/>
          <p:cNvSpPr/>
          <p:nvPr/>
        </p:nvSpPr>
        <p:spPr>
          <a:xfrm>
            <a:off x="4524900" y="132782"/>
            <a:ext cx="195600" cy="206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40"/>
          <p:cNvSpPr/>
          <p:nvPr/>
        </p:nvSpPr>
        <p:spPr>
          <a:xfrm>
            <a:off x="4661100" y="2170200"/>
            <a:ext cx="3916500" cy="1174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6667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600">
                <a:solidFill>
                  <a:srgbClr val="434343"/>
                </a:solidFill>
              </a:rPr>
            </a:br>
            <a:r>
              <a:rPr b="1" lang="en" sz="800">
                <a:solidFill>
                  <a:srgbClr val="434343"/>
                </a:solidFill>
              </a:rPr>
              <a:t>HTTP/1.1 200 OK</a:t>
            </a:r>
            <a:endParaRPr b="1" sz="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666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</a:rPr>
              <a:t>Connection: Keep-Alive</a:t>
            </a:r>
            <a:br>
              <a:rPr b="1" lang="en" sz="800">
                <a:solidFill>
                  <a:srgbClr val="434343"/>
                </a:solidFill>
              </a:rPr>
            </a:br>
            <a:r>
              <a:rPr b="1" lang="en" sz="800">
                <a:solidFill>
                  <a:srgbClr val="434343"/>
                </a:solidFill>
              </a:rPr>
              <a:t>Content-Encoding: gzip</a:t>
            </a:r>
            <a:endParaRPr b="1" sz="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666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</a:rPr>
              <a:t>Content-Type: text/html; charset=utf-8</a:t>
            </a:r>
            <a:endParaRPr b="1" sz="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666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</a:rPr>
              <a:t>Set-Cookie: </a:t>
            </a:r>
            <a:r>
              <a:rPr b="1" lang="en">
                <a:solidFill>
                  <a:srgbClr val="0B5394"/>
                </a:solidFill>
              </a:rPr>
              <a:t>Parameter=Value</a:t>
            </a:r>
            <a:r>
              <a:rPr b="1" lang="en" sz="800">
                <a:solidFill>
                  <a:srgbClr val="434343"/>
                </a:solidFill>
              </a:rPr>
              <a:t>; Path=/; secure</a:t>
            </a:r>
            <a:endParaRPr b="1" sz="800">
              <a:solidFill>
                <a:srgbClr val="434343"/>
              </a:solidFill>
            </a:endParaRPr>
          </a:p>
        </p:txBody>
      </p:sp>
      <p:sp>
        <p:nvSpPr>
          <p:cNvPr id="203" name="Google Shape;203;p40"/>
          <p:cNvSpPr txBox="1"/>
          <p:nvPr/>
        </p:nvSpPr>
        <p:spPr>
          <a:xfrm>
            <a:off x="3868050" y="339175"/>
            <a:ext cx="5350200" cy="17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7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</a:t>
            </a:r>
            <a:r>
              <a:rPr b="1" lang="en" sz="55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Reflection</a:t>
            </a:r>
            <a:br>
              <a:rPr b="1" lang="en" sz="72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1" lang="en" sz="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  </a:t>
            </a:r>
            <a:r>
              <a:rPr b="1" lang="en" sz="55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IN Header</a:t>
            </a:r>
            <a:endParaRPr b="1" sz="55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4" name="Google Shape;204;p40"/>
          <p:cNvSpPr txBox="1"/>
          <p:nvPr/>
        </p:nvSpPr>
        <p:spPr>
          <a:xfrm>
            <a:off x="4028100" y="2926150"/>
            <a:ext cx="50301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 sz="3000">
                <a:solidFill>
                  <a:srgbClr val="42424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3600">
                <a:latin typeface="Arial Black"/>
                <a:ea typeface="Arial Black"/>
                <a:cs typeface="Arial Black"/>
                <a:sym typeface="Arial Black"/>
              </a:rPr>
              <a:t>Mahmoud M.</a:t>
            </a:r>
            <a:r>
              <a:rPr b="1" lang="en" sz="3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Awali</a:t>
            </a:r>
            <a:br>
              <a:rPr b="1" lang="en" sz="3000">
                <a:latin typeface="Lato"/>
                <a:ea typeface="Lato"/>
                <a:cs typeface="Lato"/>
                <a:sym typeface="Lato"/>
              </a:rPr>
            </a:br>
            <a:r>
              <a:rPr b="1" lang="en" sz="3000"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b="1" lang="en" sz="3000">
                <a:uFill>
                  <a:noFill/>
                </a:uFill>
                <a:latin typeface="Arial Black"/>
                <a:ea typeface="Arial Black"/>
                <a:cs typeface="Arial Black"/>
                <a:sym typeface="Arial Black"/>
                <a:hlinkClick r:id="rId5"/>
              </a:rPr>
              <a:t>@0xAwali</a:t>
            </a:r>
            <a:endParaRPr b="1" sz="3000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05" name="Google Shape;205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1200" y="4110576"/>
            <a:ext cx="727375" cy="5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21" name="Google Shape;321;p4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23" name="Google Shape;323;p4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Inject </a:t>
            </a:r>
            <a:r>
              <a:rPr b="1" lang="en" sz="1700">
                <a:solidFill>
                  <a:srgbClr val="0B5394"/>
                </a:solidFill>
              </a:rPr>
              <a:t>/x:1/:///%01javascript:alert(document.cookie)/ </a:t>
            </a:r>
            <a:r>
              <a:rPr b="1" lang="en" sz="1700">
                <a:solidFill>
                  <a:srgbClr val="EFEFEF"/>
                </a:solidFill>
              </a:rPr>
              <a:t>If Anything After Root Directory Reflected In Location Header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24" name="Google Shape;32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</a:t>
            </a:r>
            <a:r>
              <a:rPr b="1" lang="en" sz="1300">
                <a:solidFill>
                  <a:srgbClr val="EFEFEF"/>
                </a:solidFill>
              </a:rPr>
              <a:t>/</a:t>
            </a:r>
            <a:r>
              <a:rPr b="1" lang="en" sz="1300">
                <a:solidFill>
                  <a:srgbClr val="00FF00"/>
                </a:solidFill>
              </a:rPr>
              <a:t>/x:1/:///%01javascript:alert(document.cookie)/ </a:t>
            </a:r>
            <a:r>
              <a:rPr b="1" lang="en" sz="1200">
                <a:solidFill>
                  <a:srgbClr val="EFEFEF"/>
                </a:solidFill>
              </a:rPr>
              <a:t>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Accept: text/html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26" name="Google Shape;326;p49"/>
          <p:cNvSpPr txBox="1"/>
          <p:nvPr/>
        </p:nvSpPr>
        <p:spPr>
          <a:xfrm>
            <a:off x="255350" y="2621200"/>
            <a:ext cx="3128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27" name="Google Shape;327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475" y="2675525"/>
            <a:ext cx="462101" cy="365098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9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29" name="Google Shape;329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91500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/>
          <p:nvPr/>
        </p:nvSpPr>
        <p:spPr>
          <a:xfrm>
            <a:off x="4524900" y="132782"/>
            <a:ext cx="195600" cy="206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50"/>
          <p:cNvSpPr txBox="1"/>
          <p:nvPr/>
        </p:nvSpPr>
        <p:spPr>
          <a:xfrm>
            <a:off x="639550" y="339175"/>
            <a:ext cx="441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7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 b="1" sz="96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36" name="Google Shape;336;p50"/>
          <p:cNvSpPr txBox="1"/>
          <p:nvPr>
            <p:ph idx="4294967295" type="title"/>
          </p:nvPr>
        </p:nvSpPr>
        <p:spPr>
          <a:xfrm>
            <a:off x="324350" y="2864775"/>
            <a:ext cx="50301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>
                <a:latin typeface="Lato"/>
                <a:ea typeface="Lato"/>
                <a:cs typeface="Lato"/>
                <a:sym typeface="Lato"/>
              </a:rPr>
            </a:br>
            <a:r>
              <a:rPr b="1" lang="en" sz="36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Mahmoud M.</a:t>
            </a:r>
            <a:r>
              <a:rPr b="1" lang="en" sz="3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Awali</a:t>
            </a:r>
            <a:b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b="1" lang="en">
                <a:solidFill>
                  <a:srgbClr val="000000"/>
                </a:solidFill>
                <a:uFill>
                  <a:noFill/>
                </a:uFill>
                <a:latin typeface="Arial Black"/>
                <a:ea typeface="Arial Black"/>
                <a:cs typeface="Arial Black"/>
                <a:sym typeface="Arial Blac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@0xAwali</a:t>
            </a:r>
            <a:endParaRPr b="1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337" name="Google Shape;33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450" y="4049201"/>
            <a:ext cx="727375" cy="5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50"/>
          <p:cNvSpPr/>
          <p:nvPr/>
        </p:nvSpPr>
        <p:spPr>
          <a:xfrm>
            <a:off x="6032650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50"/>
          <p:cNvSpPr/>
          <p:nvPr/>
        </p:nvSpPr>
        <p:spPr>
          <a:xfrm>
            <a:off x="7189175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50"/>
          <p:cNvSpPr/>
          <p:nvPr/>
        </p:nvSpPr>
        <p:spPr>
          <a:xfrm>
            <a:off x="8345700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1" name="Google Shape;211;p4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13" name="Google Shape;213;p4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Inject </a:t>
            </a:r>
            <a:r>
              <a:rPr b="1" lang="en" sz="1700">
                <a:solidFill>
                  <a:srgbClr val="0B5394"/>
                </a:solidFill>
              </a:rPr>
              <a:t>Carriage Return Line Feed e.g. \r\n</a:t>
            </a:r>
            <a:r>
              <a:rPr b="1" lang="en" sz="1700">
                <a:solidFill>
                  <a:srgbClr val="EFEFEF"/>
                </a:solidFill>
              </a:rPr>
              <a:t> With New Header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e.g. Set-Cookies:%20Me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14" name="Google Shape;21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/Reflect-IN-Header?Parameter=</a:t>
            </a:r>
            <a:r>
              <a:rPr b="1" lang="en">
                <a:solidFill>
                  <a:srgbClr val="00FF00"/>
                </a:solidFill>
              </a:rPr>
              <a:t>\r\n</a:t>
            </a:r>
            <a:r>
              <a:rPr b="1" lang="en">
                <a:solidFill>
                  <a:srgbClr val="00FF00"/>
                </a:solidFill>
              </a:rPr>
              <a:t>H:%20V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Accept: text/html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16" name="Google Shape;216;p41"/>
          <p:cNvSpPr txBox="1"/>
          <p:nvPr/>
        </p:nvSpPr>
        <p:spPr>
          <a:xfrm>
            <a:off x="255350" y="2621200"/>
            <a:ext cx="3128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17" name="Google Shape;21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475" y="2675525"/>
            <a:ext cx="462101" cy="365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3" name="Google Shape;223;p4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4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25" name="Google Shape;225;p4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Inject </a:t>
            </a:r>
            <a:r>
              <a:rPr b="1" lang="en" sz="1700">
                <a:solidFill>
                  <a:srgbClr val="0B5394"/>
                </a:solidFill>
              </a:rPr>
              <a:t>Carriage Return Line Feed e.g. %0D%0A</a:t>
            </a:r>
            <a:r>
              <a:rPr b="1" lang="en" sz="1700">
                <a:solidFill>
                  <a:srgbClr val="EFEFEF"/>
                </a:solidFill>
              </a:rPr>
              <a:t> With New Header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e.g. Set-Cookies:%20Me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26" name="Google Shape;22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</a:t>
            </a:r>
            <a:r>
              <a:rPr b="1" lang="en" sz="1200">
                <a:solidFill>
                  <a:srgbClr val="EFEFEF"/>
                </a:solidFill>
              </a:rPr>
              <a:t> /Reflect-IN-Header?Parameter=</a:t>
            </a:r>
            <a:r>
              <a:rPr b="1" lang="en">
                <a:solidFill>
                  <a:srgbClr val="00FF00"/>
                </a:solidFill>
              </a:rPr>
              <a:t>%0D%0AH:%20V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Accept: text/html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28" name="Google Shape;228;p42"/>
          <p:cNvSpPr txBox="1"/>
          <p:nvPr/>
        </p:nvSpPr>
        <p:spPr>
          <a:xfrm>
            <a:off x="255350" y="2621200"/>
            <a:ext cx="3128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29" name="Google Shape;22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475" y="2675525"/>
            <a:ext cx="462101" cy="365098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2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31" name="Google Shape;231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91500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2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33" name="Google Shape;233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4025" y="3544600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9" name="Google Shape;239;p4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41" name="Google Shape;241;p4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Inject </a:t>
            </a:r>
            <a:r>
              <a:rPr b="1" lang="en" sz="1700">
                <a:solidFill>
                  <a:srgbClr val="0B5394"/>
                </a:solidFill>
              </a:rPr>
              <a:t>Carriage Return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Line Feed Only e.g. %0D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%0A</a:t>
            </a:r>
            <a:r>
              <a:rPr b="1" lang="en" sz="1700">
                <a:solidFill>
                  <a:srgbClr val="EFEFEF"/>
                </a:solidFill>
              </a:rPr>
              <a:t> With New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Header e.g. Set-Cookies:%20Me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42" name="Google Shape;24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/Reflect-IN-Header?Parameter=</a:t>
            </a:r>
            <a:r>
              <a:rPr b="1" lang="en">
                <a:solidFill>
                  <a:srgbClr val="00FF00"/>
                </a:solidFill>
              </a:rPr>
              <a:t>%0DH:%20V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Accept: text/html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44" name="Google Shape;244;p43"/>
          <p:cNvSpPr txBox="1"/>
          <p:nvPr/>
        </p:nvSpPr>
        <p:spPr>
          <a:xfrm>
            <a:off x="255350" y="2621200"/>
            <a:ext cx="3128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45" name="Google Shape;24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475" y="2675525"/>
            <a:ext cx="462101" cy="36509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3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47" name="Google Shape;247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91500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3" name="Google Shape;253;p4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55" name="Google Shape;255;p4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Inject ASCII Symbols </a:t>
            </a:r>
            <a:r>
              <a:rPr b="1" lang="en" sz="1700">
                <a:solidFill>
                  <a:srgbClr val="0B5394"/>
                </a:solidFill>
              </a:rPr>
              <a:t>Carriage Return Line Feed e.g. </a:t>
            </a:r>
            <a:r>
              <a:rPr b="1" lang="en" sz="1700">
                <a:solidFill>
                  <a:srgbClr val="0B5394"/>
                </a:solidFill>
              </a:rPr>
              <a:t>0x0D0x0A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With 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New Header e.g. Set-Cookies:%20Me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56" name="Google Shape;25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/Reflect-IN-Header?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        </a:t>
            </a:r>
            <a:r>
              <a:rPr b="1" lang="en" sz="1200">
                <a:solidFill>
                  <a:srgbClr val="EFEFEF"/>
                </a:solidFill>
              </a:rPr>
              <a:t>Parameter=</a:t>
            </a:r>
            <a:r>
              <a:rPr b="1" lang="en">
                <a:solidFill>
                  <a:srgbClr val="00FF00"/>
                </a:solidFill>
              </a:rPr>
              <a:t>0x0D0x0A</a:t>
            </a:r>
            <a:r>
              <a:rPr b="1" lang="en">
                <a:solidFill>
                  <a:srgbClr val="00FF00"/>
                </a:solidFill>
              </a:rPr>
              <a:t>H:%20V</a:t>
            </a:r>
            <a:r>
              <a:rPr b="1" lang="en" sz="1200">
                <a:solidFill>
                  <a:srgbClr val="EFEFEF"/>
                </a:solidFill>
              </a:rPr>
              <a:t> </a:t>
            </a:r>
            <a:r>
              <a:rPr b="1" lang="en" sz="1200">
                <a:solidFill>
                  <a:srgbClr val="EFEFEF"/>
                </a:solidFill>
              </a:rPr>
              <a:t>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Accept: text/html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58" name="Google Shape;258;p44"/>
          <p:cNvSpPr txBox="1"/>
          <p:nvPr/>
        </p:nvSpPr>
        <p:spPr>
          <a:xfrm>
            <a:off x="255350" y="2621200"/>
            <a:ext cx="3128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59" name="Google Shape;25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475" y="2675525"/>
            <a:ext cx="462101" cy="365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5" name="Google Shape;265;p4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67" name="Google Shape;267;p4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Inject Encoding </a:t>
            </a:r>
            <a:r>
              <a:rPr b="1" lang="en" sz="1700">
                <a:solidFill>
                  <a:srgbClr val="0B5394"/>
                </a:solidFill>
              </a:rPr>
              <a:t>Carriage Return Line Feed e.g. </a:t>
            </a:r>
            <a:r>
              <a:rPr b="1" lang="en" sz="1700">
                <a:solidFill>
                  <a:srgbClr val="0B5394"/>
                </a:solidFill>
              </a:rPr>
              <a:t>%E5%98%8A%E5%98%8D</a:t>
            </a:r>
            <a:r>
              <a:rPr b="1" lang="en" sz="1700">
                <a:solidFill>
                  <a:srgbClr val="EFEFEF"/>
                </a:solidFill>
              </a:rPr>
              <a:t> With New Header e.g. Set-Cookies:%20Me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68" name="Google Shape;26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/Reflect-IN-Header?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        Parameter=</a:t>
            </a:r>
            <a:r>
              <a:rPr b="1" lang="en">
                <a:solidFill>
                  <a:srgbClr val="00FF00"/>
                </a:solidFill>
              </a:rPr>
              <a:t>%E5%98%8A%E5%98%8D</a:t>
            </a:r>
            <a:r>
              <a:rPr b="1" lang="en">
                <a:solidFill>
                  <a:srgbClr val="00FF00"/>
                </a:solidFill>
              </a:rPr>
              <a:t>H:%20V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Accept: text/html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70" name="Google Shape;270;p45"/>
          <p:cNvSpPr txBox="1"/>
          <p:nvPr/>
        </p:nvSpPr>
        <p:spPr>
          <a:xfrm>
            <a:off x="255350" y="2621200"/>
            <a:ext cx="3128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71" name="Google Shape;27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475" y="2675525"/>
            <a:ext cx="462101" cy="365098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5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73" name="Google Shape;273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91500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9" name="Google Shape;279;p4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81" name="Google Shape;281;p4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Inject Unicoding </a:t>
            </a:r>
            <a:r>
              <a:rPr b="1" lang="en" sz="1700">
                <a:solidFill>
                  <a:srgbClr val="0B5394"/>
                </a:solidFill>
              </a:rPr>
              <a:t>Carriage Return Line Feed e.g. \u560d\u560a</a:t>
            </a:r>
            <a:r>
              <a:rPr b="1" lang="en" sz="1700">
                <a:solidFill>
                  <a:srgbClr val="EFEFEF"/>
                </a:solidFill>
              </a:rPr>
              <a:t> With New Header e.g. Set-Cookies:%20Me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82" name="Google Shape;28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/Reflect-IN-Header?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        Parameter=</a:t>
            </a:r>
            <a:r>
              <a:rPr b="1" lang="en">
                <a:solidFill>
                  <a:srgbClr val="00FF00"/>
                </a:solidFill>
              </a:rPr>
              <a:t>\u560d\u560aH:%20V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Accept: text/html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84" name="Google Shape;284;p46"/>
          <p:cNvSpPr txBox="1"/>
          <p:nvPr/>
        </p:nvSpPr>
        <p:spPr>
          <a:xfrm>
            <a:off x="255350" y="2621200"/>
            <a:ext cx="3128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85" name="Google Shape;285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475" y="2675525"/>
            <a:ext cx="462101" cy="365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91" name="Google Shape;291;p4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93" name="Google Shape;293;p4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Inject </a:t>
            </a:r>
            <a:r>
              <a:rPr b="1" lang="en" sz="1700">
                <a:solidFill>
                  <a:srgbClr val="0B5394"/>
                </a:solidFill>
              </a:rPr>
              <a:t>Large String +++++++  7000 bytes  +++++++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With New Header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e.g. Set-Cookies:%20Me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94" name="Google Shape;29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/Reflect-IN-Header?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        </a:t>
            </a:r>
            <a:r>
              <a:rPr b="1" lang="en" sz="1200">
                <a:solidFill>
                  <a:srgbClr val="EFEFEF"/>
                </a:solidFill>
              </a:rPr>
              <a:t>Parameter=</a:t>
            </a:r>
            <a:r>
              <a:rPr b="1" lang="en">
                <a:solidFill>
                  <a:srgbClr val="00FF00"/>
                </a:solidFill>
              </a:rPr>
              <a:t>+++++  7000 bytes  +++++</a:t>
            </a:r>
            <a:r>
              <a:rPr b="1" lang="en">
                <a:solidFill>
                  <a:srgbClr val="00FF00"/>
                </a:solidFill>
              </a:rPr>
              <a:t>H:%20V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Accept: text/html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96" name="Google Shape;296;p47"/>
          <p:cNvSpPr txBox="1"/>
          <p:nvPr/>
        </p:nvSpPr>
        <p:spPr>
          <a:xfrm>
            <a:off x="255350" y="2621200"/>
            <a:ext cx="3128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97" name="Google Shape;297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475" y="2675525"/>
            <a:ext cx="462101" cy="365098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7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99" name="Google Shape;299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91500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7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01" name="Google Shape;301;p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4025" y="3544600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7"/>
          <p:cNvSpPr txBox="1"/>
          <p:nvPr/>
        </p:nvSpPr>
        <p:spPr>
          <a:xfrm>
            <a:off x="255350" y="38794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03" name="Google Shape;303;p4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22925" y="3939538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09" name="Google Shape;309;p4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11" name="Google Shape;311;p4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Try To Inject Encoding </a:t>
            </a:r>
            <a:r>
              <a:rPr b="1" lang="en">
                <a:solidFill>
                  <a:srgbClr val="0B5394"/>
                </a:solidFill>
              </a:rPr>
              <a:t>Carriage Return </a:t>
            </a:r>
            <a:r>
              <a:rPr b="1" lang="en">
                <a:solidFill>
                  <a:srgbClr val="EFEFEF"/>
                </a:solidFill>
              </a:rPr>
              <a:t>OR</a:t>
            </a:r>
            <a:r>
              <a:rPr b="1" lang="en">
                <a:solidFill>
                  <a:srgbClr val="0B5394"/>
                </a:solidFill>
              </a:rPr>
              <a:t> Line Feed e.g. %3F%0D </a:t>
            </a:r>
            <a:r>
              <a:rPr b="1" lang="en">
                <a:solidFill>
                  <a:srgbClr val="EFEFEF"/>
                </a:solidFill>
              </a:rPr>
              <a:t>,</a:t>
            </a:r>
            <a:r>
              <a:rPr b="1" lang="en">
                <a:solidFill>
                  <a:srgbClr val="0B5394"/>
                </a:solidFill>
              </a:rPr>
              <a:t> %23%0D </a:t>
            </a:r>
            <a:r>
              <a:rPr b="1" lang="en">
                <a:solidFill>
                  <a:srgbClr val="EFEFEF"/>
                </a:solidFill>
              </a:rPr>
              <a:t>,</a:t>
            </a:r>
            <a:r>
              <a:rPr b="1" lang="en">
                <a:solidFill>
                  <a:srgbClr val="0B5394"/>
                </a:solidFill>
              </a:rPr>
              <a:t> </a:t>
            </a:r>
            <a:r>
              <a:rPr b="1" lang="en">
                <a:solidFill>
                  <a:srgbClr val="0B5394"/>
                </a:solidFill>
              </a:rPr>
              <a:t>%3F%0A </a:t>
            </a:r>
            <a:r>
              <a:rPr b="1" lang="en">
                <a:solidFill>
                  <a:srgbClr val="EFEFEF"/>
                </a:solidFill>
              </a:rPr>
              <a:t>OR</a:t>
            </a:r>
            <a:r>
              <a:rPr b="1" lang="en">
                <a:solidFill>
                  <a:srgbClr val="0B5394"/>
                </a:solidFill>
              </a:rPr>
              <a:t> %23%0A </a:t>
            </a:r>
            <a:r>
              <a:rPr b="1" lang="en">
                <a:solidFill>
                  <a:srgbClr val="EFEFEF"/>
                </a:solidFill>
              </a:rPr>
              <a:t>With New Header e.g. Set-Cookies:%20Me </a:t>
            </a:r>
            <a:r>
              <a:rPr b="1" lang="en">
                <a:solidFill>
                  <a:srgbClr val="EFEFEF"/>
                </a:solidFill>
              </a:rPr>
              <a:t>If Anything After Path Reflected In Location Header</a:t>
            </a:r>
            <a:endParaRPr b="1">
              <a:solidFill>
                <a:srgbClr val="EFEFEF"/>
              </a:solidFill>
            </a:endParaRPr>
          </a:p>
        </p:txBody>
      </p:sp>
      <p:pic>
        <p:nvPicPr>
          <p:cNvPr id="312" name="Google Shape;31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/Path</a:t>
            </a:r>
            <a:r>
              <a:rPr b="1" lang="en">
                <a:solidFill>
                  <a:srgbClr val="00FF00"/>
                </a:solidFill>
              </a:rPr>
              <a:t>%3F%0D</a:t>
            </a:r>
            <a:r>
              <a:rPr b="1" lang="en">
                <a:solidFill>
                  <a:srgbClr val="00FF00"/>
                </a:solidFill>
              </a:rPr>
              <a:t>H:%20V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Accept: text/html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14" name="Google Shape;314;p48"/>
          <p:cNvSpPr txBox="1"/>
          <p:nvPr/>
        </p:nvSpPr>
        <p:spPr>
          <a:xfrm>
            <a:off x="255350" y="2621200"/>
            <a:ext cx="3128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15" name="Google Shape;31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475" y="2675525"/>
            <a:ext cx="462101" cy="365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