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1"/>
  </p:sldMasterIdLst>
  <p:notesMasterIdLst>
    <p:notesMasterId r:id="rId45"/>
  </p:notesMasterIdLst>
  <p:handoutMasterIdLst>
    <p:handoutMasterId r:id="rId46"/>
  </p:handoutMasterIdLst>
  <p:sldIdLst>
    <p:sldId id="325" r:id="rId2"/>
    <p:sldId id="337" r:id="rId3"/>
    <p:sldId id="338" r:id="rId4"/>
    <p:sldId id="339" r:id="rId5"/>
    <p:sldId id="257" r:id="rId6"/>
    <p:sldId id="259" r:id="rId7"/>
    <p:sldId id="329" r:id="rId8"/>
    <p:sldId id="258" r:id="rId9"/>
    <p:sldId id="260" r:id="rId10"/>
    <p:sldId id="261" r:id="rId11"/>
    <p:sldId id="262" r:id="rId12"/>
    <p:sldId id="263" r:id="rId13"/>
    <p:sldId id="264" r:id="rId14"/>
    <p:sldId id="341" r:id="rId15"/>
    <p:sldId id="265" r:id="rId16"/>
    <p:sldId id="266" r:id="rId17"/>
    <p:sldId id="267" r:id="rId18"/>
    <p:sldId id="330" r:id="rId19"/>
    <p:sldId id="270" r:id="rId20"/>
    <p:sldId id="331" r:id="rId21"/>
    <p:sldId id="271" r:id="rId22"/>
    <p:sldId id="342" r:id="rId23"/>
    <p:sldId id="272" r:id="rId24"/>
    <p:sldId id="273" r:id="rId25"/>
    <p:sldId id="275" r:id="rId26"/>
    <p:sldId id="299" r:id="rId27"/>
    <p:sldId id="311" r:id="rId28"/>
    <p:sldId id="277" r:id="rId29"/>
    <p:sldId id="278" r:id="rId30"/>
    <p:sldId id="340" r:id="rId31"/>
    <p:sldId id="280" r:id="rId32"/>
    <p:sldId id="282" r:id="rId33"/>
    <p:sldId id="286" r:id="rId34"/>
    <p:sldId id="332" r:id="rId35"/>
    <p:sldId id="289" r:id="rId36"/>
    <p:sldId id="290" r:id="rId37"/>
    <p:sldId id="343" r:id="rId38"/>
    <p:sldId id="293" r:id="rId39"/>
    <p:sldId id="301" r:id="rId40"/>
    <p:sldId id="302" r:id="rId41"/>
    <p:sldId id="294" r:id="rId42"/>
    <p:sldId id="344" r:id="rId43"/>
    <p:sldId id="327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82" autoAdjust="0"/>
    <p:restoredTop sz="96814" autoAdjust="0"/>
  </p:normalViewPr>
  <p:slideViewPr>
    <p:cSldViewPr>
      <p:cViewPr varScale="1">
        <p:scale>
          <a:sx n="130" d="100"/>
          <a:sy n="130" d="100"/>
        </p:scale>
        <p:origin x="100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4.xml"/><Relationship Id="rId13" Type="http://schemas.openxmlformats.org/officeDocument/2006/relationships/slide" Target="slides/slide22.xml"/><Relationship Id="rId18" Type="http://schemas.openxmlformats.org/officeDocument/2006/relationships/slide" Target="slides/slide34.xml"/><Relationship Id="rId3" Type="http://schemas.openxmlformats.org/officeDocument/2006/relationships/slide" Target="slides/slide6.xml"/><Relationship Id="rId21" Type="http://schemas.openxmlformats.org/officeDocument/2006/relationships/slide" Target="slides/slide41.xml"/><Relationship Id="rId7" Type="http://schemas.openxmlformats.org/officeDocument/2006/relationships/slide" Target="slides/slide13.xml"/><Relationship Id="rId12" Type="http://schemas.openxmlformats.org/officeDocument/2006/relationships/slide" Target="slides/slide21.xml"/><Relationship Id="rId17" Type="http://schemas.openxmlformats.org/officeDocument/2006/relationships/slide" Target="slides/slide32.xml"/><Relationship Id="rId2" Type="http://schemas.openxmlformats.org/officeDocument/2006/relationships/slide" Target="slides/slide5.xml"/><Relationship Id="rId16" Type="http://schemas.openxmlformats.org/officeDocument/2006/relationships/slide" Target="slides/slide31.xml"/><Relationship Id="rId20" Type="http://schemas.openxmlformats.org/officeDocument/2006/relationships/slide" Target="slides/slide37.xml"/><Relationship Id="rId1" Type="http://schemas.openxmlformats.org/officeDocument/2006/relationships/slide" Target="slides/slide1.xml"/><Relationship Id="rId6" Type="http://schemas.openxmlformats.org/officeDocument/2006/relationships/slide" Target="slides/slide12.xml"/><Relationship Id="rId11" Type="http://schemas.openxmlformats.org/officeDocument/2006/relationships/slide" Target="slides/slide19.xml"/><Relationship Id="rId5" Type="http://schemas.openxmlformats.org/officeDocument/2006/relationships/slide" Target="slides/slide11.xml"/><Relationship Id="rId15" Type="http://schemas.openxmlformats.org/officeDocument/2006/relationships/slide" Target="slides/slide24.xml"/><Relationship Id="rId23" Type="http://schemas.openxmlformats.org/officeDocument/2006/relationships/slide" Target="slides/slide43.xml"/><Relationship Id="rId10" Type="http://schemas.openxmlformats.org/officeDocument/2006/relationships/slide" Target="slides/slide16.xml"/><Relationship Id="rId19" Type="http://schemas.openxmlformats.org/officeDocument/2006/relationships/slide" Target="slides/slide36.xml"/><Relationship Id="rId4" Type="http://schemas.openxmlformats.org/officeDocument/2006/relationships/slide" Target="slides/slide10.xml"/><Relationship Id="rId9" Type="http://schemas.openxmlformats.org/officeDocument/2006/relationships/slide" Target="slides/slide15.xml"/><Relationship Id="rId14" Type="http://schemas.openxmlformats.org/officeDocument/2006/relationships/slide" Target="slides/slide23.xml"/><Relationship Id="rId22" Type="http://schemas.openxmlformats.org/officeDocument/2006/relationships/slide" Target="slides/slide4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98E02D-30CC-9449-A818-0AC6C4532802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4BEBE8-86C4-2649-8CA2-A1D816B4AEC4}">
      <dgm:prSet custT="1"/>
      <dgm:spPr/>
      <dgm:t>
        <a:bodyPr/>
        <a:lstStyle/>
        <a:p>
          <a:pPr rtl="0"/>
          <a:r>
            <a:rPr 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Instruction Set Architecture </a:t>
          </a:r>
          <a:r>
            <a: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(ISA)</a:t>
          </a:r>
        </a:p>
      </dgm:t>
    </dgm:pt>
    <dgm:pt modelId="{E01D868E-D0F0-CF4C-AF25-84252D8397D3}" type="parTrans" cxnId="{18484A09-DB5C-2144-A236-4633899BFB95}">
      <dgm:prSet/>
      <dgm:spPr/>
      <dgm:t>
        <a:bodyPr/>
        <a:lstStyle/>
        <a:p>
          <a:endParaRPr lang="en-US"/>
        </a:p>
      </dgm:t>
    </dgm:pt>
    <dgm:pt modelId="{A7486556-AB81-3D4C-B517-110F7D24369A}" type="sibTrans" cxnId="{18484A09-DB5C-2144-A236-4633899BFB95}">
      <dgm:prSet/>
      <dgm:spPr/>
      <dgm:t>
        <a:bodyPr/>
        <a:lstStyle/>
        <a:p>
          <a:endParaRPr lang="en-US"/>
        </a:p>
      </dgm:t>
    </dgm:pt>
    <dgm:pt modelId="{B4DB1400-998B-E847-9FB9-E17A4347C97D}">
      <dgm:prSet custT="1"/>
      <dgm:spPr/>
      <dgm:t>
        <a:bodyPr/>
        <a:lstStyle/>
        <a:p>
          <a:pPr rtl="0"/>
          <a:r>
            <a:rPr lang="en-US" sz="1400" dirty="0"/>
            <a:t>Defines the </a:t>
          </a:r>
          <a:r>
            <a:rPr lang="en-US" sz="1400" b="1" dirty="0">
              <a:solidFill>
                <a:srgbClr val="FF0000"/>
              </a:solidFill>
            </a:rPr>
            <a:t>machine language instructions</a:t>
          </a:r>
          <a:r>
            <a:rPr lang="en-US" sz="1400" dirty="0"/>
            <a:t> that a computer can follow</a:t>
          </a:r>
        </a:p>
      </dgm:t>
    </dgm:pt>
    <dgm:pt modelId="{957059A8-73D9-3E41-902E-5C3A34F03008}" type="parTrans" cxnId="{FB475D81-05D9-4B44-84FE-DB4784DD4468}">
      <dgm:prSet/>
      <dgm:spPr/>
      <dgm:t>
        <a:bodyPr/>
        <a:lstStyle/>
        <a:p>
          <a:endParaRPr lang="en-US" dirty="0"/>
        </a:p>
      </dgm:t>
    </dgm:pt>
    <dgm:pt modelId="{2FCC652F-D41A-7A4B-AFB4-AB959B0F94D1}" type="sibTrans" cxnId="{FB475D81-05D9-4B44-84FE-DB4784DD4468}">
      <dgm:prSet/>
      <dgm:spPr/>
      <dgm:t>
        <a:bodyPr/>
        <a:lstStyle/>
        <a:p>
          <a:endParaRPr lang="en-US"/>
        </a:p>
      </dgm:t>
    </dgm:pt>
    <dgm:pt modelId="{DDB6B856-C794-3F41-AB4F-5494052BDB71}">
      <dgm:prSet custT="1"/>
      <dgm:spPr/>
      <dgm:t>
        <a:bodyPr/>
        <a:lstStyle/>
        <a:p>
          <a:pPr rtl="0"/>
          <a:r>
            <a:rPr lang="en-US" sz="1400" b="1" dirty="0">
              <a:solidFill>
                <a:srgbClr val="FF0000"/>
              </a:solidFill>
            </a:rPr>
            <a:t>Boundary </a:t>
          </a:r>
          <a:r>
            <a:rPr lang="en-US" sz="1400" dirty="0"/>
            <a:t>between hardware and software</a:t>
          </a:r>
        </a:p>
      </dgm:t>
    </dgm:pt>
    <dgm:pt modelId="{745137B8-A504-9949-92EB-436B4F44B251}" type="parTrans" cxnId="{1A2CFF3B-84F0-434F-BC24-30A95B1EBB4B}">
      <dgm:prSet/>
      <dgm:spPr/>
      <dgm:t>
        <a:bodyPr/>
        <a:lstStyle/>
        <a:p>
          <a:endParaRPr lang="en-US" dirty="0"/>
        </a:p>
      </dgm:t>
    </dgm:pt>
    <dgm:pt modelId="{3ED65C2D-C08C-8D4D-81E8-66E17AA0713C}" type="sibTrans" cxnId="{1A2CFF3B-84F0-434F-BC24-30A95B1EBB4B}">
      <dgm:prSet/>
      <dgm:spPr/>
      <dgm:t>
        <a:bodyPr/>
        <a:lstStyle/>
        <a:p>
          <a:endParaRPr lang="en-US"/>
        </a:p>
      </dgm:t>
    </dgm:pt>
    <dgm:pt modelId="{19CB2456-F605-D544-8595-DEDA979184A4}">
      <dgm:prSet custT="1"/>
      <dgm:spPr/>
      <dgm:t>
        <a:bodyPr/>
        <a:lstStyle/>
        <a:p>
          <a:pPr rtl="0"/>
          <a:r>
            <a:rPr 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Application Binary Interface </a:t>
          </a:r>
          <a:r>
            <a: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(ABI)</a:t>
          </a:r>
        </a:p>
      </dgm:t>
    </dgm:pt>
    <dgm:pt modelId="{4914149E-0BBC-5248-9120-7E432E30D1AF}" type="parTrans" cxnId="{1139F99B-2B29-AC40-8F2B-88015A1D01D0}">
      <dgm:prSet/>
      <dgm:spPr/>
      <dgm:t>
        <a:bodyPr/>
        <a:lstStyle/>
        <a:p>
          <a:endParaRPr lang="en-US"/>
        </a:p>
      </dgm:t>
    </dgm:pt>
    <dgm:pt modelId="{D33271DF-AFBA-7D4C-A5AC-A0C4E0E05AB6}" type="sibTrans" cxnId="{1139F99B-2B29-AC40-8F2B-88015A1D01D0}">
      <dgm:prSet/>
      <dgm:spPr/>
      <dgm:t>
        <a:bodyPr/>
        <a:lstStyle/>
        <a:p>
          <a:endParaRPr lang="en-US"/>
        </a:p>
      </dgm:t>
    </dgm:pt>
    <dgm:pt modelId="{506DE62E-9CD6-6642-AA9C-4CD014BF194D}">
      <dgm:prSet custT="1"/>
      <dgm:spPr/>
      <dgm:t>
        <a:bodyPr/>
        <a:lstStyle/>
        <a:p>
          <a:pPr rtl="0"/>
          <a:r>
            <a:rPr lang="en-US" sz="1400" dirty="0"/>
            <a:t>Defines </a:t>
          </a:r>
          <a:r>
            <a:rPr lang="en-US" sz="1400" b="1" dirty="0">
              <a:solidFill>
                <a:srgbClr val="0070C0"/>
              </a:solidFill>
            </a:rPr>
            <a:t>a standard for binary portability </a:t>
          </a:r>
          <a:r>
            <a:rPr lang="en-US" sz="1400" dirty="0"/>
            <a:t>across programs</a:t>
          </a:r>
        </a:p>
      </dgm:t>
    </dgm:pt>
    <dgm:pt modelId="{832FE133-3578-4942-A0A5-7563B576782B}" type="parTrans" cxnId="{29025CE2-C80B-5541-8749-27BBC1FD907A}">
      <dgm:prSet/>
      <dgm:spPr/>
      <dgm:t>
        <a:bodyPr/>
        <a:lstStyle/>
        <a:p>
          <a:endParaRPr lang="en-US" dirty="0"/>
        </a:p>
      </dgm:t>
    </dgm:pt>
    <dgm:pt modelId="{D928E5BA-6AB0-284D-B2C7-EEBC83FA4B2F}" type="sibTrans" cxnId="{29025CE2-C80B-5541-8749-27BBC1FD907A}">
      <dgm:prSet/>
      <dgm:spPr/>
      <dgm:t>
        <a:bodyPr/>
        <a:lstStyle/>
        <a:p>
          <a:endParaRPr lang="en-US"/>
        </a:p>
      </dgm:t>
    </dgm:pt>
    <dgm:pt modelId="{0D5FD4E6-21E2-AA48-885E-7C4484E11672}">
      <dgm:prSet custT="1"/>
      <dgm:spPr/>
      <dgm:t>
        <a:bodyPr/>
        <a:lstStyle/>
        <a:p>
          <a:pPr rtl="0"/>
          <a:r>
            <a:rPr lang="en-US" sz="1400" dirty="0"/>
            <a:t>Defines the </a:t>
          </a:r>
          <a:r>
            <a:rPr lang="en-US" sz="1400" b="1" dirty="0">
              <a:solidFill>
                <a:srgbClr val="0070C0"/>
              </a:solidFill>
            </a:rPr>
            <a:t>system call interface to the operating system and the hardware resources</a:t>
          </a:r>
          <a:r>
            <a:rPr lang="en-US" sz="1400" dirty="0"/>
            <a:t> and services available in a system through the user ISA</a:t>
          </a:r>
        </a:p>
      </dgm:t>
    </dgm:pt>
    <dgm:pt modelId="{9F672795-D12A-4A40-8E2C-1998ACCA0397}" type="parTrans" cxnId="{E5E3DD36-C13D-D14D-8FBB-A95C95F8644D}">
      <dgm:prSet/>
      <dgm:spPr/>
      <dgm:t>
        <a:bodyPr/>
        <a:lstStyle/>
        <a:p>
          <a:endParaRPr lang="en-US" dirty="0"/>
        </a:p>
      </dgm:t>
    </dgm:pt>
    <dgm:pt modelId="{075C2D75-E42D-4C4A-B9C4-DA9BDD3CB5C0}" type="sibTrans" cxnId="{E5E3DD36-C13D-D14D-8FBB-A95C95F8644D}">
      <dgm:prSet/>
      <dgm:spPr/>
      <dgm:t>
        <a:bodyPr/>
        <a:lstStyle/>
        <a:p>
          <a:endParaRPr lang="en-US"/>
        </a:p>
      </dgm:t>
    </dgm:pt>
    <dgm:pt modelId="{284C70B2-3774-E146-867F-A0181B004F39}">
      <dgm:prSet custT="1"/>
      <dgm:spPr/>
      <dgm:t>
        <a:bodyPr/>
        <a:lstStyle/>
        <a:p>
          <a:pPr rtl="0"/>
          <a:r>
            <a:rPr 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Application Programming Interface </a:t>
          </a:r>
          <a:r>
            <a: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(API)</a:t>
          </a:r>
        </a:p>
      </dgm:t>
    </dgm:pt>
    <dgm:pt modelId="{FBAA1680-A5D9-3B4F-9762-CC405354FD68}" type="parTrans" cxnId="{A03A94D8-76CF-7C48-B203-03AC810D8E9E}">
      <dgm:prSet/>
      <dgm:spPr/>
      <dgm:t>
        <a:bodyPr/>
        <a:lstStyle/>
        <a:p>
          <a:endParaRPr lang="en-US"/>
        </a:p>
      </dgm:t>
    </dgm:pt>
    <dgm:pt modelId="{0A413757-D05F-A44D-8197-EFEA7D0F6661}" type="sibTrans" cxnId="{A03A94D8-76CF-7C48-B203-03AC810D8E9E}">
      <dgm:prSet/>
      <dgm:spPr/>
      <dgm:t>
        <a:bodyPr/>
        <a:lstStyle/>
        <a:p>
          <a:endParaRPr lang="en-US"/>
        </a:p>
      </dgm:t>
    </dgm:pt>
    <dgm:pt modelId="{6E758BB7-D1F7-B54E-8DC5-90115B787D5A}">
      <dgm:prSet custT="1"/>
      <dgm:spPr/>
      <dgm:t>
        <a:bodyPr/>
        <a:lstStyle/>
        <a:p>
          <a:pPr rtl="0"/>
          <a:r>
            <a:rPr lang="en-US" sz="1400" dirty="0"/>
            <a:t>Gives a </a:t>
          </a:r>
          <a:r>
            <a:rPr lang="en-US" sz="1400" b="1" dirty="0">
              <a:solidFill>
                <a:schemeClr val="accent2">
                  <a:lumMod val="75000"/>
                  <a:lumOff val="25000"/>
                </a:schemeClr>
              </a:solidFill>
            </a:rPr>
            <a:t>program access to the hardware resources and services </a:t>
          </a:r>
          <a:r>
            <a:rPr lang="en-US" sz="1400" dirty="0"/>
            <a:t>available in a system through the user ISA supplemented with </a:t>
          </a:r>
          <a:r>
            <a:rPr lang="en-US" sz="1400" b="1" dirty="0">
              <a:solidFill>
                <a:schemeClr val="accent2">
                  <a:lumMod val="75000"/>
                  <a:lumOff val="25000"/>
                </a:schemeClr>
              </a:solidFill>
            </a:rPr>
            <a:t>high-level language (HLL) library calls</a:t>
          </a:r>
        </a:p>
      </dgm:t>
    </dgm:pt>
    <dgm:pt modelId="{25178829-1AEA-0D4F-983F-5B6B91034EC6}" type="parTrans" cxnId="{1C70EF9D-9899-BE46-977D-2B76B753230D}">
      <dgm:prSet/>
      <dgm:spPr/>
      <dgm:t>
        <a:bodyPr/>
        <a:lstStyle/>
        <a:p>
          <a:endParaRPr lang="en-US" dirty="0"/>
        </a:p>
      </dgm:t>
    </dgm:pt>
    <dgm:pt modelId="{3CDE2DD2-5AA7-8242-A510-78C1AA002CE7}" type="sibTrans" cxnId="{1C70EF9D-9899-BE46-977D-2B76B753230D}">
      <dgm:prSet/>
      <dgm:spPr/>
      <dgm:t>
        <a:bodyPr/>
        <a:lstStyle/>
        <a:p>
          <a:endParaRPr lang="en-US"/>
        </a:p>
      </dgm:t>
    </dgm:pt>
    <dgm:pt modelId="{5D78FA56-ECC5-714B-8226-6AC8F1328207}">
      <dgm:prSet custT="1"/>
      <dgm:spPr/>
      <dgm:t>
        <a:bodyPr/>
        <a:lstStyle/>
        <a:p>
          <a:pPr rtl="0"/>
          <a:r>
            <a:rPr lang="en-US" sz="1400" dirty="0"/>
            <a:t>Using </a:t>
          </a:r>
          <a:r>
            <a:rPr lang="en-US" sz="1400" b="1" dirty="0">
              <a:solidFill>
                <a:schemeClr val="accent2">
                  <a:lumMod val="75000"/>
                  <a:lumOff val="25000"/>
                </a:schemeClr>
              </a:solidFill>
            </a:rPr>
            <a:t>an API enables application software to be ported easily </a:t>
          </a:r>
          <a:r>
            <a:rPr lang="en-US" sz="1400" dirty="0"/>
            <a:t>to other systems that support the same API</a:t>
          </a:r>
        </a:p>
      </dgm:t>
    </dgm:pt>
    <dgm:pt modelId="{12F93348-8EE6-6745-9237-AD103F2A73A5}" type="parTrans" cxnId="{A891628F-78C6-714B-BA9F-F433EFBEF761}">
      <dgm:prSet/>
      <dgm:spPr/>
      <dgm:t>
        <a:bodyPr/>
        <a:lstStyle/>
        <a:p>
          <a:endParaRPr lang="en-US" dirty="0"/>
        </a:p>
      </dgm:t>
    </dgm:pt>
    <dgm:pt modelId="{677B03D9-A8C2-B24F-8F13-7CA5C7664FF4}" type="sibTrans" cxnId="{A891628F-78C6-714B-BA9F-F433EFBEF761}">
      <dgm:prSet/>
      <dgm:spPr/>
      <dgm:t>
        <a:bodyPr/>
        <a:lstStyle/>
        <a:p>
          <a:endParaRPr lang="en-US"/>
        </a:p>
      </dgm:t>
    </dgm:pt>
    <dgm:pt modelId="{D2B474F2-1416-1A45-9FE8-CC8AEBD2ED94}" type="pres">
      <dgm:prSet presAssocID="{4698E02D-30CC-9449-A818-0AC6C453280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B0AA88F-F44A-7F42-879F-2AE64C4E8BEF}" type="pres">
      <dgm:prSet presAssocID="{124BEBE8-86C4-2649-8CA2-A1D816B4AEC4}" presName="root" presStyleCnt="0"/>
      <dgm:spPr/>
    </dgm:pt>
    <dgm:pt modelId="{1CD57EA1-2F5B-9B44-AEB7-6FD2E768AFFC}" type="pres">
      <dgm:prSet presAssocID="{124BEBE8-86C4-2649-8CA2-A1D816B4AEC4}" presName="rootComposite" presStyleCnt="0"/>
      <dgm:spPr/>
    </dgm:pt>
    <dgm:pt modelId="{C150311E-025D-7344-A9FC-2AA1317E3F60}" type="pres">
      <dgm:prSet presAssocID="{124BEBE8-86C4-2649-8CA2-A1D816B4AEC4}" presName="rootText" presStyleLbl="node1" presStyleIdx="0" presStyleCnt="3"/>
      <dgm:spPr/>
    </dgm:pt>
    <dgm:pt modelId="{80999366-1526-024F-A0FA-5C77637227CF}" type="pres">
      <dgm:prSet presAssocID="{124BEBE8-86C4-2649-8CA2-A1D816B4AEC4}" presName="rootConnector" presStyleLbl="node1" presStyleIdx="0" presStyleCnt="3"/>
      <dgm:spPr/>
    </dgm:pt>
    <dgm:pt modelId="{5DACE3B8-97B3-DF45-8B7C-242993D9751E}" type="pres">
      <dgm:prSet presAssocID="{124BEBE8-86C4-2649-8CA2-A1D816B4AEC4}" presName="childShape" presStyleCnt="0"/>
      <dgm:spPr/>
    </dgm:pt>
    <dgm:pt modelId="{5B513F86-D07D-CC45-AADF-4F581EAF2C88}" type="pres">
      <dgm:prSet presAssocID="{957059A8-73D9-3E41-902E-5C3A34F03008}" presName="Name13" presStyleLbl="parChTrans1D2" presStyleIdx="0" presStyleCnt="6"/>
      <dgm:spPr/>
    </dgm:pt>
    <dgm:pt modelId="{33305FA7-C2B7-ED40-873D-BBCA01E9ADCB}" type="pres">
      <dgm:prSet presAssocID="{B4DB1400-998B-E847-9FB9-E17A4347C97D}" presName="childText" presStyleLbl="bgAcc1" presStyleIdx="0" presStyleCnt="6" custLinFactNeighborY="-2221">
        <dgm:presLayoutVars>
          <dgm:bulletEnabled val="1"/>
        </dgm:presLayoutVars>
      </dgm:prSet>
      <dgm:spPr/>
    </dgm:pt>
    <dgm:pt modelId="{8B292142-3417-9A49-B33C-60015EE3F03C}" type="pres">
      <dgm:prSet presAssocID="{745137B8-A504-9949-92EB-436B4F44B251}" presName="Name13" presStyleLbl="parChTrans1D2" presStyleIdx="1" presStyleCnt="6"/>
      <dgm:spPr/>
    </dgm:pt>
    <dgm:pt modelId="{B4E74E98-2C79-2945-9F4F-74D267D60EC3}" type="pres">
      <dgm:prSet presAssocID="{DDB6B856-C794-3F41-AB4F-5494052BDB71}" presName="childText" presStyleLbl="bgAcc1" presStyleIdx="1" presStyleCnt="6">
        <dgm:presLayoutVars>
          <dgm:bulletEnabled val="1"/>
        </dgm:presLayoutVars>
      </dgm:prSet>
      <dgm:spPr/>
    </dgm:pt>
    <dgm:pt modelId="{E9BB4B5A-32CC-654A-8DFA-B6BCFA0C41D6}" type="pres">
      <dgm:prSet presAssocID="{19CB2456-F605-D544-8595-DEDA979184A4}" presName="root" presStyleCnt="0"/>
      <dgm:spPr/>
    </dgm:pt>
    <dgm:pt modelId="{1FC8A87F-A114-254B-9CA7-4A921B18FB5C}" type="pres">
      <dgm:prSet presAssocID="{19CB2456-F605-D544-8595-DEDA979184A4}" presName="rootComposite" presStyleCnt="0"/>
      <dgm:spPr/>
    </dgm:pt>
    <dgm:pt modelId="{489FB5BC-4218-644F-A04B-E9381F972CA7}" type="pres">
      <dgm:prSet presAssocID="{19CB2456-F605-D544-8595-DEDA979184A4}" presName="rootText" presStyleLbl="node1" presStyleIdx="1" presStyleCnt="3"/>
      <dgm:spPr/>
    </dgm:pt>
    <dgm:pt modelId="{8B6D4C7E-29AD-9044-91B7-CEE92FB3EE22}" type="pres">
      <dgm:prSet presAssocID="{19CB2456-F605-D544-8595-DEDA979184A4}" presName="rootConnector" presStyleLbl="node1" presStyleIdx="1" presStyleCnt="3"/>
      <dgm:spPr/>
    </dgm:pt>
    <dgm:pt modelId="{13E21C3D-3A82-C549-B99E-174B26F3BD60}" type="pres">
      <dgm:prSet presAssocID="{19CB2456-F605-D544-8595-DEDA979184A4}" presName="childShape" presStyleCnt="0"/>
      <dgm:spPr/>
    </dgm:pt>
    <dgm:pt modelId="{FD2B6C68-7AE3-AD44-B0A5-B3647459FECC}" type="pres">
      <dgm:prSet presAssocID="{832FE133-3578-4942-A0A5-7563B576782B}" presName="Name13" presStyleLbl="parChTrans1D2" presStyleIdx="2" presStyleCnt="6"/>
      <dgm:spPr/>
    </dgm:pt>
    <dgm:pt modelId="{5D5EEB6A-69EB-CA4A-B92A-65BBC8B52B6B}" type="pres">
      <dgm:prSet presAssocID="{506DE62E-9CD6-6642-AA9C-4CD014BF194D}" presName="childText" presStyleLbl="bgAcc1" presStyleIdx="2" presStyleCnt="6" custLinFactNeighborY="-2221">
        <dgm:presLayoutVars>
          <dgm:bulletEnabled val="1"/>
        </dgm:presLayoutVars>
      </dgm:prSet>
      <dgm:spPr/>
    </dgm:pt>
    <dgm:pt modelId="{FB7C3B48-6D64-704B-90A6-5F37E3C3BB64}" type="pres">
      <dgm:prSet presAssocID="{9F672795-D12A-4A40-8E2C-1998ACCA0397}" presName="Name13" presStyleLbl="parChTrans1D2" presStyleIdx="3" presStyleCnt="6"/>
      <dgm:spPr/>
    </dgm:pt>
    <dgm:pt modelId="{384D2F7F-49BB-5246-AC8B-04EE48185963}" type="pres">
      <dgm:prSet presAssocID="{0D5FD4E6-21E2-AA48-885E-7C4484E11672}" presName="childText" presStyleLbl="bgAcc1" presStyleIdx="3" presStyleCnt="6" custScaleY="138032">
        <dgm:presLayoutVars>
          <dgm:bulletEnabled val="1"/>
        </dgm:presLayoutVars>
      </dgm:prSet>
      <dgm:spPr/>
    </dgm:pt>
    <dgm:pt modelId="{1D2110AC-4B5C-9743-9F41-0C68D3A5306F}" type="pres">
      <dgm:prSet presAssocID="{284C70B2-3774-E146-867F-A0181B004F39}" presName="root" presStyleCnt="0"/>
      <dgm:spPr/>
    </dgm:pt>
    <dgm:pt modelId="{1121DF80-FA22-D346-B90F-5893D7A8B682}" type="pres">
      <dgm:prSet presAssocID="{284C70B2-3774-E146-867F-A0181B004F39}" presName="rootComposite" presStyleCnt="0"/>
      <dgm:spPr/>
    </dgm:pt>
    <dgm:pt modelId="{E55E10B5-5593-224E-9230-4EEE33A00367}" type="pres">
      <dgm:prSet presAssocID="{284C70B2-3774-E146-867F-A0181B004F39}" presName="rootText" presStyleLbl="node1" presStyleIdx="2" presStyleCnt="3"/>
      <dgm:spPr/>
    </dgm:pt>
    <dgm:pt modelId="{62C3E8FA-50C3-6045-A6EB-AABE46C10363}" type="pres">
      <dgm:prSet presAssocID="{284C70B2-3774-E146-867F-A0181B004F39}" presName="rootConnector" presStyleLbl="node1" presStyleIdx="2" presStyleCnt="3"/>
      <dgm:spPr/>
    </dgm:pt>
    <dgm:pt modelId="{B8205B79-1FF6-2441-89F5-C0A07B04CF03}" type="pres">
      <dgm:prSet presAssocID="{284C70B2-3774-E146-867F-A0181B004F39}" presName="childShape" presStyleCnt="0"/>
      <dgm:spPr/>
    </dgm:pt>
    <dgm:pt modelId="{50BEA580-295E-FC4B-A921-B4CB91D3BCA7}" type="pres">
      <dgm:prSet presAssocID="{25178829-1AEA-0D4F-983F-5B6B91034EC6}" presName="Name13" presStyleLbl="parChTrans1D2" presStyleIdx="4" presStyleCnt="6"/>
      <dgm:spPr/>
    </dgm:pt>
    <dgm:pt modelId="{256EB3DA-A813-204C-9C44-BEE441A8A9C9}" type="pres">
      <dgm:prSet presAssocID="{6E758BB7-D1F7-B54E-8DC5-90115B787D5A}" presName="childText" presStyleLbl="bgAcc1" presStyleIdx="4" presStyleCnt="6" custScaleY="196358" custLinFactNeighborY="-8186">
        <dgm:presLayoutVars>
          <dgm:bulletEnabled val="1"/>
        </dgm:presLayoutVars>
      </dgm:prSet>
      <dgm:spPr/>
    </dgm:pt>
    <dgm:pt modelId="{CD026FB4-5266-8543-8F4A-2A2135869993}" type="pres">
      <dgm:prSet presAssocID="{12F93348-8EE6-6745-9237-AD103F2A73A5}" presName="Name13" presStyleLbl="parChTrans1D2" presStyleIdx="5" presStyleCnt="6"/>
      <dgm:spPr/>
    </dgm:pt>
    <dgm:pt modelId="{FAC786AE-8BBB-AF42-BE5E-D9161738A40A}" type="pres">
      <dgm:prSet presAssocID="{5D78FA56-ECC5-714B-8226-6AC8F1328207}" presName="childText" presStyleLbl="bgAcc1" presStyleIdx="5" presStyleCnt="6" custScaleY="120299" custLinFactNeighborY="-20903">
        <dgm:presLayoutVars>
          <dgm:bulletEnabled val="1"/>
        </dgm:presLayoutVars>
      </dgm:prSet>
      <dgm:spPr/>
    </dgm:pt>
  </dgm:ptLst>
  <dgm:cxnLst>
    <dgm:cxn modelId="{CF96A501-BEF7-174A-ADC1-F6A75D3C14FE}" type="presOf" srcId="{9F672795-D12A-4A40-8E2C-1998ACCA0397}" destId="{FB7C3B48-6D64-704B-90A6-5F37E3C3BB64}" srcOrd="0" destOrd="0" presId="urn:microsoft.com/office/officeart/2005/8/layout/hierarchy3"/>
    <dgm:cxn modelId="{18484A09-DB5C-2144-A236-4633899BFB95}" srcId="{4698E02D-30CC-9449-A818-0AC6C4532802}" destId="{124BEBE8-86C4-2649-8CA2-A1D816B4AEC4}" srcOrd="0" destOrd="0" parTransId="{E01D868E-D0F0-CF4C-AF25-84252D8397D3}" sibTransId="{A7486556-AB81-3D4C-B517-110F7D24369A}"/>
    <dgm:cxn modelId="{27F05021-945D-A641-9A23-AF08F81AD35D}" type="presOf" srcId="{284C70B2-3774-E146-867F-A0181B004F39}" destId="{62C3E8FA-50C3-6045-A6EB-AABE46C10363}" srcOrd="1" destOrd="0" presId="urn:microsoft.com/office/officeart/2005/8/layout/hierarchy3"/>
    <dgm:cxn modelId="{6A95D72F-6C2E-1641-8CD1-85AF41989404}" type="presOf" srcId="{19CB2456-F605-D544-8595-DEDA979184A4}" destId="{489FB5BC-4218-644F-A04B-E9381F972CA7}" srcOrd="0" destOrd="0" presId="urn:microsoft.com/office/officeart/2005/8/layout/hierarchy3"/>
    <dgm:cxn modelId="{E5E3DD36-C13D-D14D-8FBB-A95C95F8644D}" srcId="{19CB2456-F605-D544-8595-DEDA979184A4}" destId="{0D5FD4E6-21E2-AA48-885E-7C4484E11672}" srcOrd="1" destOrd="0" parTransId="{9F672795-D12A-4A40-8E2C-1998ACCA0397}" sibTransId="{075C2D75-E42D-4C4A-B9C4-DA9BDD3CB5C0}"/>
    <dgm:cxn modelId="{1A2CFF3B-84F0-434F-BC24-30A95B1EBB4B}" srcId="{124BEBE8-86C4-2649-8CA2-A1D816B4AEC4}" destId="{DDB6B856-C794-3F41-AB4F-5494052BDB71}" srcOrd="1" destOrd="0" parTransId="{745137B8-A504-9949-92EB-436B4F44B251}" sibTransId="{3ED65C2D-C08C-8D4D-81E8-66E17AA0713C}"/>
    <dgm:cxn modelId="{F051204A-60A6-7049-9DC3-59840B3340F3}" type="presOf" srcId="{957059A8-73D9-3E41-902E-5C3A34F03008}" destId="{5B513F86-D07D-CC45-AADF-4F581EAF2C88}" srcOrd="0" destOrd="0" presId="urn:microsoft.com/office/officeart/2005/8/layout/hierarchy3"/>
    <dgm:cxn modelId="{4218D54B-6E38-E449-9899-3413498AE3F1}" type="presOf" srcId="{506DE62E-9CD6-6642-AA9C-4CD014BF194D}" destId="{5D5EEB6A-69EB-CA4A-B92A-65BBC8B52B6B}" srcOrd="0" destOrd="0" presId="urn:microsoft.com/office/officeart/2005/8/layout/hierarchy3"/>
    <dgm:cxn modelId="{FB31334C-FBAF-9548-B5E0-3AC3730BEA47}" type="presOf" srcId="{745137B8-A504-9949-92EB-436B4F44B251}" destId="{8B292142-3417-9A49-B33C-60015EE3F03C}" srcOrd="0" destOrd="0" presId="urn:microsoft.com/office/officeart/2005/8/layout/hierarchy3"/>
    <dgm:cxn modelId="{B2B1D46F-632F-9244-8A44-5517179A5A94}" type="presOf" srcId="{12F93348-8EE6-6745-9237-AD103F2A73A5}" destId="{CD026FB4-5266-8543-8F4A-2A2135869993}" srcOrd="0" destOrd="0" presId="urn:microsoft.com/office/officeart/2005/8/layout/hierarchy3"/>
    <dgm:cxn modelId="{A04F1B58-AA01-A941-9ED0-369C5D9C85DE}" type="presOf" srcId="{5D78FA56-ECC5-714B-8226-6AC8F1328207}" destId="{FAC786AE-8BBB-AF42-BE5E-D9161738A40A}" srcOrd="0" destOrd="0" presId="urn:microsoft.com/office/officeart/2005/8/layout/hierarchy3"/>
    <dgm:cxn modelId="{FB475D81-05D9-4B44-84FE-DB4784DD4468}" srcId="{124BEBE8-86C4-2649-8CA2-A1D816B4AEC4}" destId="{B4DB1400-998B-E847-9FB9-E17A4347C97D}" srcOrd="0" destOrd="0" parTransId="{957059A8-73D9-3E41-902E-5C3A34F03008}" sibTransId="{2FCC652F-D41A-7A4B-AFB4-AB959B0F94D1}"/>
    <dgm:cxn modelId="{4116FE84-9CC2-C740-83CC-E8058729F542}" type="presOf" srcId="{19CB2456-F605-D544-8595-DEDA979184A4}" destId="{8B6D4C7E-29AD-9044-91B7-CEE92FB3EE22}" srcOrd="1" destOrd="0" presId="urn:microsoft.com/office/officeart/2005/8/layout/hierarchy3"/>
    <dgm:cxn modelId="{ACDBBC85-7DB5-864F-92F1-C39FB783F773}" type="presOf" srcId="{124BEBE8-86C4-2649-8CA2-A1D816B4AEC4}" destId="{80999366-1526-024F-A0FA-5C77637227CF}" srcOrd="1" destOrd="0" presId="urn:microsoft.com/office/officeart/2005/8/layout/hierarchy3"/>
    <dgm:cxn modelId="{A891628F-78C6-714B-BA9F-F433EFBEF761}" srcId="{284C70B2-3774-E146-867F-A0181B004F39}" destId="{5D78FA56-ECC5-714B-8226-6AC8F1328207}" srcOrd="1" destOrd="0" parTransId="{12F93348-8EE6-6745-9237-AD103F2A73A5}" sibTransId="{677B03D9-A8C2-B24F-8F13-7CA5C7664FF4}"/>
    <dgm:cxn modelId="{1139F99B-2B29-AC40-8F2B-88015A1D01D0}" srcId="{4698E02D-30CC-9449-A818-0AC6C4532802}" destId="{19CB2456-F605-D544-8595-DEDA979184A4}" srcOrd="1" destOrd="0" parTransId="{4914149E-0BBC-5248-9120-7E432E30D1AF}" sibTransId="{D33271DF-AFBA-7D4C-A5AC-A0C4E0E05AB6}"/>
    <dgm:cxn modelId="{F7A3359C-007A-2843-A78E-C3276ED4540D}" type="presOf" srcId="{25178829-1AEA-0D4F-983F-5B6B91034EC6}" destId="{50BEA580-295E-FC4B-A921-B4CB91D3BCA7}" srcOrd="0" destOrd="0" presId="urn:microsoft.com/office/officeart/2005/8/layout/hierarchy3"/>
    <dgm:cxn modelId="{1C70EF9D-9899-BE46-977D-2B76B753230D}" srcId="{284C70B2-3774-E146-867F-A0181B004F39}" destId="{6E758BB7-D1F7-B54E-8DC5-90115B787D5A}" srcOrd="0" destOrd="0" parTransId="{25178829-1AEA-0D4F-983F-5B6B91034EC6}" sibTransId="{3CDE2DD2-5AA7-8242-A510-78C1AA002CE7}"/>
    <dgm:cxn modelId="{20842BAE-C9FD-6D47-8358-9D5D58579C25}" type="presOf" srcId="{284C70B2-3774-E146-867F-A0181B004F39}" destId="{E55E10B5-5593-224E-9230-4EEE33A00367}" srcOrd="0" destOrd="0" presId="urn:microsoft.com/office/officeart/2005/8/layout/hierarchy3"/>
    <dgm:cxn modelId="{B4BCDDB4-5C2E-7A4C-95E4-A79AF4154EF1}" type="presOf" srcId="{B4DB1400-998B-E847-9FB9-E17A4347C97D}" destId="{33305FA7-C2B7-ED40-873D-BBCA01E9ADCB}" srcOrd="0" destOrd="0" presId="urn:microsoft.com/office/officeart/2005/8/layout/hierarchy3"/>
    <dgm:cxn modelId="{E3DE80C2-66B7-FB46-B45F-CF323FAF673E}" type="presOf" srcId="{832FE133-3578-4942-A0A5-7563B576782B}" destId="{FD2B6C68-7AE3-AD44-B0A5-B3647459FECC}" srcOrd="0" destOrd="0" presId="urn:microsoft.com/office/officeart/2005/8/layout/hierarchy3"/>
    <dgm:cxn modelId="{6C7B67D8-1C6D-1440-9E9F-66C41CE6735D}" type="presOf" srcId="{DDB6B856-C794-3F41-AB4F-5494052BDB71}" destId="{B4E74E98-2C79-2945-9F4F-74D267D60EC3}" srcOrd="0" destOrd="0" presId="urn:microsoft.com/office/officeart/2005/8/layout/hierarchy3"/>
    <dgm:cxn modelId="{A03A94D8-76CF-7C48-B203-03AC810D8E9E}" srcId="{4698E02D-30CC-9449-A818-0AC6C4532802}" destId="{284C70B2-3774-E146-867F-A0181B004F39}" srcOrd="2" destOrd="0" parTransId="{FBAA1680-A5D9-3B4F-9762-CC405354FD68}" sibTransId="{0A413757-D05F-A44D-8197-EFEA7D0F6661}"/>
    <dgm:cxn modelId="{738A84DA-2197-DC4E-B1A5-9BE9705113C1}" type="presOf" srcId="{6E758BB7-D1F7-B54E-8DC5-90115B787D5A}" destId="{256EB3DA-A813-204C-9C44-BEE441A8A9C9}" srcOrd="0" destOrd="0" presId="urn:microsoft.com/office/officeart/2005/8/layout/hierarchy3"/>
    <dgm:cxn modelId="{5105F6DC-075C-8142-9B82-122E54175DA2}" type="presOf" srcId="{124BEBE8-86C4-2649-8CA2-A1D816B4AEC4}" destId="{C150311E-025D-7344-A9FC-2AA1317E3F60}" srcOrd="0" destOrd="0" presId="urn:microsoft.com/office/officeart/2005/8/layout/hierarchy3"/>
    <dgm:cxn modelId="{29025CE2-C80B-5541-8749-27BBC1FD907A}" srcId="{19CB2456-F605-D544-8595-DEDA979184A4}" destId="{506DE62E-9CD6-6642-AA9C-4CD014BF194D}" srcOrd="0" destOrd="0" parTransId="{832FE133-3578-4942-A0A5-7563B576782B}" sibTransId="{D928E5BA-6AB0-284D-B2C7-EEBC83FA4B2F}"/>
    <dgm:cxn modelId="{243182E8-A180-E742-95C4-512031912FAB}" type="presOf" srcId="{0D5FD4E6-21E2-AA48-885E-7C4484E11672}" destId="{384D2F7F-49BB-5246-AC8B-04EE48185963}" srcOrd="0" destOrd="0" presId="urn:microsoft.com/office/officeart/2005/8/layout/hierarchy3"/>
    <dgm:cxn modelId="{D548A0F5-751B-BB41-A988-321CA971F331}" type="presOf" srcId="{4698E02D-30CC-9449-A818-0AC6C4532802}" destId="{D2B474F2-1416-1A45-9FE8-CC8AEBD2ED94}" srcOrd="0" destOrd="0" presId="urn:microsoft.com/office/officeart/2005/8/layout/hierarchy3"/>
    <dgm:cxn modelId="{31DC0046-AFB8-E844-B589-D8EF12B325BA}" type="presParOf" srcId="{D2B474F2-1416-1A45-9FE8-CC8AEBD2ED94}" destId="{BB0AA88F-F44A-7F42-879F-2AE64C4E8BEF}" srcOrd="0" destOrd="0" presId="urn:microsoft.com/office/officeart/2005/8/layout/hierarchy3"/>
    <dgm:cxn modelId="{06C7FA78-BDA2-DB42-9C23-3E542F028BE6}" type="presParOf" srcId="{BB0AA88F-F44A-7F42-879F-2AE64C4E8BEF}" destId="{1CD57EA1-2F5B-9B44-AEB7-6FD2E768AFFC}" srcOrd="0" destOrd="0" presId="urn:microsoft.com/office/officeart/2005/8/layout/hierarchy3"/>
    <dgm:cxn modelId="{FA6C8CBA-B064-ED42-A0B1-E639E990E8D7}" type="presParOf" srcId="{1CD57EA1-2F5B-9B44-AEB7-6FD2E768AFFC}" destId="{C150311E-025D-7344-A9FC-2AA1317E3F60}" srcOrd="0" destOrd="0" presId="urn:microsoft.com/office/officeart/2005/8/layout/hierarchy3"/>
    <dgm:cxn modelId="{6DA8506F-D668-4647-AF29-78508E9ABD61}" type="presParOf" srcId="{1CD57EA1-2F5B-9B44-AEB7-6FD2E768AFFC}" destId="{80999366-1526-024F-A0FA-5C77637227CF}" srcOrd="1" destOrd="0" presId="urn:microsoft.com/office/officeart/2005/8/layout/hierarchy3"/>
    <dgm:cxn modelId="{53784171-6B36-5A47-A687-FFF5C344623D}" type="presParOf" srcId="{BB0AA88F-F44A-7F42-879F-2AE64C4E8BEF}" destId="{5DACE3B8-97B3-DF45-8B7C-242993D9751E}" srcOrd="1" destOrd="0" presId="urn:microsoft.com/office/officeart/2005/8/layout/hierarchy3"/>
    <dgm:cxn modelId="{AD1CD79F-8476-804B-9B99-A710E75D7E42}" type="presParOf" srcId="{5DACE3B8-97B3-DF45-8B7C-242993D9751E}" destId="{5B513F86-D07D-CC45-AADF-4F581EAF2C88}" srcOrd="0" destOrd="0" presId="urn:microsoft.com/office/officeart/2005/8/layout/hierarchy3"/>
    <dgm:cxn modelId="{19FB15CA-9E7A-D143-9E4C-4F3A5300B263}" type="presParOf" srcId="{5DACE3B8-97B3-DF45-8B7C-242993D9751E}" destId="{33305FA7-C2B7-ED40-873D-BBCA01E9ADCB}" srcOrd="1" destOrd="0" presId="urn:microsoft.com/office/officeart/2005/8/layout/hierarchy3"/>
    <dgm:cxn modelId="{AB3FC0B3-C477-084C-B96B-3AAC3DD27CAA}" type="presParOf" srcId="{5DACE3B8-97B3-DF45-8B7C-242993D9751E}" destId="{8B292142-3417-9A49-B33C-60015EE3F03C}" srcOrd="2" destOrd="0" presId="urn:microsoft.com/office/officeart/2005/8/layout/hierarchy3"/>
    <dgm:cxn modelId="{F318BD25-3448-F441-AD79-9366D49F8FF5}" type="presParOf" srcId="{5DACE3B8-97B3-DF45-8B7C-242993D9751E}" destId="{B4E74E98-2C79-2945-9F4F-74D267D60EC3}" srcOrd="3" destOrd="0" presId="urn:microsoft.com/office/officeart/2005/8/layout/hierarchy3"/>
    <dgm:cxn modelId="{701FFE1F-B88F-7444-B47F-2CE7704CA032}" type="presParOf" srcId="{D2B474F2-1416-1A45-9FE8-CC8AEBD2ED94}" destId="{E9BB4B5A-32CC-654A-8DFA-B6BCFA0C41D6}" srcOrd="1" destOrd="0" presId="urn:microsoft.com/office/officeart/2005/8/layout/hierarchy3"/>
    <dgm:cxn modelId="{13E47145-D51E-1A41-8961-36C2110E79EE}" type="presParOf" srcId="{E9BB4B5A-32CC-654A-8DFA-B6BCFA0C41D6}" destId="{1FC8A87F-A114-254B-9CA7-4A921B18FB5C}" srcOrd="0" destOrd="0" presId="urn:microsoft.com/office/officeart/2005/8/layout/hierarchy3"/>
    <dgm:cxn modelId="{4917B63A-DCDB-C740-A695-4D3AE73CB544}" type="presParOf" srcId="{1FC8A87F-A114-254B-9CA7-4A921B18FB5C}" destId="{489FB5BC-4218-644F-A04B-E9381F972CA7}" srcOrd="0" destOrd="0" presId="urn:microsoft.com/office/officeart/2005/8/layout/hierarchy3"/>
    <dgm:cxn modelId="{09FE778C-E1B9-F542-83DE-B236257AB8C6}" type="presParOf" srcId="{1FC8A87F-A114-254B-9CA7-4A921B18FB5C}" destId="{8B6D4C7E-29AD-9044-91B7-CEE92FB3EE22}" srcOrd="1" destOrd="0" presId="urn:microsoft.com/office/officeart/2005/8/layout/hierarchy3"/>
    <dgm:cxn modelId="{9947F0A8-35B2-DA40-B7E1-164C2F38314C}" type="presParOf" srcId="{E9BB4B5A-32CC-654A-8DFA-B6BCFA0C41D6}" destId="{13E21C3D-3A82-C549-B99E-174B26F3BD60}" srcOrd="1" destOrd="0" presId="urn:microsoft.com/office/officeart/2005/8/layout/hierarchy3"/>
    <dgm:cxn modelId="{79908CC8-2FA4-D14A-9652-F3B2D33E64D3}" type="presParOf" srcId="{13E21C3D-3A82-C549-B99E-174B26F3BD60}" destId="{FD2B6C68-7AE3-AD44-B0A5-B3647459FECC}" srcOrd="0" destOrd="0" presId="urn:microsoft.com/office/officeart/2005/8/layout/hierarchy3"/>
    <dgm:cxn modelId="{E1F152E9-560B-7941-90FA-5C580752B8B3}" type="presParOf" srcId="{13E21C3D-3A82-C549-B99E-174B26F3BD60}" destId="{5D5EEB6A-69EB-CA4A-B92A-65BBC8B52B6B}" srcOrd="1" destOrd="0" presId="urn:microsoft.com/office/officeart/2005/8/layout/hierarchy3"/>
    <dgm:cxn modelId="{1D42BCA9-FDE9-034C-8D8C-EE2B583A8EC6}" type="presParOf" srcId="{13E21C3D-3A82-C549-B99E-174B26F3BD60}" destId="{FB7C3B48-6D64-704B-90A6-5F37E3C3BB64}" srcOrd="2" destOrd="0" presId="urn:microsoft.com/office/officeart/2005/8/layout/hierarchy3"/>
    <dgm:cxn modelId="{8DDC9AEA-962E-A94A-839F-ACCD336574A4}" type="presParOf" srcId="{13E21C3D-3A82-C549-B99E-174B26F3BD60}" destId="{384D2F7F-49BB-5246-AC8B-04EE48185963}" srcOrd="3" destOrd="0" presId="urn:microsoft.com/office/officeart/2005/8/layout/hierarchy3"/>
    <dgm:cxn modelId="{16F0B010-D81B-BA49-B49B-80F801209F3F}" type="presParOf" srcId="{D2B474F2-1416-1A45-9FE8-CC8AEBD2ED94}" destId="{1D2110AC-4B5C-9743-9F41-0C68D3A5306F}" srcOrd="2" destOrd="0" presId="urn:microsoft.com/office/officeart/2005/8/layout/hierarchy3"/>
    <dgm:cxn modelId="{D8220824-3F73-AD46-861D-A86497672932}" type="presParOf" srcId="{1D2110AC-4B5C-9743-9F41-0C68D3A5306F}" destId="{1121DF80-FA22-D346-B90F-5893D7A8B682}" srcOrd="0" destOrd="0" presId="urn:microsoft.com/office/officeart/2005/8/layout/hierarchy3"/>
    <dgm:cxn modelId="{CAB54277-0D6A-7E44-8D90-C0313EFB62AE}" type="presParOf" srcId="{1121DF80-FA22-D346-B90F-5893D7A8B682}" destId="{E55E10B5-5593-224E-9230-4EEE33A00367}" srcOrd="0" destOrd="0" presId="urn:microsoft.com/office/officeart/2005/8/layout/hierarchy3"/>
    <dgm:cxn modelId="{37913E2C-D3A0-A24E-8821-707B4658194D}" type="presParOf" srcId="{1121DF80-FA22-D346-B90F-5893D7A8B682}" destId="{62C3E8FA-50C3-6045-A6EB-AABE46C10363}" srcOrd="1" destOrd="0" presId="urn:microsoft.com/office/officeart/2005/8/layout/hierarchy3"/>
    <dgm:cxn modelId="{2D073E50-AE61-9F4C-94F2-0B9D48E63D76}" type="presParOf" srcId="{1D2110AC-4B5C-9743-9F41-0C68D3A5306F}" destId="{B8205B79-1FF6-2441-89F5-C0A07B04CF03}" srcOrd="1" destOrd="0" presId="urn:microsoft.com/office/officeart/2005/8/layout/hierarchy3"/>
    <dgm:cxn modelId="{D424DA2C-8673-3242-BAEB-05DBAD3D1CAB}" type="presParOf" srcId="{B8205B79-1FF6-2441-89F5-C0A07B04CF03}" destId="{50BEA580-295E-FC4B-A921-B4CB91D3BCA7}" srcOrd="0" destOrd="0" presId="urn:microsoft.com/office/officeart/2005/8/layout/hierarchy3"/>
    <dgm:cxn modelId="{36565070-D8B4-2349-B48F-C7F4D5550D4B}" type="presParOf" srcId="{B8205B79-1FF6-2441-89F5-C0A07B04CF03}" destId="{256EB3DA-A813-204C-9C44-BEE441A8A9C9}" srcOrd="1" destOrd="0" presId="urn:microsoft.com/office/officeart/2005/8/layout/hierarchy3"/>
    <dgm:cxn modelId="{3E628E2F-BAE5-2246-B4B7-88A385522A86}" type="presParOf" srcId="{B8205B79-1FF6-2441-89F5-C0A07B04CF03}" destId="{CD026FB4-5266-8543-8F4A-2A2135869993}" srcOrd="2" destOrd="0" presId="urn:microsoft.com/office/officeart/2005/8/layout/hierarchy3"/>
    <dgm:cxn modelId="{1BA4A053-4B77-2747-8919-7523150371E0}" type="presParOf" srcId="{B8205B79-1FF6-2441-89F5-C0A07B04CF03}" destId="{FAC786AE-8BBB-AF42-BE5E-D9161738A40A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287FD4-1BAE-9E4A-B2C8-60D4806B25AD}" type="doc">
      <dgm:prSet loTypeId="urn:microsoft.com/office/officeart/2005/8/layout/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8BD3D5-FB4C-F148-A5B6-CB6995CCE37C}">
      <dgm:prSet custT="1"/>
      <dgm:spPr/>
      <dgm:t>
        <a:bodyPr/>
        <a:lstStyle/>
        <a:p>
          <a:pPr rtl="0"/>
          <a:r>
            <a:rPr lang="en-US" sz="1600" dirty="0"/>
            <a:t>Determines which programs are submitted for processing</a:t>
          </a:r>
        </a:p>
      </dgm:t>
    </dgm:pt>
    <dgm:pt modelId="{C6EA32B0-AB4E-A14C-BF22-A93B681ED1ED}" type="parTrans" cxnId="{15E02F58-DDDA-C94B-9C3F-7945DC4D18F5}">
      <dgm:prSet/>
      <dgm:spPr/>
      <dgm:t>
        <a:bodyPr/>
        <a:lstStyle/>
        <a:p>
          <a:endParaRPr lang="en-US"/>
        </a:p>
      </dgm:t>
    </dgm:pt>
    <dgm:pt modelId="{76A507E1-BF32-9C4F-8C5A-DDCB4CAC7279}" type="sibTrans" cxnId="{15E02F58-DDDA-C94B-9C3F-7945DC4D18F5}">
      <dgm:prSet/>
      <dgm:spPr>
        <a:solidFill>
          <a:schemeClr val="accent4"/>
        </a:solidFill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5C71274A-FAAD-CE4F-B9CE-71C03A360B59}">
      <dgm:prSet custT="1"/>
      <dgm:spPr/>
      <dgm:t>
        <a:bodyPr/>
        <a:lstStyle/>
        <a:p>
          <a:pPr rtl="0"/>
          <a:r>
            <a:rPr lang="en-US" sz="1600" dirty="0"/>
            <a:t>Once submitted, a job becomes a process for the short term scheduler</a:t>
          </a:r>
        </a:p>
      </dgm:t>
    </dgm:pt>
    <dgm:pt modelId="{5412883B-7FAA-5A4B-9F7D-323E71C5F569}" type="parTrans" cxnId="{394D20D0-0EF6-7443-9F59-3A5C57B1CBF3}">
      <dgm:prSet/>
      <dgm:spPr/>
      <dgm:t>
        <a:bodyPr/>
        <a:lstStyle/>
        <a:p>
          <a:endParaRPr lang="en-US"/>
        </a:p>
      </dgm:t>
    </dgm:pt>
    <dgm:pt modelId="{29068278-2A24-F642-9D08-49E218916C8F}" type="sibTrans" cxnId="{394D20D0-0EF6-7443-9F59-3A5C57B1CBF3}">
      <dgm:prSet/>
      <dgm:spPr>
        <a:solidFill>
          <a:schemeClr val="accent4"/>
        </a:solidFill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31EBD2D9-7453-6F4D-987D-F2BDFBB728EE}">
      <dgm:prSet custT="1"/>
      <dgm:spPr/>
      <dgm:t>
        <a:bodyPr/>
        <a:lstStyle/>
        <a:p>
          <a:pPr rtl="0"/>
          <a:r>
            <a:rPr lang="en-US" sz="1600" dirty="0"/>
            <a:t>In some systems a newly created process begins in a swapped-out condition, in which case it is added to a queue for the medium-term scheduler</a:t>
          </a:r>
        </a:p>
      </dgm:t>
    </dgm:pt>
    <dgm:pt modelId="{53BC0A39-18E0-FB43-9C5E-4E362DBF780E}" type="parTrans" cxnId="{E19429B1-3A8C-7948-AF90-455B801DBE95}">
      <dgm:prSet/>
      <dgm:spPr/>
      <dgm:t>
        <a:bodyPr/>
        <a:lstStyle/>
        <a:p>
          <a:endParaRPr lang="en-US"/>
        </a:p>
      </dgm:t>
    </dgm:pt>
    <dgm:pt modelId="{E2EEEA5A-9745-1C4E-B09A-FB05319DD4C2}" type="sibTrans" cxnId="{E19429B1-3A8C-7948-AF90-455B801DBE95}">
      <dgm:prSet/>
      <dgm:spPr>
        <a:solidFill>
          <a:schemeClr val="accent4"/>
        </a:solidFill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384E9DF4-C810-FC41-BD40-D99A6F1D7F02}">
      <dgm:prSet custT="1"/>
      <dgm:spPr/>
      <dgm:t>
        <a:bodyPr/>
        <a:lstStyle/>
        <a:p>
          <a:pPr rtl="0"/>
          <a:r>
            <a:rPr lang="en-US" sz="2000" b="1" dirty="0"/>
            <a:t>Batch system</a:t>
          </a:r>
        </a:p>
      </dgm:t>
    </dgm:pt>
    <dgm:pt modelId="{E61A72F1-3EDA-4943-93F4-FC103E0A5BD6}" type="parTrans" cxnId="{0D16DE0D-DB68-1142-9F0B-BD4C497371AA}">
      <dgm:prSet/>
      <dgm:spPr/>
      <dgm:t>
        <a:bodyPr/>
        <a:lstStyle/>
        <a:p>
          <a:endParaRPr lang="en-US"/>
        </a:p>
      </dgm:t>
    </dgm:pt>
    <dgm:pt modelId="{15C653CD-26ED-754C-9AC0-B79DBBB27EBD}" type="sibTrans" cxnId="{0D16DE0D-DB68-1142-9F0B-BD4C497371AA}">
      <dgm:prSet/>
      <dgm:spPr>
        <a:solidFill>
          <a:schemeClr val="accent4"/>
        </a:solidFill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8B8E441D-66C9-CA41-9BEC-F7CD1CC46E26}">
      <dgm:prSet custT="1"/>
      <dgm:spPr/>
      <dgm:t>
        <a:bodyPr/>
        <a:lstStyle/>
        <a:p>
          <a:pPr rtl="0"/>
          <a:r>
            <a:rPr lang="en-US" sz="1600" dirty="0"/>
            <a:t>Newly submitted jobs are routed to disk and held in a batch queue</a:t>
          </a:r>
        </a:p>
      </dgm:t>
    </dgm:pt>
    <dgm:pt modelId="{60FBB1A5-23F3-DF4E-8214-B18CE33F08D1}" type="parTrans" cxnId="{9DF20388-AA1B-CD48-83BD-F9080E09C327}">
      <dgm:prSet/>
      <dgm:spPr/>
      <dgm:t>
        <a:bodyPr/>
        <a:lstStyle/>
        <a:p>
          <a:endParaRPr lang="en-US"/>
        </a:p>
      </dgm:t>
    </dgm:pt>
    <dgm:pt modelId="{F6153ACB-2B3C-2842-AE6B-3D03AE648DA4}" type="sibTrans" cxnId="{9DF20388-AA1B-CD48-83BD-F9080E09C327}">
      <dgm:prSet/>
      <dgm:spPr/>
      <dgm:t>
        <a:bodyPr/>
        <a:lstStyle/>
        <a:p>
          <a:endParaRPr lang="en-US"/>
        </a:p>
      </dgm:t>
    </dgm:pt>
    <dgm:pt modelId="{FDCE45E9-FDA3-DF43-9116-39A084C2B776}">
      <dgm:prSet custT="1"/>
      <dgm:spPr/>
      <dgm:t>
        <a:bodyPr/>
        <a:lstStyle/>
        <a:p>
          <a:pPr rtl="0"/>
          <a:r>
            <a:rPr lang="en-US" sz="1600" dirty="0"/>
            <a:t>The long-term scheduler creates processes from the queue when it can</a:t>
          </a:r>
        </a:p>
      </dgm:t>
    </dgm:pt>
    <dgm:pt modelId="{49F3397D-FDA9-B64A-9E07-38247A67E9A9}" type="parTrans" cxnId="{421E02B9-8A63-6449-9B2D-D0D0B2265159}">
      <dgm:prSet/>
      <dgm:spPr/>
      <dgm:t>
        <a:bodyPr/>
        <a:lstStyle/>
        <a:p>
          <a:endParaRPr lang="en-US"/>
        </a:p>
      </dgm:t>
    </dgm:pt>
    <dgm:pt modelId="{1872CBA5-03E8-3E4E-BEA0-443A15076C7C}" type="sibTrans" cxnId="{421E02B9-8A63-6449-9B2D-D0D0B2265159}">
      <dgm:prSet/>
      <dgm:spPr/>
      <dgm:t>
        <a:bodyPr/>
        <a:lstStyle/>
        <a:p>
          <a:endParaRPr lang="en-US"/>
        </a:p>
      </dgm:t>
    </dgm:pt>
    <dgm:pt modelId="{F7443625-C1F8-DD41-8590-E8082C619BA7}">
      <dgm:prSet custT="1"/>
      <dgm:spPr/>
      <dgm:t>
        <a:bodyPr/>
        <a:lstStyle/>
        <a:p>
          <a:pPr rtl="0"/>
          <a:r>
            <a:rPr lang="en-US" sz="2000" b="1" dirty="0"/>
            <a:t>Time-sharing system</a:t>
          </a:r>
        </a:p>
      </dgm:t>
    </dgm:pt>
    <dgm:pt modelId="{27C571B7-0256-C049-9B40-A2B0F2C2C329}" type="parTrans" cxnId="{B75D98B0-DDB3-F24A-95F6-168926601B17}">
      <dgm:prSet/>
      <dgm:spPr/>
      <dgm:t>
        <a:bodyPr/>
        <a:lstStyle/>
        <a:p>
          <a:endParaRPr lang="en-US"/>
        </a:p>
      </dgm:t>
    </dgm:pt>
    <dgm:pt modelId="{499905AE-8D6C-4648-BF64-810A3CF30891}" type="sibTrans" cxnId="{B75D98B0-DDB3-F24A-95F6-168926601B17}">
      <dgm:prSet/>
      <dgm:spPr/>
      <dgm:t>
        <a:bodyPr/>
        <a:lstStyle/>
        <a:p>
          <a:endParaRPr lang="en-US"/>
        </a:p>
      </dgm:t>
    </dgm:pt>
    <dgm:pt modelId="{7E3C6BE5-8D41-E24E-B544-0DC512503079}">
      <dgm:prSet custT="1"/>
      <dgm:spPr/>
      <dgm:t>
        <a:bodyPr/>
        <a:lstStyle/>
        <a:p>
          <a:pPr rtl="0"/>
          <a:r>
            <a:rPr lang="en-US" sz="1600" dirty="0"/>
            <a:t>A process request is generated when a user attempts to connect to the system</a:t>
          </a:r>
        </a:p>
      </dgm:t>
    </dgm:pt>
    <dgm:pt modelId="{5CCBD980-7B27-4C42-BB77-93E3D0DC4E9B}" type="parTrans" cxnId="{3161AB54-BADE-284E-8E2C-57674C49E67E}">
      <dgm:prSet/>
      <dgm:spPr/>
      <dgm:t>
        <a:bodyPr/>
        <a:lstStyle/>
        <a:p>
          <a:endParaRPr lang="en-US"/>
        </a:p>
      </dgm:t>
    </dgm:pt>
    <dgm:pt modelId="{D6AB7D43-9991-3142-97F5-9E8228695709}" type="sibTrans" cxnId="{3161AB54-BADE-284E-8E2C-57674C49E67E}">
      <dgm:prSet/>
      <dgm:spPr/>
      <dgm:t>
        <a:bodyPr/>
        <a:lstStyle/>
        <a:p>
          <a:endParaRPr lang="en-US"/>
        </a:p>
      </dgm:t>
    </dgm:pt>
    <dgm:pt modelId="{02F76604-8138-1948-A0FB-8D361B023C46}">
      <dgm:prSet custT="1"/>
      <dgm:spPr/>
      <dgm:t>
        <a:bodyPr/>
        <a:lstStyle/>
        <a:p>
          <a:pPr rtl="0"/>
          <a:r>
            <a:rPr lang="en-US" sz="1600" dirty="0"/>
            <a:t>OS will accept all authorized comers until the system is saturated</a:t>
          </a:r>
        </a:p>
      </dgm:t>
    </dgm:pt>
    <dgm:pt modelId="{72339C9F-C354-AE4B-B103-6E21ACD178C1}" type="parTrans" cxnId="{0F762536-DA1A-3740-A9E8-3279FFFD93A9}">
      <dgm:prSet/>
      <dgm:spPr/>
      <dgm:t>
        <a:bodyPr/>
        <a:lstStyle/>
        <a:p>
          <a:endParaRPr lang="en-US"/>
        </a:p>
      </dgm:t>
    </dgm:pt>
    <dgm:pt modelId="{8A21449F-3C8C-C140-8653-046C81370456}" type="sibTrans" cxnId="{0F762536-DA1A-3740-A9E8-3279FFFD93A9}">
      <dgm:prSet/>
      <dgm:spPr/>
      <dgm:t>
        <a:bodyPr/>
        <a:lstStyle/>
        <a:p>
          <a:endParaRPr lang="en-US"/>
        </a:p>
      </dgm:t>
    </dgm:pt>
    <dgm:pt modelId="{B5299168-91B7-674D-97E3-D88323D31E67}">
      <dgm:prSet custT="1"/>
      <dgm:spPr/>
      <dgm:t>
        <a:bodyPr/>
        <a:lstStyle/>
        <a:p>
          <a:pPr rtl="0"/>
          <a:r>
            <a:rPr lang="en-US" sz="1600" dirty="0"/>
            <a:t>At that point a connection request is met with a message indicating that the system is full and to try again later</a:t>
          </a:r>
        </a:p>
      </dgm:t>
    </dgm:pt>
    <dgm:pt modelId="{AD944B3E-C4E5-9049-8501-D19095ED71C1}" type="parTrans" cxnId="{AE720CD4-E1D0-B54A-A01A-AC46287AEA66}">
      <dgm:prSet/>
      <dgm:spPr/>
      <dgm:t>
        <a:bodyPr/>
        <a:lstStyle/>
        <a:p>
          <a:endParaRPr lang="en-US"/>
        </a:p>
      </dgm:t>
    </dgm:pt>
    <dgm:pt modelId="{19AB7E7D-66DF-3A4D-BF93-88D09456580B}" type="sibTrans" cxnId="{AE720CD4-E1D0-B54A-A01A-AC46287AEA66}">
      <dgm:prSet/>
      <dgm:spPr/>
      <dgm:t>
        <a:bodyPr/>
        <a:lstStyle/>
        <a:p>
          <a:endParaRPr lang="en-US"/>
        </a:p>
      </dgm:t>
    </dgm:pt>
    <dgm:pt modelId="{F589C160-A361-EA4E-A783-99961EEDF9E0}" type="pres">
      <dgm:prSet presAssocID="{BF287FD4-1BAE-9E4A-B2C8-60D4806B25AD}" presName="diagram" presStyleCnt="0">
        <dgm:presLayoutVars>
          <dgm:dir/>
          <dgm:resizeHandles val="exact"/>
        </dgm:presLayoutVars>
      </dgm:prSet>
      <dgm:spPr/>
    </dgm:pt>
    <dgm:pt modelId="{9B4101A5-766E-2043-8B91-E3504899DFCD}" type="pres">
      <dgm:prSet presAssocID="{3E8BD3D5-FB4C-F148-A5B6-CB6995CCE37C}" presName="node" presStyleLbl="node1" presStyleIdx="0" presStyleCnt="5">
        <dgm:presLayoutVars>
          <dgm:bulletEnabled val="1"/>
        </dgm:presLayoutVars>
      </dgm:prSet>
      <dgm:spPr/>
    </dgm:pt>
    <dgm:pt modelId="{3DAFAE46-D62E-F547-B908-2C8910826AC8}" type="pres">
      <dgm:prSet presAssocID="{76A507E1-BF32-9C4F-8C5A-DDCB4CAC7279}" presName="sibTrans" presStyleLbl="sibTrans2D1" presStyleIdx="0" presStyleCnt="4"/>
      <dgm:spPr/>
    </dgm:pt>
    <dgm:pt modelId="{C943DAB8-79DA-614E-9AE2-078CDBF9AECA}" type="pres">
      <dgm:prSet presAssocID="{76A507E1-BF32-9C4F-8C5A-DDCB4CAC7279}" presName="connectorText" presStyleLbl="sibTrans2D1" presStyleIdx="0" presStyleCnt="4"/>
      <dgm:spPr/>
    </dgm:pt>
    <dgm:pt modelId="{C48960A2-F897-234D-BD9C-A1AD5E608FE6}" type="pres">
      <dgm:prSet presAssocID="{5C71274A-FAAD-CE4F-B9CE-71C03A360B59}" presName="node" presStyleLbl="node1" presStyleIdx="1" presStyleCnt="5">
        <dgm:presLayoutVars>
          <dgm:bulletEnabled val="1"/>
        </dgm:presLayoutVars>
      </dgm:prSet>
      <dgm:spPr/>
    </dgm:pt>
    <dgm:pt modelId="{93BED25B-E4BA-C34E-8466-5DF5C8329C0E}" type="pres">
      <dgm:prSet presAssocID="{29068278-2A24-F642-9D08-49E218916C8F}" presName="sibTrans" presStyleLbl="sibTrans2D1" presStyleIdx="1" presStyleCnt="4"/>
      <dgm:spPr/>
    </dgm:pt>
    <dgm:pt modelId="{7D61FD54-B252-4142-B47B-CFE1493C3858}" type="pres">
      <dgm:prSet presAssocID="{29068278-2A24-F642-9D08-49E218916C8F}" presName="connectorText" presStyleLbl="sibTrans2D1" presStyleIdx="1" presStyleCnt="4"/>
      <dgm:spPr/>
    </dgm:pt>
    <dgm:pt modelId="{A0DE8F98-B363-8240-B4A5-366984F5E754}" type="pres">
      <dgm:prSet presAssocID="{31EBD2D9-7453-6F4D-987D-F2BDFBB728EE}" presName="node" presStyleLbl="node1" presStyleIdx="2" presStyleCnt="5" custScaleY="168178">
        <dgm:presLayoutVars>
          <dgm:bulletEnabled val="1"/>
        </dgm:presLayoutVars>
      </dgm:prSet>
      <dgm:spPr/>
    </dgm:pt>
    <dgm:pt modelId="{6902F125-B410-B940-9B65-5636A8A9B969}" type="pres">
      <dgm:prSet presAssocID="{E2EEEA5A-9745-1C4E-B09A-FB05319DD4C2}" presName="sibTrans" presStyleLbl="sibTrans2D1" presStyleIdx="2" presStyleCnt="4" custAng="21311340"/>
      <dgm:spPr/>
    </dgm:pt>
    <dgm:pt modelId="{81F88D5B-AAE0-E440-AA67-A6E3B02216D2}" type="pres">
      <dgm:prSet presAssocID="{E2EEEA5A-9745-1C4E-B09A-FB05319DD4C2}" presName="connectorText" presStyleLbl="sibTrans2D1" presStyleIdx="2" presStyleCnt="4"/>
      <dgm:spPr/>
    </dgm:pt>
    <dgm:pt modelId="{AC21E1F0-4D5A-5345-AD6D-DF1C4E58B79F}" type="pres">
      <dgm:prSet presAssocID="{384E9DF4-C810-FC41-BD40-D99A6F1D7F02}" presName="node" presStyleLbl="node1" presStyleIdx="3" presStyleCnt="5" custScaleX="126397" custScaleY="196293">
        <dgm:presLayoutVars>
          <dgm:bulletEnabled val="1"/>
        </dgm:presLayoutVars>
      </dgm:prSet>
      <dgm:spPr/>
    </dgm:pt>
    <dgm:pt modelId="{24467B28-CBFC-584C-905E-18BF0F2750F9}" type="pres">
      <dgm:prSet presAssocID="{15C653CD-26ED-754C-9AC0-B79DBBB27EBD}" presName="sibTrans" presStyleLbl="sibTrans2D1" presStyleIdx="3" presStyleCnt="4"/>
      <dgm:spPr/>
    </dgm:pt>
    <dgm:pt modelId="{E0B323E1-C1DA-0F4B-9AF4-78A2161867BC}" type="pres">
      <dgm:prSet presAssocID="{15C653CD-26ED-754C-9AC0-B79DBBB27EBD}" presName="connectorText" presStyleLbl="sibTrans2D1" presStyleIdx="3" presStyleCnt="4"/>
      <dgm:spPr/>
    </dgm:pt>
    <dgm:pt modelId="{6B17C49C-5F9E-7C43-A2A7-9A15377FFA61}" type="pres">
      <dgm:prSet presAssocID="{F7443625-C1F8-DD41-8590-E8082C619BA7}" presName="node" presStyleLbl="node1" presStyleIdx="4" presStyleCnt="5" custScaleX="192894" custScaleY="221207" custLinFactNeighborX="-33304" custLinFactNeighborY="293">
        <dgm:presLayoutVars>
          <dgm:bulletEnabled val="1"/>
        </dgm:presLayoutVars>
      </dgm:prSet>
      <dgm:spPr/>
    </dgm:pt>
  </dgm:ptLst>
  <dgm:cxnLst>
    <dgm:cxn modelId="{55E26801-BBCF-3241-B2C7-83E34579CF99}" type="presOf" srcId="{E2EEEA5A-9745-1C4E-B09A-FB05319DD4C2}" destId="{6902F125-B410-B940-9B65-5636A8A9B969}" srcOrd="0" destOrd="0" presId="urn:microsoft.com/office/officeart/2005/8/layout/process5"/>
    <dgm:cxn modelId="{B7E7CF04-FF36-DB46-A1A7-ED73BD6A5F95}" type="presOf" srcId="{8B8E441D-66C9-CA41-9BEC-F7CD1CC46E26}" destId="{AC21E1F0-4D5A-5345-AD6D-DF1C4E58B79F}" srcOrd="0" destOrd="1" presId="urn:microsoft.com/office/officeart/2005/8/layout/process5"/>
    <dgm:cxn modelId="{0D16DE0D-DB68-1142-9F0B-BD4C497371AA}" srcId="{BF287FD4-1BAE-9E4A-B2C8-60D4806B25AD}" destId="{384E9DF4-C810-FC41-BD40-D99A6F1D7F02}" srcOrd="3" destOrd="0" parTransId="{E61A72F1-3EDA-4943-93F4-FC103E0A5BD6}" sibTransId="{15C653CD-26ED-754C-9AC0-B79DBBB27EBD}"/>
    <dgm:cxn modelId="{EDDD6623-09C9-FC43-9F5D-EBA9144432BC}" type="presOf" srcId="{31EBD2D9-7453-6F4D-987D-F2BDFBB728EE}" destId="{A0DE8F98-B363-8240-B4A5-366984F5E754}" srcOrd="0" destOrd="0" presId="urn:microsoft.com/office/officeart/2005/8/layout/process5"/>
    <dgm:cxn modelId="{0F762536-DA1A-3740-A9E8-3279FFFD93A9}" srcId="{F7443625-C1F8-DD41-8590-E8082C619BA7}" destId="{02F76604-8138-1948-A0FB-8D361B023C46}" srcOrd="1" destOrd="0" parTransId="{72339C9F-C354-AE4B-B103-6E21ACD178C1}" sibTransId="{8A21449F-3C8C-C140-8653-046C81370456}"/>
    <dgm:cxn modelId="{B54ED539-C726-E442-AA2A-BEA1FCECD0AD}" type="presOf" srcId="{5C71274A-FAAD-CE4F-B9CE-71C03A360B59}" destId="{C48960A2-F897-234D-BD9C-A1AD5E608FE6}" srcOrd="0" destOrd="0" presId="urn:microsoft.com/office/officeart/2005/8/layout/process5"/>
    <dgm:cxn modelId="{1F4F1860-C6EE-E64C-BDF9-87A0306D0ABC}" type="presOf" srcId="{B5299168-91B7-674D-97E3-D88323D31E67}" destId="{6B17C49C-5F9E-7C43-A2A7-9A15377FFA61}" srcOrd="0" destOrd="3" presId="urn:microsoft.com/office/officeart/2005/8/layout/process5"/>
    <dgm:cxn modelId="{19C2806C-C689-E943-A9CD-D2E1069BB233}" type="presOf" srcId="{15C653CD-26ED-754C-9AC0-B79DBBB27EBD}" destId="{24467B28-CBFC-584C-905E-18BF0F2750F9}" srcOrd="0" destOrd="0" presId="urn:microsoft.com/office/officeart/2005/8/layout/process5"/>
    <dgm:cxn modelId="{A2CA7D54-B5D3-B44E-A2C0-C7CCC1C6EA28}" type="presOf" srcId="{F7443625-C1F8-DD41-8590-E8082C619BA7}" destId="{6B17C49C-5F9E-7C43-A2A7-9A15377FFA61}" srcOrd="0" destOrd="0" presId="urn:microsoft.com/office/officeart/2005/8/layout/process5"/>
    <dgm:cxn modelId="{3161AB54-BADE-284E-8E2C-57674C49E67E}" srcId="{F7443625-C1F8-DD41-8590-E8082C619BA7}" destId="{7E3C6BE5-8D41-E24E-B544-0DC512503079}" srcOrd="0" destOrd="0" parTransId="{5CCBD980-7B27-4C42-BB77-93E3D0DC4E9B}" sibTransId="{D6AB7D43-9991-3142-97F5-9E8228695709}"/>
    <dgm:cxn modelId="{15E02F58-DDDA-C94B-9C3F-7945DC4D18F5}" srcId="{BF287FD4-1BAE-9E4A-B2C8-60D4806B25AD}" destId="{3E8BD3D5-FB4C-F148-A5B6-CB6995CCE37C}" srcOrd="0" destOrd="0" parTransId="{C6EA32B0-AB4E-A14C-BF22-A93B681ED1ED}" sibTransId="{76A507E1-BF32-9C4F-8C5A-DDCB4CAC7279}"/>
    <dgm:cxn modelId="{9DF20388-AA1B-CD48-83BD-F9080E09C327}" srcId="{384E9DF4-C810-FC41-BD40-D99A6F1D7F02}" destId="{8B8E441D-66C9-CA41-9BEC-F7CD1CC46E26}" srcOrd="0" destOrd="0" parTransId="{60FBB1A5-23F3-DF4E-8214-B18CE33F08D1}" sibTransId="{F6153ACB-2B3C-2842-AE6B-3D03AE648DA4}"/>
    <dgm:cxn modelId="{1D1AE592-DC50-9A41-9154-5EACDF6DEC01}" type="presOf" srcId="{E2EEEA5A-9745-1C4E-B09A-FB05319DD4C2}" destId="{81F88D5B-AAE0-E440-AA67-A6E3B02216D2}" srcOrd="1" destOrd="0" presId="urn:microsoft.com/office/officeart/2005/8/layout/process5"/>
    <dgm:cxn modelId="{AA2FBA95-3BCE-8B46-A0C0-8811C1CAF341}" type="presOf" srcId="{29068278-2A24-F642-9D08-49E218916C8F}" destId="{93BED25B-E4BA-C34E-8466-5DF5C8329C0E}" srcOrd="0" destOrd="0" presId="urn:microsoft.com/office/officeart/2005/8/layout/process5"/>
    <dgm:cxn modelId="{05159798-4490-0E40-9E5C-E651C4CF29AF}" type="presOf" srcId="{76A507E1-BF32-9C4F-8C5A-DDCB4CAC7279}" destId="{C943DAB8-79DA-614E-9AE2-078CDBF9AECA}" srcOrd="1" destOrd="0" presId="urn:microsoft.com/office/officeart/2005/8/layout/process5"/>
    <dgm:cxn modelId="{FC9CBEA8-A970-A240-B2B8-EF6FBC4D2AE6}" type="presOf" srcId="{7E3C6BE5-8D41-E24E-B544-0DC512503079}" destId="{6B17C49C-5F9E-7C43-A2A7-9A15377FFA61}" srcOrd="0" destOrd="1" presId="urn:microsoft.com/office/officeart/2005/8/layout/process5"/>
    <dgm:cxn modelId="{B75D98B0-DDB3-F24A-95F6-168926601B17}" srcId="{BF287FD4-1BAE-9E4A-B2C8-60D4806B25AD}" destId="{F7443625-C1F8-DD41-8590-E8082C619BA7}" srcOrd="4" destOrd="0" parTransId="{27C571B7-0256-C049-9B40-A2B0F2C2C329}" sibTransId="{499905AE-8D6C-4648-BF64-810A3CF30891}"/>
    <dgm:cxn modelId="{E19429B1-3A8C-7948-AF90-455B801DBE95}" srcId="{BF287FD4-1BAE-9E4A-B2C8-60D4806B25AD}" destId="{31EBD2D9-7453-6F4D-987D-F2BDFBB728EE}" srcOrd="2" destOrd="0" parTransId="{53BC0A39-18E0-FB43-9C5E-4E362DBF780E}" sibTransId="{E2EEEA5A-9745-1C4E-B09A-FB05319DD4C2}"/>
    <dgm:cxn modelId="{7129FDB1-AD4A-7140-ABCD-52850FFD073E}" type="presOf" srcId="{15C653CD-26ED-754C-9AC0-B79DBBB27EBD}" destId="{E0B323E1-C1DA-0F4B-9AF4-78A2161867BC}" srcOrd="1" destOrd="0" presId="urn:microsoft.com/office/officeart/2005/8/layout/process5"/>
    <dgm:cxn modelId="{421E02B9-8A63-6449-9B2D-D0D0B2265159}" srcId="{384E9DF4-C810-FC41-BD40-D99A6F1D7F02}" destId="{FDCE45E9-FDA3-DF43-9116-39A084C2B776}" srcOrd="1" destOrd="0" parTransId="{49F3397D-FDA9-B64A-9E07-38247A67E9A9}" sibTransId="{1872CBA5-03E8-3E4E-BEA0-443A15076C7C}"/>
    <dgm:cxn modelId="{021118BD-6370-E446-8AFE-E10B74611CD4}" type="presOf" srcId="{384E9DF4-C810-FC41-BD40-D99A6F1D7F02}" destId="{AC21E1F0-4D5A-5345-AD6D-DF1C4E58B79F}" srcOrd="0" destOrd="0" presId="urn:microsoft.com/office/officeart/2005/8/layout/process5"/>
    <dgm:cxn modelId="{77F483C1-A898-0246-A59B-D11D70EF8CC0}" type="presOf" srcId="{02F76604-8138-1948-A0FB-8D361B023C46}" destId="{6B17C49C-5F9E-7C43-A2A7-9A15377FFA61}" srcOrd="0" destOrd="2" presId="urn:microsoft.com/office/officeart/2005/8/layout/process5"/>
    <dgm:cxn modelId="{394D20D0-0EF6-7443-9F59-3A5C57B1CBF3}" srcId="{BF287FD4-1BAE-9E4A-B2C8-60D4806B25AD}" destId="{5C71274A-FAAD-CE4F-B9CE-71C03A360B59}" srcOrd="1" destOrd="0" parTransId="{5412883B-7FAA-5A4B-9F7D-323E71C5F569}" sibTransId="{29068278-2A24-F642-9D08-49E218916C8F}"/>
    <dgm:cxn modelId="{AE720CD4-E1D0-B54A-A01A-AC46287AEA66}" srcId="{F7443625-C1F8-DD41-8590-E8082C619BA7}" destId="{B5299168-91B7-674D-97E3-D88323D31E67}" srcOrd="2" destOrd="0" parTransId="{AD944B3E-C4E5-9049-8501-D19095ED71C1}" sibTransId="{19AB7E7D-66DF-3A4D-BF93-88D09456580B}"/>
    <dgm:cxn modelId="{EF389DE0-0A1E-CF4A-8E94-138FCDA9C626}" type="presOf" srcId="{29068278-2A24-F642-9D08-49E218916C8F}" destId="{7D61FD54-B252-4142-B47B-CFE1493C3858}" srcOrd="1" destOrd="0" presId="urn:microsoft.com/office/officeart/2005/8/layout/process5"/>
    <dgm:cxn modelId="{53F6B7E2-2792-0D43-A5D2-141FAD3D9ADC}" type="presOf" srcId="{FDCE45E9-FDA3-DF43-9116-39A084C2B776}" destId="{AC21E1F0-4D5A-5345-AD6D-DF1C4E58B79F}" srcOrd="0" destOrd="2" presId="urn:microsoft.com/office/officeart/2005/8/layout/process5"/>
    <dgm:cxn modelId="{994F6AEE-BDEF-704E-80DE-EEE69A59889D}" type="presOf" srcId="{3E8BD3D5-FB4C-F148-A5B6-CB6995CCE37C}" destId="{9B4101A5-766E-2043-8B91-E3504899DFCD}" srcOrd="0" destOrd="0" presId="urn:microsoft.com/office/officeart/2005/8/layout/process5"/>
    <dgm:cxn modelId="{20659CFB-9BCC-0642-9095-46B2601B104B}" type="presOf" srcId="{BF287FD4-1BAE-9E4A-B2C8-60D4806B25AD}" destId="{F589C160-A361-EA4E-A783-99961EEDF9E0}" srcOrd="0" destOrd="0" presId="urn:microsoft.com/office/officeart/2005/8/layout/process5"/>
    <dgm:cxn modelId="{77172DFF-6A47-2F41-A250-631588129EAC}" type="presOf" srcId="{76A507E1-BF32-9C4F-8C5A-DDCB4CAC7279}" destId="{3DAFAE46-D62E-F547-B908-2C8910826AC8}" srcOrd="0" destOrd="0" presId="urn:microsoft.com/office/officeart/2005/8/layout/process5"/>
    <dgm:cxn modelId="{8800DE68-14C6-8241-9F28-89A3130F914A}" type="presParOf" srcId="{F589C160-A361-EA4E-A783-99961EEDF9E0}" destId="{9B4101A5-766E-2043-8B91-E3504899DFCD}" srcOrd="0" destOrd="0" presId="urn:microsoft.com/office/officeart/2005/8/layout/process5"/>
    <dgm:cxn modelId="{D7973EAB-BFAD-7E44-A99F-B75B4726361E}" type="presParOf" srcId="{F589C160-A361-EA4E-A783-99961EEDF9E0}" destId="{3DAFAE46-D62E-F547-B908-2C8910826AC8}" srcOrd="1" destOrd="0" presId="urn:microsoft.com/office/officeart/2005/8/layout/process5"/>
    <dgm:cxn modelId="{D3FC6D90-0B66-E74D-9859-78D2691887C2}" type="presParOf" srcId="{3DAFAE46-D62E-F547-B908-2C8910826AC8}" destId="{C943DAB8-79DA-614E-9AE2-078CDBF9AECA}" srcOrd="0" destOrd="0" presId="urn:microsoft.com/office/officeart/2005/8/layout/process5"/>
    <dgm:cxn modelId="{552F520A-900E-DE48-90C1-AADD3B393439}" type="presParOf" srcId="{F589C160-A361-EA4E-A783-99961EEDF9E0}" destId="{C48960A2-F897-234D-BD9C-A1AD5E608FE6}" srcOrd="2" destOrd="0" presId="urn:microsoft.com/office/officeart/2005/8/layout/process5"/>
    <dgm:cxn modelId="{759C7049-F80D-574F-84DA-AFB16EBD4371}" type="presParOf" srcId="{F589C160-A361-EA4E-A783-99961EEDF9E0}" destId="{93BED25B-E4BA-C34E-8466-5DF5C8329C0E}" srcOrd="3" destOrd="0" presId="urn:microsoft.com/office/officeart/2005/8/layout/process5"/>
    <dgm:cxn modelId="{F8D9A2C8-E6CE-7746-941A-36B4E3D22C7F}" type="presParOf" srcId="{93BED25B-E4BA-C34E-8466-5DF5C8329C0E}" destId="{7D61FD54-B252-4142-B47B-CFE1493C3858}" srcOrd="0" destOrd="0" presId="urn:microsoft.com/office/officeart/2005/8/layout/process5"/>
    <dgm:cxn modelId="{8249A3C1-14CC-B846-9B0E-6840281C152B}" type="presParOf" srcId="{F589C160-A361-EA4E-A783-99961EEDF9E0}" destId="{A0DE8F98-B363-8240-B4A5-366984F5E754}" srcOrd="4" destOrd="0" presId="urn:microsoft.com/office/officeart/2005/8/layout/process5"/>
    <dgm:cxn modelId="{72BC4E1F-4457-484B-866F-9D3E7D7FD9F5}" type="presParOf" srcId="{F589C160-A361-EA4E-A783-99961EEDF9E0}" destId="{6902F125-B410-B940-9B65-5636A8A9B969}" srcOrd="5" destOrd="0" presId="urn:microsoft.com/office/officeart/2005/8/layout/process5"/>
    <dgm:cxn modelId="{5E7722A0-45C6-8C4F-BC28-371B13533947}" type="presParOf" srcId="{6902F125-B410-B940-9B65-5636A8A9B969}" destId="{81F88D5B-AAE0-E440-AA67-A6E3B02216D2}" srcOrd="0" destOrd="0" presId="urn:microsoft.com/office/officeart/2005/8/layout/process5"/>
    <dgm:cxn modelId="{D01522AA-5E1B-124F-A889-D2292ED58F8E}" type="presParOf" srcId="{F589C160-A361-EA4E-A783-99961EEDF9E0}" destId="{AC21E1F0-4D5A-5345-AD6D-DF1C4E58B79F}" srcOrd="6" destOrd="0" presId="urn:microsoft.com/office/officeart/2005/8/layout/process5"/>
    <dgm:cxn modelId="{E8C9459E-723A-1D42-9835-557DD9727E45}" type="presParOf" srcId="{F589C160-A361-EA4E-A783-99961EEDF9E0}" destId="{24467B28-CBFC-584C-905E-18BF0F2750F9}" srcOrd="7" destOrd="0" presId="urn:microsoft.com/office/officeart/2005/8/layout/process5"/>
    <dgm:cxn modelId="{B2190DDE-C776-D74E-B5B1-546E1AD97669}" type="presParOf" srcId="{24467B28-CBFC-584C-905E-18BF0F2750F9}" destId="{E0B323E1-C1DA-0F4B-9AF4-78A2161867BC}" srcOrd="0" destOrd="0" presId="urn:microsoft.com/office/officeart/2005/8/layout/process5"/>
    <dgm:cxn modelId="{479B5064-985F-E746-8994-4D54352AA072}" type="presParOf" srcId="{F589C160-A361-EA4E-A783-99961EEDF9E0}" destId="{6B17C49C-5F9E-7C43-A2A7-9A15377FFA61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50311E-025D-7344-A9FC-2AA1317E3F60}">
      <dsp:nvSpPr>
        <dsp:cNvPr id="0" name=""/>
        <dsp:cNvSpPr/>
      </dsp:nvSpPr>
      <dsp:spPr>
        <a:xfrm>
          <a:off x="348518" y="633"/>
          <a:ext cx="2326332" cy="11631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Instruction Set Architecture </a:t>
          </a:r>
          <a:r>
            <a:rPr 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(ISA)</a:t>
          </a:r>
        </a:p>
      </dsp:txBody>
      <dsp:txXfrm>
        <a:off x="382586" y="34701"/>
        <a:ext cx="2258196" cy="1095030"/>
      </dsp:txXfrm>
    </dsp:sp>
    <dsp:sp modelId="{5B513F86-D07D-CC45-AADF-4F581EAF2C88}">
      <dsp:nvSpPr>
        <dsp:cNvPr id="0" name=""/>
        <dsp:cNvSpPr/>
      </dsp:nvSpPr>
      <dsp:spPr>
        <a:xfrm>
          <a:off x="581151" y="1163799"/>
          <a:ext cx="232633" cy="8465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6540"/>
              </a:lnTo>
              <a:lnTo>
                <a:pt x="232633" y="8465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05FA7-C2B7-ED40-873D-BBCA01E9ADCB}">
      <dsp:nvSpPr>
        <dsp:cNvPr id="0" name=""/>
        <dsp:cNvSpPr/>
      </dsp:nvSpPr>
      <dsp:spPr>
        <a:xfrm>
          <a:off x="813784" y="1428757"/>
          <a:ext cx="1861065" cy="11631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Defines the </a:t>
          </a:r>
          <a:r>
            <a:rPr lang="en-US" sz="1400" b="1" kern="1200" dirty="0">
              <a:solidFill>
                <a:srgbClr val="FF0000"/>
              </a:solidFill>
            </a:rPr>
            <a:t>machine language instructions</a:t>
          </a:r>
          <a:r>
            <a:rPr lang="en-US" sz="1400" kern="1200" dirty="0"/>
            <a:t> that a computer can follow</a:t>
          </a:r>
        </a:p>
      </dsp:txBody>
      <dsp:txXfrm>
        <a:off x="847852" y="1462825"/>
        <a:ext cx="1792929" cy="1095030"/>
      </dsp:txXfrm>
    </dsp:sp>
    <dsp:sp modelId="{8B292142-3417-9A49-B33C-60015EE3F03C}">
      <dsp:nvSpPr>
        <dsp:cNvPr id="0" name=""/>
        <dsp:cNvSpPr/>
      </dsp:nvSpPr>
      <dsp:spPr>
        <a:xfrm>
          <a:off x="581151" y="1163799"/>
          <a:ext cx="232633" cy="23263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6332"/>
              </a:lnTo>
              <a:lnTo>
                <a:pt x="232633" y="23263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E74E98-2C79-2945-9F4F-74D267D60EC3}">
      <dsp:nvSpPr>
        <dsp:cNvPr id="0" name=""/>
        <dsp:cNvSpPr/>
      </dsp:nvSpPr>
      <dsp:spPr>
        <a:xfrm>
          <a:off x="813784" y="2908549"/>
          <a:ext cx="1861065" cy="11631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FF0000"/>
              </a:solidFill>
            </a:rPr>
            <a:t>Boundary </a:t>
          </a:r>
          <a:r>
            <a:rPr lang="en-US" sz="1400" kern="1200" dirty="0"/>
            <a:t>between hardware and software</a:t>
          </a:r>
        </a:p>
      </dsp:txBody>
      <dsp:txXfrm>
        <a:off x="847852" y="2942617"/>
        <a:ext cx="1792929" cy="1095030"/>
      </dsp:txXfrm>
    </dsp:sp>
    <dsp:sp modelId="{489FB5BC-4218-644F-A04B-E9381F972CA7}">
      <dsp:nvSpPr>
        <dsp:cNvPr id="0" name=""/>
        <dsp:cNvSpPr/>
      </dsp:nvSpPr>
      <dsp:spPr>
        <a:xfrm>
          <a:off x="3256433" y="633"/>
          <a:ext cx="2326332" cy="11631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Application Binary Interface </a:t>
          </a:r>
          <a:r>
            <a:rPr 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(ABI)</a:t>
          </a:r>
        </a:p>
      </dsp:txBody>
      <dsp:txXfrm>
        <a:off x="3290501" y="34701"/>
        <a:ext cx="2258196" cy="1095030"/>
      </dsp:txXfrm>
    </dsp:sp>
    <dsp:sp modelId="{FD2B6C68-7AE3-AD44-B0A5-B3647459FECC}">
      <dsp:nvSpPr>
        <dsp:cNvPr id="0" name=""/>
        <dsp:cNvSpPr/>
      </dsp:nvSpPr>
      <dsp:spPr>
        <a:xfrm>
          <a:off x="3489067" y="1163799"/>
          <a:ext cx="232633" cy="8465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6540"/>
              </a:lnTo>
              <a:lnTo>
                <a:pt x="232633" y="8465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5EEB6A-69EB-CA4A-B92A-65BBC8B52B6B}">
      <dsp:nvSpPr>
        <dsp:cNvPr id="0" name=""/>
        <dsp:cNvSpPr/>
      </dsp:nvSpPr>
      <dsp:spPr>
        <a:xfrm>
          <a:off x="3721700" y="1428757"/>
          <a:ext cx="1861065" cy="11631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Defines </a:t>
          </a:r>
          <a:r>
            <a:rPr lang="en-US" sz="1400" b="1" kern="1200" dirty="0">
              <a:solidFill>
                <a:srgbClr val="0070C0"/>
              </a:solidFill>
            </a:rPr>
            <a:t>a standard for binary portability </a:t>
          </a:r>
          <a:r>
            <a:rPr lang="en-US" sz="1400" kern="1200" dirty="0"/>
            <a:t>across programs</a:t>
          </a:r>
        </a:p>
      </dsp:txBody>
      <dsp:txXfrm>
        <a:off x="3755768" y="1462825"/>
        <a:ext cx="1792929" cy="1095030"/>
      </dsp:txXfrm>
    </dsp:sp>
    <dsp:sp modelId="{FB7C3B48-6D64-704B-90A6-5F37E3C3BB64}">
      <dsp:nvSpPr>
        <dsp:cNvPr id="0" name=""/>
        <dsp:cNvSpPr/>
      </dsp:nvSpPr>
      <dsp:spPr>
        <a:xfrm>
          <a:off x="3489067" y="1163799"/>
          <a:ext cx="232633" cy="2547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7520"/>
              </a:lnTo>
              <a:lnTo>
                <a:pt x="232633" y="25475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4D2F7F-49BB-5246-AC8B-04EE48185963}">
      <dsp:nvSpPr>
        <dsp:cNvPr id="0" name=""/>
        <dsp:cNvSpPr/>
      </dsp:nvSpPr>
      <dsp:spPr>
        <a:xfrm>
          <a:off x="3721700" y="2908549"/>
          <a:ext cx="1861065" cy="16055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Defines the </a:t>
          </a:r>
          <a:r>
            <a:rPr lang="en-US" sz="1400" b="1" kern="1200" dirty="0">
              <a:solidFill>
                <a:srgbClr val="0070C0"/>
              </a:solidFill>
            </a:rPr>
            <a:t>system call interface to the operating system and the hardware resources</a:t>
          </a:r>
          <a:r>
            <a:rPr lang="en-US" sz="1400" kern="1200" dirty="0"/>
            <a:t> and services available in a system through the user ISA</a:t>
          </a:r>
        </a:p>
      </dsp:txBody>
      <dsp:txXfrm>
        <a:off x="3768725" y="2955574"/>
        <a:ext cx="1767015" cy="1511491"/>
      </dsp:txXfrm>
    </dsp:sp>
    <dsp:sp modelId="{E55E10B5-5593-224E-9230-4EEE33A00367}">
      <dsp:nvSpPr>
        <dsp:cNvPr id="0" name=""/>
        <dsp:cNvSpPr/>
      </dsp:nvSpPr>
      <dsp:spPr>
        <a:xfrm>
          <a:off x="6164349" y="633"/>
          <a:ext cx="2326332" cy="11631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Application Programming Interface </a:t>
          </a:r>
          <a:r>
            <a:rPr 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(API)</a:t>
          </a:r>
        </a:p>
      </dsp:txBody>
      <dsp:txXfrm>
        <a:off x="6198417" y="34701"/>
        <a:ext cx="2258196" cy="1095030"/>
      </dsp:txXfrm>
    </dsp:sp>
    <dsp:sp modelId="{50BEA580-295E-FC4B-A921-B4CB91D3BCA7}">
      <dsp:nvSpPr>
        <dsp:cNvPr id="0" name=""/>
        <dsp:cNvSpPr/>
      </dsp:nvSpPr>
      <dsp:spPr>
        <a:xfrm>
          <a:off x="6396982" y="1163799"/>
          <a:ext cx="232633" cy="13375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7559"/>
              </a:lnTo>
              <a:lnTo>
                <a:pt x="232633" y="13375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EB3DA-A813-204C-9C44-BEE441A8A9C9}">
      <dsp:nvSpPr>
        <dsp:cNvPr id="0" name=""/>
        <dsp:cNvSpPr/>
      </dsp:nvSpPr>
      <dsp:spPr>
        <a:xfrm>
          <a:off x="6629615" y="1359374"/>
          <a:ext cx="1861065" cy="22839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Gives a </a:t>
          </a:r>
          <a:r>
            <a:rPr lang="en-US" sz="1400" b="1" kern="1200" dirty="0">
              <a:solidFill>
                <a:schemeClr val="accent2">
                  <a:lumMod val="75000"/>
                  <a:lumOff val="25000"/>
                </a:schemeClr>
              </a:solidFill>
            </a:rPr>
            <a:t>program access to the hardware resources and services </a:t>
          </a:r>
          <a:r>
            <a:rPr lang="en-US" sz="1400" kern="1200" dirty="0"/>
            <a:t>available in a system through the user ISA supplemented with </a:t>
          </a:r>
          <a:r>
            <a:rPr lang="en-US" sz="1400" b="1" kern="1200" dirty="0">
              <a:solidFill>
                <a:schemeClr val="accent2">
                  <a:lumMod val="75000"/>
                  <a:lumOff val="25000"/>
                </a:schemeClr>
              </a:solidFill>
            </a:rPr>
            <a:t>high-level language (HLL) library calls</a:t>
          </a:r>
        </a:p>
      </dsp:txBody>
      <dsp:txXfrm>
        <a:off x="6684124" y="1413883"/>
        <a:ext cx="1752047" cy="2174951"/>
      </dsp:txXfrm>
    </dsp:sp>
    <dsp:sp modelId="{CD026FB4-5266-8543-8F4A-2A2135869993}">
      <dsp:nvSpPr>
        <dsp:cNvPr id="0" name=""/>
        <dsp:cNvSpPr/>
      </dsp:nvSpPr>
      <dsp:spPr>
        <a:xfrm>
          <a:off x="6396982" y="1163799"/>
          <a:ext cx="232633" cy="3322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2055"/>
              </a:lnTo>
              <a:lnTo>
                <a:pt x="232633" y="33220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C786AE-8BBB-AF42-BE5E-D9161738A40A}">
      <dsp:nvSpPr>
        <dsp:cNvPr id="0" name=""/>
        <dsp:cNvSpPr/>
      </dsp:nvSpPr>
      <dsp:spPr>
        <a:xfrm>
          <a:off x="6629615" y="3786216"/>
          <a:ext cx="1861065" cy="13992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Using </a:t>
          </a:r>
          <a:r>
            <a:rPr lang="en-US" sz="1400" b="1" kern="1200" dirty="0">
              <a:solidFill>
                <a:schemeClr val="accent2">
                  <a:lumMod val="75000"/>
                  <a:lumOff val="25000"/>
                </a:schemeClr>
              </a:solidFill>
            </a:rPr>
            <a:t>an API enables application software to be ported easily </a:t>
          </a:r>
          <a:r>
            <a:rPr lang="en-US" sz="1400" kern="1200" dirty="0"/>
            <a:t>to other systems that support the same API</a:t>
          </a:r>
        </a:p>
      </dsp:txBody>
      <dsp:txXfrm>
        <a:off x="6670598" y="3827199"/>
        <a:ext cx="1779099" cy="13173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101A5-766E-2043-8B91-E3504899DFCD}">
      <dsp:nvSpPr>
        <dsp:cNvPr id="0" name=""/>
        <dsp:cNvSpPr/>
      </dsp:nvSpPr>
      <dsp:spPr>
        <a:xfrm>
          <a:off x="587885" y="405102"/>
          <a:ext cx="1976586" cy="11859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Determines which programs are submitted for processing</a:t>
          </a:r>
        </a:p>
      </dsp:txBody>
      <dsp:txXfrm>
        <a:off x="622620" y="439837"/>
        <a:ext cx="1907116" cy="1116481"/>
      </dsp:txXfrm>
    </dsp:sp>
    <dsp:sp modelId="{3DAFAE46-D62E-F547-B908-2C8910826AC8}">
      <dsp:nvSpPr>
        <dsp:cNvPr id="0" name=""/>
        <dsp:cNvSpPr/>
      </dsp:nvSpPr>
      <dsp:spPr>
        <a:xfrm>
          <a:off x="2738411" y="752981"/>
          <a:ext cx="419036" cy="490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738411" y="851020"/>
        <a:ext cx="293325" cy="294115"/>
      </dsp:txXfrm>
    </dsp:sp>
    <dsp:sp modelId="{C48960A2-F897-234D-BD9C-A1AD5E608FE6}">
      <dsp:nvSpPr>
        <dsp:cNvPr id="0" name=""/>
        <dsp:cNvSpPr/>
      </dsp:nvSpPr>
      <dsp:spPr>
        <a:xfrm>
          <a:off x="3355106" y="405102"/>
          <a:ext cx="1976586" cy="11859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Once submitted, a job becomes a process for the short term scheduler</a:t>
          </a:r>
        </a:p>
      </dsp:txBody>
      <dsp:txXfrm>
        <a:off x="3389841" y="439837"/>
        <a:ext cx="1907116" cy="1116481"/>
      </dsp:txXfrm>
    </dsp:sp>
    <dsp:sp modelId="{93BED25B-E4BA-C34E-8466-5DF5C8329C0E}">
      <dsp:nvSpPr>
        <dsp:cNvPr id="0" name=""/>
        <dsp:cNvSpPr/>
      </dsp:nvSpPr>
      <dsp:spPr>
        <a:xfrm>
          <a:off x="5505632" y="752981"/>
          <a:ext cx="419036" cy="490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505632" y="851020"/>
        <a:ext cx="293325" cy="294115"/>
      </dsp:txXfrm>
    </dsp:sp>
    <dsp:sp modelId="{A0DE8F98-B363-8240-B4A5-366984F5E754}">
      <dsp:nvSpPr>
        <dsp:cNvPr id="0" name=""/>
        <dsp:cNvSpPr/>
      </dsp:nvSpPr>
      <dsp:spPr>
        <a:xfrm>
          <a:off x="6122327" y="823"/>
          <a:ext cx="1976586" cy="19945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 some systems a newly created process begins in a swapped-out condition, in which case it is added to a queue for the medium-term scheduler</a:t>
          </a:r>
        </a:p>
      </dsp:txBody>
      <dsp:txXfrm>
        <a:off x="6180219" y="58715"/>
        <a:ext cx="1860802" cy="1878726"/>
      </dsp:txXfrm>
    </dsp:sp>
    <dsp:sp modelId="{6902F125-B410-B940-9B65-5636A8A9B969}">
      <dsp:nvSpPr>
        <dsp:cNvPr id="0" name=""/>
        <dsp:cNvSpPr/>
      </dsp:nvSpPr>
      <dsp:spPr>
        <a:xfrm rot="5400000">
          <a:off x="6738834" y="2205345"/>
          <a:ext cx="499093" cy="490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 rot="-5400000">
        <a:off x="6841323" y="2200895"/>
        <a:ext cx="294115" cy="352035"/>
      </dsp:txXfrm>
    </dsp:sp>
    <dsp:sp modelId="{AC21E1F0-4D5A-5345-AD6D-DF1C4E58B79F}">
      <dsp:nvSpPr>
        <dsp:cNvPr id="0" name=""/>
        <dsp:cNvSpPr/>
      </dsp:nvSpPr>
      <dsp:spPr>
        <a:xfrm>
          <a:off x="5600568" y="2933702"/>
          <a:ext cx="2498345" cy="23279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Batch system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Newly submitted jobs are routed to disk and held in a batch queue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 long-term scheduler creates processes from the queue when it can</a:t>
          </a:r>
        </a:p>
      </dsp:txBody>
      <dsp:txXfrm>
        <a:off x="5668751" y="3001885"/>
        <a:ext cx="2361979" cy="2191574"/>
      </dsp:txXfrm>
    </dsp:sp>
    <dsp:sp modelId="{24467B28-CBFC-584C-905E-18BF0F2750F9}">
      <dsp:nvSpPr>
        <dsp:cNvPr id="0" name=""/>
        <dsp:cNvSpPr/>
      </dsp:nvSpPr>
      <dsp:spPr>
        <a:xfrm rot="10799385">
          <a:off x="4513880" y="3852924"/>
          <a:ext cx="767925" cy="490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 rot="10800000">
        <a:off x="4660938" y="3950950"/>
        <a:ext cx="620867" cy="294115"/>
      </dsp:txXfrm>
    </dsp:sp>
    <dsp:sp modelId="{6B17C49C-5F9E-7C43-A2A7-9A15377FFA61}">
      <dsp:nvSpPr>
        <dsp:cNvPr id="0" name=""/>
        <dsp:cNvSpPr/>
      </dsp:nvSpPr>
      <dsp:spPr>
        <a:xfrm>
          <a:off x="338934" y="2786791"/>
          <a:ext cx="3812716" cy="26234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Time-sharing system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 process request is generated when a user attempts to connect to the system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OS will accept all authorized comers until the system is saturated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At that point a connection request is met with a message indicating that the system is full and to try again later</a:t>
          </a:r>
        </a:p>
      </dsp:txBody>
      <dsp:txXfrm>
        <a:off x="415771" y="2863628"/>
        <a:ext cx="3659042" cy="2469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DE67645-5074-6B40-968B-51C2D143C15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3FBE658-3263-9741-A1BA-D173C69310A1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-110" charset="0"/>
              </a:rPr>
              <a:t>Lecture slides prepared for “Computer Organization</a:t>
            </a:r>
            <a:r>
              <a:rPr lang="en-US" baseline="0" dirty="0">
                <a:latin typeface="Times New Roman" pitchFamily="-110" charset="0"/>
              </a:rPr>
              <a:t> and Architecture</a:t>
            </a:r>
            <a:r>
              <a:rPr lang="en-US" dirty="0">
                <a:latin typeface="Times New Roman" pitchFamily="-110" charset="0"/>
              </a:rPr>
              <a:t>”, 9/e, by William Stallings, Chapter 8 “Operating</a:t>
            </a:r>
            <a:r>
              <a:rPr lang="en-US" baseline="0" dirty="0">
                <a:latin typeface="Times New Roman" pitchFamily="-110" charset="0"/>
              </a:rPr>
              <a:t> System </a:t>
            </a:r>
            <a:r>
              <a:rPr lang="en-US" baseline="0">
                <a:latin typeface="Times New Roman" pitchFamily="-110" charset="0"/>
              </a:rPr>
              <a:t>Support</a:t>
            </a:r>
            <a:r>
              <a:rPr lang="en-US">
                <a:latin typeface="Times New Roman" pitchFamily="-110" charset="0"/>
              </a:rPr>
              <a:t>”.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>
              <a:latin typeface="Times New Roman" pitchFamily="-110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Times New Roman" pitchFamily="-110" charset="0"/>
              </a:rPr>
              <a:t>Adapted by Thân</a:t>
            </a:r>
            <a:r>
              <a:rPr lang="en-US" baseline="0">
                <a:latin typeface="Times New Roman" pitchFamily="-110" charset="0"/>
              </a:rPr>
              <a:t> Văn Sử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>
              <a:latin typeface="Times New Roman" pitchFamily="-110" charset="0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Although the focus of this text is computer hardware, there is one area of software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needs to be addressed: the computer’s OS. The OS is a program that manages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computer’s resources, provides services for programmers, and schedules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execution of other programs. Some understanding of operating systems is essential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appreciate the mechanisms by which the CPU controls the computer system. In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particular, explanations of the effect of interrupts and of the management of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hierarchy are best explained in this context.</a:t>
            </a:r>
          </a:p>
          <a:p>
            <a:endParaRPr lang="en-US" sz="1200" kern="1200" baseline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chapter begins with an overview and brief history of operating systems.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bulk of the chapter looks at the two OS functions that are most relevant to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study of computer organization and architecture: scheduling and memory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management.</a:t>
            </a:r>
            <a:endParaRPr lang="en-US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>
              <a:latin typeface="Times New Roman" pitchFamily="-110" charset="0"/>
            </a:endParaRPr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99C4B3-BF83-A94A-86AD-58A249506119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Now consider this sequence from the point of view of the processor. At a certain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point in time, the processor is executing instructions from the portion of main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containing the monitor. These instructions cause the next job to be read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to another portion of main memory. Once a job has been read in,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will encounter in the monitor a branch instruction that instructs the processor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continue execution at the start of the user program. The processor will then execute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instruction in the user’s program until it encounters an ending or error condition.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Either event causes the processor to fetch its next instruction from the monitor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program. Thus the phrase “control is passed to a job” simply means that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now fetching and executing instructions in a user program, and “control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returned to the monitor” means that the processor is now fetching and executing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instructions from the monitor program.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should be clear that the monitor handles the scheduling problem. A batch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jobs is queued up, and jobs are executed as rapidly as possible, with no intervening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idle time.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How about the job setup time? The monitor handles this as well. With each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job, instructions are included in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 control language (JCL).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is a special type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programming language used to provide instructions to the monitor. A simple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example is that of a user submitting a program written in FORTRAN plus some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to be used by the program. Each FORTRAN instruction and each item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is on a separate punched card or a separate record on tape. In addition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FORTRAN and data lines, the job includes job control instructions, which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denoted by the beginning “$”.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execute this job, the monitor reads the $FTN line and loads the appropriate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compiler from its mass storage (usually tape). The compiler translates the user’s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into object code, which is stored in memory or mass storage. If it is stored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memory, the operation is referred to as “compile, load, and go.” If it is stored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tape, then the $LOAD instruction is required. This instruction is read by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monitor, which regains control after the compile operation. The monitor invokes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loader, which loads the object program into memory in place of the compiler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transfers control to it. In this manner, a large segment of main memory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shared among different subsystems, although only one such subsystem could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resident and executing at a time.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see that the monitor, or batch OS, is simply a computer program. It relies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ability of the processor to fetch instructions from various portions of main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in order to seize and relinquish control alternately.</a:t>
            </a:r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99C4B3-BF83-A94A-86AD-58A249506119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Now consider this sequence from the point of view of the processor. At a certain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point in time, the processor is executing instructions from the portion of main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containing the monitor. These instructions cause the next job to be read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to another portion of main memory. Once a job has been read in,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will encounter in the monitor a branch instruction that instructs the processor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continue execution at the start of the user program. The processor will then execute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instruction in the user’s program until it encounters an ending or error condition.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Either event causes the processor to fetch its next instruction from the monitor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program. Thus the phrase “control is passed to a job” simply means that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now fetching and executing instructions in a user program, and “control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returned to the monitor” means that the processor is now fetching and executing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instructions from the monitor program.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should be clear that the monitor handles the scheduling problem. A batch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jobs is queued up, and jobs are executed as rapidly as possible, with no intervening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idle time.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How about the job setup time? The monitor handles this as well. With each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job, instructions are included in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 control language (JCL).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is a special type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programming language used to provide instructions to the monitor. A simple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example is that of a user submitting a program written in FORTRAN plus some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to be used by the program. Each FORTRAN instruction and each item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is on a separate punched card or a separate record on tape. In addition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FORTRAN and data lines, the job includes job control instructions, which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denoted by the beginning “$”.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execute this job, the monitor reads the $FTN line and loads the appropriate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compiler from its mass storage (usually tape). The compiler translates the user’s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into object code, which is stored in memory or mass storage. If it is stored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memory, the operation is referred to as “compile, load, and go.” If it is stored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tape, then the $LOAD instruction is required. This instruction is read by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monitor, which regains control after the compile operation. The monitor invokes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loader, which loads the object program into memory in place of the compiler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transfers control to it. In this manner, a large segment of main memory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shared among different subsystems, although only one such subsystem could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resident and executing at a time.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see that the monitor, or batch OS, is simply a computer program. It relies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ability of the processor to fetch instructions from various portions of main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in order to seize and relinquish control alternately.</a:t>
            </a:r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EB735A-2130-4B42-940E-D8E5F666A931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Certain other hardware features are also desirable: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protection: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While the user program is executing, it must not alter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area containing the monitor. If such an attempt is made,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hardware should detect an error and transfer control to the monitor.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 would then abort the job, print out an error message, and load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next job.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Timer: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timer is used to prevent a single job from monopolizing the system.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timer is set at the beginning of each job. If the timer expires, an interrupt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occurs, and control returns to the monitor.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Privileged instructions: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Certain instructions are designated privileged and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executed only by the monitor. If the processor encounters such an instruction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while executing a user program, an error interrupt occurs. Among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privileged instructions are I/O instructions, so that the monitor retains control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all I/O devices. This prevents, for example, a user program from accidentally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reading job control instructions from the next job. If a user program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wishes to perform I/O, it must request that the monitor perform the operation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it. If a privileged instruction is encountered by the processor while it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executing a user program, the processor hardware considers this an error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transfers control to the monitor.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Interrupts: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Early computer models did not have this capability. This feature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gives the OS more flexibility in relinquishing control to and regaining control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user programs.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time alternates between execution of user programs and execution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monitor. There have been two sacrifices: Some main memory is now given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over to the monitor and some processor time is consumed by the monitor. Both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these are forms of overhead. Even with this overhead, the simple batch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improves utilization of the computer.</a:t>
            </a:r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D4CBD3-20C4-0740-AFB7-AB2F2EA5B57E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Even with the automatic job sequencing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provided by a simple batch OS, the processor is often idle. The problem is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devices are slow compared to the processor. Figure 8.4 details a representative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calculation. The calculation concerns a program that processes a file of records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performs, on average, 100 processor instructions per record. In this example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computer spends over 96% of its time waiting for I/O devices to finish transferring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data! Figure 8.5a illustrates this situation.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F1FE56-B73B-7E4A-B296-A77C30E0F824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spends a certain amount of time executing, until it reaches an I/O instruction. It must then wait until that I/O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 concludes before proceeding.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inefficiency is not necessary. We know that there must be enough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hold the OS (resident monitor) and one user program. Suppose that there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room for the OS and two user programs. Now, when one job needs to wait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I/O, the processor can switch to the other job, which likely is not waiting for I/O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8.5b). Furthermore, we might expand memory to hold three, four, or more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programs and switch among all of them (Figure 8.5c). This technique is known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multiprogramming,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multitasking.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 the central theme of modern operating systems.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with a simple batch system, a multiprogramming batch system must rely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certain computer hardware features. The most notable additional feature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useful for multiprogramming is the hardware that supports I/O interrupts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DMA. With interrupt-driven I/O or DMA, the processor can issue an I/O command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one job and proceed with the execution of another job while the I/O is carried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out by the device controller. When the I/O operation is complete, the processor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interrupted and control is passed to an interrupt-handling program in the OS.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 will then pass control to another job.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Multiprogramming operating systems are fairly sophisticated compared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single-program, or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uniprogramming, systems.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have several jobs ready to run,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jobs must be kept in main memory, requiring some form of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management.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addition, if several jobs are ready to run, the processor must decide which one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run, which requires some algorithm for scheduling. These concepts are discussed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later in this chapter.</a:t>
            </a:r>
          </a:p>
          <a:p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E20714-CAAE-9747-9963-CB7650F17A86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use of multiprogramming, batch processing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quite efficient. However, for many jobs, it is desirable to provide a mode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the user interacts directly with the computer. Indeed, for some jobs, such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transaction processing, an interactive mode is essential.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Today, the requirement for an interactive computing facility can be, and often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is, met by the use of a dedicated microcomputer. That option was not available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1960s, when most computers were big and costly. Instead, time sharing was developed.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Just as multiprogramming allows the processor to handle multiple batch jobs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 a time, multiprogramming can be used to handle multiple interactive jobs.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latter case, the technique is referred to as time sharing, because the processor’s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 is shared among multiple users. In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time-sharing system,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users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simultaneously access the system through terminals, with the OS interleaving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execution of each user program in a short burst or quantum of computation. Thus,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there are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users actively requesting service at one time, each user will only see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average 1/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effective computer speed, not counting OS overhead.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However, given the relatively slow human reaction time, the response time on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properly designed system should be comparable to that on a dedicated computer.</a:t>
            </a:r>
            <a:endParaRPr lang="en-GB" b="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Both batch multiprogramming and time sharing use multiprogramming.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key differences are listed in Table 8.3.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DF9366-8D9A-854E-A2CD-8CEBDC96DE66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key to multiprogramming is scheduling. In fact, four types of scheduling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 involved (Table 8.4). We will explore these presently. But first, we introduce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concept of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process. This term was first used by the designers of the Multics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 in the 1960s. It is a somewhat more general term than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job. Many definitions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have been given for the term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process, including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 program in execution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“animated spirit” of a program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That entity to which a processor is assigned</a:t>
            </a:r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DF9366-8D9A-854E-A2CD-8CEBDC96DE66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7C0166-A31A-9042-8882-4616FE6B2170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OS is a program that controls the execution of application programs and acts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interface between applications and the computer hardware. It can be thought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having two objectives: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Convenience: An OS makes a computer more convenient to use.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Efficiency: An OS allows the computer system resources to be used in 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efficient manner.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hardware and software used in providing applications to a user can be viewed in a layered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hierarchical fashion, as depicted in Figure 8.1. The user of those applications,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end user, generally is not concerned with the computer’s architecture. Thus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end user views a computer system in terms of an application. That application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expressed in a programming language and is developed by an application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programmer. To develop an application program as a set of processor instructions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is completely responsible for controlling the computer hardware would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overwhelmingly complex task. To ease this task, a set of systems programs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provided. Some of these programs are referred to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utilities. These implement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frequently used functions that assist in program creation, the management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files, and the control of I/O devices. A programmer makes use of these facilities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developing an application, and the application, while it is running, invokes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utilities to perform certain functions.</a:t>
            </a:r>
            <a:endParaRPr lang="en-GB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2D9DEA-18F1-2144-B828-BBEA77AAAF18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long-term scheduler determines which programs are admitted to the system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processing. Thus, it controls the degree of multiprogramming (number of processes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memory). Once admitted, a job or user program becomes a process and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added to the queue for the short-term scheduler. In some systems, a newly created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 begins in a swapped-out condition, in which case it is added to a queue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medium-term scheduler.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 batch system, or for the batch portion of a general-purpose OS, newly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submitted jobs are routed to disk and held in a batch queue. The long-term scheduler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creates processes from the queue when it can. There are two decisions involved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here. First, the scheduler must decide that the OS can take on one or more additional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processes. Second, the scheduler must decide which job or jobs to accept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turn into processes. The criteria used may include priority, expected execution time,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I/O requirements.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interactive programs in a time-sharing system, a process request is generated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a user attempts to connect to the system. Time-sharing users are not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simply queued up and kept waiting until the system can accept them. Rather,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 will accept all authorized comers until the system is saturated, using some predefined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measure of saturation. At that point, a connection request is met with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message indicating that the system is full and the user should try again later.</a:t>
            </a:r>
            <a:endParaRPr lang="en-GB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217991-1536-934F-9F77-EB9F02155C85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Medium-term scheduling is part of the swapping function, described in Section 8.3.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Typically, the swapping-in decision is based on the need to manage the degree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multiprogramming. On a system that does not use virtual memory, memory management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also an issue. Thus, the swapping-in decision will consider the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requirements of the swapped-out processes.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long-term scheduler executes relatively infrequently and makes the coarse grained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decision of whether or not to take on a new process, and which one to take.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short-term scheduler, also known as 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dispatcher, executes frequently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makes the fine-grained decision of which job to execute next.</a:t>
            </a:r>
            <a:endParaRPr lang="en-GB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31A88E-B5EE-2A4C-8D66-5FA6EB653DCE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understand the operation of the short-term scheduler, we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need to consider the concept of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 state.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During the lifetime of a process,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its status will change a number of times. Its status at any point in time is referred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a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state.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term state is used because it connotes that certain information exists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defines the status at that point. At minimum, there are five defined states for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 (Figure 8.7):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New: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program is admitted by the high-level scheduler but is not yet ready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execute. The OS will initialize the process, moving it to the ready state.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Ready: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 is ready to execute and is awaiting access to the processor.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Running: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 is being executed by the processor.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Waiting: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 is suspended from execution waiting for some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resource, such as I/O.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Halted: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 has terminated and will be destroyed by the OS.</a:t>
            </a:r>
            <a:endParaRPr lang="en-GB" b="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each process in the system, the OS must maintain information indicating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state of the process and other information necessary for process execution.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this purpose, each process is represented in the OS by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 control block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8.8), which typically contains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Identifier: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current process has a unique identifier.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State: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current state of the process (new, ready, and so on).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Priority: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Relative priority level.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counter: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address of the next instruction in the program to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executed.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pointers: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starting and ending locations of the process in memory.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Context data: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are data that are present in registers in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while the process is executing, and they will be discussed in Part Three.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now, it is enough to say that these data represent the “context” of the process.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context data plus the program counter are saved when the process leaves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running state. They are retrieved by the processor when it resumes execution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process.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status information: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Includes outstanding I/O requests, I/O devices (e.g., tape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drives) assigned to this process, a list of files assigned to the process, and so on.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Accounting information: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May include the amount of processor time and clock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 used, time limits, account numbers, and so on.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scheduler accepts a new job or user request for execution, it creates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blank process control block and places the associated process in the new state.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After the system has properly filled in the process control block, the process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transferred to the ready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understand how the OS manages the scheduling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various jobs in memory, let us begin by considering the simple example in Figure 8.9.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figure shows how main memory is partitioned at a given point in time.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kernel of the OS is, of course, always resident. In addition, there are a number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active processes, including A and B, each of which is allocated a portion of memory.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begin at a point in time when process A is running. The processor is executing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instructions from the program contained in A’s memory partition. At some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later point in time, the processor ceases to execute instructions in A and begins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executing instructions in the OS area. This will happen for one of three reasons: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Process A issues a service call (e.g., an I/O request) to the OS. Execution of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suspended until this call is satisfied by the OS.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Process A causes an </a:t>
            </a:r>
            <a:r>
              <a:rPr lang="en-US" sz="1200" b="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</a:t>
            </a:r>
            <a:r>
              <a:rPr lang="en-US" sz="1200" b="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 An interrupt is a hardware-generated signal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processor. When this signal is detected, the processor ceases to execute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transfers to the interrupt handler in the OS. A variety of events related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 will cause an interrupt. One example is an error, such as attempting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execute a privileged instruction. Another example is a timeout; to prevent any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process from monopolizing the processor, each process is only granted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for a short period at a time.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Some event unrelated to process A that requires attention causes an interrupt.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example is the completion of an I/O operation.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any case, the result is the following. The processor saves the current context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and the program counter for A in A’s process control block and then begins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executing in the OS. The OS may perform some work, such as initiating an I/O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operation. Then the short-term-scheduler portion of the OS decides which process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should be executed next. In this example, B is chosen. The OS instructs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restore B’s context data and proceed with the execution of B where it left off.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525CE4-6F38-1941-B8FA-945955E30D9A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simple example highlights the basic functioning of the short-term scheduler.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8.10 shows the major elements of the OS involved in the multiprogramming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scheduling of processes. The OS receives control of the processor at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 handler if an interrupt occurs and at the service-call handler if a service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call occurs. Once the interrupt or service call is handled, the short-term scheduler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invoked to select a process for execution.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do its job, the OS maintains a number of queues. Each queue is simply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waiting list of processes waiting for some resource. 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long-term queue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 list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jobs waiting to use the system. As conditions permit, the high-level scheduler will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allocate memory and create a process for one of the waiting items. 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short-term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queue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consists of all processes in the ready state. Any one of these processes could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 the processor next. It is up to the short-term scheduler to pick one. Generally,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is done with a round-robin algorithm, giving each process some time in turn.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Priority levels may also be used. Finally, there is an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queue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each I/O device.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More than one process may request the use of the same I/O device. All processes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waiting to use each device are lined up in that device’s queue.</a:t>
            </a:r>
            <a:endParaRPr lang="en-GB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E38DFC-C4D1-CB4B-903E-A423AA7F535C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8.11 suggests how processes progress through the computer under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of the OS. Each process request (batch job, user-defined interactive job)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placed in the long-term queue. As resources become available, a process request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becomes a process and is then placed in the ready state and put in the short-term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queue. The processor alternates between executing OS instructions and executing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user processes. While the OS is in control, it decides which process in the short-term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queue should be executed next. When the OS has finished its immediate tasks,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turns the processor over to the chosen process.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was mentioned earlier, a process being executed may be suspended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variety of reasons. If it is suspended because the process requests I/O, then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placed in the appropriate I/O queue. If it is suspended because of a timeout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the OS must attend to pressing business, then it is placed in the ready state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put into the short-term queue.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Finally, we mention that the OS also manages the I/O queues. When an I/O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operation is completed, the OS removes the satisfied process from that I/O queue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places it in the short-term queue. It then selects another waiting process (if any)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signals for the I/O device to satisfy that process’s request.</a:t>
            </a:r>
            <a:endParaRPr lang="en-GB" b="0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E38DFC-C4D1-CB4B-903E-A423AA7F535C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9075-4A13-934D-9F95-23570E450F23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Main memory could be expanded, and so be able to accommodate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more processes. But there are two flaws in this approach. First, main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expensive, even today. Second, the appetite of programs for memory has grown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fast as the cost of memory has dropped. So larger memory results in larger processes,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 more processes.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Another solution is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swapping</a:t>
            </a:r>
            <a:r>
              <a:rPr lang="en-US" sz="1200" b="1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</a:t>
            </a:r>
            <a:r>
              <a:rPr lang="en-US" sz="1200" b="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depicted in Figure 8.12. We have a long-term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queue of process requests, typically stored on disk. These are brought in, one at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time, as space becomes available. As processes are completed, they are moved out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main memory. Now the situation will arise that none of the processes in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in the ready state (e.g., all are waiting on an I/O operation). Rather than remain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idle, the processor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swaps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of these processes back out to disk into an intermediate</a:t>
            </a:r>
          </a:p>
          <a:p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queue. This is a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queue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of existing processes that have been temporarily kicked out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memory. The OS then brings in another process from the intermediate queue,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honors a new process request from the long-term queue. Execution then continues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newly arrived process.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Swapping, however, is an I/O operation, and therefore there is the potential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making the problem worse, not better. But because disk I/O is generally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fastest I/O on a system (e.g., compared with tape or printer I/O), swapping will usually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enhance performance. A more sophisticated scheme, involving virtual memory,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improves performance over simple swapping. This will be discussed shortly. But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first, we must prepare the ground by explaining partitioning and paging.</a:t>
            </a:r>
            <a:endParaRPr lang="en-GB" i="0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3B23DC-2499-7F48-80FF-28CE0A05C5A4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simplest scheme for partitioning available memory is to use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fixed-size partitions,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shown in Figure 8.13. Note that, although the partitions are of fixed size,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they need not be of equal size. When a process is brought into memory, it is placed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smallest available partition that will hold it.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Even with the use of unequal fixed-size partitions, there will be wasted memory.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most cases, a process will not require exactly as much memory as provided by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partition. For example, a process that requires 3M bytes of memory would be placed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4M partition of Figure 8.13b, wasting 1M that could be used by another process.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more efficient approach is to use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variable-size partitions. When a process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brought into memory, it is allocated exactly as much memory as it requires and no more.</a:t>
            </a:r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E06252-EE17-8C40-9BFC-AFC8D7E06CBA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most important system program is the OS.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OS masks the details of the hardware from the programmer and provides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programmer with a convenient interface for using the system. It acts as mediator,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making it easier for the programmer and for application programs to access and use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those facilities and services.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Briefly, the OS typically provides services in the following areas: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creation: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OS provides a variety of facilities and services, such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editors and debuggers, to assist the programmer in creating programs.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Typically, these services are in the form of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utility programs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are not actually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part of the OS but are accessible through the OS.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execution: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number of steps need to be performed to execute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program. Instructions and data must be loaded into main memory, I/O devices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files must be initialized, and other resources must be prepared. The OS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handles all of this for the user.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to I/O devices: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I/O device requires its own specific set of instructions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control signals for operation. The OS takes care of the details so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programmer can think in terms of simple reads and writes.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Controlled access to files: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case of files, control must include an understanding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not only the nature of the I/O device (disk drive, tape drive) but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also the file format on the storage medium. Again, the OS worries about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details. Further, in the case of a system with multiple simultaneous users,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 can provide protection mechanisms to control access to the files.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access: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case of a shared or public system, the OS controls access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system as a whole and to specific system resources. The access function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provide protection of resources and data from unauthorized users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resolve conflicts for resource contention.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 detection and response: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variety of errors can occur while a computer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is running. These include internal and external hardware errors, such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memory error, or a device failure or malfunction; and various software errors,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such as arithmetic overflow, attempt to access forbidden memory location,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inability of the OS to grant the request of an application. In each case, the OS must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make the response that clears the error condition with the least impact on running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applications. The response may range from ending the program that caused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error, to retrying the operation, to simply reporting the error to the application.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Accounting: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good OS collects usage statistics for various resources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 performance parameters such as response time. On any system,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information is useful in anticipating the need for future enhancements and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tuning the system to improve performance. On a multiuser system, the information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used for billing purposes.</a:t>
            </a:r>
            <a:endParaRPr lang="en-GB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7A2226-CDEA-B945-B647-6EE1D209ACDA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Before we consider ways of dealing with the shortcomings of partitioning, we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clear up one loose end. Consider Figure 8.14; it should be obvious that a process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not likely to be loaded into the same place in main memory each time it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swapped in. Furthermore, if compaction is used, a process may be shifted while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main memory. A process in memory consists of instructions plus data. The instructions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will contain addresses for memory locations of two types: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Addresses of data items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Addresses of instructions, used for branching instructions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But these addresses are not fixed. They will change each time a process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swapped in. To solve this problem, a distinction is made between logical addresses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physical addresses.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logical address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expressed as a location relative to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beginning of the program. Instructions in the program contain only logical addresses.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physical address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an actual location in main memory. When the processor executes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process, it automatically converts from logical to physical address by adding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current starting location of the process, called its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base address,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each logical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address. This is another example of a processor hardware feature designed to meet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OS requirement. The exact nature of this hardware feature depends on the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management strategy in use. We will see several examples later in this chapter.</a:t>
            </a:r>
            <a:endParaRPr lang="en-GB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3B23DC-2499-7F48-80FF-28CE0A05C5A4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Both unequal fixed-size and variable-size partitions are inefficient in the use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memory. Suppose, however, that memory is partitioned into equal fixed-size chunks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are relatively small, and that each process is also divided into small fixed-size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chunks of some size. Then the chunks of a program, known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pages, could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assigned to available chunks of memory, known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frames, or page frames.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 most,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then, the wasted space in memory for that process is a fraction of the last page.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8.15 shows an example of the use of pages and frames. At a given point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time, some of the frames in memory are in use and some are free. The list of free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frames is maintained by the OS. Process A, stored on disk, consists of four pages.</a:t>
            </a:r>
            <a:endParaRPr lang="en-GB" dirty="0"/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it comes time to load this process, the OS finds four free frames and loads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four pages of the process A into the four frames.</a:t>
            </a:r>
            <a:endParaRPr lang="en-GB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EAAEB0-6D68-B44A-8EA8-DDDE8DA4850E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Now suppose, as in this example, that there are not sufficient unused contiguous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frames to hold the process. Does this prevent the OS from loading A?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answer is no, because we can once again use the concept of logical address.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simple base address will no longer suffice. Rather, the OS maintains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table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each process. The page table shows the frame location for each page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process. Within the program, each logical address consists of a page number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relative address within the page. Recall that in the case of simple partitioning,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logical address is the location of a word relative to the beginning of the program;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translates that into a physical address. With paging, the logical-to-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physical address translation is still done by processor hardware.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know how to access the page table of the current process. Presented with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logical address (page number, relative address), the processor uses the page table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produce a physical address (frame number, relative address). An example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shown in Figure 8.16.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approach solves the problems raised earlier. Main memory is divided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into many small equal-size frames. Each process is divided into frame-size pages: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smaller processes require fewer pages, larger processes require more. When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 is brought in, its pages are loaded into available frames, and a page table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set up.</a:t>
            </a:r>
            <a:endParaRPr lang="en-GB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A70F0F-8DD2-CD4E-9204-018B7F98FA47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use of paging, truly effective multiprogramming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systems came into being. Furthermore, the simple tactic of breaking a process up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into pages led to the development of another important concept: virtual memory.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understand virtual memory, we must add a refinement to the paging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scheme just discussed. That refinement is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demand paging,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simply means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page of a process is brought in only when it is needed, that is, on demand.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Consider a large process, consisting of a long program plus a number of arrays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data. Over any short period of time, execution may be confined to a small section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program (e.g., a subroutine), and perhaps only one or two arrays of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being used. This is the principle of locality, which we introduced in Appendix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4A. It would clearly be wasteful to load in dozens of pages for that process when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only a few pages will be used before the program is suspended. We can make better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 of memory by loading in just a few pages. Then, if the program branches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an instruction on a page not in main memory, or if the program references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a page not in memory,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fault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triggered. This tells the OS to bring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desired page.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Thus, at any one time, only a few pages of any given process are in memory,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therefore more processes can be maintained in memory. Furthermore, time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saved because unused pages are not swapped in and out of memory. However,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 must be clever about how it manages this scheme. When it brings one page in,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throw another page out; this is known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replacement.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it throws out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just before it is about to be used, then it will just have to go get that page again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almost immediately. Too much of this leads to a condition known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thrashing: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spends most of its time swapping pages rather than executing instructions.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avoidance of thrashing was a major research area in the 1970s and led to a variety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complex but effective algorithms. In essence, the OS tries to guess, based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recent history, which pages are least likely to be used in the near future.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demand paging, it is not necessary to load an entire process into main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memory. This fact has a remarkable consequence: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 possible for a process to be</a:t>
            </a:r>
          </a:p>
          <a:p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larger than all of main memory.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of the most fundamental restrictions in programming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has been lifted. Without demand paging, a programmer must be acutely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aware of how much memory is available. If the program being written is too large,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programmer must devise ways to structure the program into pieces that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loaded one at a time. With demand paging, that job is left to the OS and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hardware. As far as the programmer is concerned, he or she is dealing with a huge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memory, the size associated with disk storage.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a process executes only in main memory, that memory is referred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real memory.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But a programmer or user perceives a much larger memory—that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is allocated on the disk. This latter is therefore referred to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virtual memory.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Virtual memory allows for very effective multiprogramming and relieves the user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unnecessarily tight constraints of main memory.</a:t>
            </a:r>
            <a:endParaRPr lang="en-GB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A70F0F-8DD2-CD4E-9204-018B7F98FA47}" type="slidenum">
              <a:rPr lang="en-US"/>
              <a:pPr/>
              <a:t>37</a:t>
            </a:fld>
            <a:endParaRPr lang="en-US" dirty="0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use of paging, truly effective multiprogramming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systems came into being. Furthermore, the simple tactic of breaking a process up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into pages led to the development of another important concept: virtual memory.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understand virtual memory, we must add a refinement to the paging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scheme just discussed. That refinement is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demand paging,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simply means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page of a process is brought in only when it is needed, that is, on demand.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Consider a large process, consisting of a long program plus a number of arrays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data. Over any short period of time, execution may be confined to a small section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program (e.g., a subroutine), and perhaps only one or two arrays of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being used. This is the principle of locality, which we introduced in Appendix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4A. It would clearly be wasteful to load in dozens of pages for that process when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only a few pages will be used before the program is suspended. We can make better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 of memory by loading in just a few pages. Then, if the program branches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an instruction on a page not in main memory, or if the program references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a page not in memory,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fault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triggered. This tells the OS to bring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desired page.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Thus, at any one time, only a few pages of any given process are in memory,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therefore more processes can be maintained in memory. Furthermore, time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saved because unused pages are not swapped in and out of memory. However,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 must be clever about how it manages this scheme. When it brings one page in,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throw another page out; this is known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replacement.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it throws out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just before it is about to be used, then it will just have to go get that page again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almost immediately. Too much of this leads to a condition known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thrashing: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spends most of its time swapping pages rather than executing instructions.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avoidance of thrashing was a major research area in the 1970s and led to a variety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complex but effective algorithms. In essence, the OS tries to guess, based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recent history, which pages are least likely to be used in the near future.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demand paging, it is not necessary to load an entire process into main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memory. This fact has a remarkable consequence: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 possible for a process to be</a:t>
            </a:r>
          </a:p>
          <a:p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larger than all of main memory.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of the most fundamental restrictions in programming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has been lifted. Without demand paging, a programmer must be acutely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aware of how much memory is available. If the program being written is too large,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programmer must devise ways to structure the program into pieces that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loaded one at a time. With demand paging, that job is left to the OS and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hardware. As far as the programmer is concerned, he or she is dealing with a huge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memory, the size associated with disk storage.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a process executes only in main memory, that memory is referred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real memory.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But a programmer or user perceives a much larger memory—that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is allocated on the disk. This latter is therefore referred to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virtual memory.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Virtual memory allows for very effective multiprogramming and relieves the user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unnecessarily tight constraints of main memory.</a:t>
            </a:r>
            <a:endParaRPr lang="en-GB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1552A-EF79-CE48-9B2E-D1EA5888C827}" type="slidenum">
              <a:rPr lang="en-US"/>
              <a:pPr/>
              <a:t>38</a:t>
            </a:fld>
            <a:endParaRPr lang="en-US" dirty="0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basic mechanism for reading a word from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involves the translation of a virtual, or logical, address, consisting of page number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offset, into a physical address, consisting of frame number and offset, using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table. Because the page table is of variable length, depending on the size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process, we cannot expect to hold it in registers. Instead, it must be in main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be accessed. Figure 8.16 suggests a hardware implementation of this scheme.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a particular process is running, a register holds the starting address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table for that process. The page number of a virtual address is used to index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table and look up the corresponding frame number. This is combined with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offset portion of the virtual address to produce the desired real address.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most systems, there is one page table per process. But each process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occupy huge amounts of virtual memory. For example, in the VAX architecture,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process can have up to 2</a:t>
            </a:r>
            <a:r>
              <a:rPr lang="en-US" sz="1200" kern="1200" baseline="30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31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= 2 Gbytes of virtual memory. Using 2</a:t>
            </a:r>
            <a:r>
              <a:rPr lang="en-US" sz="1200" kern="1200" baseline="30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9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= 512-byte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pages, that means that as many as 2</a:t>
            </a:r>
            <a:r>
              <a:rPr lang="en-US" sz="1200" kern="1200" baseline="30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22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page table entries are required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 process.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Clearly, the amount of memory devoted to page tables alone could be unacceptably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high. To overcome this problem, most virtual memory schemes store page tables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virtual memory rather than real memory. This means that page tables are subject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paging just as other pages are. When a process is running, at least a part of its page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 must be in main memory, including the page table entry of the currently executing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page. Some processors make use of a two-level scheme to organize large page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tables. In this scheme, there is a page directory, in which each entry points to a page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table. Thus, if the length of the page directory is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X,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if the maximum length of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table is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Y,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then a process can consist of up to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X * Y pages.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Typically, the maximum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length of a page table is restricted to be equal to one page. We will see an example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this two-level approach when we consider the Pentium II later in this </a:t>
            </a:r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chapter.</a:t>
            </a:r>
          </a:p>
          <a:p>
            <a:endParaRPr lang="en-US" sz="1200" kern="1200" baseline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alternative approach to the use of one- or two-level page tables is the use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an inverted page table structure (Figure 8.17). Variations on this approach are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used on the PowerPC, UltraSPARC, and the IA-64 architecture. An implementation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Mach OS on the RT-PC also uses this technique.</a:t>
            </a:r>
          </a:p>
          <a:p>
            <a:endParaRPr lang="en-US" sz="1200" kern="1200" baseline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this approach, the page number portion of a virtual address is mapped into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hash value using a simple hashing function. The hash value is a pointer to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inverted page table, which contains the page table entries. There is one entry in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inverted page table for each real memory page frame rather than one per virtual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page. Thus a fixed proportion of real memory is required for the tables regardless of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number of processes or virtual pages supported. Because more than one virtual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may map into the same hash table entry, a chaining technique is used for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managing the overflow. The hashing technique results in chains that are typically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short—between one and two entries. The page table’s structure is called </a:t>
            </a:r>
            <a:r>
              <a:rPr lang="en-US" sz="1200" i="1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inverted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it indexes page table entries by frame number rather than by virtual page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number.</a:t>
            </a:r>
            <a:endParaRPr lang="en-US"/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principle, then, every virtual memory reference can cause two physical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accesses: one to fetch the appropriate page table entry, and one to fetch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desired data. Thus, a straightforward virtual memory scheme would have the effect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doubling the memory access time. To overcome this problem, most virtual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schemes make use of a special cache for page table entries, usually called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translation lookaside buffer (TLB). This cache functions in the same way as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cache and contains those page table entries that have been most recently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used. Figure 8.18 is a flowchart that shows the use of the TLB. By the principle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locality, most virtual memory references will be to locations in recently used pages.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Therefore, most references will involve page table entries in the cache. Studies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VAX TLB have shown that this scheme can significantly improve performance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[CLAR85, SATY81].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Note that the virtual memory mechanism must interact with the cache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(not the TLB cache, but the main memory cache). This is illustrated in Figure 8.19.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virtual address will generally be in the form of a page number, offset. First,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system consults the TLB to see if the matching page table entry is present.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it is, the real (physical) address is generated by combining the frame number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offset. If not, the entry is accessed from a page table. Once the real address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generated, which is in the form of a tag and a remainder, the cache is consulted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see if the block containing that word is present (see Figure 4.5). If so, it is returned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processor. If not, the word is retrieved from main memory.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reader should be able to appreciate the complexity of the processor hardware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involved in a single memory reference. The virtual address is translated into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real address. This involves reference to a page table, which may be in the TLB,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main memory, or on disk. The referenced word may be in cache, in main memory,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on disk. In the latter case, the page containing the word must be loaded into main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and its block loaded into the cache. In addition, the page table entry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page must be updated.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64BCDE-3559-4440-93B8-E2502456DC55}" type="slidenum">
              <a:rPr lang="en-US"/>
              <a:pPr/>
              <a:t>41</a:t>
            </a:fld>
            <a:endParaRPr lang="en-US" dirty="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is another way in which addressable memory can be subdivided, known as</a:t>
            </a:r>
          </a:p>
          <a:p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segmentation.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Whereas paging is invisible to the programmer and serves the purpose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providing the programmer with a larger address space, segmentation is usually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visible to the programmer and is provided as a convenience for organizing programs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data and as a means for associating privilege and protection attributes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instructions and data.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Segmentation allows the programmer to view memory as consisting of multiple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spaces or segments. Segments are of variable, indeed dynamic, size.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Typically, the programmer or the OS will assign programs and data to different segments.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may be a number of program segments for various types of programs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well as a number of data segments. Each segment may be assigned access and usage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rights. Memory references consist of a (segment number, offset) form of address.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organization has a number of advantages to the programmer over a non-segmented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space: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It simplifies the handling of growing data structures. If the programmer does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 know ahead of time how large a particular data structure will become,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not necessary to guess. The data structure can be assigned its own segment,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OS will expand or shrink the segment as needed.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allows programs to be altered and recompiled independently without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requiring that an entire set of programs be re-linked and reloaded. Again,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accomplished using multiple segments.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It lends itself to sharing among processes. A programmer can place a utility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or a useful table of data in a segment that can be addressed by other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processes.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4. It lends itself to protection. Because a segment can be constructed to contain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well-defined set of programs or data, the programmer or a system administrator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assign access privileges in a convenient fashion.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advantages are not available with paging, which is invisible to the programmer.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other hand, we have seen that paging provides for an efficient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form of memory management. To combine the advantages of both, some systems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equipped with the hardware and OS software to provide both.</a:t>
            </a:r>
            <a:endParaRPr lang="en-GB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64BCDE-3559-4440-93B8-E2502456DC55}" type="slidenum">
              <a:rPr lang="en-US"/>
              <a:pPr/>
              <a:t>42</a:t>
            </a:fld>
            <a:endParaRPr lang="en-US" dirty="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8.1 also indicates three key interfaces in a typical computer system: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 set architecture (ISA):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ISA defines the repertoire of machine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language instructions that a computer can follow. This interface is the boundary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between hardware and software. Note that both application programs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utilities may access the ISA directly. For these programs, a subset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 repertoire is available (user ISA). The OS has access to additional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machine language instructions that deal with managing system resources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(system ISA).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Application binary interface (ABI):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ABI defines a standard for binary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portability across programs. The ABI defines the system call interface to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operating system and the hardware resources and services available in a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through the user ISA.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Application programming interface (API):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API gives a program access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hardware resources and services available in a system through the user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ISA supplemented with high-level language (HLL) library calls. Any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calls are usually performed through libraries. Using an API enables application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software to be ported easily, through recompilation, to other systems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support the same API.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43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Chapter 8 summary.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59FF9-5E9E-FE46-8BFA-92FA62C23420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computer is a set of resources for the movement, storage, and processing of data and for the control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functions. The OS is responsible for managing these resources.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we say that the OS controls the movement, storage, and processing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data? From one point of view, the answer is yes: By managing the computer’s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resources, the OS is in control of the computer’s basic functions. But this control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exercised in a curious way. Normally, we think of a control mechanism as something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external to that which is controlled, or at least as something that is a distinct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separate part of that which is controlled. (For example, a residential heating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controlled by a thermostat, which is completely distinct from the heat-generation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heat-distribution apparatus.) This is not the case with the OS, which as a control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mechanism is unusual in two respects: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OS functions in the same way as ordinary computer software; that is, it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program executed by the processor.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OS frequently relinquishes control and must depend on the processor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allow it to regain control.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Like other computer programs, the OS provides instructions for the processor.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key difference is in the intent of the program. The OS directs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use of the other system resources and in the timing of its execution of other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programs. But in order for the processor to do any of these things, it must cease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executing the OS program and execute other programs. Thus, the OS relinquishes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for the processor to do some “useful” work and then resumes control long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enough to prepare the processor to do the next piece of work. The mechanisms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involved in all this should become clear as the chapter proceeds.</a:t>
            </a:r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ABA50A-553A-EF41-8DAC-6CABEE49A825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8.2 suggests the main resources that are managed by the OS. A portion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OS is in main memory. This includes 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kernel, or nucleus, which contains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most frequently used functions in the OS and, at a given time, other portions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OS currently in use. The remainder of main memory contains user programs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data. The allocation of this resource (main memory) is controlled jointly by the OS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memory-management hardware in the processor, as we shall see. The OS decides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an I/O device can be used by a program in execution, and controls access to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 of files. The processor itself is a resource, and the OS must determine how much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time is to be devoted to the execution of a particular user program.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case of a multiple-processor system, this decision must span all of the processors.</a:t>
            </a:r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822FD9-71F5-0448-A4D9-6384A2CD03B9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Certain key characteristics serve to differentiate various types of operating systems.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characteristics fall along two independent dimensions. The first dimension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specifies whether the system is batch or interactive. In an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interactive system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user/programmer interacts directly with the computer, usually through a keyboard/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display terminal, to request the execution of a job or to perform a transaction.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Furthermore, the user may, depending on the nature of the application, communicate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computer during the execution of the job.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batch system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opposite of interactive. The user’s program is batched together with programs from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other users and submitted by a computer operator. After the program is completed,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results are printed out for the user. Pure batch systems are rare today. However,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will be useful to the description of contemporary operating systems to examine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batch systems briefly.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independent dimension specifies whether the system employs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multiprogramming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not. With multiprogramming, the attempt is made to keep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busy as possible, by having it work on more than one program at a time. Several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programs are loaded into memory, and the processor switches rapidly among them.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alternative is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uniprogramming system that works only one program at a time.</a:t>
            </a:r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86750B-4D89-2C4B-B5C9-23547C8249F4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earliest computers, from the late 1940s to the mid-1950s,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programmer interacted directly with the computer hardware; there was no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OS. These processors were run from a console, consisting of display lights, toggle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switches, some form of input device, and a printer. Programs in processor code were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loaded via the input device (e.g., a card reader). If an error halted the program,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error condition was indicated by the lights. The programmer could proceed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examine registers and main memory to determine the cause of the error. If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proceeded to a normal completion, the output appeared on the printer.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early systems presented two main problems: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Scheduling: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Most installations used a sign-up sheet to reserve processor time.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Typically, a user could sign up for a block of time in multiples of a half hour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so. A user might sign up for an hour and finish in 45 minutes; this would result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wasted computer idle time. On the other hand, the user might run into problems,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 finish in the allotted time, and be forced to stop before resolving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problem.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Setup time: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single program, called a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job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could involve loading the compiler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plus the high-level language program (source program) into memory,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saving the compiled program (object program), and then loading and linking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together the object program and common functions. Each of these steps could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involve mounting or dismounting tapes, or setting up card decks. If an error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occurred, the hapless user typically had to go back to the beginning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setup sequence. Thus a considerable amount of time was spent just in setting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up the program to run.</a:t>
            </a:r>
            <a:endParaRPr lang="en-GB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lang="en-GB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mode of operation could be termed serial processing, reflecting the fact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users have access to the computer in series. Over time, various system software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tools were developed to attempt to make serial processing more efficient. These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include libraries of common functions, linkers, loaders, debuggers, and I/O driver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routines that were available as common software for all users.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524390-6A62-834F-9CC1-623F3723F203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Early processors were very expensive, and therefore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was important to maximize processor utilization. The wasted time due to scheduling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setup time was unacceptable.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improve utilization, simple batch operating systems were developed.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such a system, also called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monitor,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user no longer has direct access to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processor. Rather, the user submits the job on cards or tape to a computer operator,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who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batches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jobs together sequentially and places the entire batch on an input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device, for use by the monitor.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understand how this scheme works, let us look at it from two points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view: that of the monitor and that of the processor. From the point of view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monitor, the monitor controls the sequence of events. For this to be so, much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 must always be in main memory and available for execution (Figure 8.3).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portion is referred to as 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resident monitor.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rest of the monitor consists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utilities and common functions that are loaded as subroutines to the user program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 the beginning of any job that requires them. The monitor reads in jobs one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 a time from the input device (typically a card reader or magnetic tape drive). As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read in, the current job is placed in the user program area, and control is passed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job. When the job is completed, it returns control to the monitor, which immediately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reads in the next job. The results of each job are printed out for delivery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user.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C4D9-B721-416B-8577-D7DEE36F49A6}" type="datetime1">
              <a:rPr lang="en-US"/>
              <a:pPr/>
              <a:t>9/6/2023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791-6992-4CCF-A244-B250C8BB22F1}" type="datetime1">
              <a:rPr lang="en-US"/>
              <a:pPr/>
              <a:t>9/6/2023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578-B892-4967-98F8-D0B4A045ADFD}" type="datetime1">
              <a:rPr lang="en-US"/>
              <a:pPr/>
              <a:t>9/6/2023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BDCDF1B-54EC-4432-8649-0FE40DD46F86}" type="datetime1">
              <a:rPr lang="en-US"/>
              <a:pPr/>
              <a:t>9/6/2023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CDA6A0B-D499-425D-9760-7E378B1D24E7}" type="datetime1">
              <a:rPr lang="en-US"/>
              <a:pPr/>
              <a:t>9/6/2023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B2FE-6867-4DAE-B4E4-C2A1A38F9C0D}" type="datetime1">
              <a:rPr lang="en-US"/>
              <a:pPr/>
              <a:t>9/6/2023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BBDE9-5D16-425E-B13A-2B2E02B8AFC8}" type="datetime1">
              <a:rPr lang="en-US"/>
              <a:pPr/>
              <a:t>9/6/2023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2344D9-246E-4D78-97F7-CDDE15C7C47A}" type="datetime1">
              <a:rPr lang="en-US"/>
              <a:pPr/>
              <a:t>9/6/2023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46CB8D4-A311-4DB1-9E65-F6E7BA49F613}" type="datetime1">
              <a:rPr lang="en-US"/>
              <a:pPr/>
              <a:t>9/6/2023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B973-48D0-47D2-BD1A-81DAC74A0928}" type="datetime1">
              <a:rPr lang="en-US"/>
              <a:pPr/>
              <a:t>9/6/2023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0FB-149D-4255-9221-CF258F891615}" type="datetime1">
              <a:rPr lang="en-US"/>
              <a:pPr/>
              <a:t>9/6/2023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E26-7EC0-4FCC-8AD8-71E9EC27DEDB}" type="datetime1">
              <a:rPr lang="en-US"/>
              <a:pPr/>
              <a:t>9/6/2023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331-B61B-42C1-B285-1046175C3B63}" type="datetime1">
              <a:rPr lang="en-US"/>
              <a:pPr/>
              <a:t>9/6/2023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42DA821-B647-4F8C-84A0-7D19D85CB385}" type="datetime1">
              <a:rPr lang="en-US"/>
              <a:pPr/>
              <a:t>9/6/2023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77F108C-2518-4D60-9FAF-6346FD9D7826}" type="datetime1">
              <a:rPr lang="en-US"/>
              <a:pPr/>
              <a:t>9/6/2023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2B54-BC1D-466E-98B4-B0082340936C}" type="datetime1">
              <a:rPr lang="en-US"/>
              <a:pPr/>
              <a:t>9/6/2023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C9F-E380-43A3-ADC1-0217F1EB7573}" type="datetime1">
              <a:rPr lang="en-US"/>
              <a:pPr/>
              <a:t>9/6/2023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68E7-101B-4C6B-9C4C-A85A7CD6FD99}" type="datetime1">
              <a:rPr lang="en-US"/>
              <a:pPr/>
              <a:t>9/6/2023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3FD2-B255-4F2A-ACF3-B969FC717B42}" type="datetime1">
              <a:rPr lang="en-US"/>
              <a:pPr/>
              <a:t>9/6/2023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6C1EDB-CE87-4BA6-95D9-AD3AE9C734F7}" type="datetime1">
              <a:rPr lang="en-US"/>
              <a:pPr/>
              <a:t>9/6/2023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28596" y="6371956"/>
            <a:ext cx="8339166" cy="414630"/>
          </a:xfrm>
        </p:spPr>
        <p:txBody>
          <a:bodyPr>
            <a:noAutofit/>
          </a:bodyPr>
          <a:lstStyle/>
          <a:p>
            <a:r>
              <a:rPr lang="en-GB" sz="1600"/>
              <a:t>William Stallings, Computer Organization and Architecture, 9</a:t>
            </a:r>
            <a:r>
              <a:rPr lang="en-GB" sz="1600" baseline="30000"/>
              <a:t>th</a:t>
            </a:r>
            <a:r>
              <a:rPr lang="en-GB" sz="1600"/>
              <a:t> </a:t>
            </a:r>
            <a:r>
              <a:rPr lang="en-GB" sz="1600" dirty="0"/>
              <a:t>Edition</a:t>
            </a:r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71406" y="5024174"/>
            <a:ext cx="3824286" cy="8337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Chapter 8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10"/>
          <p:cNvSpPr txBox="1">
            <a:spLocks/>
          </p:cNvSpPr>
          <p:nvPr/>
        </p:nvSpPr>
        <p:spPr>
          <a:xfrm>
            <a:off x="4071934" y="5124448"/>
            <a:ext cx="4857784" cy="8763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Operating System Support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Operating Systems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714488"/>
            <a:ext cx="7556313" cy="464347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Interactive system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The user/programmer interacts directly with the computer to request the execution of a job or to perform a transaction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User may, depending on the nature of the application, communicate with the computer during the execution of the job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Batch system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Opposite of interactive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The user’s program is batched together with programs from other users and submitted by a computer operator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After the program is completed results are printed out for </a:t>
            </a:r>
            <a:r>
              <a:rPr lang="en-US" sz="2000">
                <a:solidFill>
                  <a:srgbClr val="002060"/>
                </a:solidFill>
              </a:rPr>
              <a:t>the user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Early Systems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76200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From the late 1940s to the mid-1950s the                        programmer interacted directly with the computer            hardware – there was no OS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Processors were run from a console consisting of display lights, toggle switches, some form of input device and a printer</a:t>
            </a:r>
          </a:p>
          <a:p>
            <a:r>
              <a:rPr lang="en-US" b="1" dirty="0">
                <a:solidFill>
                  <a:srgbClr val="002060"/>
                </a:solidFill>
              </a:rPr>
              <a:t>Problems: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Scheduling</a:t>
            </a:r>
          </a:p>
          <a:p>
            <a:pPr lvl="2"/>
            <a:r>
              <a:rPr lang="en-US" dirty="0">
                <a:solidFill>
                  <a:srgbClr val="002060"/>
                </a:solidFill>
              </a:rPr>
              <a:t>Sign-up sheets were used to reserve processor time</a:t>
            </a:r>
          </a:p>
          <a:p>
            <a:pPr lvl="3"/>
            <a:r>
              <a:rPr lang="en-US" dirty="0">
                <a:solidFill>
                  <a:srgbClr val="002060"/>
                </a:solidFill>
              </a:rPr>
              <a:t>This could result in wasted computer idle time if the user finished early</a:t>
            </a:r>
          </a:p>
          <a:p>
            <a:pPr lvl="3"/>
            <a:r>
              <a:rPr lang="en-US" dirty="0">
                <a:solidFill>
                  <a:srgbClr val="002060"/>
                </a:solidFill>
              </a:rPr>
              <a:t>If problems occurredthe user could be forced to stop before resolving the problem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Setup time</a:t>
            </a:r>
          </a:p>
          <a:p>
            <a:pPr lvl="2"/>
            <a:r>
              <a:rPr lang="en-US" dirty="0">
                <a:solidFill>
                  <a:srgbClr val="002060"/>
                </a:solidFill>
              </a:rPr>
              <a:t>A single program could involve</a:t>
            </a:r>
          </a:p>
          <a:p>
            <a:pPr lvl="3"/>
            <a:r>
              <a:rPr lang="en-US" dirty="0">
                <a:solidFill>
                  <a:srgbClr val="002060"/>
                </a:solidFill>
              </a:rPr>
              <a:t>Loading the compiler plus the source program into memory</a:t>
            </a:r>
          </a:p>
          <a:p>
            <a:pPr lvl="3"/>
            <a:r>
              <a:rPr lang="en-US" dirty="0">
                <a:solidFill>
                  <a:srgbClr val="002060"/>
                </a:solidFill>
              </a:rPr>
              <a:t>Saving the compiled program</a:t>
            </a:r>
          </a:p>
          <a:p>
            <a:pPr lvl="3"/>
            <a:r>
              <a:rPr lang="en-US" dirty="0">
                <a:solidFill>
                  <a:srgbClr val="002060"/>
                </a:solidFill>
              </a:rPr>
              <a:t>Loading and linking together the object program and common functions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300" y="71414"/>
            <a:ext cx="2679700" cy="20447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28604"/>
            <a:ext cx="3255264" cy="4219588"/>
          </a:xfrm>
        </p:spPr>
        <p:txBody>
          <a:bodyPr>
            <a:noAutofit/>
          </a:bodyPr>
          <a:lstStyle/>
          <a:p>
            <a:pPr algn="ctr"/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 Batch System:</a:t>
            </a:r>
            <a:b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Layout 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a 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Resident Monitor</a:t>
            </a:r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88590" y="147576"/>
            <a:ext cx="4491096" cy="6639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the View of the Processor . . .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3400" y="1733552"/>
            <a:ext cx="7556500" cy="4838720"/>
          </a:xfrm>
        </p:spPr>
        <p:txBody>
          <a:bodyPr>
            <a:normAutofit fontScale="77500" lnSpcReduction="20000"/>
          </a:bodyPr>
          <a:lstStyle/>
          <a:p>
            <a:r>
              <a:rPr lang="en-US" sz="3040" dirty="0">
                <a:solidFill>
                  <a:srgbClr val="002060"/>
                </a:solidFill>
              </a:rPr>
              <a:t>Processor executes instructions from the portion of main memory containing the monitor</a:t>
            </a:r>
          </a:p>
          <a:p>
            <a:pPr lvl="1"/>
            <a:r>
              <a:rPr lang="en-US" sz="2720" dirty="0">
                <a:solidFill>
                  <a:schemeClr val="tx1"/>
                </a:solidFill>
              </a:rPr>
              <a:t>These instructions cause the next job to be read in another portion of main memory</a:t>
            </a:r>
          </a:p>
          <a:p>
            <a:pPr lvl="1"/>
            <a:r>
              <a:rPr lang="en-US" sz="2720" dirty="0">
                <a:solidFill>
                  <a:schemeClr val="tx1"/>
                </a:solidFill>
              </a:rPr>
              <a:t>The processor executes the instruction in the user’s program until it encounters an ending or error condition</a:t>
            </a:r>
          </a:p>
          <a:p>
            <a:pPr lvl="1"/>
            <a:r>
              <a:rPr lang="en-US" sz="2720" dirty="0">
                <a:solidFill>
                  <a:schemeClr val="tx1"/>
                </a:solidFill>
              </a:rPr>
              <a:t>Either event causes the processor to fetch its next instruction from the monitor program</a:t>
            </a:r>
          </a:p>
          <a:p>
            <a:r>
              <a:rPr lang="en-US" sz="2947" dirty="0">
                <a:solidFill>
                  <a:srgbClr val="002060"/>
                </a:solidFill>
              </a:rPr>
              <a:t>The monitor handles setup and scheduling </a:t>
            </a:r>
          </a:p>
          <a:p>
            <a:pPr lvl="1"/>
            <a:r>
              <a:rPr lang="en-US" sz="2750" dirty="0">
                <a:solidFill>
                  <a:schemeClr val="tx1"/>
                </a:solidFill>
              </a:rPr>
              <a:t>A batch of jobs is queued up and executed as rapidly as possible with no idle time</a:t>
            </a:r>
          </a:p>
          <a:p>
            <a:r>
              <a:rPr lang="en-US" sz="2947" dirty="0">
                <a:solidFill>
                  <a:srgbClr val="002060"/>
                </a:solidFill>
              </a:rPr>
              <a:t>Job control language (JCL)</a:t>
            </a:r>
          </a:p>
          <a:p>
            <a:pPr lvl="1"/>
            <a:r>
              <a:rPr lang="en-US" sz="2750" dirty="0">
                <a:solidFill>
                  <a:schemeClr val="tx1"/>
                </a:solidFill>
              </a:rPr>
              <a:t>Special type of programming language used to provide instructions to </a:t>
            </a:r>
            <a:r>
              <a:rPr lang="en-US" sz="2750">
                <a:solidFill>
                  <a:schemeClr val="tx1"/>
                </a:solidFill>
              </a:rPr>
              <a:t>the monitor</a:t>
            </a:r>
            <a:endParaRPr lang="en-US" sz="275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the View of the Processor . . .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3400" y="1447800"/>
            <a:ext cx="7556500" cy="4838720"/>
          </a:xfrm>
        </p:spPr>
        <p:txBody>
          <a:bodyPr>
            <a:noAutofit/>
          </a:bodyPr>
          <a:lstStyle/>
          <a:p>
            <a:r>
              <a:rPr lang="en-US">
                <a:solidFill>
                  <a:srgbClr val="002060"/>
                </a:solidFill>
              </a:rPr>
              <a:t>Example</a:t>
            </a:r>
            <a:r>
              <a:rPr lang="en-US" dirty="0">
                <a:solidFill>
                  <a:srgbClr val="002060"/>
                </a:solidFill>
              </a:rPr>
              <a:t>: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$JOB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$FTN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...	Some Fortran instructions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$LOAD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$RUN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...	Some data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$END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>
                <a:solidFill>
                  <a:srgbClr val="002060"/>
                </a:solidFill>
              </a:rPr>
              <a:t>Monitor, or batch OS, is simply a computer program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It relies on the ability of the processor to fetch instructions from various portions of main memory in order to seize and relinquish control alternately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86380" y="1714487"/>
            <a:ext cx="3857620" cy="2571769"/>
            <a:chOff x="4733924" y="4114800"/>
            <a:chExt cx="3857620" cy="1133335"/>
          </a:xfrm>
        </p:grpSpPr>
        <p:sp>
          <p:nvSpPr>
            <p:cNvPr id="4" name="TextBox 3"/>
            <p:cNvSpPr txBox="1"/>
            <p:nvPr/>
          </p:nvSpPr>
          <p:spPr>
            <a:xfrm>
              <a:off x="5029200" y="4191000"/>
              <a:ext cx="3352800" cy="1055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**Each FORTRAN instruction and each </a:t>
              </a:r>
              <a:r>
                <a:rPr 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item of data 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is on a separate punched card or a separate record on tape. In addition to FORTRAN and data lines, the job includes job control instructions, which are</a:t>
              </a:r>
            </a:p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denoted by the beginning “$”.</a:t>
              </a:r>
            </a:p>
          </p:txBody>
        </p:sp>
        <p:sp>
          <p:nvSpPr>
            <p:cNvPr id="6" name="Double Brace 5"/>
            <p:cNvSpPr/>
            <p:nvPr/>
          </p:nvSpPr>
          <p:spPr>
            <a:xfrm>
              <a:off x="4733924" y="4114800"/>
              <a:ext cx="3857620" cy="1133335"/>
            </a:xfrm>
            <a:prstGeom prst="brace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4" y="142852"/>
            <a:ext cx="7556313" cy="80176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Desirable Hardware Features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7"/>
          </p:nvPr>
        </p:nvSpPr>
        <p:spPr>
          <a:xfrm>
            <a:off x="125915" y="1285860"/>
            <a:ext cx="4160333" cy="25908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Memory protection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User program must not alter the memory area containing the monitor  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The processor hardware should detect an error and transfer control to the monitor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The monitor aborts the job, prints an error message, and loads the next job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8"/>
          </p:nvPr>
        </p:nvSpPr>
        <p:spPr>
          <a:xfrm>
            <a:off x="214282" y="4412637"/>
            <a:ext cx="3657413" cy="2159635"/>
          </a:xfrm>
        </p:spPr>
        <p:txBody>
          <a:bodyPr/>
          <a:lstStyle/>
          <a:p>
            <a:r>
              <a:rPr lang="en-US" sz="2065" b="1" dirty="0">
                <a:solidFill>
                  <a:srgbClr val="002060"/>
                </a:solidFill>
              </a:rPr>
              <a:t>Timer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Used to prevent a job from monopolizing the system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If the timer expires an interrupt occurs and control returns to monitor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410074" y="1447800"/>
            <a:ext cx="4448206" cy="2981332"/>
          </a:xfrm>
        </p:spPr>
        <p:txBody>
          <a:bodyPr>
            <a:normAutofit/>
          </a:bodyPr>
          <a:lstStyle/>
          <a:p>
            <a:r>
              <a:rPr lang="en-US" sz="2232" b="1" dirty="0">
                <a:solidFill>
                  <a:srgbClr val="002060"/>
                </a:solidFill>
              </a:rPr>
              <a:t>Privileged instructions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Can only be executed by the monitor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If the processor encounters such an instruction while executing a user program an error interrupt occurs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I/O instructions are privileged so the monitor retains control of all I/O devices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6"/>
          </p:nvPr>
        </p:nvSpPr>
        <p:spPr>
          <a:xfrm>
            <a:off x="4572000" y="4481514"/>
            <a:ext cx="4214842" cy="1805006"/>
          </a:xfrm>
        </p:spPr>
        <p:txBody>
          <a:bodyPr/>
          <a:lstStyle/>
          <a:p>
            <a:r>
              <a:rPr lang="en-US" sz="2065" b="1" dirty="0">
                <a:solidFill>
                  <a:srgbClr val="002060"/>
                </a:solidFill>
              </a:rPr>
              <a:t>Interrupts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Gives the OS more flexibility in relinquishing control to and regaining control from user programs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1"/>
            <a:ext cx="7620000" cy="695307"/>
          </a:xfrm>
        </p:spPr>
        <p:txBody>
          <a:bodyPr>
            <a:no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Utilization Example</a:t>
            </a:r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7" y="1285860"/>
            <a:ext cx="6858048" cy="3422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000100" y="5143512"/>
            <a:ext cx="75009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The processor is often idle </a:t>
            </a:r>
            <a:r>
              <a:rPr lang="en-US" sz="2800">
                <a:solidFill>
                  <a:schemeClr val="bg1"/>
                </a:solidFill>
                <a:sym typeface="Wingdings" pitchFamily="2" charset="2"/>
              </a:rPr>
              <a:t> Multiple jobs can be carried out.</a:t>
            </a:r>
            <a:endParaRPr 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133600"/>
            <a:ext cx="3255264" cy="116205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Multiprogramming Example</a:t>
            </a:r>
          </a:p>
        </p:txBody>
      </p:sp>
      <p:pic>
        <p:nvPicPr>
          <p:cNvPr id="1095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342900"/>
            <a:ext cx="5381625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594" y="571480"/>
            <a:ext cx="8034812" cy="614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85728"/>
            <a:ext cx="7556313" cy="75246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Sharing Systems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500174"/>
            <a:ext cx="7556313" cy="462598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Used when the user interacts directly with the computer</a:t>
            </a:r>
          </a:p>
          <a:p>
            <a:r>
              <a:rPr lang="en-US" sz="2400" dirty="0">
                <a:solidFill>
                  <a:srgbClr val="002060"/>
                </a:solidFill>
              </a:rPr>
              <a:t>Processor’s time is shared among multiple users</a:t>
            </a:r>
          </a:p>
          <a:p>
            <a:r>
              <a:rPr lang="en-US" sz="2400" dirty="0">
                <a:solidFill>
                  <a:srgbClr val="002060"/>
                </a:solidFill>
              </a:rPr>
              <a:t>Multiple users simultaneously access the system through terminals, with the OS interleaving the execution of each user program in a short burst or quantum of computation</a:t>
            </a:r>
          </a:p>
          <a:p>
            <a:r>
              <a:rPr lang="en-US" sz="2400" dirty="0">
                <a:solidFill>
                  <a:srgbClr val="002060"/>
                </a:solidFill>
              </a:rPr>
              <a:t>Example: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If there are </a:t>
            </a:r>
            <a:r>
              <a:rPr lang="en-US" sz="2000" i="1" dirty="0">
                <a:solidFill>
                  <a:srgbClr val="002060"/>
                </a:solidFill>
              </a:rPr>
              <a:t>n </a:t>
            </a:r>
            <a:r>
              <a:rPr lang="en-US" sz="2000" dirty="0">
                <a:solidFill>
                  <a:srgbClr val="002060"/>
                </a:solidFill>
              </a:rPr>
              <a:t>users actively requesting service at one time, each user will only see on the average 1/</a:t>
            </a:r>
            <a:r>
              <a:rPr lang="en-US" sz="2000" i="1" dirty="0">
                <a:solidFill>
                  <a:srgbClr val="002060"/>
                </a:solidFill>
              </a:rPr>
              <a:t>n </a:t>
            </a:r>
            <a:r>
              <a:rPr lang="en-US" sz="2000" dirty="0">
                <a:solidFill>
                  <a:srgbClr val="002060"/>
                </a:solidFill>
              </a:rPr>
              <a:t>of the effective computer speed</a:t>
            </a:r>
          </a:p>
          <a:p>
            <a:endParaRPr lang="en-US" sz="2400" dirty="0">
              <a:solidFill>
                <a:srgbClr val="002060"/>
              </a:solidFill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7603550" y="0"/>
            <a:ext cx="1540449" cy="20574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228600"/>
            <a:ext cx="2023783" cy="16002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285860"/>
            <a:ext cx="7556313" cy="4840303"/>
          </a:xfrm>
        </p:spPr>
        <p:txBody>
          <a:bodyPr>
            <a:normAutofit fontScale="77500" lnSpcReduction="20000"/>
          </a:bodyPr>
          <a:lstStyle/>
          <a:p>
            <a:r>
              <a:rPr lang="en-US" sz="2800">
                <a:solidFill>
                  <a:srgbClr val="002060"/>
                </a:solidFill>
              </a:rPr>
              <a:t>How can a computer be made more convevient to use?</a:t>
            </a:r>
          </a:p>
          <a:p>
            <a:r>
              <a:rPr lang="en-US" sz="2800">
                <a:solidFill>
                  <a:srgbClr val="002060"/>
                </a:solidFill>
              </a:rPr>
              <a:t>How are computer system resources used in an efficient manner?</a:t>
            </a:r>
          </a:p>
          <a:p>
            <a:r>
              <a:rPr lang="en-US" sz="2800">
                <a:solidFill>
                  <a:srgbClr val="002060"/>
                </a:solidFill>
              </a:rPr>
              <a:t>After studying this chapter, you should be able to: </a:t>
            </a:r>
          </a:p>
          <a:p>
            <a:pPr lvl="1"/>
            <a:r>
              <a:rPr lang="en-US" sz="2600">
                <a:solidFill>
                  <a:srgbClr val="002060"/>
                </a:solidFill>
              </a:rPr>
              <a:t>Summarize, at a top level, the key functions of an operating system (OS). </a:t>
            </a:r>
          </a:p>
          <a:p>
            <a:pPr lvl="1"/>
            <a:r>
              <a:rPr lang="en-US" sz="2600">
                <a:solidFill>
                  <a:srgbClr val="002060"/>
                </a:solidFill>
              </a:rPr>
              <a:t>Discuss the evolution of operating systems for early simple batch systems to modern complex systems. </a:t>
            </a:r>
          </a:p>
          <a:p>
            <a:pPr lvl="1"/>
            <a:r>
              <a:rPr lang="en-US" sz="2600">
                <a:solidFill>
                  <a:srgbClr val="002060"/>
                </a:solidFill>
              </a:rPr>
              <a:t>Explain the differences among long-, medium-, and short-term scheduling. </a:t>
            </a:r>
          </a:p>
          <a:p>
            <a:pPr lvl="1"/>
            <a:r>
              <a:rPr lang="en-US" sz="2600">
                <a:solidFill>
                  <a:srgbClr val="002060"/>
                </a:solidFill>
              </a:rPr>
              <a:t>Understand the reason for memory partitioning and explain the various techniques that are used. </a:t>
            </a:r>
          </a:p>
          <a:p>
            <a:pPr lvl="1"/>
            <a:r>
              <a:rPr lang="en-US" sz="2600">
                <a:solidFill>
                  <a:srgbClr val="002060"/>
                </a:solidFill>
              </a:rPr>
              <a:t>Assess the relative advantages of paging and segmentation. </a:t>
            </a:r>
          </a:p>
          <a:p>
            <a:pPr lvl="1"/>
            <a:r>
              <a:rPr lang="en-US" sz="2600">
                <a:solidFill>
                  <a:srgbClr val="002060"/>
                </a:solidFill>
              </a:rPr>
              <a:t>Define virtual memory.</a:t>
            </a:r>
            <a:endParaRPr lang="en-US" sz="2600">
              <a:solidFill>
                <a:srgbClr val="002060"/>
              </a:solidFill>
              <a:latin typeface="Times New Roman" pitchFamily="-110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0" y="762000"/>
            <a:ext cx="6800757" cy="2438400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Batch </a:t>
            </a:r>
          </a:p>
          <a:p>
            <a:pPr algn="ctr"/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Multiprogramming </a:t>
            </a:r>
          </a:p>
          <a:p>
            <a:pPr algn="ctr"/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versus </a:t>
            </a:r>
          </a:p>
          <a:p>
            <a:pPr algn="ctr"/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Time Sharing</a:t>
            </a:r>
          </a:p>
        </p:txBody>
      </p:sp>
      <p:pic>
        <p:nvPicPr>
          <p:cNvPr id="1116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786190"/>
            <a:ext cx="82105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85728"/>
            <a:ext cx="7556313" cy="757222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8.2- Scheduling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500174"/>
            <a:ext cx="7556313" cy="130492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The key to multiprogramming</a:t>
            </a:r>
          </a:p>
          <a:p>
            <a:r>
              <a:rPr lang="en-US" sz="2800" dirty="0">
                <a:solidFill>
                  <a:srgbClr val="002060"/>
                </a:solidFill>
              </a:rPr>
              <a:t>Four types are typically involved:</a:t>
            </a:r>
          </a:p>
        </p:txBody>
      </p:sp>
      <p:sp useBgFill="1">
        <p:nvSpPr>
          <p:cNvPr id="8" name="TextBox 7"/>
          <p:cNvSpPr txBox="1"/>
          <p:nvPr/>
        </p:nvSpPr>
        <p:spPr>
          <a:xfrm>
            <a:off x="7955522" y="176412"/>
            <a:ext cx="959877" cy="18047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304800"/>
            <a:ext cx="2516659" cy="1981200"/>
          </a:xfrm>
          <a:prstGeom prst="rect">
            <a:avLst/>
          </a:prstGeom>
        </p:spPr>
      </p:pic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3" y="2857496"/>
            <a:ext cx="871537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285720" y="5669837"/>
            <a:ext cx="66295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Program</a:t>
            </a:r>
            <a:r>
              <a:rPr lang="en-US"/>
              <a:t>: executable file stored in external memory</a:t>
            </a:r>
          </a:p>
          <a:p>
            <a:r>
              <a:rPr lang="en-US" b="1"/>
              <a:t>Process</a:t>
            </a:r>
            <a:r>
              <a:rPr lang="en-US"/>
              <a:t>: program in execution 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85728"/>
            <a:ext cx="7556313" cy="757222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Scheduling….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 useBgFill="1">
        <p:nvSpPr>
          <p:cNvPr id="8" name="TextBox 7"/>
          <p:cNvSpPr txBox="1"/>
          <p:nvPr/>
        </p:nvSpPr>
        <p:spPr>
          <a:xfrm>
            <a:off x="7955522" y="176412"/>
            <a:ext cx="959877" cy="18047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330" y="71414"/>
            <a:ext cx="1449826" cy="1141354"/>
          </a:xfrm>
          <a:prstGeom prst="rect">
            <a:avLst/>
          </a:prstGeom>
        </p:spPr>
      </p:pic>
      <p:grpSp>
        <p:nvGrpSpPr>
          <p:cNvPr id="57" name="Group 56"/>
          <p:cNvGrpSpPr/>
          <p:nvPr/>
        </p:nvGrpSpPr>
        <p:grpSpPr>
          <a:xfrm>
            <a:off x="785786" y="214314"/>
            <a:ext cx="6786610" cy="6500834"/>
            <a:chOff x="785786" y="214314"/>
            <a:chExt cx="6786610" cy="6500834"/>
          </a:xfrm>
        </p:grpSpPr>
        <p:grpSp>
          <p:nvGrpSpPr>
            <p:cNvPr id="55" name="Group 54"/>
            <p:cNvGrpSpPr/>
            <p:nvPr/>
          </p:nvGrpSpPr>
          <p:grpSpPr>
            <a:xfrm>
              <a:off x="785786" y="214314"/>
              <a:ext cx="6786610" cy="6500834"/>
              <a:chOff x="785786" y="214314"/>
              <a:chExt cx="6786610" cy="6500834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785786" y="214314"/>
                <a:ext cx="6786610" cy="6500834"/>
                <a:chOff x="571472" y="142876"/>
                <a:chExt cx="6786610" cy="6500834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571472" y="142876"/>
                  <a:ext cx="6786610" cy="6500834"/>
                  <a:chOff x="571472" y="142876"/>
                  <a:chExt cx="6786610" cy="6500834"/>
                </a:xfrm>
              </p:grpSpPr>
              <p:sp>
                <p:nvSpPr>
                  <p:cNvPr id="12" name="Rectangle 11"/>
                  <p:cNvSpPr/>
                  <p:nvPr/>
                </p:nvSpPr>
                <p:spPr>
                  <a:xfrm>
                    <a:off x="3428992" y="1928802"/>
                    <a:ext cx="1500198" cy="357190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800"/>
                      <a:t>Process 1</a:t>
                    </a:r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3428992" y="2285992"/>
                    <a:ext cx="1500198" cy="357190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800"/>
                      <a:t>Process 2</a:t>
                    </a:r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3428992" y="2643182"/>
                    <a:ext cx="1500198" cy="357190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800"/>
                      <a:t>Process 3</a:t>
                    </a: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3428992" y="3000372"/>
                    <a:ext cx="1500198" cy="357190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/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3428992" y="3357562"/>
                    <a:ext cx="1500198" cy="357190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/>
                  </a:p>
                </p:txBody>
              </p:sp>
              <p:sp>
                <p:nvSpPr>
                  <p:cNvPr id="19" name="Rectangle 18"/>
                  <p:cNvSpPr/>
                  <p:nvPr/>
                </p:nvSpPr>
                <p:spPr>
                  <a:xfrm>
                    <a:off x="3428992" y="1571612"/>
                    <a:ext cx="1500198" cy="357190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800"/>
                      <a:t>Process  0</a:t>
                    </a:r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2643174" y="5000636"/>
                    <a:ext cx="1214446" cy="500066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>
                        <a:solidFill>
                          <a:srgbClr val="FF0000"/>
                        </a:solidFill>
                      </a:rPr>
                      <a:t>New process</a:t>
                    </a:r>
                  </a:p>
                </p:txBody>
              </p:sp>
              <p:cxnSp>
                <p:nvCxnSpPr>
                  <p:cNvPr id="23" name="Straight Arrow Connector 22"/>
                  <p:cNvCxnSpPr>
                    <a:stCxn id="21" idx="0"/>
                  </p:cNvCxnSpPr>
                  <p:nvPr/>
                </p:nvCxnSpPr>
                <p:spPr>
                  <a:xfrm rot="5400000" flipH="1" flipV="1">
                    <a:off x="2589596" y="3804051"/>
                    <a:ext cx="1857387" cy="535784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prstDash val="dash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23"/>
                  <p:cNvSpPr/>
                  <p:nvPr/>
                </p:nvSpPr>
                <p:spPr>
                  <a:xfrm>
                    <a:off x="6215074" y="1071546"/>
                    <a:ext cx="1143008" cy="928694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>
                        <a:solidFill>
                          <a:schemeClr val="tx1"/>
                        </a:solidFill>
                      </a:rPr>
                      <a:t>P0’s mem.</a:t>
                    </a:r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>
                  <a:xfrm>
                    <a:off x="6215074" y="2000240"/>
                    <a:ext cx="1143008" cy="928694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>
                        <a:solidFill>
                          <a:schemeClr val="tx1"/>
                        </a:solidFill>
                      </a:rPr>
                      <a:t>P2’s mem.</a:t>
                    </a:r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>
                  <a:xfrm>
                    <a:off x="6215074" y="2928934"/>
                    <a:ext cx="1143008" cy="928694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>
                        <a:solidFill>
                          <a:schemeClr val="tx1"/>
                        </a:solidFill>
                      </a:rPr>
                      <a:t>P4’s mem.</a:t>
                    </a:r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6215074" y="3857628"/>
                    <a:ext cx="1143008" cy="928694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>
                        <a:solidFill>
                          <a:schemeClr val="tx1"/>
                        </a:solidFill>
                      </a:rPr>
                      <a:t>P1’s mem.</a:t>
                    </a: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6215074" y="4786322"/>
                    <a:ext cx="1143008" cy="928694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Oval 28"/>
                  <p:cNvSpPr/>
                  <p:nvPr/>
                </p:nvSpPr>
                <p:spPr>
                  <a:xfrm>
                    <a:off x="2071670" y="3786190"/>
                    <a:ext cx="1285884" cy="642942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/>
                      <a:t>Accept ?</a:t>
                    </a:r>
                  </a:p>
                </p:txBody>
              </p:sp>
              <p:sp>
                <p:nvSpPr>
                  <p:cNvPr id="30" name="Oval 29"/>
                  <p:cNvSpPr/>
                  <p:nvPr/>
                </p:nvSpPr>
                <p:spPr>
                  <a:xfrm>
                    <a:off x="4286248" y="4786322"/>
                    <a:ext cx="1714512" cy="85725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/>
                      <a:t>Where will be used to load it ?</a:t>
                    </a:r>
                  </a:p>
                </p:txBody>
              </p:sp>
              <p:sp>
                <p:nvSpPr>
                  <p:cNvPr id="31" name="Oval 30"/>
                  <p:cNvSpPr/>
                  <p:nvPr/>
                </p:nvSpPr>
                <p:spPr>
                  <a:xfrm>
                    <a:off x="1571604" y="1285860"/>
                    <a:ext cx="1643074" cy="121444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/>
                      <a:t>Which of them will  run ?</a:t>
                    </a:r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857224" y="3792684"/>
                    <a:ext cx="1500198" cy="70788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/>
                      <a:t>Long-term Scheduling</a:t>
                    </a:r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4429124" y="5650072"/>
                    <a:ext cx="1714512" cy="70788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/>
                      <a:t>Medium-term Scheduling</a:t>
                    </a:r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571472" y="2143116"/>
                    <a:ext cx="1500198" cy="70788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/>
                      <a:t>Short-term Scheduling</a:t>
                    </a:r>
                  </a:p>
                </p:txBody>
              </p:sp>
              <p:cxnSp>
                <p:nvCxnSpPr>
                  <p:cNvPr id="36" name="Straight Arrow Connector 35"/>
                  <p:cNvCxnSpPr>
                    <a:stCxn id="19" idx="3"/>
                    <a:endCxn id="24" idx="1"/>
                  </p:cNvCxnSpPr>
                  <p:nvPr/>
                </p:nvCxnSpPr>
                <p:spPr>
                  <a:xfrm flipV="1">
                    <a:off x="4929190" y="1535893"/>
                    <a:ext cx="1285884" cy="214314"/>
                  </a:xfrm>
                  <a:prstGeom prst="straightConnector1">
                    <a:avLst/>
                  </a:prstGeom>
                  <a:ln w="19050">
                    <a:prstDash val="solid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Arrow Connector 36"/>
                  <p:cNvCxnSpPr>
                    <a:stCxn id="12" idx="3"/>
                    <a:endCxn id="27" idx="1"/>
                  </p:cNvCxnSpPr>
                  <p:nvPr/>
                </p:nvCxnSpPr>
                <p:spPr>
                  <a:xfrm>
                    <a:off x="4929190" y="2107397"/>
                    <a:ext cx="1285884" cy="2214578"/>
                  </a:xfrm>
                  <a:prstGeom prst="straightConnector1">
                    <a:avLst/>
                  </a:prstGeom>
                  <a:ln w="19050">
                    <a:prstDash val="solid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/>
                  <p:cNvCxnSpPr>
                    <a:stCxn id="13" idx="3"/>
                    <a:endCxn id="25" idx="1"/>
                  </p:cNvCxnSpPr>
                  <p:nvPr/>
                </p:nvCxnSpPr>
                <p:spPr>
                  <a:xfrm>
                    <a:off x="4929190" y="2464587"/>
                    <a:ext cx="1285884" cy="1588"/>
                  </a:xfrm>
                  <a:prstGeom prst="straightConnector1">
                    <a:avLst/>
                  </a:prstGeom>
                  <a:ln w="19050">
                    <a:prstDash val="solid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Arrow Connector 42"/>
                  <p:cNvCxnSpPr>
                    <a:stCxn id="14" idx="3"/>
                    <a:endCxn id="26" idx="1"/>
                  </p:cNvCxnSpPr>
                  <p:nvPr/>
                </p:nvCxnSpPr>
                <p:spPr>
                  <a:xfrm>
                    <a:off x="4929190" y="2821777"/>
                    <a:ext cx="1285884" cy="571504"/>
                  </a:xfrm>
                  <a:prstGeom prst="straightConnector1">
                    <a:avLst/>
                  </a:prstGeom>
                  <a:ln w="19050">
                    <a:prstDash val="solid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Arrow Connector 45"/>
                  <p:cNvCxnSpPr>
                    <a:stCxn id="15" idx="3"/>
                    <a:endCxn id="28" idx="1"/>
                  </p:cNvCxnSpPr>
                  <p:nvPr/>
                </p:nvCxnSpPr>
                <p:spPr>
                  <a:xfrm>
                    <a:off x="4929190" y="3178967"/>
                    <a:ext cx="1285884" cy="2071702"/>
                  </a:xfrm>
                  <a:prstGeom prst="straightConnector1">
                    <a:avLst/>
                  </a:prstGeom>
                  <a:ln w="6350">
                    <a:solidFill>
                      <a:srgbClr val="FF0000"/>
                    </a:solidFill>
                    <a:prstDash val="dash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Rectangle 48"/>
                  <p:cNvSpPr/>
                  <p:nvPr/>
                </p:nvSpPr>
                <p:spPr>
                  <a:xfrm>
                    <a:off x="6215074" y="5715016"/>
                    <a:ext cx="1143008" cy="928694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6215074" y="142876"/>
                    <a:ext cx="1143008" cy="928694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2" name="Rectangle 51"/>
                <p:cNvSpPr/>
                <p:nvPr/>
              </p:nvSpPr>
              <p:spPr>
                <a:xfrm>
                  <a:off x="4714876" y="642918"/>
                  <a:ext cx="1428792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b="1"/>
                    <a:t>Memory</a:t>
                  </a:r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3857620" y="3857628"/>
                <a:ext cx="1071570" cy="64633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/>
                  <a:t>Process Table</a:t>
                </a:r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785786" y="5721510"/>
              <a:ext cx="3714776" cy="707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/>
                <a:t>Each element of the process table is called as </a:t>
              </a:r>
              <a:r>
                <a:rPr lang="en-US" sz="2000" b="1"/>
                <a:t>P</a:t>
              </a:r>
              <a:r>
                <a:rPr lang="en-US" sz="2000"/>
                <a:t>rocess </a:t>
              </a:r>
              <a:r>
                <a:rPr lang="en-US" sz="2000" b="1"/>
                <a:t>C</a:t>
              </a:r>
              <a:r>
                <a:rPr lang="en-US" sz="2000"/>
                <a:t>ontrol </a:t>
              </a:r>
              <a:r>
                <a:rPr lang="en-US" sz="2000" b="1"/>
                <a:t>B</a:t>
              </a:r>
              <a:r>
                <a:rPr lang="en-US" sz="2000"/>
                <a:t>lock</a:t>
              </a:r>
            </a:p>
          </p:txBody>
        </p:sp>
      </p:grp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ontent Placeholder 25"/>
          <p:cNvGraphicFramePr>
            <a:graphicFrameLocks noGrp="1"/>
          </p:cNvGraphicFramePr>
          <p:nvPr>
            <p:ph idx="4294967295"/>
          </p:nvPr>
        </p:nvGraphicFramePr>
        <p:xfrm>
          <a:off x="228600" y="1066800"/>
          <a:ext cx="86868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42852"/>
            <a:ext cx="7556500" cy="62387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Long Term Scheduling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857496"/>
            <a:ext cx="65487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/>
              <a:t>Swapped-out process: </a:t>
            </a:r>
            <a:r>
              <a:rPr lang="en-US" sz="2000"/>
              <a:t>Process stored in RAM must be write </a:t>
            </a:r>
          </a:p>
          <a:p>
            <a:r>
              <a:rPr lang="en-US" sz="2000"/>
              <a:t>to disk. It shields it’s memory to swapped-in process.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Medium-Term Scheduling</a:t>
            </a:r>
            <a:b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and Short-Term Scheduling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>
                <a:solidFill>
                  <a:schemeClr val="tx1"/>
                </a:solidFill>
              </a:rPr>
              <a:t>Part of the swapping   function</a:t>
            </a:r>
          </a:p>
          <a:p>
            <a:pPr marL="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>
                <a:solidFill>
                  <a:schemeClr val="tx1"/>
                </a:solidFill>
              </a:rPr>
              <a:t>Swapping-in decision is based on the need to manage the degree of multiprogramming</a:t>
            </a:r>
          </a:p>
          <a:p>
            <a:pPr marL="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>
                <a:solidFill>
                  <a:schemeClr val="tx1"/>
                </a:solidFill>
              </a:rPr>
              <a:t>Swapping-in decision will consider the memory requirements of the swapped-out processes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4"/>
          </p:nvPr>
        </p:nvSpPr>
        <p:spPr>
          <a:xfrm>
            <a:off x="4419600" y="2590800"/>
            <a:ext cx="3657600" cy="367879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Also known as </a:t>
            </a:r>
            <a:r>
              <a:rPr lang="en-US" sz="2000">
                <a:solidFill>
                  <a:srgbClr val="002060"/>
                </a:solidFill>
              </a:rPr>
              <a:t>the dispatcher (trình điều phối)</a:t>
            </a:r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Executes frequently and makes the fine-grained decision of which job to execute next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541" y="2057400"/>
            <a:ext cx="3657600" cy="336176"/>
          </a:xfrm>
        </p:spPr>
        <p:txBody>
          <a:bodyPr>
            <a:normAutofit/>
          </a:bodyPr>
          <a:lstStyle/>
          <a:p>
            <a:pPr marL="0" lvl="1" algn="ctr">
              <a:spcBef>
                <a:spcPts val="2000"/>
              </a:spcBef>
              <a:buClr>
                <a:schemeClr val="accent1"/>
              </a:buClr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Mediu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m-Term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"/>
          </p:nvPr>
        </p:nvSpPr>
        <p:spPr>
          <a:xfrm>
            <a:off x="4399878" y="2057401"/>
            <a:ext cx="3657600" cy="336176"/>
          </a:xfrm>
        </p:spPr>
        <p:txBody>
          <a:bodyPr/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Short-Term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7556500" cy="1116012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Short-Term Scheduling</a:t>
            </a:r>
            <a:b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Five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 Process Model</a:t>
            </a:r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514" y="1928802"/>
            <a:ext cx="8594972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214810" y="4071942"/>
            <a:ext cx="1358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70C0"/>
                </a:solidFill>
              </a:rPr>
              <a:t>IO operation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364975" y="3500438"/>
            <a:ext cx="9925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70C0"/>
                </a:solidFill>
              </a:rPr>
              <a:t>Interrupt</a:t>
            </a:r>
          </a:p>
          <a:p>
            <a:r>
              <a:rPr lang="en-US" sz="1800">
                <a:solidFill>
                  <a:srgbClr val="0070C0"/>
                </a:solidFill>
              </a:rPr>
              <a:t>from IO</a:t>
            </a:r>
          </a:p>
        </p:txBody>
      </p:sp>
      <p:sp>
        <p:nvSpPr>
          <p:cNvPr id="7" name="Rectangle 6"/>
          <p:cNvSpPr/>
          <p:nvPr/>
        </p:nvSpPr>
        <p:spPr>
          <a:xfrm>
            <a:off x="4071934" y="4701613"/>
            <a:ext cx="20104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70C0"/>
                </a:solidFill>
              </a:rPr>
              <a:t>CPU can be allocated </a:t>
            </a:r>
          </a:p>
          <a:p>
            <a:r>
              <a:rPr lang="en-US" sz="1600">
                <a:solidFill>
                  <a:srgbClr val="0070C0"/>
                </a:solidFill>
              </a:rPr>
              <a:t>to another process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80555" y="1000108"/>
            <a:ext cx="3255264" cy="2733692"/>
          </a:xfrm>
        </p:spPr>
        <p:txBody>
          <a:bodyPr>
            <a:normAutofit/>
          </a:bodyPr>
          <a:lstStyle/>
          <a:p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</a:t>
            </a:r>
            <a:r>
              <a:rPr lang="en-GB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Block (PCB)</a:t>
            </a:r>
            <a:b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are metadata of a process? 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271463"/>
            <a:ext cx="3562350" cy="631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858016" y="2071678"/>
            <a:ext cx="2143108" cy="12858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/>
              <a:t>Values of registers at the time the process is blocked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rot="10800000">
            <a:off x="6000760" y="2643182"/>
            <a:ext cx="857256" cy="71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858016" y="428604"/>
            <a:ext cx="2143108" cy="1428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/>
              <a:t>Index of instruction  which will execute when the process re-executes.</a:t>
            </a:r>
          </a:p>
        </p:txBody>
      </p:sp>
      <p:cxnSp>
        <p:nvCxnSpPr>
          <p:cNvPr id="16" name="Straight Arrow Connector 15"/>
          <p:cNvCxnSpPr>
            <a:stCxn id="13" idx="1"/>
          </p:cNvCxnSpPr>
          <p:nvPr/>
        </p:nvCxnSpPr>
        <p:spPr>
          <a:xfrm rot="10800000" flipV="1">
            <a:off x="6072198" y="1142984"/>
            <a:ext cx="785818" cy="642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016588" y="1104922"/>
            <a:ext cx="7122503" cy="5467350"/>
            <a:chOff x="1735777" y="571480"/>
            <a:chExt cx="7122503" cy="5467350"/>
          </a:xfrm>
        </p:grpSpPr>
        <p:pic>
          <p:nvPicPr>
            <p:cNvPr id="11571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19355" y="571480"/>
              <a:ext cx="6638925" cy="5467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ectangle 4"/>
            <p:cNvSpPr/>
            <p:nvPr/>
          </p:nvSpPr>
          <p:spPr>
            <a:xfrm>
              <a:off x="1735777" y="2872997"/>
              <a:ext cx="1500198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Call a service 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5400000" flipH="1" flipV="1">
              <a:off x="2894001" y="2178835"/>
              <a:ext cx="1070776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16200000" flipH="1">
              <a:off x="5893603" y="2250273"/>
              <a:ext cx="1714512" cy="6429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6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228600"/>
            <a:ext cx="5500726" cy="62863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Scheduling Example</a:t>
            </a:r>
          </a:p>
        </p:txBody>
      </p:sp>
      <p:sp>
        <p:nvSpPr>
          <p:cNvPr id="8" name="Rectangle 7"/>
          <p:cNvSpPr/>
          <p:nvPr/>
        </p:nvSpPr>
        <p:spPr>
          <a:xfrm>
            <a:off x="4857752" y="2714620"/>
            <a:ext cx="121444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2. Time out</a:t>
            </a:r>
            <a:endParaRPr lang="en-US" sz="1600" dirty="0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7556500" cy="1116012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Elements of O/S</a:t>
            </a:r>
          </a:p>
        </p:txBody>
      </p:sp>
      <p:pic>
        <p:nvPicPr>
          <p:cNvPr id="1167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5278" y="980720"/>
            <a:ext cx="7391498" cy="5591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7556500" cy="111601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Scheduling</a:t>
            </a:r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364" y="1357298"/>
            <a:ext cx="8501274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>
                <a:solidFill>
                  <a:srgbClr val="002060"/>
                </a:solidFill>
              </a:rPr>
              <a:t>8.1 Operating System Overview</a:t>
            </a:r>
          </a:p>
          <a:p>
            <a:r>
              <a:rPr lang="en-US" sz="3200">
                <a:solidFill>
                  <a:srgbClr val="002060"/>
                </a:solidFill>
              </a:rPr>
              <a:t>8.2 Scheduling</a:t>
            </a:r>
          </a:p>
          <a:p>
            <a:r>
              <a:rPr lang="en-US" sz="3200">
                <a:solidFill>
                  <a:srgbClr val="002060"/>
                </a:solidFill>
              </a:rPr>
              <a:t>8.3 Memory Management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7556500" cy="1116013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8.3- Memory Management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034" y="1357298"/>
            <a:ext cx="807249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§"/>
            </a:pPr>
            <a:r>
              <a:rPr lang="en-US" sz="3200"/>
              <a:t>  Memory Management</a:t>
            </a:r>
          </a:p>
          <a:p>
            <a:pPr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§"/>
            </a:pPr>
            <a:r>
              <a:rPr lang="en-US" sz="3200"/>
              <a:t>  S</a:t>
            </a:r>
            <a:r>
              <a:rPr lang="en-US" sz="3200">
                <a:sym typeface="Wingdings" pitchFamily="2" charset="2"/>
              </a:rPr>
              <a:t>wapping</a:t>
            </a:r>
          </a:p>
          <a:p>
            <a:pPr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§"/>
            </a:pPr>
            <a:r>
              <a:rPr lang="en-US" sz="3200">
                <a:sym typeface="Wingdings" pitchFamily="2" charset="2"/>
              </a:rPr>
              <a:t>  Partioning</a:t>
            </a:r>
          </a:p>
          <a:p>
            <a:pPr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§"/>
            </a:pPr>
            <a:r>
              <a:rPr lang="en-US" sz="3200">
                <a:sym typeface="Wingdings" pitchFamily="2" charset="2"/>
              </a:rPr>
              <a:t>  Paging</a:t>
            </a:r>
          </a:p>
          <a:p>
            <a:pPr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§"/>
            </a:pPr>
            <a:r>
              <a:rPr lang="en-US" sz="3200">
                <a:sym typeface="Wingdings" pitchFamily="2" charset="2"/>
              </a:rPr>
              <a:t>  Virtual Memory</a:t>
            </a:r>
          </a:p>
          <a:p>
            <a:pPr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§"/>
            </a:pPr>
            <a:r>
              <a:rPr lang="en-US" sz="3200">
                <a:sym typeface="Wingdings" pitchFamily="2" charset="2"/>
              </a:rPr>
              <a:t>  Translation Lookaside Buffer</a:t>
            </a:r>
          </a:p>
          <a:p>
            <a:pPr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§"/>
            </a:pPr>
            <a:r>
              <a:rPr lang="en-US" sz="3200">
                <a:sym typeface="Wingdings" pitchFamily="2" charset="2"/>
              </a:rPr>
              <a:t>  Segmentation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428596" y="5000636"/>
            <a:ext cx="8358246" cy="1384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/>
              <a:t>Memory Management is a part of OS which bears responsibility to manage computer memory at the system level in which some above techniques can be applied.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2714620"/>
            <a:ext cx="3255264" cy="3411543"/>
          </a:xfrm>
        </p:spPr>
        <p:txBody>
          <a:bodyPr>
            <a:normAutofit/>
          </a:bodyPr>
          <a:lstStyle/>
          <a:p>
            <a:r>
              <a:rPr lang="en-US" sz="2800"/>
              <a:t>Why?</a:t>
            </a:r>
          </a:p>
          <a:p>
            <a:r>
              <a:rPr lang="en-US" sz="1800"/>
              <a:t>Memory has larger size </a:t>
            </a:r>
            <a:r>
              <a:rPr lang="en-US" sz="1800">
                <a:sym typeface="Wingdings" pitchFamily="2" charset="2"/>
              </a:rPr>
              <a:t> Processes request more and more memory,  more processes need to run  Memory is not enough to supply  A selected process must be swapped out to disk in order to load new process (SWAP)</a:t>
            </a:r>
            <a:endParaRPr lang="en-US" sz="1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28596" y="500042"/>
            <a:ext cx="3255264" cy="1785950"/>
          </a:xfrm>
        </p:spPr>
        <p:txBody>
          <a:bodyPr>
            <a:normAutofit/>
          </a:bodyPr>
          <a:lstStyle/>
          <a:p>
            <a:r>
              <a:rPr lang="en-US" sz="3200"/>
              <a:t>Memory Management:</a:t>
            </a:r>
            <a:br>
              <a:rPr lang="en-US" sz="3200"/>
            </a:br>
            <a:r>
              <a:rPr lang="en-US" sz="3600"/>
              <a:t>Swapping</a:t>
            </a:r>
            <a:endParaRPr lang="en-US" sz="3200"/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0078" y="276225"/>
            <a:ext cx="4362450" cy="630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500042"/>
            <a:ext cx="3255264" cy="116205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Management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381093" y="1785927"/>
            <a:ext cx="3255264" cy="785818"/>
          </a:xfrm>
        </p:spPr>
        <p:txBody>
          <a:bodyPr/>
          <a:lstStyle/>
          <a:p>
            <a:r>
              <a:rPr lang="en-US" sz="3600" dirty="0"/>
              <a:t>Partitioning</a:t>
            </a:r>
          </a:p>
        </p:txBody>
      </p:sp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9994" y="76376"/>
            <a:ext cx="4991162" cy="6710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57158" y="2714620"/>
            <a:ext cx="30718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Smaller process needs smaller  memory </a:t>
            </a:r>
            <a:r>
              <a:rPr lang="en-US">
                <a:solidFill>
                  <a:schemeClr val="bg1"/>
                </a:solidFill>
                <a:sym typeface="Wingdings" pitchFamily="2" charset="2"/>
              </a:rPr>
              <a:t> Unequal-size partition is better.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7556500" cy="963612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 of Dynamic Partitioning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5008" y="2869071"/>
            <a:ext cx="3071834" cy="363176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n-lt"/>
              </a:rPr>
              <a:t>Logical address</a:t>
            </a:r>
          </a:p>
          <a:p>
            <a:r>
              <a:rPr lang="en-US" sz="1800" dirty="0">
                <a:latin typeface="+mn-lt"/>
              </a:rPr>
              <a:t>     - expressed as a location relative </a:t>
            </a:r>
            <a:r>
              <a:rPr lang="en-US" sz="1800">
                <a:latin typeface="+mn-lt"/>
              </a:rPr>
              <a:t>to the </a:t>
            </a:r>
            <a:r>
              <a:rPr lang="en-US" sz="1800" dirty="0">
                <a:latin typeface="+mn-lt"/>
              </a:rPr>
              <a:t>beginning of  </a:t>
            </a:r>
            <a:r>
              <a:rPr lang="en-US" sz="1800">
                <a:latin typeface="+mn-lt"/>
              </a:rPr>
              <a:t>the program (</a:t>
            </a:r>
            <a:r>
              <a:rPr lang="en-US" sz="1800" b="1">
                <a:latin typeface="+mn-lt"/>
              </a:rPr>
              <a:t>offset</a:t>
            </a:r>
            <a:r>
              <a:rPr lang="en-US" sz="1800">
                <a:latin typeface="+mn-lt"/>
              </a:rPr>
              <a:t>)</a:t>
            </a:r>
            <a:endParaRPr lang="en-US" sz="1800" dirty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r>
              <a:rPr lang="en-US" b="1" dirty="0">
                <a:latin typeface="+mn-lt"/>
              </a:rPr>
              <a:t>Physical address</a:t>
            </a:r>
          </a:p>
          <a:p>
            <a:r>
              <a:rPr lang="en-US" sz="1800" dirty="0">
                <a:latin typeface="+mn-lt"/>
              </a:rPr>
              <a:t>     - an actual location in main memory</a:t>
            </a:r>
          </a:p>
          <a:p>
            <a:endParaRPr lang="en-US" sz="1600" dirty="0">
              <a:latin typeface="+mn-lt"/>
            </a:endParaRPr>
          </a:p>
          <a:p>
            <a:r>
              <a:rPr lang="en-US" b="1" dirty="0">
                <a:latin typeface="+mn-lt"/>
              </a:rPr>
              <a:t>Base address</a:t>
            </a:r>
          </a:p>
          <a:p>
            <a:r>
              <a:rPr lang="en-US" sz="1800" dirty="0">
                <a:latin typeface="+mn-lt"/>
              </a:rPr>
              <a:t>      - current starting location of the process</a:t>
            </a:r>
          </a:p>
        </p:txBody>
      </p:sp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3">
            <a:lum bright="-20000" contrast="25000"/>
          </a:blip>
          <a:srcRect/>
          <a:stretch>
            <a:fillRect/>
          </a:stretch>
        </p:blipFill>
        <p:spPr bwMode="auto">
          <a:xfrm>
            <a:off x="123831" y="1142984"/>
            <a:ext cx="5305425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5715008" y="1083404"/>
            <a:ext cx="3000397" cy="1631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/>
              <a:t>To enable loading a process to any position of memory, program addresses must be expressed as </a:t>
            </a:r>
            <a:r>
              <a:rPr lang="en-US" sz="2000" b="1"/>
              <a:t>l</a:t>
            </a:r>
            <a:r>
              <a:rPr lang="en-US" sz="2000" b="1">
                <a:sym typeface="Wingdings" pitchFamily="2" charset="2"/>
              </a:rPr>
              <a:t>ogical addresses</a:t>
            </a:r>
            <a:r>
              <a:rPr lang="en-US" sz="2000">
                <a:sym typeface="Wingdings" pitchFamily="2" charset="2"/>
              </a:rPr>
              <a:t> </a:t>
            </a:r>
            <a:endParaRPr lang="en-US" sz="2000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838190"/>
            <a:ext cx="3255264" cy="1162050"/>
          </a:xfrm>
        </p:spPr>
        <p:txBody>
          <a:bodyPr>
            <a:no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Management</a:t>
            </a:r>
            <a:b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Paging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381093" y="2660663"/>
            <a:ext cx="3255264" cy="3768733"/>
          </a:xfrm>
        </p:spPr>
        <p:txBody>
          <a:bodyPr>
            <a:normAutofit fontScale="85000" lnSpcReduction="20000"/>
          </a:bodyPr>
          <a:lstStyle/>
          <a:p>
            <a:r>
              <a:rPr lang="en-US" sz="2000"/>
              <a:t>At a time, only one instruction of the current process executes </a:t>
            </a:r>
            <a:r>
              <a:rPr lang="en-US" sz="2000">
                <a:sym typeface="Wingdings" pitchFamily="2" charset="2"/>
              </a:rPr>
              <a:t>  Only necessary part of each process is loaded  Many processes can be loaded.</a:t>
            </a:r>
          </a:p>
          <a:p>
            <a:r>
              <a:rPr lang="en-US" sz="2000"/>
              <a:t>Programs are divided into   small  fixed chunk (ex. 4KB).  At a time, only some pages of each process are loaded to memory (frames)</a:t>
            </a:r>
          </a:p>
          <a:p>
            <a:r>
              <a:rPr lang="en-US" sz="2000"/>
              <a:t>Memory is divided also to frames</a:t>
            </a:r>
          </a:p>
          <a:p>
            <a:r>
              <a:rPr lang="en-US" sz="2000"/>
              <a:t>Frame size= Page size</a:t>
            </a:r>
            <a:endParaRPr lang="en-US" sz="1800" dirty="0"/>
          </a:p>
        </p:txBody>
      </p:sp>
      <p:pic>
        <p:nvPicPr>
          <p:cNvPr id="1218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71944" y="214290"/>
            <a:ext cx="5200650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572000" y="5929330"/>
            <a:ext cx="3929090" cy="5000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Loading 4 frames of the process A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571480"/>
            <a:ext cx="3255264" cy="2714644"/>
          </a:xfrm>
        </p:spPr>
        <p:txBody>
          <a:bodyPr>
            <a:normAutofit/>
          </a:bodyPr>
          <a:lstStyle/>
          <a:p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Paging</a:t>
            </a:r>
            <a:br>
              <a:rPr lang="en-US" sz="2889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889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89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</a:t>
            </a:r>
            <a:r>
              <a:rPr lang="en-US" sz="288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Physical</a:t>
            </a:r>
            <a:br>
              <a:rPr lang="en-US" sz="2889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89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Addresses</a:t>
            </a:r>
            <a:endParaRPr lang="en-US" sz="2889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1472" y="3929066"/>
            <a:ext cx="27860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Each program address is expressed as a logical address which is a pair of (page, offset)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857620" y="214290"/>
            <a:ext cx="5181600" cy="5686425"/>
            <a:chOff x="3857620" y="585788"/>
            <a:chExt cx="5181600" cy="5686425"/>
          </a:xfrm>
        </p:grpSpPr>
        <p:pic>
          <p:nvPicPr>
            <p:cNvPr id="122883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57620" y="585788"/>
              <a:ext cx="5181600" cy="5686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Rectangle 6"/>
            <p:cNvSpPr/>
            <p:nvPr/>
          </p:nvSpPr>
          <p:spPr>
            <a:xfrm>
              <a:off x="5116350" y="4143380"/>
              <a:ext cx="316112" cy="13542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50"/>
                <a:t>0</a:t>
              </a:r>
            </a:p>
            <a:p>
              <a:r>
                <a:rPr lang="en-US" sz="2050"/>
                <a:t>1</a:t>
              </a:r>
            </a:p>
            <a:p>
              <a:r>
                <a:rPr lang="en-US" sz="2050"/>
                <a:t>2</a:t>
              </a:r>
            </a:p>
            <a:p>
              <a:r>
                <a:rPr lang="en-US" sz="2050"/>
                <a:t>3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3857620" y="435098"/>
            <a:ext cx="3786214" cy="707886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/>
              <a:t>How to determine physical address from a logical address?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4" y="134471"/>
            <a:ext cx="7556313" cy="932329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 Memory: Demand Paging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1785926"/>
            <a:ext cx="7858148" cy="4695836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Each page of a process is brought in only when it is needed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Principle of locality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When working with a large process execution may </a:t>
            </a:r>
            <a:r>
              <a:rPr lang="en-US" sz="2000">
                <a:solidFill>
                  <a:srgbClr val="002060"/>
                </a:solidFill>
              </a:rPr>
              <a:t>be </a:t>
            </a:r>
            <a:r>
              <a:rPr lang="en-US" sz="2000" b="1">
                <a:solidFill>
                  <a:srgbClr val="FF0000"/>
                </a:solidFill>
              </a:rPr>
              <a:t>confined (limited) </a:t>
            </a:r>
            <a:r>
              <a:rPr lang="en-US" sz="2000" b="1" dirty="0">
                <a:solidFill>
                  <a:srgbClr val="FF0000"/>
                </a:solidFill>
              </a:rPr>
              <a:t>to a small section of a program </a:t>
            </a:r>
            <a:r>
              <a:rPr lang="en-US" sz="2000" dirty="0">
                <a:solidFill>
                  <a:srgbClr val="002060"/>
                </a:solidFill>
              </a:rPr>
              <a:t>(subroutine)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It is better use of memory to load in just a few pages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If the program </a:t>
            </a:r>
            <a:r>
              <a:rPr lang="en-US" sz="2000" b="1" dirty="0">
                <a:solidFill>
                  <a:srgbClr val="FF0000"/>
                </a:solidFill>
              </a:rPr>
              <a:t>references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data or branches to </a:t>
            </a:r>
            <a:r>
              <a:rPr lang="en-US" sz="2000" dirty="0">
                <a:solidFill>
                  <a:srgbClr val="FF0000"/>
                </a:solidFill>
              </a:rPr>
              <a:t>an instruction on a page not in main memory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b="1" u="sng" dirty="0">
                <a:solidFill>
                  <a:srgbClr val="FF0000"/>
                </a:solidFill>
              </a:rPr>
              <a:t>a </a:t>
            </a:r>
            <a:r>
              <a:rPr lang="en-US" sz="2000" b="1" i="1" u="sng" dirty="0">
                <a:solidFill>
                  <a:srgbClr val="FF0000"/>
                </a:solidFill>
              </a:rPr>
              <a:t>page fault </a:t>
            </a:r>
            <a:r>
              <a:rPr lang="en-US" sz="2000" dirty="0">
                <a:solidFill>
                  <a:srgbClr val="002060"/>
                </a:solidFill>
              </a:rPr>
              <a:t>is triggered which tells the OS to bring in the </a:t>
            </a:r>
            <a:r>
              <a:rPr lang="en-US" sz="2000">
                <a:solidFill>
                  <a:srgbClr val="002060"/>
                </a:solidFill>
              </a:rPr>
              <a:t>desired page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4" y="134471"/>
            <a:ext cx="7556313" cy="932329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 Memory: Demand Paging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500174"/>
            <a:ext cx="8143900" cy="4786346"/>
          </a:xfrm>
        </p:spPr>
        <p:txBody>
          <a:bodyPr>
            <a:noAutofit/>
          </a:bodyPr>
          <a:lstStyle/>
          <a:p>
            <a:r>
              <a:rPr lang="en-US" sz="2400" b="1">
                <a:solidFill>
                  <a:srgbClr val="002060"/>
                </a:solidFill>
              </a:rPr>
              <a:t>Advantages</a:t>
            </a:r>
            <a:r>
              <a:rPr lang="en-US" sz="2400" b="1" dirty="0">
                <a:solidFill>
                  <a:srgbClr val="002060"/>
                </a:solidFill>
              </a:rPr>
              <a:t>: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More processes can be maintained in memory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Time is saved because unused pages are not swapped in and out of memory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Disadvantages: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When one page is brought in, another page must be thrown out (</a:t>
            </a:r>
            <a:r>
              <a:rPr lang="en-US" sz="2000" i="1" dirty="0">
                <a:solidFill>
                  <a:srgbClr val="FF0000"/>
                </a:solidFill>
              </a:rPr>
              <a:t>page replacement</a:t>
            </a:r>
            <a:r>
              <a:rPr lang="en-US" sz="2000" i="1" dirty="0">
                <a:solidFill>
                  <a:srgbClr val="002060"/>
                </a:solidFill>
              </a:rPr>
              <a:t>)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If a page is thrown out just before it is about to be used the OS will have to go get the page again</a:t>
            </a:r>
          </a:p>
          <a:p>
            <a:pPr lvl="1"/>
            <a:r>
              <a:rPr lang="en-US" sz="2000" i="1">
                <a:solidFill>
                  <a:srgbClr val="FF0000"/>
                </a:solidFill>
              </a:rPr>
              <a:t>Thrashing</a:t>
            </a:r>
            <a:r>
              <a:rPr lang="en-US" sz="2000" i="1">
                <a:solidFill>
                  <a:srgbClr val="002060"/>
                </a:solidFill>
              </a:rPr>
              <a:t> (đánh bại- hệ thống trì trệ)</a:t>
            </a:r>
            <a:endParaRPr lang="en-US" sz="2000" dirty="0">
              <a:solidFill>
                <a:srgbClr val="002060"/>
              </a:solidFill>
            </a:endParaRPr>
          </a:p>
          <a:p>
            <a:pPr lvl="2"/>
            <a:r>
              <a:rPr lang="en-US" sz="2000" dirty="0">
                <a:solidFill>
                  <a:srgbClr val="002060"/>
                </a:solidFill>
              </a:rPr>
              <a:t>When the processor spends most of its time swapping pages rather than executing instructions</a:t>
            </a:r>
          </a:p>
          <a:p>
            <a:endParaRPr 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1" y="1071546"/>
            <a:ext cx="1928826" cy="2571768"/>
          </a:xfrm>
        </p:spPr>
        <p:txBody>
          <a:bodyPr>
            <a:noAutofit/>
          </a:bodyPr>
          <a:lstStyle/>
          <a:p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Paging:</a:t>
            </a:r>
            <a:b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Inverted </a:t>
            </a:r>
            <a:b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</a:t>
            </a:r>
            <a:b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5720" y="5371943"/>
            <a:ext cx="8572560" cy="12003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Hash function allows determine the position of a table in which data is stored. </a:t>
            </a:r>
          </a:p>
          <a:p>
            <a:r>
              <a:rPr lang="en-US" sz="1800">
                <a:solidFill>
                  <a:schemeClr val="bg1"/>
                </a:solidFill>
              </a:rPr>
              <a:t>Example: </a:t>
            </a:r>
            <a:r>
              <a:rPr lang="en-US" sz="1800" b="1">
                <a:solidFill>
                  <a:schemeClr val="bg1"/>
                </a:solidFill>
              </a:rPr>
              <a:t>h(n) = n modulo k</a:t>
            </a:r>
          </a:p>
          <a:p>
            <a:r>
              <a:rPr lang="en-US" sz="1800">
                <a:solidFill>
                  <a:schemeClr val="bg1"/>
                </a:solidFill>
              </a:rPr>
              <a:t>If h(n2) = position storing n1, n2 will be stored in the lower position (overflow area) and they are marked in  the field </a:t>
            </a:r>
            <a:r>
              <a:rPr lang="en-US" sz="1800" b="1">
                <a:solidFill>
                  <a:schemeClr val="bg1"/>
                </a:solidFill>
              </a:rPr>
              <a:t>chain.</a:t>
            </a:r>
            <a:endParaRPr lang="en-US" sz="1800">
              <a:solidFill>
                <a:schemeClr val="bg1"/>
              </a:solidFill>
            </a:endParaRPr>
          </a:p>
        </p:txBody>
      </p:sp>
      <p:pic>
        <p:nvPicPr>
          <p:cNvPr id="1239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214290"/>
            <a:ext cx="59721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28596" y="3857628"/>
            <a:ext cx="2500330" cy="121444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/>
              <a:t>A large tabel is used to store all pages of all procsses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857232"/>
            <a:ext cx="3255264" cy="2133600"/>
          </a:xfrm>
        </p:spPr>
        <p:txBody>
          <a:bodyPr/>
          <a:lstStyle/>
          <a:p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Paging:</a:t>
            </a:r>
            <a:b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Paging and Translation Lookaside Buffer (TLB)</a:t>
            </a:r>
          </a:p>
        </p:txBody>
      </p:sp>
      <p:sp>
        <p:nvSpPr>
          <p:cNvPr id="5" name="Rectangle 4"/>
          <p:cNvSpPr/>
          <p:nvPr/>
        </p:nvSpPr>
        <p:spPr>
          <a:xfrm>
            <a:off x="357158" y="3357562"/>
            <a:ext cx="314327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TLB is an hardware including some registers. A part of process table is copied to them in order to increase performance of translating virtual addresses to physical addresses.</a:t>
            </a:r>
          </a:p>
        </p:txBody>
      </p:sp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419100"/>
            <a:ext cx="447675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8358246" y="1714488"/>
            <a:ext cx="571472" cy="50006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2060"/>
                </a:solidFill>
              </a:rPr>
              <a:t>TLB hit</a:t>
            </a:r>
          </a:p>
        </p:txBody>
      </p:sp>
      <p:sp>
        <p:nvSpPr>
          <p:cNvPr id="7" name="Rectangle 6"/>
          <p:cNvSpPr/>
          <p:nvPr/>
        </p:nvSpPr>
        <p:spPr>
          <a:xfrm>
            <a:off x="6143636" y="1857364"/>
            <a:ext cx="642942" cy="50006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FF0000"/>
                </a:solidFill>
              </a:rPr>
              <a:t>TLB miss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358246" cy="1116106"/>
          </a:xfrm>
        </p:spPr>
        <p:txBody>
          <a:bodyPr/>
          <a:lstStyle/>
          <a:p>
            <a:r>
              <a:rPr lang="en-US" sz="4000" b="1"/>
              <a:t>8.1- Operating System Overvie</a:t>
            </a:r>
            <a:r>
              <a:rPr lang="en-US" sz="4000" b="1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8463" indent="-398463"/>
            <a:r>
              <a:rPr lang="en-US" sz="3200">
                <a:solidFill>
                  <a:schemeClr val="tx1"/>
                </a:solidFill>
              </a:rPr>
              <a:t>The Operating System as a User/Coputer Interface</a:t>
            </a:r>
          </a:p>
          <a:p>
            <a:pPr marL="398463" indent="-398463"/>
            <a:r>
              <a:rPr lang="en-US" sz="3200">
                <a:solidFill>
                  <a:schemeClr val="tx1"/>
                </a:solidFill>
              </a:rPr>
              <a:t>The Operating System as Resource Manager</a:t>
            </a:r>
          </a:p>
          <a:p>
            <a:pPr marL="398463" indent="-398463"/>
            <a:r>
              <a:rPr lang="en-US" sz="3200">
                <a:solidFill>
                  <a:schemeClr val="tx1"/>
                </a:solidFill>
              </a:rPr>
              <a:t>Types of Operating Systems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282" y="285728"/>
            <a:ext cx="7000924" cy="571504"/>
          </a:xfrm>
        </p:spPr>
        <p:txBody>
          <a:bodyPr/>
          <a:lstStyle/>
          <a:p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TLB and Cache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</a:t>
            </a:r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4788" y="997922"/>
            <a:ext cx="7553426" cy="550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14290"/>
            <a:ext cx="3457572" cy="89533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71406" y="1857364"/>
            <a:ext cx="4286280" cy="4357718"/>
          </a:xfrm>
        </p:spPr>
        <p:txBody>
          <a:bodyPr>
            <a:noAutofit/>
          </a:bodyPr>
          <a:lstStyle/>
          <a:p>
            <a:r>
              <a:rPr lang="en-US" sz="2000">
                <a:solidFill>
                  <a:srgbClr val="002060"/>
                </a:solidFill>
              </a:rPr>
              <a:t>Usually </a:t>
            </a:r>
            <a:r>
              <a:rPr lang="en-US" sz="2000" dirty="0">
                <a:solidFill>
                  <a:srgbClr val="002060"/>
                </a:solidFill>
              </a:rPr>
              <a:t>visible to the programmer</a:t>
            </a:r>
          </a:p>
          <a:p>
            <a:r>
              <a:rPr lang="en-US" sz="2000" dirty="0">
                <a:solidFill>
                  <a:srgbClr val="002060"/>
                </a:solidFill>
              </a:rPr>
              <a:t>Provided as a convenience for organizing programs and data and as a means for associating privilege and protection attributes with instructions and data</a:t>
            </a:r>
          </a:p>
          <a:p>
            <a:r>
              <a:rPr lang="en-US" sz="2000" dirty="0">
                <a:solidFill>
                  <a:srgbClr val="002060"/>
                </a:solidFill>
              </a:rPr>
              <a:t>Allows the programmer to view memory as consisting of multiple address spaces </a:t>
            </a:r>
            <a:r>
              <a:rPr lang="en-US" sz="2000">
                <a:solidFill>
                  <a:srgbClr val="002060"/>
                </a:solidFill>
              </a:rPr>
              <a:t>or segments</a:t>
            </a:r>
          </a:p>
          <a:p>
            <a:r>
              <a:rPr lang="en-US" sz="2000">
                <a:solidFill>
                  <a:srgbClr val="002060"/>
                </a:solidFill>
              </a:rPr>
              <a:t>A segment can be divided into some pages.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2133600"/>
            <a:ext cx="3657600" cy="4491037"/>
          </a:xfrm>
        </p:spPr>
        <p:txBody>
          <a:bodyPr>
            <a:normAutofit/>
          </a:bodyPr>
          <a:lstStyle/>
          <a:p>
            <a:pPr>
              <a:lnSpc>
                <a:spcPts val="2360"/>
              </a:lnSpc>
              <a:spcBef>
                <a:spcPts val="1300"/>
              </a:spcBef>
            </a:pPr>
            <a:r>
              <a:rPr lang="en-US" sz="2000" b="1" dirty="0">
                <a:solidFill>
                  <a:srgbClr val="002060"/>
                </a:solidFill>
              </a:rPr>
              <a:t>Advantages:</a:t>
            </a:r>
          </a:p>
          <a:p>
            <a:pPr lvl="1">
              <a:lnSpc>
                <a:spcPts val="2360"/>
              </a:lnSpc>
              <a:spcBef>
                <a:spcPts val="1300"/>
              </a:spcBef>
            </a:pPr>
            <a:r>
              <a:rPr lang="en-US" sz="2000" dirty="0">
                <a:solidFill>
                  <a:srgbClr val="002060"/>
                </a:solidFill>
              </a:rPr>
              <a:t>Simplifies the handling of growing data structures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Allows programs to be altered and recompiled independently without requiring that an entire set of programs be re-linked and re-loaded</a:t>
            </a:r>
          </a:p>
          <a:p>
            <a:pPr lvl="1"/>
            <a:r>
              <a:rPr lang="en-US" sz="2000">
                <a:solidFill>
                  <a:srgbClr val="002060"/>
                </a:solidFill>
              </a:rPr>
              <a:t>A segment can be shared </a:t>
            </a:r>
            <a:r>
              <a:rPr lang="en-US" sz="2000" dirty="0">
                <a:solidFill>
                  <a:srgbClr val="002060"/>
                </a:solidFill>
              </a:rPr>
              <a:t>among processes</a:t>
            </a:r>
          </a:p>
          <a:p>
            <a:pPr lvl="1"/>
            <a:r>
              <a:rPr lang="en-US" sz="2000">
                <a:solidFill>
                  <a:srgbClr val="002060"/>
                </a:solidFill>
              </a:rPr>
              <a:t>A segment can be added individual protection</a:t>
            </a:r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</p:txBody>
      </p:sp>
      <p:sp useBgFill="1">
        <p:nvSpPr>
          <p:cNvPr id="7" name="TextBox 6"/>
          <p:cNvSpPr txBox="1"/>
          <p:nvPr/>
        </p:nvSpPr>
        <p:spPr>
          <a:xfrm>
            <a:off x="7963990" y="240255"/>
            <a:ext cx="951409" cy="17409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1" y="0"/>
            <a:ext cx="2438399" cy="25958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0" y="685800"/>
            <a:ext cx="1393778" cy="1214230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142976" y="1071546"/>
            <a:ext cx="5572164" cy="785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 is divided in to segments (data, code, stack, heap segments)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14290"/>
            <a:ext cx="3457572" cy="895336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Exerxises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57158" y="1000108"/>
            <a:ext cx="8572560" cy="5072098"/>
          </a:xfrm>
        </p:spPr>
        <p:txBody>
          <a:bodyPr>
            <a:noAutofit/>
          </a:bodyPr>
          <a:lstStyle/>
          <a:p>
            <a:r>
              <a:rPr lang="en-US" sz="1600">
                <a:solidFill>
                  <a:srgbClr val="002060"/>
                </a:solidFill>
              </a:rPr>
              <a:t>8.1 What is an operating system? \</a:t>
            </a:r>
          </a:p>
          <a:p>
            <a:r>
              <a:rPr lang="en-US" sz="1600">
                <a:solidFill>
                  <a:srgbClr val="002060"/>
                </a:solidFill>
              </a:rPr>
              <a:t>8.2 List and briefly define the key services provided by an OS. </a:t>
            </a:r>
          </a:p>
          <a:p>
            <a:r>
              <a:rPr lang="en-US" sz="1600">
                <a:solidFill>
                  <a:srgbClr val="002060"/>
                </a:solidFill>
              </a:rPr>
              <a:t>8.3 List and briefly define the major types of OS scheduling. </a:t>
            </a:r>
          </a:p>
          <a:p>
            <a:r>
              <a:rPr lang="en-US" sz="1600">
                <a:solidFill>
                  <a:srgbClr val="002060"/>
                </a:solidFill>
              </a:rPr>
              <a:t>8.4 What is the difference between a process and a program? </a:t>
            </a:r>
          </a:p>
          <a:p>
            <a:r>
              <a:rPr lang="en-US" sz="1600">
                <a:solidFill>
                  <a:srgbClr val="002060"/>
                </a:solidFill>
              </a:rPr>
              <a:t>8.5 What is the purpose of swapping? </a:t>
            </a:r>
          </a:p>
          <a:p>
            <a:r>
              <a:rPr lang="en-US" sz="1600">
                <a:solidFill>
                  <a:srgbClr val="002060"/>
                </a:solidFill>
              </a:rPr>
              <a:t>8.6 If a process may be dynamically assigned to different locations in main memory, what is the implication for the addressing mechanism? </a:t>
            </a:r>
          </a:p>
          <a:p>
            <a:r>
              <a:rPr lang="en-US" sz="1600">
                <a:solidFill>
                  <a:srgbClr val="002060"/>
                </a:solidFill>
              </a:rPr>
              <a:t>8.7 Is it necessary for all of the pages of a process to be in main memory while the process is executing? </a:t>
            </a:r>
          </a:p>
          <a:p>
            <a:r>
              <a:rPr lang="en-US" sz="1600">
                <a:solidFill>
                  <a:srgbClr val="002060"/>
                </a:solidFill>
              </a:rPr>
              <a:t>8.8 Must the pages of a process in main memory be contiguous? </a:t>
            </a:r>
          </a:p>
          <a:p>
            <a:r>
              <a:rPr lang="en-US" sz="1600">
                <a:solidFill>
                  <a:srgbClr val="002060"/>
                </a:solidFill>
              </a:rPr>
              <a:t>8.9 Is it necessary for the pages of a process in main memory to be in sequential order? </a:t>
            </a:r>
          </a:p>
          <a:p>
            <a:r>
              <a:rPr lang="en-US" sz="1600">
                <a:solidFill>
                  <a:srgbClr val="002060"/>
                </a:solidFill>
              </a:rPr>
              <a:t>8.10 What is the purpose of a translation lookaside buffer?</a:t>
            </a:r>
            <a:endParaRPr lang="en-US" sz="1600" dirty="0">
              <a:solidFill>
                <a:srgbClr val="002060"/>
              </a:solidFill>
            </a:endParaRPr>
          </a:p>
        </p:txBody>
      </p:sp>
      <p:sp useBgFill="1">
        <p:nvSpPr>
          <p:cNvPr id="7" name="TextBox 6"/>
          <p:cNvSpPr txBox="1"/>
          <p:nvPr/>
        </p:nvSpPr>
        <p:spPr>
          <a:xfrm>
            <a:off x="7963990" y="240255"/>
            <a:ext cx="951409" cy="17409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06" y="214290"/>
            <a:ext cx="1393778" cy="121423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3428999" cy="1116106"/>
          </a:xfrm>
        </p:spPr>
        <p:txBody>
          <a:bodyPr>
            <a:normAutofit/>
          </a:bodyPr>
          <a:lstStyle/>
          <a:p>
            <a:r>
              <a:rPr lang="en-US" sz="4400" dirty="0"/>
              <a:t>Summary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57200" y="2586038"/>
            <a:ext cx="3657600" cy="270035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rgbClr val="002060"/>
                </a:solidFill>
              </a:rPr>
              <a:t>Operating system objectives and functions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2060"/>
                </a:solidFill>
              </a:rPr>
              <a:t>Types of operating systems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2060"/>
                </a:solidFill>
              </a:rPr>
              <a:t>Scheduling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Long-term scheduling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Medium-term scheduling</a:t>
            </a:r>
          </a:p>
          <a:p>
            <a:pPr lvl="1"/>
            <a:r>
              <a:rPr lang="en-US">
                <a:solidFill>
                  <a:srgbClr val="002060"/>
                </a:solidFill>
              </a:rPr>
              <a:t>Short-term scheduling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2" name="Content Placeholder 31"/>
          <p:cNvSpPr>
            <a:spLocks noGrp="1"/>
          </p:cNvSpPr>
          <p:nvPr>
            <p:ph sz="quarter" idx="4"/>
          </p:nvPr>
        </p:nvSpPr>
        <p:spPr>
          <a:xfrm>
            <a:off x="4643438" y="2571768"/>
            <a:ext cx="3810000" cy="385762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rgbClr val="002060"/>
                </a:solidFill>
              </a:rPr>
              <a:t>Memory management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Swapping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Partitioning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Paging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Virtual memory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Translation lookaside buffer</a:t>
            </a:r>
          </a:p>
          <a:p>
            <a:pPr lvl="1"/>
            <a:r>
              <a:rPr lang="en-US">
                <a:solidFill>
                  <a:srgbClr val="002060"/>
                </a:solidFill>
              </a:rPr>
              <a:t>Segmentation</a:t>
            </a:r>
            <a:endParaRPr lang="en-US" dirty="0">
              <a:solidFill>
                <a:srgbClr val="002060"/>
              </a:solidFill>
            </a:endParaRPr>
          </a:p>
          <a:p>
            <a:pPr lvl="1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3657600" cy="1098177"/>
          </a:xfrm>
        </p:spPr>
        <p:txBody>
          <a:bodyPr>
            <a:normAutofit/>
          </a:bodyPr>
          <a:lstStyle/>
          <a:p>
            <a:endParaRPr lang="en-US" sz="800" dirty="0"/>
          </a:p>
          <a:p>
            <a:endParaRPr lang="en-US" sz="800" dirty="0"/>
          </a:p>
          <a:p>
            <a:r>
              <a:rPr lang="en-US" sz="3200" dirty="0"/>
              <a:t>Chapter 8</a:t>
            </a:r>
          </a:p>
          <a:p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"/>
          </p:nvPr>
        </p:nvSpPr>
        <p:spPr>
          <a:xfrm>
            <a:off x="4343400" y="228600"/>
            <a:ext cx="3657600" cy="1707776"/>
          </a:xfrm>
        </p:spPr>
        <p:txBody>
          <a:bodyPr/>
          <a:lstStyle/>
          <a:p>
            <a:r>
              <a:rPr lang="en-US" sz="2800" dirty="0">
                <a:solidFill>
                  <a:schemeClr val="tx2"/>
                </a:solidFill>
              </a:rPr>
              <a:t>Operating System</a:t>
            </a:r>
          </a:p>
          <a:p>
            <a:r>
              <a:rPr lang="en-US" sz="2800" dirty="0">
                <a:solidFill>
                  <a:schemeClr val="tx2"/>
                </a:solidFill>
              </a:rPr>
              <a:t>Support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7556500" cy="1116012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Operating System as User/Computer Interface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54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8138" y="1338285"/>
            <a:ext cx="8467725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4290"/>
            <a:ext cx="7556313" cy="53814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Operating System (OS) Services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142984"/>
            <a:ext cx="7556313" cy="5334016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most important system program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Masks the details of the hardware from the programmer and provides the programmer with a convenient interface for using the system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OS typically provides services in the following areas: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Program creation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Program execution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Access to I/O devices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Controlled access to files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System access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Error detection and response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Accounting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4495800"/>
            <a:ext cx="1904762" cy="19174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65132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42844" y="1357298"/>
          <a:ext cx="8839200" cy="5429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685800" y="785794"/>
            <a:ext cx="7558960" cy="774700"/>
          </a:xfrm>
        </p:spPr>
        <p:txBody>
          <a:bodyPr/>
          <a:lstStyle/>
          <a:p>
            <a:pPr lvl="0"/>
            <a:r>
              <a:rPr lang="en-US" dirty="0">
                <a:solidFill>
                  <a:srgbClr val="0070C0"/>
                </a:solidFill>
              </a:rPr>
              <a:t>Key interfaces in a typical computer system:</a:t>
            </a:r>
          </a:p>
          <a:p>
            <a:endParaRPr 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6181611" cy="1600200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Operating System </a:t>
            </a:r>
            <a:b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</a:t>
            </a:r>
            <a:b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 Manager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half" idx="2"/>
          </p:nvPr>
        </p:nvSpPr>
        <p:spPr>
          <a:xfrm>
            <a:off x="381094" y="2362200"/>
            <a:ext cx="6179566" cy="3962400"/>
          </a:xfrm>
        </p:spPr>
        <p:txBody>
          <a:bodyPr>
            <a:normAutofit/>
          </a:bodyPr>
          <a:lstStyle/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computer is a set of resources for the movement, storage, and processing of data and for the control of these functions</a:t>
            </a:r>
          </a:p>
          <a:p>
            <a:pPr lvl="1" indent="-228600">
              <a:buClr>
                <a:schemeClr val="accent4"/>
              </a:buClr>
              <a:buFont typeface="Wingdings" pitchFamily="2" charset="2"/>
              <a:buChar char="n"/>
            </a:pPr>
            <a:r>
              <a:rPr lang="en-US" sz="1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OS is responsible for managing these resources</a:t>
            </a:r>
          </a:p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OS as a control mechanism is unusual in two respects:</a:t>
            </a:r>
          </a:p>
          <a:p>
            <a:pPr lvl="1" indent="-228600">
              <a:buClr>
                <a:schemeClr val="accent4"/>
              </a:buClr>
              <a:buFont typeface="Wingdings" pitchFamily="2" charset="2"/>
              <a:buChar char="n"/>
            </a:pPr>
            <a:r>
              <a:rPr lang="en-US" sz="1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OS functions in the same way as ordinary computer software – it is a program executed by the processor</a:t>
            </a:r>
            <a:endParaRPr lang="en-US" sz="9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indent="-228600">
              <a:buClr>
                <a:schemeClr val="accent4"/>
              </a:buClr>
              <a:buFont typeface="Wingdings" pitchFamily="2" charset="2"/>
              <a:buChar char="n"/>
            </a:pPr>
            <a:r>
              <a:rPr lang="en-US" sz="1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OS </a:t>
            </a:r>
            <a:r>
              <a:rPr lang="en-US" sz="18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frequently relinquishes (buông thả) </a:t>
            </a:r>
            <a:r>
              <a:rPr lang="en-US" sz="1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and must depend on the processor to allow it to regain control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/>
            <a:alphaModFix amt="77000"/>
          </a:blip>
          <a:stretch>
            <a:fillRect/>
          </a:stretch>
        </p:blipFill>
        <p:spPr>
          <a:xfrm>
            <a:off x="6781800" y="609600"/>
            <a:ext cx="2068286" cy="1524000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376" y="857232"/>
            <a:ext cx="7643714" cy="5686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52" y="142876"/>
            <a:ext cx="6858016" cy="785794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 as Resource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Manager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9483</TotalTime>
  <Words>12800</Words>
  <Application>Microsoft Office PowerPoint</Application>
  <PresentationFormat>On-screen Show (4:3)</PresentationFormat>
  <Paragraphs>1155</Paragraphs>
  <Slides>43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Rockwell</vt:lpstr>
      <vt:lpstr>Times New Roman</vt:lpstr>
      <vt:lpstr>Wingdings</vt:lpstr>
      <vt:lpstr>Advantage</vt:lpstr>
      <vt:lpstr>William Stallings, Computer Organization and Architecture, 9th Edition</vt:lpstr>
      <vt:lpstr>Objectives</vt:lpstr>
      <vt:lpstr>Contents</vt:lpstr>
      <vt:lpstr>8.1- Operating System Overview</vt:lpstr>
      <vt:lpstr>The Operating System as User/Computer Interface</vt:lpstr>
      <vt:lpstr>Operating System (OS) Services</vt:lpstr>
      <vt:lpstr>Interfaces</vt:lpstr>
      <vt:lpstr>Operating System  as  Resource Manager</vt:lpstr>
      <vt:lpstr>The OS as Resource Manager</vt:lpstr>
      <vt:lpstr>Types of Operating Systems</vt:lpstr>
      <vt:lpstr>Early Systems</vt:lpstr>
      <vt:lpstr>Simple Batch System:  Memory  Layout  for a  Resident Monitor</vt:lpstr>
      <vt:lpstr>From the View of the Processor . . .</vt:lpstr>
      <vt:lpstr>From the View of the Processor . . .</vt:lpstr>
      <vt:lpstr>Desirable Hardware Features</vt:lpstr>
      <vt:lpstr>System Utilization Example</vt:lpstr>
      <vt:lpstr>Multiprogramming Example</vt:lpstr>
      <vt:lpstr>PowerPoint Presentation</vt:lpstr>
      <vt:lpstr>Time Sharing Systems</vt:lpstr>
      <vt:lpstr>PowerPoint Presentation</vt:lpstr>
      <vt:lpstr>8.2- Scheduling</vt:lpstr>
      <vt:lpstr>Scheduling….</vt:lpstr>
      <vt:lpstr>Long Term Scheduling</vt:lpstr>
      <vt:lpstr>Medium-Term Scheduling                       and Short-Term Scheduling</vt:lpstr>
      <vt:lpstr>Short-Term Scheduling Five State Process Model</vt:lpstr>
      <vt:lpstr>Process Control Block (PCB)   What are metadata of a process? </vt:lpstr>
      <vt:lpstr>Scheduling Example</vt:lpstr>
      <vt:lpstr>Key Elements of O/S</vt:lpstr>
      <vt:lpstr>Process Scheduling</vt:lpstr>
      <vt:lpstr>8.3- Memory Management</vt:lpstr>
      <vt:lpstr>Memory Management: Swapping</vt:lpstr>
      <vt:lpstr>Memory Management</vt:lpstr>
      <vt:lpstr>Effect of Dynamic Partitioning </vt:lpstr>
      <vt:lpstr>Memory Management Paging</vt:lpstr>
      <vt:lpstr>Paging  Logical and Physical Addresses</vt:lpstr>
      <vt:lpstr>Virtual Memory: Demand Paging</vt:lpstr>
      <vt:lpstr>Virtual Memory: Demand Paging</vt:lpstr>
      <vt:lpstr>Paging: Inverted  Page Table  Structure</vt:lpstr>
      <vt:lpstr>Paging: Operation of Paging and Translation Lookaside Buffer (TLB)</vt:lpstr>
      <vt:lpstr>TLB and Cache Operation</vt:lpstr>
      <vt:lpstr>Segmentation</vt:lpstr>
      <vt:lpstr>Exerxises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 Operating System Support</dc:title>
  <dc:creator>Adrian J Pullin</dc:creator>
  <cp:lastModifiedBy>quang</cp:lastModifiedBy>
  <cp:revision>124</cp:revision>
  <dcterms:created xsi:type="dcterms:W3CDTF">2012-07-01T22:58:42Z</dcterms:created>
  <dcterms:modified xsi:type="dcterms:W3CDTF">2023-06-09T01:26:19Z</dcterms:modified>
</cp:coreProperties>
</file>