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65"/>
  </p:notesMasterIdLst>
  <p:sldIdLst>
    <p:sldId id="310" r:id="rId2"/>
    <p:sldId id="309" r:id="rId3"/>
    <p:sldId id="257" r:id="rId4"/>
    <p:sldId id="258" r:id="rId5"/>
    <p:sldId id="259" r:id="rId6"/>
    <p:sldId id="260" r:id="rId7"/>
    <p:sldId id="261" r:id="rId8"/>
    <p:sldId id="262" r:id="rId9"/>
    <p:sldId id="263" r:id="rId10"/>
    <p:sldId id="288" r:id="rId11"/>
    <p:sldId id="264" r:id="rId12"/>
    <p:sldId id="293" r:id="rId13"/>
    <p:sldId id="265" r:id="rId14"/>
    <p:sldId id="291" r:id="rId15"/>
    <p:sldId id="289" r:id="rId16"/>
    <p:sldId id="297" r:id="rId17"/>
    <p:sldId id="292" r:id="rId18"/>
    <p:sldId id="290" r:id="rId19"/>
    <p:sldId id="294" r:id="rId20"/>
    <p:sldId id="266" r:id="rId21"/>
    <p:sldId id="270" r:id="rId22"/>
    <p:sldId id="305" r:id="rId23"/>
    <p:sldId id="303" r:id="rId24"/>
    <p:sldId id="306" r:id="rId25"/>
    <p:sldId id="307" r:id="rId26"/>
    <p:sldId id="298" r:id="rId27"/>
    <p:sldId id="299" r:id="rId28"/>
    <p:sldId id="301" r:id="rId29"/>
    <p:sldId id="302" r:id="rId30"/>
    <p:sldId id="274" r:id="rId31"/>
    <p:sldId id="275" r:id="rId32"/>
    <p:sldId id="276" r:id="rId33"/>
    <p:sldId id="277" r:id="rId34"/>
    <p:sldId id="311" r:id="rId35"/>
    <p:sldId id="279" r:id="rId36"/>
    <p:sldId id="280" r:id="rId37"/>
    <p:sldId id="281" r:id="rId38"/>
    <p:sldId id="282" r:id="rId39"/>
    <p:sldId id="312"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42" r:id="rId56"/>
    <p:sldId id="343" r:id="rId57"/>
    <p:sldId id="344" r:id="rId58"/>
    <p:sldId id="345" r:id="rId59"/>
    <p:sldId id="346" r:id="rId60"/>
    <p:sldId id="347" r:id="rId61"/>
    <p:sldId id="348" r:id="rId62"/>
    <p:sldId id="349" r:id="rId63"/>
    <p:sldId id="341" r:id="rId6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mn-cs"/>
      </a:defRPr>
    </a:lvl1pPr>
    <a:lvl2pPr marL="457200" algn="l" rtl="0" fontAlgn="base">
      <a:spcBef>
        <a:spcPct val="0"/>
      </a:spcBef>
      <a:spcAft>
        <a:spcPct val="0"/>
      </a:spcAft>
      <a:defRPr kern="1200">
        <a:solidFill>
          <a:schemeClr val="tx1"/>
        </a:solidFill>
        <a:latin typeface="Calibri" panose="020F0502020204030204" pitchFamily="34" charset="0"/>
        <a:ea typeface="+mn-ea"/>
        <a:cs typeface="+mn-cs"/>
      </a:defRPr>
    </a:lvl2pPr>
    <a:lvl3pPr marL="914400" algn="l" rtl="0" fontAlgn="base">
      <a:spcBef>
        <a:spcPct val="0"/>
      </a:spcBef>
      <a:spcAft>
        <a:spcPct val="0"/>
      </a:spcAft>
      <a:defRPr kern="1200">
        <a:solidFill>
          <a:schemeClr val="tx1"/>
        </a:solidFill>
        <a:latin typeface="Calibri" panose="020F0502020204030204" pitchFamily="34" charset="0"/>
        <a:ea typeface="+mn-ea"/>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66"/>
    <a:srgbClr val="003399"/>
    <a:srgbClr val="FFCCFF"/>
    <a:srgbClr val="FFFFC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3273" autoAdjust="0"/>
  </p:normalViewPr>
  <p:slideViewPr>
    <p:cSldViewPr>
      <p:cViewPr varScale="1">
        <p:scale>
          <a:sx n="57" d="100"/>
          <a:sy n="57" d="100"/>
        </p:scale>
        <p:origin x="1152" y="42"/>
      </p:cViewPr>
      <p:guideLst>
        <p:guide orient="horz" pos="2160"/>
        <p:guide pos="3840"/>
      </p:guideLst>
    </p:cSldViewPr>
  </p:slideViewPr>
  <p:outlineViewPr>
    <p:cViewPr>
      <p:scale>
        <a:sx n="33" d="100"/>
        <a:sy n="33" d="100"/>
      </p:scale>
      <p:origin x="0" y="-2172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5.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989D522-F183-41C9-A53E-1082F191C2F6}" type="datetimeFigureOut">
              <a:rPr lang="en-US"/>
              <a:pPr>
                <a:defRPr/>
              </a:pPr>
              <a:t>3/13/2023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140F080-26FC-458A-BB63-053ADBCE4FA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buFontTx/>
              <a:buAutoNum type="arabicPeriod"/>
            </a:pPr>
            <a:r>
              <a:rPr lang="en-US" altLang="en-US" dirty="0" smtClean="0"/>
              <a:t>The determinant of a matrix tell us whether or not the matrix is invertible, can be used to find a formula for the inverse of a matrix, and give us a method for solving linear equations.</a:t>
            </a:r>
          </a:p>
          <a:p>
            <a:pPr marL="228600" indent="-228600">
              <a:buFontTx/>
              <a:buAutoNum type="arabicPeriod"/>
            </a:pPr>
            <a:r>
              <a:rPr lang="en-US" altLang="en-US" dirty="0" smtClean="0"/>
              <a:t>Diagonalization help us find A</a:t>
            </a:r>
            <a:r>
              <a:rPr lang="en-US" altLang="en-US" baseline="30000" dirty="0" smtClean="0"/>
              <a:t>n</a:t>
            </a:r>
            <a:r>
              <a:rPr lang="en-US" altLang="en-US" dirty="0" smtClean="0"/>
              <a:t> with every n.</a:t>
            </a:r>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19D03E46-602E-4BE3-AEAA-C98882EE3DC3}" type="slidenum">
              <a:rPr lang="en-US" altLang="en-US"/>
              <a:pPr eaLnBrk="1" hangingPunct="1"/>
              <a:t>1</a:t>
            </a:fld>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9A5FC785-86CC-4275-B0FE-7691BEB12A81}" type="slidenum">
              <a:rPr lang="en-US" altLang="en-US"/>
              <a:pPr eaLnBrk="1" hangingPunct="1"/>
              <a:t>2</a:t>
            </a:fld>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Sarrus</a:t>
            </a:r>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15E928F2-60AC-4C60-BB6F-56449DC084BA}" type="slidenum">
              <a:rPr lang="en-US" altLang="en-US"/>
              <a:pPr eaLnBrk="1" hangingPunct="1"/>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All the matrix should be taken </a:t>
            </a:r>
            <a:r>
              <a:rPr lang="en-US" altLang="en-US" smtClean="0">
                <a:solidFill>
                  <a:srgbClr val="003399"/>
                </a:solidFill>
              </a:rPr>
              <a:t>determinant</a:t>
            </a:r>
            <a:r>
              <a:rPr lang="en-US" altLang="en-US" smtClean="0"/>
              <a:t> the matrix must be square.</a:t>
            </a:r>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8079F1C1-939B-469F-8395-1C553AF86EC6}" type="slidenum">
              <a:rPr lang="en-US" altLang="en-US"/>
              <a:pPr eaLnBrk="1" hangingPunct="1"/>
              <a:t>7</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40F080-26FC-458A-BB63-053ADBCE4FA5}" type="slidenum">
              <a:rPr lang="en-US" altLang="en-US" smtClean="0"/>
              <a:pPr/>
              <a:t>31</a:t>
            </a:fld>
            <a:endParaRPr lang="en-US" altLang="en-US"/>
          </a:p>
        </p:txBody>
      </p:sp>
    </p:spTree>
    <p:extLst>
      <p:ext uri="{BB962C8B-B14F-4D97-AF65-F5344CB8AC3E}">
        <p14:creationId xmlns:p14="http://schemas.microsoft.com/office/powerpoint/2010/main" val="1406702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latin typeface="Times New Roman" panose="02020603050405020304" pitchFamily="18" charset="0"/>
                <a:cs typeface="Times New Roman" panose="02020603050405020304" pitchFamily="18" charset="0"/>
              </a:rPr>
              <a:t>Cramer’s rule enabled us to calculate x</a:t>
            </a:r>
            <a:r>
              <a:rPr lang="en-US" altLang="en-US" baseline="-25000" smtClean="0">
                <a:latin typeface="Times New Roman" panose="02020603050405020304" pitchFamily="18" charset="0"/>
                <a:cs typeface="Times New Roman" panose="02020603050405020304" pitchFamily="18" charset="0"/>
              </a:rPr>
              <a:t>1</a:t>
            </a:r>
            <a:r>
              <a:rPr lang="en-US" altLang="en-US" smtClean="0">
                <a:latin typeface="Times New Roman" panose="02020603050405020304" pitchFamily="18" charset="0"/>
                <a:cs typeface="Times New Roman" panose="02020603050405020304" pitchFamily="18" charset="0"/>
              </a:rPr>
              <a:t> here without computing x</a:t>
            </a:r>
            <a:r>
              <a:rPr lang="en-US" altLang="en-US" baseline="-25000" smtClean="0">
                <a:latin typeface="Times New Roman" panose="02020603050405020304" pitchFamily="18" charset="0"/>
                <a:cs typeface="Times New Roman" panose="02020603050405020304" pitchFamily="18" charset="0"/>
              </a:rPr>
              <a:t>2</a:t>
            </a:r>
            <a:r>
              <a:rPr lang="en-US" altLang="en-US" smtClean="0">
                <a:latin typeface="Times New Roman" panose="02020603050405020304" pitchFamily="18" charset="0"/>
                <a:cs typeface="Times New Roman" panose="02020603050405020304" pitchFamily="18" charset="0"/>
              </a:rPr>
              <a:t> or x</a:t>
            </a:r>
            <a:r>
              <a:rPr lang="en-US" altLang="en-US" baseline="-25000" smtClean="0">
                <a:latin typeface="Times New Roman" panose="02020603050405020304" pitchFamily="18" charset="0"/>
                <a:cs typeface="Times New Roman" panose="02020603050405020304" pitchFamily="18" charset="0"/>
              </a:rPr>
              <a:t>3</a:t>
            </a:r>
            <a:r>
              <a:rPr lang="en-US" altLang="en-US" smtClean="0">
                <a:latin typeface="Times New Roman" panose="02020603050405020304" pitchFamily="18" charset="0"/>
                <a:cs typeface="Times New Roman" panose="02020603050405020304" pitchFamily="18" charset="0"/>
              </a:rPr>
              <a:t>. This might seem an advantage, but the truth of the matter is that, for large systems of equations, the number of computations needed to find all the variables by the Gaussian algorithm is comparable to the number required to find one of the determinants involved in Cramer’s rule, or the matrix of system is not invertible and even the coefficient matrix is not square.</a:t>
            </a:r>
          </a:p>
          <a:p>
            <a:endParaRPr lang="en-US" alt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89C4A191-6FCC-4996-AC18-206EA070BB49}" type="slidenum">
              <a:rPr lang="en-US" altLang="en-US"/>
              <a:pPr eaLnBrk="1" hangingPunct="1"/>
              <a:t>36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AD289FE-62D5-4076-A062-F82D3B66890B}" type="slidenum">
              <a:rPr lang="en-US" altLang="en-US" smtClean="0"/>
              <a:pPr/>
              <a:t>‹#›</a:t>
            </a:fld>
            <a:endParaRPr lang="en-US"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569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6381E73-8157-4764-9946-8557FA6948C0}" type="slidenum">
              <a:rPr lang="en-US" altLang="en-US" smtClean="0"/>
              <a:pPr/>
              <a:t>‹#›</a:t>
            </a:fld>
            <a:endParaRPr lang="en-US" altLang="en-US"/>
          </a:p>
        </p:txBody>
      </p:sp>
    </p:spTree>
    <p:extLst>
      <p:ext uri="{BB962C8B-B14F-4D97-AF65-F5344CB8AC3E}">
        <p14:creationId xmlns:p14="http://schemas.microsoft.com/office/powerpoint/2010/main" val="2239580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04C10E0-5C1E-4DA8-AA0C-556B6EB1FA49}" type="slidenum">
              <a:rPr lang="en-US" altLang="en-US" smtClean="0"/>
              <a:pPr/>
              <a:t>‹#›</a:t>
            </a:fld>
            <a:endParaRPr lang="en-US"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48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8E5C03-9789-4A1C-8DC7-4406304414BF}" type="slidenum">
              <a:rPr lang="en-US" altLang="en-US"/>
              <a:pPr/>
              <a:t>‹#›</a:t>
            </a:fld>
            <a:endParaRPr lang="en-US" altLang="en-US"/>
          </a:p>
        </p:txBody>
      </p:sp>
    </p:spTree>
    <p:extLst>
      <p:ext uri="{BB962C8B-B14F-4D97-AF65-F5344CB8AC3E}">
        <p14:creationId xmlns:p14="http://schemas.microsoft.com/office/powerpoint/2010/main" val="724530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841CBD0F-65ED-4D32-877F-A70CF9950680}" type="slidenum">
              <a:rPr lang="en-US" altLang="en-US"/>
              <a:pPr/>
              <a:t>‹#›</a:t>
            </a:fld>
            <a:endParaRPr lang="en-US" altLang="en-US"/>
          </a:p>
        </p:txBody>
      </p:sp>
    </p:spTree>
    <p:extLst>
      <p:ext uri="{BB962C8B-B14F-4D97-AF65-F5344CB8AC3E}">
        <p14:creationId xmlns:p14="http://schemas.microsoft.com/office/powerpoint/2010/main" val="345954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119F098-318A-4030-82CC-166D936E326D}" type="slidenum">
              <a:rPr lang="en-US" altLang="en-US" smtClean="0"/>
              <a:pPr/>
              <a:t>‹#›</a:t>
            </a:fld>
            <a:endParaRPr lang="en-US" altLang="en-US"/>
          </a:p>
        </p:txBody>
      </p:sp>
    </p:spTree>
    <p:extLst>
      <p:ext uri="{BB962C8B-B14F-4D97-AF65-F5344CB8AC3E}">
        <p14:creationId xmlns:p14="http://schemas.microsoft.com/office/powerpoint/2010/main" val="149469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6783DB3-DB12-4152-9CD0-4ACFEF5B6858}" type="slidenum">
              <a:rPr lang="en-US" altLang="en-US" smtClean="0"/>
              <a:pPr/>
              <a:t>‹#›</a:t>
            </a:fld>
            <a:endParaRPr lang="en-US"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137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7153215-C15F-4969-A322-1F165EE431F8}" type="slidenum">
              <a:rPr lang="en-US" altLang="en-US" smtClean="0"/>
              <a:pPr/>
              <a:t>‹#›</a:t>
            </a:fld>
            <a:endParaRPr lang="en-US" altLang="en-US"/>
          </a:p>
        </p:txBody>
      </p:sp>
    </p:spTree>
    <p:extLst>
      <p:ext uri="{BB962C8B-B14F-4D97-AF65-F5344CB8AC3E}">
        <p14:creationId xmlns:p14="http://schemas.microsoft.com/office/powerpoint/2010/main" val="199303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17918752-48CA-4946-8D3B-FCCAA91B3FFC}" type="slidenum">
              <a:rPr lang="en-US" altLang="en-US" smtClean="0"/>
              <a:pPr/>
              <a:t>‹#›</a:t>
            </a:fld>
            <a:endParaRPr lang="en-US" altLang="en-US"/>
          </a:p>
        </p:txBody>
      </p:sp>
    </p:spTree>
    <p:extLst>
      <p:ext uri="{BB962C8B-B14F-4D97-AF65-F5344CB8AC3E}">
        <p14:creationId xmlns:p14="http://schemas.microsoft.com/office/powerpoint/2010/main" val="1182832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CCA26766-E795-4E5E-B9E8-8745A8E10661}" type="slidenum">
              <a:rPr lang="en-US" altLang="en-US" smtClean="0"/>
              <a:pPr/>
              <a:t>‹#›</a:t>
            </a:fld>
            <a:endParaRPr lang="en-US" altLang="en-US"/>
          </a:p>
        </p:txBody>
      </p:sp>
    </p:spTree>
    <p:extLst>
      <p:ext uri="{BB962C8B-B14F-4D97-AF65-F5344CB8AC3E}">
        <p14:creationId xmlns:p14="http://schemas.microsoft.com/office/powerpoint/2010/main" val="2830870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4EF84396-FADC-4484-B039-E0D9EDF0DBA0}" type="slidenum">
              <a:rPr lang="en-US" altLang="en-US" smtClean="0"/>
              <a:pPr/>
              <a:t>‹#›</a:t>
            </a:fld>
            <a:endParaRPr lang="en-US" altLang="en-US"/>
          </a:p>
        </p:txBody>
      </p:sp>
    </p:spTree>
    <p:extLst>
      <p:ext uri="{BB962C8B-B14F-4D97-AF65-F5344CB8AC3E}">
        <p14:creationId xmlns:p14="http://schemas.microsoft.com/office/powerpoint/2010/main" val="81464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4B6C737-D9FD-4A2D-95CD-E3EE33A5E1E0}" type="slidenum">
              <a:rPr lang="en-US" altLang="en-US" smtClean="0"/>
              <a:pPr/>
              <a:t>‹#›</a:t>
            </a:fld>
            <a:endParaRPr lang="en-US" altLang="en-US"/>
          </a:p>
        </p:txBody>
      </p:sp>
    </p:spTree>
    <p:extLst>
      <p:ext uri="{BB962C8B-B14F-4D97-AF65-F5344CB8AC3E}">
        <p14:creationId xmlns:p14="http://schemas.microsoft.com/office/powerpoint/2010/main" val="374771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B6F2F2C1-2244-4D34-9A6B-8813AEE7E4D9}" type="slidenum">
              <a:rPr lang="en-US" altLang="en-US" smtClean="0"/>
              <a:pPr/>
              <a:t>‹#›</a:t>
            </a:fld>
            <a:endParaRPr lang="en-US"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38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B86DBC1-5B1D-41D1-9F61-82C9A968489B}" type="slidenum">
              <a:rPr lang="en-US" altLang="en-US" smtClean="0"/>
              <a:pPr/>
              <a:t>‹#›</a:t>
            </a:fld>
            <a:endParaRPr lang="en-US"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2" descr="logo05"/>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1"/>
            <a:ext cx="24384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2420064"/>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6.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8.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9.wmf"/><Relationship Id="rId5" Type="http://schemas.openxmlformats.org/officeDocument/2006/relationships/oleObject" Target="../embeddings/oleObject21.bin"/><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15.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24.bin"/><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7.wmf"/><Relationship Id="rId5" Type="http://schemas.openxmlformats.org/officeDocument/2006/relationships/oleObject" Target="../embeddings/oleObject28.bin"/><Relationship Id="rId4" Type="http://schemas.openxmlformats.org/officeDocument/2006/relationships/image" Target="../media/image2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9.wmf"/><Relationship Id="rId5" Type="http://schemas.openxmlformats.org/officeDocument/2006/relationships/oleObject" Target="../embeddings/oleObject30.bin"/><Relationship Id="rId4" Type="http://schemas.openxmlformats.org/officeDocument/2006/relationships/image" Target="../media/image28.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1.wmf"/><Relationship Id="rId5" Type="http://schemas.openxmlformats.org/officeDocument/2006/relationships/oleObject" Target="../embeddings/oleObject32.bin"/><Relationship Id="rId4" Type="http://schemas.openxmlformats.org/officeDocument/2006/relationships/image" Target="../media/image30.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33.wmf"/><Relationship Id="rId5" Type="http://schemas.openxmlformats.org/officeDocument/2006/relationships/oleObject" Target="../embeddings/oleObject34.bin"/><Relationship Id="rId4" Type="http://schemas.openxmlformats.org/officeDocument/2006/relationships/image" Target="../media/image32.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34.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36.wmf"/><Relationship Id="rId5" Type="http://schemas.openxmlformats.org/officeDocument/2006/relationships/oleObject" Target="../embeddings/oleObject37.bin"/><Relationship Id="rId4" Type="http://schemas.openxmlformats.org/officeDocument/2006/relationships/image" Target="../media/image3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38.wmf"/><Relationship Id="rId5" Type="http://schemas.openxmlformats.org/officeDocument/2006/relationships/oleObject" Target="../embeddings/oleObject39.bin"/><Relationship Id="rId4" Type="http://schemas.openxmlformats.org/officeDocument/2006/relationships/image" Target="../media/image37.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40.wmf"/><Relationship Id="rId5" Type="http://schemas.openxmlformats.org/officeDocument/2006/relationships/oleObject" Target="../embeddings/oleObject41.bin"/><Relationship Id="rId4" Type="http://schemas.openxmlformats.org/officeDocument/2006/relationships/image" Target="../media/image3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41.wmf"/><Relationship Id="rId5" Type="http://schemas.openxmlformats.org/officeDocument/2006/relationships/oleObject" Target="../embeddings/oleObject43.bin"/><Relationship Id="rId4" Type="http://schemas.openxmlformats.org/officeDocument/2006/relationships/image" Target="../media/image40.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4.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5.bin"/><Relationship Id="rId5" Type="http://schemas.openxmlformats.org/officeDocument/2006/relationships/image" Target="../media/image42.wmf"/><Relationship Id="rId4" Type="http://schemas.openxmlformats.org/officeDocument/2006/relationships/oleObject" Target="../embeddings/oleObject44.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4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45.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46.wmf"/><Relationship Id="rId4" Type="http://schemas.openxmlformats.org/officeDocument/2006/relationships/oleObject" Target="../embeddings/oleObject48.bin"/></Relationships>
</file>

<file path=ppt/slides/_rels/slide37.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48.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52.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53.wmf"/><Relationship Id="rId5" Type="http://schemas.openxmlformats.org/officeDocument/2006/relationships/oleObject" Target="../embeddings/oleObject55.bin"/><Relationship Id="rId4" Type="http://schemas.openxmlformats.org/officeDocument/2006/relationships/image" Target="../media/image52.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image" Target="../media/image56.wmf"/><Relationship Id="rId5" Type="http://schemas.openxmlformats.org/officeDocument/2006/relationships/oleObject" Target="../embeddings/oleObject58.bin"/><Relationship Id="rId4" Type="http://schemas.openxmlformats.org/officeDocument/2006/relationships/image" Target="../media/image55.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2.xml"/><Relationship Id="rId1" Type="http://schemas.openxmlformats.org/officeDocument/2006/relationships/vmlDrawing" Target="../drawings/vmlDrawing29.vml"/><Relationship Id="rId6" Type="http://schemas.openxmlformats.org/officeDocument/2006/relationships/image" Target="../media/image58.wmf"/><Relationship Id="rId5" Type="http://schemas.openxmlformats.org/officeDocument/2006/relationships/oleObject" Target="../embeddings/oleObject60.bin"/><Relationship Id="rId4" Type="http://schemas.openxmlformats.org/officeDocument/2006/relationships/image" Target="../media/image57.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image" Target="../media/image60.wmf"/><Relationship Id="rId5" Type="http://schemas.openxmlformats.org/officeDocument/2006/relationships/oleObject" Target="../embeddings/oleObject62.bin"/><Relationship Id="rId4" Type="http://schemas.openxmlformats.org/officeDocument/2006/relationships/image" Target="../media/image59.wmf"/></Relationships>
</file>

<file path=ppt/slides/_rels/slide45.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62.wmf"/><Relationship Id="rId5" Type="http://schemas.openxmlformats.org/officeDocument/2006/relationships/oleObject" Target="../embeddings/oleObject64.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66.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66.wmf"/><Relationship Id="rId5" Type="http://schemas.openxmlformats.org/officeDocument/2006/relationships/oleObject" Target="../embeddings/oleObject68.bin"/><Relationship Id="rId4" Type="http://schemas.openxmlformats.org/officeDocument/2006/relationships/image" Target="../media/image65.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12.xml"/><Relationship Id="rId1" Type="http://schemas.openxmlformats.org/officeDocument/2006/relationships/vmlDrawing" Target="../drawings/vmlDrawing33.vml"/><Relationship Id="rId4" Type="http://schemas.openxmlformats.org/officeDocument/2006/relationships/image" Target="../media/image67.wmf"/></Relationships>
</file>

<file path=ppt/slides/_rels/slide48.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12.xml"/><Relationship Id="rId1" Type="http://schemas.openxmlformats.org/officeDocument/2006/relationships/vmlDrawing" Target="../drawings/vmlDrawing34.vml"/><Relationship Id="rId6" Type="http://schemas.openxmlformats.org/officeDocument/2006/relationships/image" Target="../media/image69.wmf"/><Relationship Id="rId5" Type="http://schemas.openxmlformats.org/officeDocument/2006/relationships/oleObject" Target="../embeddings/oleObject71.bin"/><Relationship Id="rId4" Type="http://schemas.openxmlformats.org/officeDocument/2006/relationships/image" Target="../media/image68.wmf"/></Relationships>
</file>

<file path=ppt/slides/_rels/slide49.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72.wmf"/><Relationship Id="rId5" Type="http://schemas.openxmlformats.org/officeDocument/2006/relationships/oleObject" Target="../embeddings/oleObject74.bin"/><Relationship Id="rId4" Type="http://schemas.openxmlformats.org/officeDocument/2006/relationships/image" Target="../media/image71.wmf"/></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13.xml"/><Relationship Id="rId1" Type="http://schemas.openxmlformats.org/officeDocument/2006/relationships/vmlDrawing" Target="../drawings/vmlDrawing36.vml"/><Relationship Id="rId6" Type="http://schemas.openxmlformats.org/officeDocument/2006/relationships/image" Target="../media/image75.wmf"/><Relationship Id="rId5" Type="http://schemas.openxmlformats.org/officeDocument/2006/relationships/oleObject" Target="../embeddings/oleObject77.bin"/><Relationship Id="rId4" Type="http://schemas.openxmlformats.org/officeDocument/2006/relationships/image" Target="../media/image74.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77.wmf"/><Relationship Id="rId5" Type="http://schemas.openxmlformats.org/officeDocument/2006/relationships/oleObject" Target="../embeddings/oleObject79.bin"/><Relationship Id="rId4" Type="http://schemas.openxmlformats.org/officeDocument/2006/relationships/image" Target="../media/image76.wmf"/></Relationships>
</file>

<file path=ppt/slides/_rels/slide52.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80.png"/><Relationship Id="rId7" Type="http://schemas.openxmlformats.org/officeDocument/2006/relationships/image" Target="../media/image79.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81.bin"/><Relationship Id="rId5" Type="http://schemas.openxmlformats.org/officeDocument/2006/relationships/image" Target="../media/image78.wmf"/><Relationship Id="rId4" Type="http://schemas.openxmlformats.org/officeDocument/2006/relationships/oleObject" Target="../embeddings/oleObject80.bin"/></Relationships>
</file>

<file path=ppt/slides/_rels/slide5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84.png"/><Relationship Id="rId5" Type="http://schemas.openxmlformats.org/officeDocument/2006/relationships/image" Target="../media/image80.wmf"/><Relationship Id="rId4" Type="http://schemas.openxmlformats.org/officeDocument/2006/relationships/oleObject" Target="../embeddings/oleObject82.bin"/></Relationships>
</file>

<file path=ppt/slides/_rels/slide5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82.wmf"/><Relationship Id="rId5" Type="http://schemas.openxmlformats.org/officeDocument/2006/relationships/oleObject" Target="../embeddings/oleObject84.bin"/><Relationship Id="rId4" Type="http://schemas.openxmlformats.org/officeDocument/2006/relationships/image" Target="../media/image81.wmf"/></Relationships>
</file>

<file path=ppt/slides/_rels/slide56.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84.wmf"/><Relationship Id="rId5" Type="http://schemas.openxmlformats.org/officeDocument/2006/relationships/oleObject" Target="../embeddings/oleObject86.bin"/><Relationship Id="rId10" Type="http://schemas.openxmlformats.org/officeDocument/2006/relationships/image" Target="../media/image85.wmf"/><Relationship Id="rId4" Type="http://schemas.openxmlformats.org/officeDocument/2006/relationships/image" Target="../media/image83.wmf"/><Relationship Id="rId9" Type="http://schemas.openxmlformats.org/officeDocument/2006/relationships/oleObject" Target="../embeddings/oleObject88.bin"/></Relationships>
</file>

<file path=ppt/slides/_rels/slide5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image" Target="../media/image8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2.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43.vml"/><Relationship Id="rId4" Type="http://schemas.openxmlformats.org/officeDocument/2006/relationships/image" Target="../media/image89.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44.vml"/><Relationship Id="rId4" Type="http://schemas.openxmlformats.org/officeDocument/2006/relationships/image" Target="../media/image89.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8534400" y="5192713"/>
            <a:ext cx="4267200" cy="1470025"/>
          </a:xfrm>
        </p:spPr>
        <p:txBody>
          <a:bodyPr>
            <a:normAutofit/>
          </a:bodyPr>
          <a:lstStyle/>
          <a:p>
            <a:pPr algn="l" eaLnBrk="1" hangingPunct="1"/>
            <a:r>
              <a:rPr lang="en-US" altLang="en-US" sz="3600" b="1" dirty="0">
                <a:solidFill>
                  <a:srgbClr val="FF0000"/>
                </a:solidFill>
                <a:latin typeface="+mn-lt"/>
              </a:rPr>
              <a:t>Chapter 3</a:t>
            </a:r>
          </a:p>
        </p:txBody>
      </p:sp>
      <p:sp>
        <p:nvSpPr>
          <p:cNvPr id="44035" name="Rectangle 3"/>
          <p:cNvSpPr>
            <a:spLocks noGrp="1" noChangeArrowheads="1"/>
          </p:cNvSpPr>
          <p:nvPr>
            <p:ph type="subTitle" idx="1"/>
          </p:nvPr>
        </p:nvSpPr>
        <p:spPr>
          <a:xfrm>
            <a:off x="2362200" y="5051426"/>
            <a:ext cx="6400800" cy="1752600"/>
          </a:xfrm>
        </p:spPr>
        <p:txBody>
          <a:bodyPr>
            <a:noAutofit/>
          </a:bodyPr>
          <a:lstStyle/>
          <a:p>
            <a:pPr eaLnBrk="1" hangingPunct="1"/>
            <a:r>
              <a:rPr lang="en-US" altLang="en-US" sz="6000" b="1" dirty="0">
                <a:solidFill>
                  <a:srgbClr val="003399"/>
                </a:solidFill>
                <a:latin typeface="+mn-lt"/>
              </a:rPr>
              <a:t>Determinants and Diagonalization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title" idx="4294967295"/>
          </p:nvPr>
        </p:nvSpPr>
        <p:spPr>
          <a:xfrm>
            <a:off x="457200" y="-154517"/>
            <a:ext cx="9720263" cy="1498600"/>
          </a:xfrm>
        </p:spPr>
        <p:txBody>
          <a:bodyPr>
            <a:normAutofit/>
          </a:bodyPr>
          <a:lstStyle/>
          <a:p>
            <a:pPr eaLnBrk="1" hangingPunct="1"/>
            <a:r>
              <a:rPr lang="en-US" altLang="en-US" sz="2800" b="1" dirty="0">
                <a:solidFill>
                  <a:srgbClr val="FF0000"/>
                </a:solidFill>
                <a:latin typeface="+mn-lt"/>
              </a:rPr>
              <a:t>Examples</a:t>
            </a:r>
          </a:p>
        </p:txBody>
      </p:sp>
      <p:sp>
        <p:nvSpPr>
          <p:cNvPr id="7175" name="Rectangle 3"/>
          <p:cNvSpPr>
            <a:spLocks noGrp="1" noChangeArrowheads="1"/>
          </p:cNvSpPr>
          <p:nvPr>
            <p:ph idx="4294967295"/>
          </p:nvPr>
        </p:nvSpPr>
        <p:spPr>
          <a:xfrm>
            <a:off x="457199" y="976843"/>
            <a:ext cx="9720263" cy="4022725"/>
          </a:xfrm>
        </p:spPr>
        <p:txBody>
          <a:bodyPr>
            <a:normAutofit/>
          </a:bodyPr>
          <a:lstStyle/>
          <a:p>
            <a:pPr eaLnBrk="1" hangingPunct="1"/>
            <a:r>
              <a:rPr lang="en-US" altLang="en-US" sz="2800" dirty="0" smtClean="0"/>
              <a:t>Find the </a:t>
            </a:r>
            <a:r>
              <a:rPr lang="en-US" altLang="en-US" sz="2800" dirty="0" smtClean="0">
                <a:solidFill>
                  <a:srgbClr val="003399"/>
                </a:solidFill>
              </a:rPr>
              <a:t>determinant</a:t>
            </a:r>
            <a:r>
              <a:rPr lang="en-US" altLang="en-US" sz="2800" dirty="0" smtClean="0"/>
              <a:t> of the matrices</a:t>
            </a:r>
          </a:p>
        </p:txBody>
      </p:sp>
      <p:graphicFrame>
        <p:nvGraphicFramePr>
          <p:cNvPr id="7170" name="Object 4"/>
          <p:cNvGraphicFramePr>
            <a:graphicFrameLocks noChangeAspect="1"/>
          </p:cNvGraphicFramePr>
          <p:nvPr>
            <p:extLst>
              <p:ext uri="{D42A27DB-BD31-4B8C-83A1-F6EECF244321}">
                <p14:modId xmlns:p14="http://schemas.microsoft.com/office/powerpoint/2010/main" val="2864090443"/>
              </p:ext>
            </p:extLst>
          </p:nvPr>
        </p:nvGraphicFramePr>
        <p:xfrm>
          <a:off x="5838031" y="1794405"/>
          <a:ext cx="2854325" cy="2098675"/>
        </p:xfrm>
        <a:graphic>
          <a:graphicData uri="http://schemas.openxmlformats.org/presentationml/2006/ole">
            <mc:AlternateContent xmlns:mc="http://schemas.openxmlformats.org/markup-compatibility/2006">
              <mc:Choice xmlns:v="urn:schemas-microsoft-com:vml" Requires="v">
                <p:oleObj spid="_x0000_s7200" name="MathType 6.0 Equation" r:id="rId3" imgW="1346040" imgH="990360" progId="Equation.DSMT4">
                  <p:embed/>
                </p:oleObj>
              </mc:Choice>
              <mc:Fallback>
                <p:oleObj name="MathType 6.0 Equation" r:id="rId3" imgW="1346040" imgH="9903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031" y="1794405"/>
                        <a:ext cx="285432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1" name="Object 5"/>
          <p:cNvGraphicFramePr>
            <a:graphicFrameLocks noChangeAspect="1"/>
          </p:cNvGraphicFramePr>
          <p:nvPr>
            <p:extLst>
              <p:ext uri="{D42A27DB-BD31-4B8C-83A1-F6EECF244321}">
                <p14:modId xmlns:p14="http://schemas.microsoft.com/office/powerpoint/2010/main" val="1767420048"/>
              </p:ext>
            </p:extLst>
          </p:nvPr>
        </p:nvGraphicFramePr>
        <p:xfrm>
          <a:off x="1828801" y="1981730"/>
          <a:ext cx="2524125" cy="1838325"/>
        </p:xfrm>
        <a:graphic>
          <a:graphicData uri="http://schemas.openxmlformats.org/presentationml/2006/ole">
            <mc:AlternateContent xmlns:mc="http://schemas.openxmlformats.org/markup-compatibility/2006">
              <mc:Choice xmlns:v="urn:schemas-microsoft-com:vml" Requires="v">
                <p:oleObj spid="_x0000_s7201" name="MathType 6.0 Equation" r:id="rId5" imgW="1028520" imgH="749160" progId="Equation.DSMT4">
                  <p:embed/>
                </p:oleObj>
              </mc:Choice>
              <mc:Fallback>
                <p:oleObj name="MathType 6.0 Equation" r:id="rId5" imgW="1028520" imgH="74916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1" y="1981730"/>
                        <a:ext cx="252412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2" name="Object 6"/>
          <p:cNvGraphicFramePr>
            <a:graphicFrameLocks noChangeAspect="1"/>
          </p:cNvGraphicFramePr>
          <p:nvPr>
            <p:extLst>
              <p:ext uri="{D42A27DB-BD31-4B8C-83A1-F6EECF244321}">
                <p14:modId xmlns:p14="http://schemas.microsoft.com/office/powerpoint/2010/main" val="4039966248"/>
              </p:ext>
            </p:extLst>
          </p:nvPr>
        </p:nvGraphicFramePr>
        <p:xfrm>
          <a:off x="1828801" y="4530726"/>
          <a:ext cx="2854325" cy="2098675"/>
        </p:xfrm>
        <a:graphic>
          <a:graphicData uri="http://schemas.openxmlformats.org/presentationml/2006/ole">
            <mc:AlternateContent xmlns:mc="http://schemas.openxmlformats.org/markup-compatibility/2006">
              <mc:Choice xmlns:v="urn:schemas-microsoft-com:vml" Requires="v">
                <p:oleObj spid="_x0000_s7202" name="MathType 6.0 Equation" r:id="rId7" imgW="1346040" imgH="990360" progId="Equation.DSMT4">
                  <p:embed/>
                </p:oleObj>
              </mc:Choice>
              <mc:Fallback>
                <p:oleObj name="MathType 6.0 Equation" r:id="rId7" imgW="1346040" imgH="99036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1" y="4530726"/>
                        <a:ext cx="285432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3" name="Object 9"/>
          <p:cNvGraphicFramePr>
            <a:graphicFrameLocks noChangeAspect="1"/>
          </p:cNvGraphicFramePr>
          <p:nvPr>
            <p:extLst>
              <p:ext uri="{D42A27DB-BD31-4B8C-83A1-F6EECF244321}">
                <p14:modId xmlns:p14="http://schemas.microsoft.com/office/powerpoint/2010/main" val="556334753"/>
              </p:ext>
            </p:extLst>
          </p:nvPr>
        </p:nvGraphicFramePr>
        <p:xfrm>
          <a:off x="5945188" y="4530726"/>
          <a:ext cx="2933700" cy="2098675"/>
        </p:xfrm>
        <a:graphic>
          <a:graphicData uri="http://schemas.openxmlformats.org/presentationml/2006/ole">
            <mc:AlternateContent xmlns:mc="http://schemas.openxmlformats.org/markup-compatibility/2006">
              <mc:Choice xmlns:v="urn:schemas-microsoft-com:vml" Requires="v">
                <p:oleObj spid="_x0000_s7203" name="MathType 6.0 Equation" r:id="rId9" imgW="1384200" imgH="990360" progId="Equation.DSMT4">
                  <p:embed/>
                </p:oleObj>
              </mc:Choice>
              <mc:Fallback>
                <p:oleObj name="MathType 6.0 Equation" r:id="rId9" imgW="1384200" imgH="99036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5188" y="4530726"/>
                        <a:ext cx="293370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838200" y="609600"/>
            <a:ext cx="9720072" cy="1499616"/>
          </a:xfrm>
        </p:spPr>
        <p:txBody>
          <a:bodyPr>
            <a:normAutofit/>
          </a:bodyPr>
          <a:lstStyle/>
          <a:p>
            <a:pPr eaLnBrk="1" hangingPunct="1"/>
            <a:r>
              <a:rPr lang="en-US" altLang="en-US" sz="3600" b="1" dirty="0">
                <a:solidFill>
                  <a:srgbClr val="FF0000"/>
                </a:solidFill>
                <a:latin typeface="+mn-lt"/>
              </a:rPr>
              <a:t>Properties</a:t>
            </a:r>
          </a:p>
        </p:txBody>
      </p:sp>
      <p:sp>
        <p:nvSpPr>
          <p:cNvPr id="8196" name="Rectangle 3"/>
          <p:cNvSpPr>
            <a:spLocks noGrp="1" noChangeArrowheads="1"/>
          </p:cNvSpPr>
          <p:nvPr>
            <p:ph idx="1"/>
          </p:nvPr>
        </p:nvSpPr>
        <p:spPr>
          <a:xfrm>
            <a:off x="609600" y="1905000"/>
            <a:ext cx="11734800" cy="4023360"/>
          </a:xfrm>
        </p:spPr>
        <p:txBody>
          <a:bodyPr>
            <a:normAutofit/>
          </a:bodyPr>
          <a:lstStyle/>
          <a:p>
            <a:pPr eaLnBrk="1" hangingPunct="1"/>
            <a:r>
              <a:rPr lang="en-US" altLang="en-US" sz="2800" dirty="0" smtClean="0">
                <a:latin typeface="+mn-lt"/>
              </a:rPr>
              <a:t>If A has </a:t>
            </a:r>
            <a:r>
              <a:rPr lang="en-US" altLang="en-US" sz="2800" b="1" dirty="0" smtClean="0">
                <a:latin typeface="+mn-lt"/>
              </a:rPr>
              <a:t>one row of zeros</a:t>
            </a:r>
            <a:r>
              <a:rPr lang="en-US" altLang="en-US" sz="2800" dirty="0" smtClean="0">
                <a:latin typeface="+mn-lt"/>
              </a:rPr>
              <a:t> then </a:t>
            </a:r>
            <a:r>
              <a:rPr lang="en-US" altLang="en-US" sz="2800" dirty="0" err="1" smtClean="0">
                <a:latin typeface="+mn-lt"/>
              </a:rPr>
              <a:t>detA</a:t>
            </a:r>
            <a:r>
              <a:rPr lang="en-US" altLang="en-US" sz="2800" dirty="0" smtClean="0">
                <a:latin typeface="+mn-lt"/>
              </a:rPr>
              <a:t>=0</a:t>
            </a:r>
          </a:p>
          <a:p>
            <a:pPr eaLnBrk="1" hangingPunct="1"/>
            <a:r>
              <a:rPr lang="en-US" altLang="en-US" sz="2800" dirty="0" smtClean="0">
                <a:latin typeface="+mn-lt"/>
              </a:rPr>
              <a:t>If A is an </a:t>
            </a:r>
            <a:r>
              <a:rPr lang="en-US" altLang="en-US" sz="2800" b="1" dirty="0" smtClean="0">
                <a:latin typeface="+mn-lt"/>
              </a:rPr>
              <a:t>triangular matrix</a:t>
            </a:r>
            <a:r>
              <a:rPr lang="en-US" altLang="en-US" sz="2800" dirty="0" smtClean="0">
                <a:latin typeface="+mn-lt"/>
              </a:rPr>
              <a:t> then </a:t>
            </a:r>
            <a:r>
              <a:rPr lang="en-US" altLang="en-US" sz="2800" dirty="0" err="1" smtClean="0">
                <a:latin typeface="+mn-lt"/>
              </a:rPr>
              <a:t>detA</a:t>
            </a:r>
            <a:r>
              <a:rPr lang="en-US" altLang="en-US" sz="2800" dirty="0" smtClean="0">
                <a:latin typeface="+mn-lt"/>
              </a:rPr>
              <a:t> is the </a:t>
            </a:r>
            <a:r>
              <a:rPr lang="en-US" altLang="en-US" sz="2800" b="1" dirty="0" smtClean="0">
                <a:solidFill>
                  <a:schemeClr val="accent2"/>
                </a:solidFill>
                <a:latin typeface="+mn-lt"/>
              </a:rPr>
              <a:t>product</a:t>
            </a:r>
            <a:r>
              <a:rPr lang="en-US" altLang="en-US" sz="2800" dirty="0" smtClean="0">
                <a:latin typeface="+mn-lt"/>
              </a:rPr>
              <a:t> of the entries on the </a:t>
            </a:r>
            <a:r>
              <a:rPr lang="en-US" altLang="en-US" sz="2800" b="1" dirty="0" smtClean="0">
                <a:solidFill>
                  <a:schemeClr val="accent2"/>
                </a:solidFill>
                <a:latin typeface="+mn-lt"/>
              </a:rPr>
              <a:t>main diagonal</a:t>
            </a:r>
          </a:p>
          <a:p>
            <a:pPr eaLnBrk="1" hangingPunct="1"/>
            <a:endParaRPr lang="en-US" altLang="en-US" sz="2800" dirty="0" smtClean="0">
              <a:latin typeface="+mn-lt"/>
            </a:endParaRPr>
          </a:p>
        </p:txBody>
      </p:sp>
      <p:graphicFrame>
        <p:nvGraphicFramePr>
          <p:cNvPr id="12294" name="Object 6"/>
          <p:cNvGraphicFramePr>
            <a:graphicFrameLocks noChangeAspect="1"/>
          </p:cNvGraphicFramePr>
          <p:nvPr>
            <p:extLst>
              <p:ext uri="{D42A27DB-BD31-4B8C-83A1-F6EECF244321}">
                <p14:modId xmlns:p14="http://schemas.microsoft.com/office/powerpoint/2010/main" val="3328951403"/>
              </p:ext>
            </p:extLst>
          </p:nvPr>
        </p:nvGraphicFramePr>
        <p:xfrm>
          <a:off x="3048000" y="3438483"/>
          <a:ext cx="5761037" cy="2098675"/>
        </p:xfrm>
        <a:graphic>
          <a:graphicData uri="http://schemas.openxmlformats.org/presentationml/2006/ole">
            <mc:AlternateContent xmlns:mc="http://schemas.openxmlformats.org/markup-compatibility/2006">
              <mc:Choice xmlns:v="urn:schemas-microsoft-com:vml" Requires="v">
                <p:oleObj spid="_x0000_s8203" name="Equation" r:id="rId3" imgW="2717640" imgH="990360" progId="Equation.DSMT4">
                  <p:embed/>
                </p:oleObj>
              </mc:Choice>
              <mc:Fallback>
                <p:oleObj name="Equation" r:id="rId3" imgW="2717640" imgH="9903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438483"/>
                        <a:ext cx="57610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fade">
                                      <p:cBhvr>
                                        <p:cTn id="7"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381000" y="-228600"/>
            <a:ext cx="9720263" cy="1498600"/>
          </a:xfrm>
        </p:spPr>
        <p:txBody>
          <a:bodyPr>
            <a:normAutofit/>
          </a:bodyPr>
          <a:lstStyle/>
          <a:p>
            <a:pPr eaLnBrk="1" hangingPunct="1"/>
            <a:r>
              <a:rPr lang="en-US" altLang="en-US" sz="3600" b="1" dirty="0" smtClean="0">
                <a:solidFill>
                  <a:srgbClr val="FF0000"/>
                </a:solidFill>
                <a:latin typeface="+mn-lt"/>
              </a:rPr>
              <a:t>Example</a:t>
            </a:r>
          </a:p>
        </p:txBody>
      </p:sp>
      <p:sp>
        <p:nvSpPr>
          <p:cNvPr id="47107" name="Rectangle 3"/>
          <p:cNvSpPr>
            <a:spLocks noGrp="1" noChangeArrowheads="1"/>
          </p:cNvSpPr>
          <p:nvPr>
            <p:ph idx="4294967295"/>
          </p:nvPr>
        </p:nvSpPr>
        <p:spPr>
          <a:xfrm>
            <a:off x="397933" y="1066800"/>
            <a:ext cx="11506200" cy="4022725"/>
          </a:xfrm>
        </p:spPr>
        <p:txBody>
          <a:bodyPr>
            <a:normAutofit/>
          </a:bodyPr>
          <a:lstStyle/>
          <a:p>
            <a:pPr eaLnBrk="1" hangingPunct="1">
              <a:buFontTx/>
              <a:buNone/>
            </a:pPr>
            <a:r>
              <a:rPr lang="en-US" altLang="en-US" sz="2800" dirty="0" smtClean="0">
                <a:latin typeface="+mn-lt"/>
              </a:rPr>
              <a:t>   Suppose A is an </a:t>
            </a:r>
            <a:r>
              <a:rPr lang="en-US" altLang="en-US" sz="2800" b="1" dirty="0" smtClean="0">
                <a:solidFill>
                  <a:schemeClr val="accent2"/>
                </a:solidFill>
                <a:latin typeface="+mn-lt"/>
              </a:rPr>
              <a:t>triangular matrix</a:t>
            </a:r>
            <a:r>
              <a:rPr lang="en-US" altLang="en-US" sz="2800" dirty="0" smtClean="0">
                <a:latin typeface="+mn-lt"/>
              </a:rPr>
              <a:t>, </a:t>
            </a:r>
            <a:r>
              <a:rPr lang="en-US" altLang="en-US" sz="2800" b="1" dirty="0" smtClean="0">
                <a:solidFill>
                  <a:srgbClr val="FF0000"/>
                </a:solidFill>
                <a:latin typeface="+mn-lt"/>
              </a:rPr>
              <a:t>a</a:t>
            </a:r>
            <a:r>
              <a:rPr lang="en-US" altLang="en-US" sz="2800" b="1" baseline="-25000" dirty="0" smtClean="0">
                <a:solidFill>
                  <a:srgbClr val="FF0000"/>
                </a:solidFill>
                <a:latin typeface="+mn-lt"/>
              </a:rPr>
              <a:t>11</a:t>
            </a:r>
            <a:r>
              <a:rPr lang="en-US" altLang="en-US" sz="2800" b="1" dirty="0" smtClean="0">
                <a:solidFill>
                  <a:srgbClr val="FF0000"/>
                </a:solidFill>
                <a:latin typeface="+mn-lt"/>
              </a:rPr>
              <a:t>=4</a:t>
            </a:r>
            <a:r>
              <a:rPr lang="en-US" altLang="en-US" sz="2800" dirty="0" smtClean="0">
                <a:latin typeface="+mn-lt"/>
              </a:rPr>
              <a:t> and </a:t>
            </a:r>
            <a:r>
              <a:rPr lang="en-US" altLang="en-US" sz="2800" b="1" dirty="0" smtClean="0">
                <a:solidFill>
                  <a:srgbClr val="FF0000"/>
                </a:solidFill>
                <a:latin typeface="+mn-lt"/>
              </a:rPr>
              <a:t>c</a:t>
            </a:r>
            <a:r>
              <a:rPr lang="en-US" altLang="en-US" sz="2800" b="1" baseline="-25000" dirty="0" smtClean="0">
                <a:solidFill>
                  <a:srgbClr val="FF0000"/>
                </a:solidFill>
                <a:latin typeface="+mn-lt"/>
              </a:rPr>
              <a:t>11</a:t>
            </a:r>
            <a:r>
              <a:rPr lang="en-US" altLang="en-US" sz="2800" b="1" dirty="0" smtClean="0">
                <a:solidFill>
                  <a:srgbClr val="FF0000"/>
                </a:solidFill>
                <a:latin typeface="+mn-lt"/>
              </a:rPr>
              <a:t>(A)=11</a:t>
            </a:r>
            <a:r>
              <a:rPr lang="en-US" altLang="en-US" sz="2800" dirty="0" smtClean="0">
                <a:latin typeface="+mn-lt"/>
              </a:rPr>
              <a:t>. What is the </a:t>
            </a:r>
            <a:r>
              <a:rPr lang="en-US" altLang="en-US" sz="2800" b="1" dirty="0" smtClean="0">
                <a:solidFill>
                  <a:srgbClr val="003399"/>
                </a:solidFill>
                <a:latin typeface="+mn-lt"/>
              </a:rPr>
              <a:t>product of all entries on the main diagonal</a:t>
            </a:r>
            <a:r>
              <a:rPr lang="en-US" altLang="en-US" sz="2800" dirty="0" smtClean="0">
                <a:solidFill>
                  <a:srgbClr val="003399"/>
                </a:solidFill>
                <a:latin typeface="+mn-lt"/>
              </a:rPr>
              <a:t>?</a:t>
            </a:r>
          </a:p>
          <a:p>
            <a:pPr eaLnBrk="1" hangingPunct="1">
              <a:buFontTx/>
              <a:buNone/>
            </a:pPr>
            <a:r>
              <a:rPr lang="en-US" altLang="en-US" sz="2800" dirty="0" smtClean="0">
                <a:latin typeface="+mn-lt"/>
              </a:rPr>
              <a:t>		A)11			B)44			C)-11			D)-44</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1024128" y="585216"/>
            <a:ext cx="11320272" cy="1499616"/>
          </a:xfrm>
        </p:spPr>
        <p:txBody>
          <a:bodyPr>
            <a:normAutofit/>
          </a:bodyPr>
          <a:lstStyle/>
          <a:p>
            <a:pPr eaLnBrk="1" hangingPunct="1"/>
            <a:r>
              <a:rPr lang="en-US" altLang="en-US" sz="3600" b="1" dirty="0">
                <a:solidFill>
                  <a:srgbClr val="FF0000"/>
                </a:solidFill>
                <a:latin typeface="+mn-lt"/>
              </a:rPr>
              <a:t>Determinants and elementary operations</a:t>
            </a:r>
          </a:p>
        </p:txBody>
      </p:sp>
      <p:sp>
        <p:nvSpPr>
          <p:cNvPr id="9221" name="Rectangle 3"/>
          <p:cNvSpPr>
            <a:spLocks noGrp="1" noChangeArrowheads="1"/>
          </p:cNvSpPr>
          <p:nvPr>
            <p:ph idx="1"/>
          </p:nvPr>
        </p:nvSpPr>
        <p:spPr>
          <a:xfrm>
            <a:off x="381000" y="2084832"/>
            <a:ext cx="11625072" cy="4023360"/>
          </a:xfrm>
        </p:spPr>
        <p:txBody>
          <a:bodyPr>
            <a:normAutofit/>
          </a:bodyPr>
          <a:lstStyle/>
          <a:p>
            <a:pPr eaLnBrk="1" hangingPunct="1"/>
            <a:r>
              <a:rPr lang="en-US" altLang="en-US" sz="2800" dirty="0" smtClean="0">
                <a:latin typeface="+mn-lt"/>
              </a:rPr>
              <a:t>If B obtained from A by interchanging two rows (or columns) then </a:t>
            </a:r>
            <a:r>
              <a:rPr lang="en-US" altLang="en-US" sz="2800" b="1" dirty="0" err="1" smtClean="0">
                <a:solidFill>
                  <a:srgbClr val="003399"/>
                </a:solidFill>
                <a:latin typeface="+mn-lt"/>
              </a:rPr>
              <a:t>detB</a:t>
            </a:r>
            <a:r>
              <a:rPr lang="en-US" altLang="en-US" sz="2800" b="1" dirty="0" smtClean="0">
                <a:solidFill>
                  <a:srgbClr val="003399"/>
                </a:solidFill>
                <a:latin typeface="+mn-lt"/>
              </a:rPr>
              <a:t>=</a:t>
            </a:r>
            <a:r>
              <a:rPr lang="en-US" altLang="en-US" sz="2800" b="1" dirty="0" smtClean="0">
                <a:solidFill>
                  <a:srgbClr val="FF0000"/>
                </a:solidFill>
                <a:latin typeface="+mn-lt"/>
              </a:rPr>
              <a:t>-</a:t>
            </a:r>
            <a:r>
              <a:rPr lang="en-US" altLang="en-US" sz="2800" b="1" dirty="0" err="1" smtClean="0">
                <a:solidFill>
                  <a:srgbClr val="003399"/>
                </a:solidFill>
                <a:latin typeface="+mn-lt"/>
              </a:rPr>
              <a:t>detA</a:t>
            </a:r>
            <a:endParaRPr lang="en-US" altLang="en-US" sz="2800" b="1" dirty="0" smtClean="0">
              <a:solidFill>
                <a:srgbClr val="003399"/>
              </a:solidFill>
              <a:latin typeface="+mn-lt"/>
            </a:endParaRPr>
          </a:p>
          <a:p>
            <a:pPr eaLnBrk="1" hangingPunct="1"/>
            <a:r>
              <a:rPr lang="en-US" altLang="en-US" sz="2800" dirty="0" smtClean="0">
                <a:latin typeface="+mn-lt"/>
              </a:rPr>
              <a:t>For example, </a:t>
            </a:r>
            <a:r>
              <a:rPr lang="en-US" altLang="en-US" sz="2800" dirty="0" err="1" smtClean="0">
                <a:latin typeface="+mn-lt"/>
              </a:rPr>
              <a:t>detC</a:t>
            </a:r>
            <a:r>
              <a:rPr lang="en-US" altLang="en-US" sz="2800" dirty="0" smtClean="0">
                <a:latin typeface="+mn-lt"/>
              </a:rPr>
              <a:t>’=-</a:t>
            </a:r>
            <a:r>
              <a:rPr lang="en-US" altLang="en-US" sz="2800" dirty="0" err="1" smtClean="0">
                <a:latin typeface="+mn-lt"/>
              </a:rPr>
              <a:t>detC</a:t>
            </a:r>
            <a:r>
              <a:rPr lang="en-US" altLang="en-US" sz="2800" dirty="0" smtClean="0">
                <a:latin typeface="+mn-lt"/>
              </a:rPr>
              <a:t>=12</a:t>
            </a:r>
          </a:p>
        </p:txBody>
      </p:sp>
      <p:graphicFrame>
        <p:nvGraphicFramePr>
          <p:cNvPr id="9218" name="Object 4"/>
          <p:cNvGraphicFramePr>
            <a:graphicFrameLocks noChangeAspect="1"/>
          </p:cNvGraphicFramePr>
          <p:nvPr/>
        </p:nvGraphicFramePr>
        <p:xfrm>
          <a:off x="2474914" y="3657601"/>
          <a:ext cx="2854325" cy="2098675"/>
        </p:xfrm>
        <a:graphic>
          <a:graphicData uri="http://schemas.openxmlformats.org/presentationml/2006/ole">
            <mc:AlternateContent xmlns:mc="http://schemas.openxmlformats.org/markup-compatibility/2006">
              <mc:Choice xmlns:v="urn:schemas-microsoft-com:vml" Requires="v">
                <p:oleObj spid="_x0000_s9234" name="MathType 6.0 Equation" r:id="rId3" imgW="1346040" imgH="990360" progId="Equation.DSMT4">
                  <p:embed/>
                </p:oleObj>
              </mc:Choice>
              <mc:Fallback>
                <p:oleObj name="MathType 6.0 Equation" r:id="rId3" imgW="1346040" imgH="9903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4914" y="3657601"/>
                        <a:ext cx="285432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9" name="Object 5"/>
          <p:cNvGraphicFramePr>
            <a:graphicFrameLocks noChangeAspect="1"/>
          </p:cNvGraphicFramePr>
          <p:nvPr/>
        </p:nvGraphicFramePr>
        <p:xfrm>
          <a:off x="6591300" y="3657601"/>
          <a:ext cx="2933700" cy="2098675"/>
        </p:xfrm>
        <a:graphic>
          <a:graphicData uri="http://schemas.openxmlformats.org/presentationml/2006/ole">
            <mc:AlternateContent xmlns:mc="http://schemas.openxmlformats.org/markup-compatibility/2006">
              <mc:Choice xmlns:v="urn:schemas-microsoft-com:vml" Requires="v">
                <p:oleObj spid="_x0000_s9235" name="MathType 6.0 Equation" r:id="rId5" imgW="1384200" imgH="990360" progId="Equation.DSMT4">
                  <p:embed/>
                </p:oleObj>
              </mc:Choice>
              <mc:Fallback>
                <p:oleObj name="MathType 6.0 Equation" r:id="rId5" imgW="1384200" imgH="99036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1300" y="3657601"/>
                        <a:ext cx="293370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28600" y="-187324"/>
            <a:ext cx="9720263" cy="1498600"/>
          </a:xfrm>
        </p:spPr>
        <p:txBody>
          <a:bodyPr/>
          <a:lstStyle/>
          <a:p>
            <a:pPr eaLnBrk="1" hangingPunct="1"/>
            <a:r>
              <a:rPr lang="en-US" altLang="en-US" sz="3600" b="1" dirty="0">
                <a:solidFill>
                  <a:srgbClr val="FF0000"/>
                </a:solidFill>
                <a:latin typeface="+mn-lt"/>
              </a:rPr>
              <a:t>Examples</a:t>
            </a:r>
          </a:p>
        </p:txBody>
      </p:sp>
      <p:sp>
        <p:nvSpPr>
          <p:cNvPr id="50179" name="Rectangle 3"/>
          <p:cNvSpPr>
            <a:spLocks noGrp="1" noChangeArrowheads="1"/>
          </p:cNvSpPr>
          <p:nvPr>
            <p:ph idx="4294967295"/>
          </p:nvPr>
        </p:nvSpPr>
        <p:spPr>
          <a:xfrm>
            <a:off x="762000" y="1223963"/>
            <a:ext cx="11430000" cy="4022725"/>
          </a:xfrm>
        </p:spPr>
        <p:txBody>
          <a:bodyPr>
            <a:normAutofit/>
          </a:bodyPr>
          <a:lstStyle/>
          <a:p>
            <a:pPr eaLnBrk="1" hangingPunct="1"/>
            <a:r>
              <a:rPr lang="en-US" altLang="en-US" sz="2800" dirty="0" smtClean="0">
                <a:latin typeface="+mn-lt"/>
              </a:rPr>
              <a:t>If two rows (or columns) of a matrix is the same then the determinant is </a:t>
            </a:r>
            <a:r>
              <a:rPr lang="en-US" altLang="en-US" sz="2800" b="1" dirty="0" smtClean="0">
                <a:solidFill>
                  <a:srgbClr val="FF0000"/>
                </a:solidFill>
                <a:latin typeface="+mn-lt"/>
              </a:rPr>
              <a:t>zero</a:t>
            </a:r>
            <a:r>
              <a:rPr lang="en-US" altLang="en-US" sz="2800" dirty="0" smtClean="0">
                <a:latin typeface="+mn-lt"/>
              </a:rPr>
              <a:t> </a:t>
            </a:r>
          </a:p>
        </p:txBody>
      </p:sp>
      <p:graphicFrame>
        <p:nvGraphicFramePr>
          <p:cNvPr id="10242" name="Object 4"/>
          <p:cNvGraphicFramePr>
            <a:graphicFrameLocks noChangeAspect="1"/>
          </p:cNvGraphicFramePr>
          <p:nvPr>
            <p:extLst>
              <p:ext uri="{D42A27DB-BD31-4B8C-83A1-F6EECF244321}">
                <p14:modId xmlns:p14="http://schemas.microsoft.com/office/powerpoint/2010/main" val="3742939596"/>
              </p:ext>
            </p:extLst>
          </p:nvPr>
        </p:nvGraphicFramePr>
        <p:xfrm>
          <a:off x="2241021" y="1981200"/>
          <a:ext cx="7673975" cy="2098675"/>
        </p:xfrm>
        <a:graphic>
          <a:graphicData uri="http://schemas.openxmlformats.org/presentationml/2006/ole">
            <mc:AlternateContent xmlns:mc="http://schemas.openxmlformats.org/markup-compatibility/2006">
              <mc:Choice xmlns:v="urn:schemas-microsoft-com:vml" Requires="v">
                <p:oleObj spid="_x0000_s10252" name="Equation" r:id="rId3" imgW="3619440" imgH="990360" progId="Equation.DSMT4">
                  <p:embed/>
                </p:oleObj>
              </mc:Choice>
              <mc:Fallback>
                <p:oleObj name="Equation" r:id="rId3" imgW="3619440" imgH="9903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1021" y="1981200"/>
                        <a:ext cx="7673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fade">
                                      <p:cBhvr>
                                        <p:cTn id="7" dur="500"/>
                                        <p:tgtEl>
                                          <p:spTgt spid="501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838200" y="469392"/>
            <a:ext cx="11167872" cy="1499616"/>
          </a:xfrm>
        </p:spPr>
        <p:txBody>
          <a:bodyPr>
            <a:normAutofit/>
          </a:bodyPr>
          <a:lstStyle/>
          <a:p>
            <a:pPr eaLnBrk="1" hangingPunct="1"/>
            <a:r>
              <a:rPr lang="en-US" altLang="en-US" sz="3600" b="1" dirty="0">
                <a:solidFill>
                  <a:srgbClr val="FF0000"/>
                </a:solidFill>
                <a:latin typeface="+mn-lt"/>
              </a:rPr>
              <a:t>Determinants and elementary operations</a:t>
            </a:r>
          </a:p>
        </p:txBody>
      </p:sp>
      <p:sp>
        <p:nvSpPr>
          <p:cNvPr id="11270" name="Rectangle 3"/>
          <p:cNvSpPr>
            <a:spLocks noGrp="1" noChangeArrowheads="1"/>
          </p:cNvSpPr>
          <p:nvPr>
            <p:ph idx="1"/>
          </p:nvPr>
        </p:nvSpPr>
        <p:spPr>
          <a:xfrm>
            <a:off x="481902" y="1969008"/>
            <a:ext cx="11710097" cy="4023360"/>
          </a:xfrm>
        </p:spPr>
        <p:txBody>
          <a:bodyPr>
            <a:normAutofit/>
          </a:bodyPr>
          <a:lstStyle/>
          <a:p>
            <a:pPr eaLnBrk="1" hangingPunct="1"/>
            <a:r>
              <a:rPr lang="en-US" altLang="en-US" sz="2800" dirty="0" smtClean="0">
                <a:latin typeface="+mn-lt"/>
              </a:rPr>
              <a:t>If B is the matrix obtained from A by multiplying one row (or column) by a nonzero number </a:t>
            </a:r>
            <a:r>
              <a:rPr lang="en-US" altLang="en-US" sz="2800" b="1" dirty="0" smtClean="0">
                <a:solidFill>
                  <a:srgbClr val="FF0000"/>
                </a:solidFill>
                <a:latin typeface="+mn-lt"/>
              </a:rPr>
              <a:t>k</a:t>
            </a:r>
            <a:r>
              <a:rPr lang="en-US" altLang="en-US" sz="2800" dirty="0" smtClean="0">
                <a:latin typeface="+mn-lt"/>
              </a:rPr>
              <a:t> then </a:t>
            </a:r>
            <a:r>
              <a:rPr lang="en-US" altLang="en-US" sz="2800" dirty="0" err="1" smtClean="0">
                <a:solidFill>
                  <a:srgbClr val="0070C0"/>
                </a:solidFill>
                <a:latin typeface="+mn-lt"/>
              </a:rPr>
              <a:t>detB</a:t>
            </a:r>
            <a:r>
              <a:rPr lang="en-US" altLang="en-US" sz="2800" dirty="0" smtClean="0">
                <a:solidFill>
                  <a:srgbClr val="0070C0"/>
                </a:solidFill>
                <a:latin typeface="+mn-lt"/>
              </a:rPr>
              <a:t>=</a:t>
            </a:r>
            <a:r>
              <a:rPr lang="en-US" altLang="en-US" sz="2800" b="1" dirty="0" err="1" smtClean="0">
                <a:solidFill>
                  <a:srgbClr val="FF0000"/>
                </a:solidFill>
                <a:latin typeface="+mn-lt"/>
              </a:rPr>
              <a:t>k</a:t>
            </a:r>
            <a:r>
              <a:rPr lang="en-US" altLang="en-US" sz="2800" dirty="0" err="1" smtClean="0">
                <a:solidFill>
                  <a:srgbClr val="0070C0"/>
                </a:solidFill>
                <a:latin typeface="+mn-lt"/>
              </a:rPr>
              <a:t>detA</a:t>
            </a:r>
            <a:endParaRPr lang="en-US" altLang="en-US" sz="2800" dirty="0" smtClean="0">
              <a:solidFill>
                <a:srgbClr val="0070C0"/>
              </a:solidFill>
              <a:latin typeface="+mn-lt"/>
            </a:endParaRPr>
          </a:p>
          <a:p>
            <a:pPr eaLnBrk="1" hangingPunct="1"/>
            <a:endParaRPr lang="en-US" altLang="en-US" sz="2800" dirty="0" smtClean="0">
              <a:latin typeface="+mn-lt"/>
            </a:endParaRPr>
          </a:p>
          <a:p>
            <a:pPr eaLnBrk="1" hangingPunct="1"/>
            <a:r>
              <a:rPr lang="en-US" altLang="en-US" sz="2800" dirty="0" smtClean="0">
                <a:latin typeface="+mn-lt"/>
              </a:rPr>
              <a:t>For example, </a:t>
            </a:r>
            <a:r>
              <a:rPr lang="en-US" altLang="en-US" sz="2800" dirty="0" err="1" smtClean="0">
                <a:latin typeface="+mn-lt"/>
              </a:rPr>
              <a:t>detA</a:t>
            </a:r>
            <a:r>
              <a:rPr lang="en-US" altLang="en-US" sz="2800" dirty="0" smtClean="0">
                <a:latin typeface="+mn-lt"/>
              </a:rPr>
              <a:t>=35, </a:t>
            </a:r>
            <a:r>
              <a:rPr lang="en-US" altLang="en-US" sz="2800" dirty="0" err="1" smtClean="0">
                <a:latin typeface="+mn-lt"/>
              </a:rPr>
              <a:t>detA</a:t>
            </a:r>
            <a:r>
              <a:rPr lang="en-US" altLang="en-US" sz="2800" dirty="0" smtClean="0">
                <a:latin typeface="+mn-lt"/>
              </a:rPr>
              <a:t>’=2detA=2.35=70</a:t>
            </a:r>
          </a:p>
        </p:txBody>
      </p:sp>
      <p:graphicFrame>
        <p:nvGraphicFramePr>
          <p:cNvPr id="11266" name="Object 4"/>
          <p:cNvGraphicFramePr>
            <a:graphicFrameLocks noChangeAspect="1"/>
          </p:cNvGraphicFramePr>
          <p:nvPr/>
        </p:nvGraphicFramePr>
        <p:xfrm>
          <a:off x="6943725" y="5162551"/>
          <a:ext cx="242888" cy="377825"/>
        </p:xfrm>
        <a:graphic>
          <a:graphicData uri="http://schemas.openxmlformats.org/presentationml/2006/ole">
            <mc:AlternateContent xmlns:mc="http://schemas.openxmlformats.org/markup-compatibility/2006">
              <mc:Choice xmlns:v="urn:schemas-microsoft-com:vml" Requires="v">
                <p:oleObj spid="_x0000_s11289" name="MathType 6.0 Equation" r:id="rId3" imgW="114120" imgH="177480" progId="Equation.DSMT4">
                  <p:embed/>
                </p:oleObj>
              </mc:Choice>
              <mc:Fallback>
                <p:oleObj name="MathType 6.0 Equation" r:id="rId3" imgW="114120" imgH="177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3725" y="5162551"/>
                        <a:ext cx="2428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7" name="Object 10"/>
          <p:cNvGraphicFramePr>
            <a:graphicFrameLocks noChangeAspect="1"/>
          </p:cNvGraphicFramePr>
          <p:nvPr>
            <p:extLst>
              <p:ext uri="{D42A27DB-BD31-4B8C-83A1-F6EECF244321}">
                <p14:modId xmlns:p14="http://schemas.microsoft.com/office/powerpoint/2010/main" val="889464079"/>
              </p:ext>
            </p:extLst>
          </p:nvPr>
        </p:nvGraphicFramePr>
        <p:xfrm>
          <a:off x="5074887" y="4243387"/>
          <a:ext cx="2524125" cy="1838325"/>
        </p:xfrm>
        <a:graphic>
          <a:graphicData uri="http://schemas.openxmlformats.org/presentationml/2006/ole">
            <mc:AlternateContent xmlns:mc="http://schemas.openxmlformats.org/markup-compatibility/2006">
              <mc:Choice xmlns:v="urn:schemas-microsoft-com:vml" Requires="v">
                <p:oleObj spid="_x0000_s11290" name="Equation" r:id="rId5" imgW="1028520" imgH="749160" progId="Equation.DSMT4">
                  <p:embed/>
                </p:oleObj>
              </mc:Choice>
              <mc:Fallback>
                <p:oleObj name="Equation" r:id="rId5" imgW="1028520" imgH="74916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4887" y="4243387"/>
                        <a:ext cx="252412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8" name="Object 13"/>
          <p:cNvGraphicFramePr>
            <a:graphicFrameLocks noChangeAspect="1"/>
          </p:cNvGraphicFramePr>
          <p:nvPr>
            <p:extLst>
              <p:ext uri="{D42A27DB-BD31-4B8C-83A1-F6EECF244321}">
                <p14:modId xmlns:p14="http://schemas.microsoft.com/office/powerpoint/2010/main" val="4058705574"/>
              </p:ext>
            </p:extLst>
          </p:nvPr>
        </p:nvGraphicFramePr>
        <p:xfrm>
          <a:off x="1998051" y="4243388"/>
          <a:ext cx="2774950" cy="1838325"/>
        </p:xfrm>
        <a:graphic>
          <a:graphicData uri="http://schemas.openxmlformats.org/presentationml/2006/ole">
            <mc:AlternateContent xmlns:mc="http://schemas.openxmlformats.org/markup-compatibility/2006">
              <mc:Choice xmlns:v="urn:schemas-microsoft-com:vml" Requires="v">
                <p:oleObj spid="_x0000_s11291" name="Equation" r:id="rId7" imgW="1130040" imgH="749160" progId="Equation.DSMT4">
                  <p:embed/>
                </p:oleObj>
              </mc:Choice>
              <mc:Fallback>
                <p:oleObj name="Equation" r:id="rId7" imgW="1130040" imgH="74916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8051" y="4243388"/>
                        <a:ext cx="277495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auto">
          <a:xfrm>
            <a:off x="757448" y="1037272"/>
            <a:ext cx="26572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b="1" dirty="0">
                <a:latin typeface="+mn-lt"/>
                <a:cs typeface="Arial" panose="020B0604020202020204" pitchFamily="34" charset="0"/>
              </a:rPr>
              <a:t>Find a such that </a:t>
            </a:r>
          </a:p>
        </p:txBody>
      </p:sp>
      <p:sp>
        <p:nvSpPr>
          <p:cNvPr id="12292" name="Rectangle 3"/>
          <p:cNvSpPr>
            <a:spLocks noChangeArrowheads="1"/>
          </p:cNvSpPr>
          <p:nvPr/>
        </p:nvSpPr>
        <p:spPr bwMode="auto">
          <a:xfrm>
            <a:off x="1524000" y="2810203"/>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2800">
              <a:latin typeface="+mn-lt"/>
            </a:endParaRPr>
          </a:p>
        </p:txBody>
      </p:sp>
      <p:graphicFrame>
        <p:nvGraphicFramePr>
          <p:cNvPr id="12290" name="Object 4"/>
          <p:cNvGraphicFramePr>
            <a:graphicFrameLocks noChangeAspect="1"/>
          </p:cNvGraphicFramePr>
          <p:nvPr>
            <p:extLst>
              <p:ext uri="{D42A27DB-BD31-4B8C-83A1-F6EECF244321}">
                <p14:modId xmlns:p14="http://schemas.microsoft.com/office/powerpoint/2010/main" val="2108066256"/>
              </p:ext>
            </p:extLst>
          </p:nvPr>
        </p:nvGraphicFramePr>
        <p:xfrm>
          <a:off x="3200931" y="1560492"/>
          <a:ext cx="5513387" cy="2106612"/>
        </p:xfrm>
        <a:graphic>
          <a:graphicData uri="http://schemas.openxmlformats.org/presentationml/2006/ole">
            <mc:AlternateContent xmlns:mc="http://schemas.openxmlformats.org/markup-compatibility/2006">
              <mc:Choice xmlns:v="urn:schemas-microsoft-com:vml" Requires="v">
                <p:oleObj spid="_x0000_s12301" name="Microsoft Equation 3.0" r:id="rId3" imgW="1968480" imgH="749160" progId="Equation.DSMT4">
                  <p:embed/>
                </p:oleObj>
              </mc:Choice>
              <mc:Fallback>
                <p:oleObj name="Microsoft Equation 3.0" r:id="rId3" imgW="1968480" imgH="7491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931" y="1560492"/>
                        <a:ext cx="5513387" cy="2106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3" name="Rectangle 5"/>
          <p:cNvSpPr>
            <a:spLocks noChangeArrowheads="1"/>
          </p:cNvSpPr>
          <p:nvPr/>
        </p:nvSpPr>
        <p:spPr bwMode="auto">
          <a:xfrm>
            <a:off x="748562" y="4155089"/>
            <a:ext cx="106814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dirty="0">
                <a:solidFill>
                  <a:schemeClr val="accent2"/>
                </a:solidFill>
                <a:latin typeface="+mn-lt"/>
                <a:cs typeface="Arial" panose="020B0604020202020204" pitchFamily="34" charset="0"/>
              </a:rPr>
              <a:t>a) 4			</a:t>
            </a:r>
            <a:r>
              <a:rPr lang="en-US" altLang="en-US" sz="2800" dirty="0" smtClean="0">
                <a:solidFill>
                  <a:schemeClr val="accent2"/>
                </a:solidFill>
                <a:latin typeface="+mn-lt"/>
                <a:cs typeface="Arial" panose="020B0604020202020204" pitchFamily="34" charset="0"/>
              </a:rPr>
              <a:t>b</a:t>
            </a:r>
            <a:r>
              <a:rPr lang="en-US" altLang="en-US" sz="2800" dirty="0">
                <a:solidFill>
                  <a:schemeClr val="accent2"/>
                </a:solidFill>
                <a:latin typeface="+mn-lt"/>
                <a:cs typeface="Arial" panose="020B0604020202020204" pitchFamily="34" charset="0"/>
              </a:rPr>
              <a:t>) 12		</a:t>
            </a:r>
            <a:r>
              <a:rPr lang="en-US" altLang="en-US" sz="2800" dirty="0" smtClean="0">
                <a:solidFill>
                  <a:schemeClr val="accent2"/>
                </a:solidFill>
                <a:latin typeface="+mn-lt"/>
                <a:cs typeface="Arial" panose="020B0604020202020204" pitchFamily="34" charset="0"/>
              </a:rPr>
              <a:t>	c</a:t>
            </a:r>
            <a:r>
              <a:rPr lang="en-US" altLang="en-US" sz="2800" dirty="0">
                <a:solidFill>
                  <a:schemeClr val="accent2"/>
                </a:solidFill>
                <a:latin typeface="+mn-lt"/>
                <a:cs typeface="Arial" panose="020B0604020202020204" pitchFamily="34" charset="0"/>
              </a:rPr>
              <a:t>) 48			</a:t>
            </a:r>
            <a:r>
              <a:rPr lang="en-US" altLang="en-US" sz="2800" dirty="0" smtClean="0">
                <a:solidFill>
                  <a:schemeClr val="accent2"/>
                </a:solidFill>
                <a:latin typeface="+mn-lt"/>
                <a:cs typeface="Arial" panose="020B0604020202020204" pitchFamily="34" charset="0"/>
              </a:rPr>
              <a:t>d)64</a:t>
            </a:r>
            <a:endParaRPr lang="en-US" altLang="en-US" sz="2800" dirty="0">
              <a:solidFill>
                <a:schemeClr val="accent2"/>
              </a:solidFill>
              <a:latin typeface="+mn-lt"/>
              <a:cs typeface="Arial" panose="020B0604020202020204" pitchFamily="34" charset="0"/>
            </a:endParaRPr>
          </a:p>
        </p:txBody>
      </p:sp>
      <p:sp>
        <p:nvSpPr>
          <p:cNvPr id="12294" name="Rectangle 6"/>
          <p:cNvSpPr>
            <a:spLocks noChangeArrowheads="1"/>
          </p:cNvSpPr>
          <p:nvPr/>
        </p:nvSpPr>
        <p:spPr bwMode="auto">
          <a:xfrm>
            <a:off x="304800" y="-7049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dirty="0">
                <a:solidFill>
                  <a:srgbClr val="FF0000"/>
                </a:solidFill>
                <a:latin typeface="+mn-lt"/>
              </a:rPr>
              <a:t>Examples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4294967295"/>
          </p:nvPr>
        </p:nvSpPr>
        <p:spPr>
          <a:xfrm>
            <a:off x="321733" y="1072507"/>
            <a:ext cx="9720263" cy="4022725"/>
          </a:xfrm>
        </p:spPr>
        <p:txBody>
          <a:bodyPr>
            <a:normAutofit/>
          </a:bodyPr>
          <a:lstStyle/>
          <a:p>
            <a:pPr eaLnBrk="1" hangingPunct="1"/>
            <a:r>
              <a:rPr lang="en-US" altLang="en-US" sz="2800" dirty="0" smtClean="0">
                <a:latin typeface="+mn-lt"/>
              </a:rPr>
              <a:t>Find the determinants of the matrices</a:t>
            </a:r>
          </a:p>
        </p:txBody>
      </p:sp>
      <p:graphicFrame>
        <p:nvGraphicFramePr>
          <p:cNvPr id="13314" name="Object 4"/>
          <p:cNvGraphicFramePr>
            <a:graphicFrameLocks noChangeAspect="1"/>
          </p:cNvGraphicFramePr>
          <p:nvPr>
            <p:extLst>
              <p:ext uri="{D42A27DB-BD31-4B8C-83A1-F6EECF244321}">
                <p14:modId xmlns:p14="http://schemas.microsoft.com/office/powerpoint/2010/main" val="4177535680"/>
              </p:ext>
            </p:extLst>
          </p:nvPr>
        </p:nvGraphicFramePr>
        <p:xfrm>
          <a:off x="4613010" y="1747837"/>
          <a:ext cx="2617788" cy="1838325"/>
        </p:xfrm>
        <a:graphic>
          <a:graphicData uri="http://schemas.openxmlformats.org/presentationml/2006/ole">
            <mc:AlternateContent xmlns:mc="http://schemas.openxmlformats.org/markup-compatibility/2006">
              <mc:Choice xmlns:v="urn:schemas-microsoft-com:vml" Requires="v">
                <p:oleObj spid="_x0000_s13330" name="MathType 6.0 Equation" r:id="rId3" imgW="1066680" imgH="749160" progId="Equation.DSMT4">
                  <p:embed/>
                </p:oleObj>
              </mc:Choice>
              <mc:Fallback>
                <p:oleObj name="MathType 6.0 Equation" r:id="rId3" imgW="1066680" imgH="7491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3010" y="1747837"/>
                        <a:ext cx="2617788"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5" name="Object 5"/>
          <p:cNvGraphicFramePr>
            <a:graphicFrameLocks noChangeAspect="1"/>
          </p:cNvGraphicFramePr>
          <p:nvPr>
            <p:extLst>
              <p:ext uri="{D42A27DB-BD31-4B8C-83A1-F6EECF244321}">
                <p14:modId xmlns:p14="http://schemas.microsoft.com/office/powerpoint/2010/main" val="1421169727"/>
              </p:ext>
            </p:extLst>
          </p:nvPr>
        </p:nvGraphicFramePr>
        <p:xfrm>
          <a:off x="1739900" y="1747838"/>
          <a:ext cx="2679700" cy="1838325"/>
        </p:xfrm>
        <a:graphic>
          <a:graphicData uri="http://schemas.openxmlformats.org/presentationml/2006/ole">
            <mc:AlternateContent xmlns:mc="http://schemas.openxmlformats.org/markup-compatibility/2006">
              <mc:Choice xmlns:v="urn:schemas-microsoft-com:vml" Requires="v">
                <p:oleObj spid="_x0000_s13331" name="MathType 6.0 Equation" r:id="rId5" imgW="1091880" imgH="749160" progId="Equation.DSMT4">
                  <p:embed/>
                </p:oleObj>
              </mc:Choice>
              <mc:Fallback>
                <p:oleObj name="MathType 6.0 Equation" r:id="rId5" imgW="1091880" imgH="74916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9900" y="1747838"/>
                        <a:ext cx="26797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6"/>
          <p:cNvSpPr>
            <a:spLocks noChangeArrowheads="1"/>
          </p:cNvSpPr>
          <p:nvPr/>
        </p:nvSpPr>
        <p:spPr bwMode="auto">
          <a:xfrm>
            <a:off x="304800" y="-7049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dirty="0">
                <a:solidFill>
                  <a:srgbClr val="FF0000"/>
                </a:solidFill>
                <a:latin typeface="+mn-lt"/>
              </a:rPr>
              <a:t>Examples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762000" y="689525"/>
            <a:ext cx="10710672" cy="1499616"/>
          </a:xfrm>
        </p:spPr>
        <p:txBody>
          <a:bodyPr>
            <a:normAutofit/>
          </a:bodyPr>
          <a:lstStyle/>
          <a:p>
            <a:pPr eaLnBrk="1" hangingPunct="1"/>
            <a:r>
              <a:rPr lang="en-US" altLang="en-US" sz="3600" b="1" dirty="0">
                <a:solidFill>
                  <a:srgbClr val="FF0000"/>
                </a:solidFill>
                <a:latin typeface="+mn-lt"/>
              </a:rPr>
              <a:t>Determinants and elementary operations</a:t>
            </a:r>
          </a:p>
        </p:txBody>
      </p:sp>
      <p:sp>
        <p:nvSpPr>
          <p:cNvPr id="14341" name="Rectangle 3"/>
          <p:cNvSpPr>
            <a:spLocks noGrp="1" noChangeArrowheads="1"/>
          </p:cNvSpPr>
          <p:nvPr>
            <p:ph idx="1"/>
          </p:nvPr>
        </p:nvSpPr>
        <p:spPr>
          <a:xfrm>
            <a:off x="647700" y="2189141"/>
            <a:ext cx="11544300" cy="4023360"/>
          </a:xfrm>
        </p:spPr>
        <p:txBody>
          <a:bodyPr>
            <a:normAutofit/>
          </a:bodyPr>
          <a:lstStyle/>
          <a:p>
            <a:pPr eaLnBrk="1" hangingPunct="1"/>
            <a:r>
              <a:rPr lang="en-US" altLang="en-US" sz="2800" dirty="0" smtClean="0">
                <a:latin typeface="+mn-lt"/>
              </a:rPr>
              <a:t>If B is the matrix obtained from A by adding a multiple of one row (or column) to another row (or column) then </a:t>
            </a:r>
            <a:r>
              <a:rPr lang="en-US" altLang="en-US" sz="2800" b="1" dirty="0" err="1" smtClean="0">
                <a:solidFill>
                  <a:srgbClr val="FF0000"/>
                </a:solidFill>
                <a:latin typeface="+mn-lt"/>
              </a:rPr>
              <a:t>det</a:t>
            </a:r>
            <a:r>
              <a:rPr lang="en-US" altLang="en-US" sz="2800" b="1" dirty="0" smtClean="0">
                <a:solidFill>
                  <a:srgbClr val="FF0000"/>
                </a:solidFill>
                <a:latin typeface="+mn-lt"/>
              </a:rPr>
              <a:t> B=</a:t>
            </a:r>
            <a:r>
              <a:rPr lang="en-US" altLang="en-US" sz="2800" b="1" dirty="0" err="1" smtClean="0">
                <a:solidFill>
                  <a:srgbClr val="FF0000"/>
                </a:solidFill>
                <a:latin typeface="+mn-lt"/>
              </a:rPr>
              <a:t>det</a:t>
            </a:r>
            <a:r>
              <a:rPr lang="en-US" altLang="en-US" sz="2800" b="1" dirty="0" smtClean="0">
                <a:solidFill>
                  <a:srgbClr val="FF0000"/>
                </a:solidFill>
                <a:latin typeface="+mn-lt"/>
              </a:rPr>
              <a:t> A</a:t>
            </a:r>
          </a:p>
          <a:p>
            <a:pPr eaLnBrk="1" hangingPunct="1"/>
            <a:r>
              <a:rPr lang="en-US" altLang="en-US" sz="2800" dirty="0" smtClean="0">
                <a:latin typeface="+mn-lt"/>
              </a:rPr>
              <a:t>For example, </a:t>
            </a:r>
          </a:p>
        </p:txBody>
      </p:sp>
      <p:graphicFrame>
        <p:nvGraphicFramePr>
          <p:cNvPr id="14338" name="Object 4"/>
          <p:cNvGraphicFramePr>
            <a:graphicFrameLocks noChangeAspect="1"/>
          </p:cNvGraphicFramePr>
          <p:nvPr>
            <p:extLst>
              <p:ext uri="{D42A27DB-BD31-4B8C-83A1-F6EECF244321}">
                <p14:modId xmlns:p14="http://schemas.microsoft.com/office/powerpoint/2010/main" val="601854944"/>
              </p:ext>
            </p:extLst>
          </p:nvPr>
        </p:nvGraphicFramePr>
        <p:xfrm>
          <a:off x="5173663" y="3689350"/>
          <a:ext cx="2741612" cy="1838325"/>
        </p:xfrm>
        <a:graphic>
          <a:graphicData uri="http://schemas.openxmlformats.org/presentationml/2006/ole">
            <mc:AlternateContent xmlns:mc="http://schemas.openxmlformats.org/markup-compatibility/2006">
              <mc:Choice xmlns:v="urn:schemas-microsoft-com:vml" Requires="v">
                <p:oleObj spid="_x0000_s14354" name="Equation" r:id="rId3" imgW="1117440" imgH="749160" progId="Equation.DSMT4">
                  <p:embed/>
                </p:oleObj>
              </mc:Choice>
              <mc:Fallback>
                <p:oleObj name="Equation" r:id="rId3" imgW="1117440" imgH="749160" progId="Equation.DSMT4">
                  <p:embed/>
                  <p:pic>
                    <p:nvPicPr>
                      <p:cNvPr id="0" name="Object 4"/>
                      <p:cNvPicPr>
                        <a:picLocks noChangeAspect="1" noChangeArrowheads="1"/>
                      </p:cNvPicPr>
                      <p:nvPr/>
                    </p:nvPicPr>
                    <p:blipFill>
                      <a:blip r:embed="rId4"/>
                      <a:srcRect/>
                      <a:stretch>
                        <a:fillRect/>
                      </a:stretch>
                    </p:blipFill>
                    <p:spPr bwMode="auto">
                      <a:xfrm>
                        <a:off x="5173663" y="3689350"/>
                        <a:ext cx="2741612"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39" name="Object 5"/>
          <p:cNvGraphicFramePr>
            <a:graphicFrameLocks noChangeAspect="1"/>
          </p:cNvGraphicFramePr>
          <p:nvPr>
            <p:extLst>
              <p:ext uri="{D42A27DB-BD31-4B8C-83A1-F6EECF244321}">
                <p14:modId xmlns:p14="http://schemas.microsoft.com/office/powerpoint/2010/main" val="458583240"/>
              </p:ext>
            </p:extLst>
          </p:nvPr>
        </p:nvGraphicFramePr>
        <p:xfrm>
          <a:off x="2057400" y="3688757"/>
          <a:ext cx="2960687" cy="1838325"/>
        </p:xfrm>
        <a:graphic>
          <a:graphicData uri="http://schemas.openxmlformats.org/presentationml/2006/ole">
            <mc:AlternateContent xmlns:mc="http://schemas.openxmlformats.org/markup-compatibility/2006">
              <mc:Choice xmlns:v="urn:schemas-microsoft-com:vml" Requires="v">
                <p:oleObj spid="_x0000_s14355" name="MathType 6.0 Equation" r:id="rId5" imgW="1206360" imgH="749160" progId="Equation.DSMT4">
                  <p:embed/>
                </p:oleObj>
              </mc:Choice>
              <mc:Fallback>
                <p:oleObj name="MathType 6.0 Equation" r:id="rId5" imgW="1206360" imgH="74916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3688757"/>
                        <a:ext cx="2960687"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341">
                                            <p:txEl>
                                              <p:pRg st="1" end="1"/>
                                            </p:txEl>
                                          </p:spTgt>
                                        </p:tgtEl>
                                        <p:attrNameLst>
                                          <p:attrName>style.visibility</p:attrName>
                                        </p:attrNameLst>
                                      </p:cBhvr>
                                      <p:to>
                                        <p:strVal val="visible"/>
                                      </p:to>
                                    </p:set>
                                    <p:animEffect transition="in" filter="barn(inVertical)">
                                      <p:cBhvr>
                                        <p:cTn id="7" dur="500"/>
                                        <p:tgtEl>
                                          <p:spTgt spid="1434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barn(inVertical)">
                                      <p:cBhvr>
                                        <p:cTn id="12" dur="500"/>
                                        <p:tgtEl>
                                          <p:spTgt spid="14339"/>
                                        </p:tgtEl>
                                      </p:cBhvr>
                                    </p:animEffect>
                                  </p:childTnLst>
                                </p:cTn>
                              </p:par>
                              <p:par>
                                <p:cTn id="13" presetID="16" presetClass="entr" presetSubtype="21" fill="hold" nodeType="withEffect">
                                  <p:stCondLst>
                                    <p:cond delay="0"/>
                                  </p:stCondLst>
                                  <p:childTnLst>
                                    <p:set>
                                      <p:cBhvr>
                                        <p:cTn id="14" dur="1" fill="hold">
                                          <p:stCondLst>
                                            <p:cond delay="0"/>
                                          </p:stCondLst>
                                        </p:cTn>
                                        <p:tgtEl>
                                          <p:spTgt spid="14338"/>
                                        </p:tgtEl>
                                        <p:attrNameLst>
                                          <p:attrName>style.visibility</p:attrName>
                                        </p:attrNameLst>
                                      </p:cBhvr>
                                      <p:to>
                                        <p:strVal val="visible"/>
                                      </p:to>
                                    </p:set>
                                    <p:animEffect transition="in" filter="barn(inVertical)">
                                      <p:cBhvr>
                                        <p:cTn id="15"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idx="4294967295"/>
          </p:nvPr>
        </p:nvSpPr>
        <p:spPr>
          <a:xfrm>
            <a:off x="304800" y="1493610"/>
            <a:ext cx="9720263" cy="4022725"/>
          </a:xfrm>
        </p:spPr>
        <p:txBody>
          <a:bodyPr>
            <a:normAutofit/>
          </a:bodyPr>
          <a:lstStyle/>
          <a:p>
            <a:pPr eaLnBrk="1" hangingPunct="1"/>
            <a:r>
              <a:rPr lang="en-US" altLang="en-US" sz="2800" dirty="0" smtClean="0">
                <a:latin typeface="+mn-lt"/>
              </a:rPr>
              <a:t>Find the determinants of the matrices</a:t>
            </a:r>
          </a:p>
        </p:txBody>
      </p:sp>
      <p:graphicFrame>
        <p:nvGraphicFramePr>
          <p:cNvPr id="15362" name="Object 4"/>
          <p:cNvGraphicFramePr>
            <a:graphicFrameLocks noChangeAspect="1"/>
          </p:cNvGraphicFramePr>
          <p:nvPr>
            <p:extLst>
              <p:ext uri="{D42A27DB-BD31-4B8C-83A1-F6EECF244321}">
                <p14:modId xmlns:p14="http://schemas.microsoft.com/office/powerpoint/2010/main" val="511581217"/>
              </p:ext>
            </p:extLst>
          </p:nvPr>
        </p:nvGraphicFramePr>
        <p:xfrm>
          <a:off x="5943600" y="762000"/>
          <a:ext cx="2971800" cy="1752600"/>
        </p:xfrm>
        <a:graphic>
          <a:graphicData uri="http://schemas.openxmlformats.org/presentationml/2006/ole">
            <mc:AlternateContent xmlns:mc="http://schemas.openxmlformats.org/markup-compatibility/2006">
              <mc:Choice xmlns:v="urn:schemas-microsoft-com:vml" Requires="v">
                <p:oleObj spid="_x0000_s15378" name="Equation" r:id="rId3" imgW="1269720" imgH="749160" progId="Equation.DSMT4">
                  <p:embed/>
                </p:oleObj>
              </mc:Choice>
              <mc:Fallback>
                <p:oleObj name="Equation" r:id="rId3" imgW="1269720" imgH="7491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762000"/>
                        <a:ext cx="2971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3" name="Object 5"/>
          <p:cNvGraphicFramePr>
            <a:graphicFrameLocks noChangeAspect="1"/>
          </p:cNvGraphicFramePr>
          <p:nvPr>
            <p:extLst>
              <p:ext uri="{D42A27DB-BD31-4B8C-83A1-F6EECF244321}">
                <p14:modId xmlns:p14="http://schemas.microsoft.com/office/powerpoint/2010/main" val="3526720473"/>
              </p:ext>
            </p:extLst>
          </p:nvPr>
        </p:nvGraphicFramePr>
        <p:xfrm>
          <a:off x="304800" y="2905011"/>
          <a:ext cx="6096000" cy="2220912"/>
        </p:xfrm>
        <a:graphic>
          <a:graphicData uri="http://schemas.openxmlformats.org/presentationml/2006/ole">
            <mc:AlternateContent xmlns:mc="http://schemas.openxmlformats.org/markup-compatibility/2006">
              <mc:Choice xmlns:v="urn:schemas-microsoft-com:vml" Requires="v">
                <p:oleObj spid="_x0000_s15379" name="MathType 6.0 Equation" r:id="rId5" imgW="2057400" imgH="749160" progId="Equation.DSMT4">
                  <p:embed/>
                </p:oleObj>
              </mc:Choice>
              <mc:Fallback>
                <p:oleObj name="MathType 6.0 Equation" r:id="rId5" imgW="2057400" imgH="74916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905011"/>
                        <a:ext cx="6096000" cy="222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6"/>
          <p:cNvSpPr>
            <a:spLocks noChangeArrowheads="1"/>
          </p:cNvSpPr>
          <p:nvPr/>
        </p:nvSpPr>
        <p:spPr bwMode="auto">
          <a:xfrm>
            <a:off x="304800" y="-7049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dirty="0">
                <a:solidFill>
                  <a:srgbClr val="FF0000"/>
                </a:solidFill>
                <a:latin typeface="+mn-lt"/>
              </a:rPr>
              <a:t>Examples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arn(inVertical)">
                                      <p:cBhvr>
                                        <p:cTn id="7"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normAutofit/>
          </a:bodyPr>
          <a:lstStyle/>
          <a:p>
            <a:pPr eaLnBrk="1" hangingPunct="1"/>
            <a:r>
              <a:rPr lang="en-US" altLang="en-US" sz="3600" b="1" dirty="0">
                <a:solidFill>
                  <a:srgbClr val="FF0000"/>
                </a:solidFill>
                <a:latin typeface="+mn-lt"/>
              </a:rPr>
              <a:t>Contents</a:t>
            </a:r>
          </a:p>
        </p:txBody>
      </p:sp>
      <p:sp>
        <p:nvSpPr>
          <p:cNvPr id="45059" name="Rectangle 5"/>
          <p:cNvSpPr>
            <a:spLocks noGrp="1" noChangeArrowheads="1"/>
          </p:cNvSpPr>
          <p:nvPr>
            <p:ph idx="1"/>
          </p:nvPr>
        </p:nvSpPr>
        <p:spPr>
          <a:xfrm>
            <a:off x="762000" y="2084832"/>
            <a:ext cx="8229600" cy="4525963"/>
          </a:xfrm>
          <a:ln w="38100">
            <a:noFill/>
            <a:miter lim="800000"/>
            <a:headEnd/>
            <a:tailEnd/>
          </a:ln>
        </p:spPr>
        <p:txBody>
          <a:bodyPr>
            <a:normAutofit/>
          </a:bodyPr>
          <a:lstStyle/>
          <a:p>
            <a:pPr eaLnBrk="1" hangingPunct="1">
              <a:lnSpc>
                <a:spcPct val="150000"/>
              </a:lnSpc>
            </a:pPr>
            <a:r>
              <a:rPr lang="en-US" altLang="en-US" sz="3600" dirty="0">
                <a:solidFill>
                  <a:srgbClr val="003366"/>
                </a:solidFill>
                <a:latin typeface="+mn-lt"/>
              </a:rPr>
              <a:t>3.1.</a:t>
            </a:r>
            <a:r>
              <a:rPr lang="en-US" altLang="en-US" sz="3600" dirty="0">
                <a:latin typeface="+mn-lt"/>
              </a:rPr>
              <a:t> The cofactor Expansion</a:t>
            </a:r>
          </a:p>
          <a:p>
            <a:pPr eaLnBrk="1" hangingPunct="1">
              <a:lnSpc>
                <a:spcPct val="150000"/>
              </a:lnSpc>
            </a:pPr>
            <a:r>
              <a:rPr lang="en-US" altLang="en-US" sz="3600" dirty="0">
                <a:solidFill>
                  <a:srgbClr val="003366"/>
                </a:solidFill>
                <a:latin typeface="+mn-lt"/>
              </a:rPr>
              <a:t>3.2.</a:t>
            </a:r>
            <a:r>
              <a:rPr lang="en-US" altLang="en-US" sz="3600" dirty="0">
                <a:latin typeface="+mn-lt"/>
              </a:rPr>
              <a:t>Determinants and Matrix Inverses</a:t>
            </a:r>
          </a:p>
          <a:p>
            <a:pPr eaLnBrk="1" hangingPunct="1">
              <a:lnSpc>
                <a:spcPct val="150000"/>
              </a:lnSpc>
            </a:pPr>
            <a:r>
              <a:rPr lang="en-US" altLang="en-US" sz="3600" dirty="0">
                <a:latin typeface="+mn-lt"/>
              </a:rPr>
              <a:t>3.3. Diagonalization and Eigenvalues</a:t>
            </a:r>
          </a:p>
          <a:p>
            <a:pPr eaLnBrk="1" hangingPunct="1">
              <a:lnSpc>
                <a:spcPct val="150000"/>
              </a:lnSpc>
            </a:pPr>
            <a:r>
              <a:rPr lang="en-US" altLang="en-US" sz="3600" dirty="0">
                <a:latin typeface="+mn-lt"/>
              </a:rPr>
              <a:t>3.4. An Application to Linear Recurrences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2"/>
          <p:cNvGraphicFramePr>
            <a:graphicFrameLocks noGrp="1" noChangeAspect="1"/>
          </p:cNvGraphicFramePr>
          <p:nvPr>
            <p:ph sz="half" idx="4294967295"/>
            <p:extLst>
              <p:ext uri="{D42A27DB-BD31-4B8C-83A1-F6EECF244321}">
                <p14:modId xmlns:p14="http://schemas.microsoft.com/office/powerpoint/2010/main" val="3865100370"/>
              </p:ext>
            </p:extLst>
          </p:nvPr>
        </p:nvGraphicFramePr>
        <p:xfrm>
          <a:off x="6096000" y="1816100"/>
          <a:ext cx="3341687" cy="2327275"/>
        </p:xfrm>
        <a:graphic>
          <a:graphicData uri="http://schemas.openxmlformats.org/presentationml/2006/ole">
            <mc:AlternateContent xmlns:mc="http://schemas.openxmlformats.org/markup-compatibility/2006">
              <mc:Choice xmlns:v="urn:schemas-microsoft-com:vml" Requires="v">
                <p:oleObj spid="_x0000_s16404" name="MathType 6.0 Equation" r:id="rId3" imgW="1422360" imgH="990360" progId="Equation.DSMT4">
                  <p:embed/>
                </p:oleObj>
              </mc:Choice>
              <mc:Fallback>
                <p:oleObj name="MathType 6.0 Equation" r:id="rId3" imgW="1422360" imgH="99036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816100"/>
                        <a:ext cx="3341687" cy="232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 name="Object 14"/>
          <p:cNvGraphicFramePr>
            <a:graphicFrameLocks noGrp="1" noChangeAspect="1"/>
          </p:cNvGraphicFramePr>
          <p:nvPr>
            <p:ph sz="half" idx="4294967295"/>
            <p:extLst>
              <p:ext uri="{D42A27DB-BD31-4B8C-83A1-F6EECF244321}">
                <p14:modId xmlns:p14="http://schemas.microsoft.com/office/powerpoint/2010/main" val="3707109009"/>
              </p:ext>
            </p:extLst>
          </p:nvPr>
        </p:nvGraphicFramePr>
        <p:xfrm>
          <a:off x="1049867" y="1828800"/>
          <a:ext cx="3352800" cy="2314575"/>
        </p:xfrm>
        <a:graphic>
          <a:graphicData uri="http://schemas.openxmlformats.org/presentationml/2006/ole">
            <mc:AlternateContent xmlns:mc="http://schemas.openxmlformats.org/markup-compatibility/2006">
              <mc:Choice xmlns:v="urn:schemas-microsoft-com:vml" Requires="v">
                <p:oleObj spid="_x0000_s16405" name="Equation" r:id="rId5" imgW="1434960" imgH="990360" progId="Equation.DSMT4">
                  <p:embed/>
                </p:oleObj>
              </mc:Choice>
              <mc:Fallback>
                <p:oleObj name="Equation" r:id="rId5" imgW="1434960" imgH="990360" progId="Equation.DSMT4">
                  <p:embed/>
                  <p:pic>
                    <p:nvPicPr>
                      <p:cNvPr id="0" name="Object 14"/>
                      <p:cNvPicPr>
                        <a:picLocks noChangeAspect="1" noChangeArrowheads="1"/>
                      </p:cNvPicPr>
                      <p:nvPr/>
                    </p:nvPicPr>
                    <p:blipFill>
                      <a:blip r:embed="rId6"/>
                      <a:srcRect/>
                      <a:stretch>
                        <a:fillRect/>
                      </a:stretch>
                    </p:blipFill>
                    <p:spPr bwMode="auto">
                      <a:xfrm>
                        <a:off x="1049867" y="1828800"/>
                        <a:ext cx="3352800" cy="231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TextBox 4"/>
          <p:cNvSpPr txBox="1">
            <a:spLocks noChangeArrowheads="1"/>
          </p:cNvSpPr>
          <p:nvPr/>
        </p:nvSpPr>
        <p:spPr bwMode="auto">
          <a:xfrm>
            <a:off x="609600" y="876167"/>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dirty="0">
                <a:latin typeface="+mn-lt"/>
              </a:rPr>
              <a:t>Find </a:t>
            </a:r>
            <a:r>
              <a:rPr lang="en-US" altLang="en-US" sz="2800" dirty="0" err="1">
                <a:latin typeface="+mn-lt"/>
              </a:rPr>
              <a:t>DetA</a:t>
            </a:r>
            <a:r>
              <a:rPr lang="en-US" altLang="en-US" sz="2800" dirty="0">
                <a:latin typeface="+mn-lt"/>
              </a:rPr>
              <a:t> and </a:t>
            </a:r>
            <a:r>
              <a:rPr lang="en-US" altLang="en-US" sz="2800" dirty="0" err="1">
                <a:latin typeface="+mn-lt"/>
              </a:rPr>
              <a:t>DetB</a:t>
            </a:r>
            <a:r>
              <a:rPr lang="en-US" altLang="en-US" sz="2800" dirty="0">
                <a:latin typeface="+mn-lt"/>
              </a:rPr>
              <a:t>:</a:t>
            </a:r>
          </a:p>
        </p:txBody>
      </p:sp>
      <p:sp>
        <p:nvSpPr>
          <p:cNvPr id="6" name="Rectangle 6"/>
          <p:cNvSpPr>
            <a:spLocks noChangeArrowheads="1"/>
          </p:cNvSpPr>
          <p:nvPr/>
        </p:nvSpPr>
        <p:spPr bwMode="auto">
          <a:xfrm>
            <a:off x="304800" y="-7049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dirty="0">
                <a:solidFill>
                  <a:srgbClr val="FF0000"/>
                </a:solidFill>
                <a:latin typeface="+mn-lt"/>
              </a:rPr>
              <a:t>Examples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62000" y="621792"/>
            <a:ext cx="9720072" cy="1499616"/>
          </a:xfrm>
        </p:spPr>
        <p:txBody>
          <a:bodyPr>
            <a:normAutofit/>
          </a:bodyPr>
          <a:lstStyle/>
          <a:p>
            <a:pPr eaLnBrk="1" hangingPunct="1"/>
            <a:r>
              <a:rPr lang="en-US" altLang="en-US" sz="3600" b="1" dirty="0">
                <a:solidFill>
                  <a:srgbClr val="FF0000"/>
                </a:solidFill>
                <a:latin typeface="+mn-lt"/>
              </a:rPr>
              <a:t>Theorem</a:t>
            </a:r>
          </a:p>
        </p:txBody>
      </p:sp>
      <p:sp>
        <p:nvSpPr>
          <p:cNvPr id="49155" name="Rectangle 3"/>
          <p:cNvSpPr>
            <a:spLocks noGrp="1" noChangeArrowheads="1"/>
          </p:cNvSpPr>
          <p:nvPr>
            <p:ph idx="1"/>
          </p:nvPr>
        </p:nvSpPr>
        <p:spPr>
          <a:xfrm>
            <a:off x="1295400" y="1905000"/>
            <a:ext cx="9186672" cy="4800600"/>
          </a:xfrm>
          <a:ln w="28575">
            <a:noFill/>
            <a:miter lim="800000"/>
            <a:headEnd/>
            <a:tailEnd/>
          </a:ln>
        </p:spPr>
        <p:txBody>
          <a:bodyPr>
            <a:noAutofit/>
          </a:bodyPr>
          <a:lstStyle/>
          <a:p>
            <a:pPr eaLnBrk="1" hangingPunct="1">
              <a:lnSpc>
                <a:spcPct val="150000"/>
              </a:lnSpc>
              <a:buClr>
                <a:srgbClr val="FF0000"/>
              </a:buClr>
              <a:buFont typeface="Wingdings" panose="05000000000000000000" pitchFamily="2" charset="2"/>
              <a:buChar char="§"/>
            </a:pPr>
            <a:r>
              <a:rPr lang="en-US" altLang="en-US" sz="2800" dirty="0" smtClean="0">
                <a:solidFill>
                  <a:srgbClr val="003366"/>
                </a:solidFill>
              </a:rPr>
              <a:t> </a:t>
            </a:r>
            <a:r>
              <a:rPr lang="en-US" altLang="en-US" sz="2800" dirty="0" err="1" smtClean="0">
                <a:solidFill>
                  <a:srgbClr val="003366"/>
                </a:solidFill>
              </a:rPr>
              <a:t>detA</a:t>
            </a:r>
            <a:r>
              <a:rPr lang="en-US" altLang="en-US" sz="2800" dirty="0" smtClean="0">
                <a:solidFill>
                  <a:srgbClr val="003366"/>
                </a:solidFill>
              </a:rPr>
              <a:t>=</a:t>
            </a:r>
            <a:r>
              <a:rPr lang="en-US" altLang="en-US" sz="2800" dirty="0" err="1" smtClean="0">
                <a:solidFill>
                  <a:srgbClr val="003366"/>
                </a:solidFill>
              </a:rPr>
              <a:t>det</a:t>
            </a:r>
            <a:r>
              <a:rPr lang="en-US" altLang="en-US" sz="2800" dirty="0" smtClean="0">
                <a:solidFill>
                  <a:srgbClr val="003366"/>
                </a:solidFill>
              </a:rPr>
              <a:t>(A</a:t>
            </a:r>
            <a:r>
              <a:rPr lang="en-US" altLang="en-US" sz="2800" baseline="30000" dirty="0" smtClean="0">
                <a:solidFill>
                  <a:srgbClr val="003366"/>
                </a:solidFill>
              </a:rPr>
              <a:t>T</a:t>
            </a:r>
            <a:r>
              <a:rPr lang="en-US" altLang="en-US" sz="2800" dirty="0" smtClean="0">
                <a:solidFill>
                  <a:srgbClr val="003366"/>
                </a:solidFill>
              </a:rPr>
              <a:t>)</a:t>
            </a:r>
          </a:p>
          <a:p>
            <a:pPr>
              <a:lnSpc>
                <a:spcPct val="150000"/>
              </a:lnSpc>
              <a:buClr>
                <a:srgbClr val="FF0000"/>
              </a:buClr>
              <a:buFont typeface="Wingdings" panose="05000000000000000000" pitchFamily="2" charset="2"/>
              <a:buChar char="§"/>
            </a:pPr>
            <a:r>
              <a:rPr lang="en-US" altLang="en-US" sz="2800" dirty="0" smtClean="0">
                <a:solidFill>
                  <a:srgbClr val="003366"/>
                </a:solidFill>
              </a:rPr>
              <a:t> </a:t>
            </a:r>
            <a:r>
              <a:rPr lang="en-US" altLang="en-US" sz="2800" dirty="0" err="1" smtClean="0">
                <a:solidFill>
                  <a:srgbClr val="003366"/>
                </a:solidFill>
              </a:rPr>
              <a:t>det</a:t>
            </a:r>
            <a:r>
              <a:rPr lang="en-US" altLang="en-US" sz="2800" dirty="0" smtClean="0">
                <a:solidFill>
                  <a:srgbClr val="003366"/>
                </a:solidFill>
              </a:rPr>
              <a:t>(A+B)</a:t>
            </a:r>
            <a:r>
              <a:rPr lang="en-US" altLang="en-US" sz="2800" dirty="0" smtClean="0">
                <a:solidFill>
                  <a:srgbClr val="003366"/>
                </a:solidFill>
                <a:sym typeface="Symbol" panose="05050102010706020507" pitchFamily="18" charset="2"/>
              </a:rPr>
              <a:t> </a:t>
            </a:r>
            <a:r>
              <a:rPr lang="en-US" altLang="en-US" sz="2800" dirty="0" err="1" smtClean="0">
                <a:solidFill>
                  <a:srgbClr val="003366"/>
                </a:solidFill>
              </a:rPr>
              <a:t>detA</a:t>
            </a:r>
            <a:r>
              <a:rPr lang="en-US" altLang="en-US" sz="2800" dirty="0" smtClean="0">
                <a:solidFill>
                  <a:srgbClr val="003366"/>
                </a:solidFill>
              </a:rPr>
              <a:t> + </a:t>
            </a:r>
            <a:r>
              <a:rPr lang="en-US" altLang="en-US" sz="2800" dirty="0" err="1" smtClean="0">
                <a:solidFill>
                  <a:srgbClr val="003366"/>
                </a:solidFill>
              </a:rPr>
              <a:t>detB</a:t>
            </a:r>
            <a:endParaRPr lang="en-US" altLang="en-US" sz="2800" dirty="0">
              <a:solidFill>
                <a:srgbClr val="003366"/>
              </a:solidFill>
            </a:endParaRPr>
          </a:p>
          <a:p>
            <a:pPr eaLnBrk="1" hangingPunct="1">
              <a:lnSpc>
                <a:spcPct val="150000"/>
              </a:lnSpc>
              <a:buClr>
                <a:srgbClr val="FF0000"/>
              </a:buClr>
              <a:buFont typeface="Wingdings" panose="05000000000000000000" pitchFamily="2" charset="2"/>
              <a:buChar char="§"/>
            </a:pPr>
            <a:r>
              <a:rPr lang="en-US" altLang="en-US" sz="2800" dirty="0" smtClean="0">
                <a:solidFill>
                  <a:srgbClr val="003366"/>
                </a:solidFill>
              </a:rPr>
              <a:t> </a:t>
            </a:r>
            <a:r>
              <a:rPr lang="en-US" altLang="en-US" sz="2800" dirty="0" err="1" smtClean="0">
                <a:solidFill>
                  <a:srgbClr val="003366"/>
                </a:solidFill>
              </a:rPr>
              <a:t>det</a:t>
            </a:r>
            <a:r>
              <a:rPr lang="en-US" altLang="en-US" sz="2800" dirty="0" smtClean="0">
                <a:solidFill>
                  <a:srgbClr val="003366"/>
                </a:solidFill>
              </a:rPr>
              <a:t>(AB</a:t>
            </a:r>
            <a:r>
              <a:rPr lang="en-US" altLang="en-US" sz="2800" dirty="0">
                <a:solidFill>
                  <a:srgbClr val="003366"/>
                </a:solidFill>
              </a:rPr>
              <a:t>)=</a:t>
            </a:r>
            <a:r>
              <a:rPr lang="en-US" altLang="en-US" sz="2800" dirty="0" err="1" smtClean="0">
                <a:solidFill>
                  <a:srgbClr val="003366"/>
                </a:solidFill>
              </a:rPr>
              <a:t>detA</a:t>
            </a:r>
            <a:r>
              <a:rPr lang="en-US" altLang="en-US" sz="2800" dirty="0" smtClean="0">
                <a:solidFill>
                  <a:srgbClr val="003366"/>
                </a:solidFill>
              </a:rPr>
              <a:t> . </a:t>
            </a:r>
            <a:r>
              <a:rPr lang="en-US" altLang="en-US" sz="2800" dirty="0" err="1" smtClean="0">
                <a:solidFill>
                  <a:srgbClr val="003366"/>
                </a:solidFill>
              </a:rPr>
              <a:t>detB</a:t>
            </a:r>
            <a:endParaRPr lang="en-US" altLang="en-US" sz="2800" dirty="0" smtClean="0">
              <a:solidFill>
                <a:srgbClr val="003366"/>
              </a:solidFill>
            </a:endParaRPr>
          </a:p>
          <a:p>
            <a:pPr>
              <a:lnSpc>
                <a:spcPct val="150000"/>
              </a:lnSpc>
              <a:buClr>
                <a:srgbClr val="FF0000"/>
              </a:buClr>
              <a:buFont typeface="Wingdings" panose="05000000000000000000" pitchFamily="2" charset="2"/>
              <a:buChar char="§"/>
            </a:pPr>
            <a:r>
              <a:rPr lang="en-US" altLang="en-US" sz="2800" dirty="0" smtClean="0">
                <a:solidFill>
                  <a:srgbClr val="003366"/>
                </a:solidFill>
              </a:rPr>
              <a:t> </a:t>
            </a:r>
            <a:r>
              <a:rPr lang="en-US" altLang="en-US" sz="2800" dirty="0" err="1" smtClean="0">
                <a:solidFill>
                  <a:srgbClr val="003366"/>
                </a:solidFill>
              </a:rPr>
              <a:t>det</a:t>
            </a:r>
            <a:r>
              <a:rPr lang="en-US" altLang="en-US" sz="2800" dirty="0" smtClean="0">
                <a:solidFill>
                  <a:srgbClr val="003366"/>
                </a:solidFill>
              </a:rPr>
              <a:t>(</a:t>
            </a:r>
            <a:r>
              <a:rPr lang="en-US" altLang="en-US" sz="2800" dirty="0" err="1" smtClean="0">
                <a:solidFill>
                  <a:srgbClr val="003366"/>
                </a:solidFill>
              </a:rPr>
              <a:t>A</a:t>
            </a:r>
            <a:r>
              <a:rPr lang="en-US" altLang="en-US" sz="2800" baseline="30000" dirty="0" err="1" smtClean="0">
                <a:solidFill>
                  <a:srgbClr val="FF0000"/>
                </a:solidFill>
              </a:rPr>
              <a:t>k</a:t>
            </a:r>
            <a:r>
              <a:rPr lang="en-US" altLang="en-US" sz="2800" dirty="0">
                <a:solidFill>
                  <a:srgbClr val="003366"/>
                </a:solidFill>
              </a:rPr>
              <a:t>)=(</a:t>
            </a:r>
            <a:r>
              <a:rPr lang="en-US" altLang="en-US" sz="2800" dirty="0" err="1">
                <a:solidFill>
                  <a:srgbClr val="003366"/>
                </a:solidFill>
              </a:rPr>
              <a:t>detA</a:t>
            </a:r>
            <a:r>
              <a:rPr lang="en-US" altLang="en-US" sz="2800" dirty="0">
                <a:solidFill>
                  <a:srgbClr val="003366"/>
                </a:solidFill>
              </a:rPr>
              <a:t>)</a:t>
            </a:r>
            <a:r>
              <a:rPr lang="en-US" altLang="en-US" sz="2800" baseline="30000" dirty="0">
                <a:solidFill>
                  <a:srgbClr val="FF0000"/>
                </a:solidFill>
              </a:rPr>
              <a:t>k</a:t>
            </a:r>
            <a:endParaRPr lang="en-US" altLang="en-US" sz="2800" dirty="0">
              <a:solidFill>
                <a:srgbClr val="003366"/>
              </a:solidFill>
            </a:endParaRPr>
          </a:p>
          <a:p>
            <a:pPr eaLnBrk="1" hangingPunct="1">
              <a:lnSpc>
                <a:spcPct val="150000"/>
              </a:lnSpc>
              <a:buClr>
                <a:srgbClr val="FF0000"/>
              </a:buClr>
              <a:buFont typeface="Wingdings" panose="05000000000000000000" pitchFamily="2" charset="2"/>
              <a:buChar char="§"/>
            </a:pPr>
            <a:r>
              <a:rPr lang="en-US" altLang="en-US" sz="2800" dirty="0" smtClean="0">
                <a:solidFill>
                  <a:srgbClr val="003366"/>
                </a:solidFill>
              </a:rPr>
              <a:t> If </a:t>
            </a:r>
            <a:r>
              <a:rPr lang="en-US" altLang="en-US" sz="2800" dirty="0">
                <a:solidFill>
                  <a:srgbClr val="003366"/>
                </a:solidFill>
              </a:rPr>
              <a:t>A is an </a:t>
            </a:r>
            <a:r>
              <a:rPr lang="en-US" altLang="en-US" sz="2800" dirty="0" err="1">
                <a:solidFill>
                  <a:srgbClr val="FF0000"/>
                </a:solidFill>
              </a:rPr>
              <a:t>nxn</a:t>
            </a:r>
            <a:r>
              <a:rPr lang="en-US" altLang="en-US" sz="2800" dirty="0">
                <a:solidFill>
                  <a:srgbClr val="003366"/>
                </a:solidFill>
              </a:rPr>
              <a:t> matrix then  </a:t>
            </a:r>
            <a:r>
              <a:rPr lang="en-US" altLang="en-US" sz="2800" dirty="0" err="1" smtClean="0">
                <a:solidFill>
                  <a:srgbClr val="003366"/>
                </a:solidFill>
              </a:rPr>
              <a:t>det</a:t>
            </a:r>
            <a:r>
              <a:rPr lang="en-US" altLang="en-US" sz="2800" dirty="0" smtClean="0">
                <a:solidFill>
                  <a:srgbClr val="003366"/>
                </a:solidFill>
              </a:rPr>
              <a:t>(</a:t>
            </a:r>
            <a:r>
              <a:rPr lang="en-US" altLang="en-US" sz="2800" dirty="0" smtClean="0">
                <a:solidFill>
                  <a:srgbClr val="006600"/>
                </a:solidFill>
              </a:rPr>
              <a:t>k</a:t>
            </a:r>
            <a:r>
              <a:rPr lang="en-US" altLang="en-US" sz="2800" dirty="0" smtClean="0">
                <a:solidFill>
                  <a:srgbClr val="003366"/>
                </a:solidFill>
              </a:rPr>
              <a:t>A</a:t>
            </a:r>
            <a:r>
              <a:rPr lang="en-US" altLang="en-US" sz="2800" dirty="0">
                <a:solidFill>
                  <a:srgbClr val="003366"/>
                </a:solidFill>
              </a:rPr>
              <a:t>)=</a:t>
            </a:r>
            <a:r>
              <a:rPr lang="en-US" altLang="en-US" sz="2800" dirty="0" err="1">
                <a:solidFill>
                  <a:srgbClr val="006600"/>
                </a:solidFill>
              </a:rPr>
              <a:t>k</a:t>
            </a:r>
            <a:r>
              <a:rPr lang="en-US" altLang="en-US" sz="2800" baseline="30000" dirty="0" err="1">
                <a:solidFill>
                  <a:srgbClr val="FF0000"/>
                </a:solidFill>
              </a:rPr>
              <a:t>n</a:t>
            </a:r>
            <a:r>
              <a:rPr lang="en-US" altLang="en-US" sz="2800" dirty="0" err="1">
                <a:solidFill>
                  <a:srgbClr val="003366"/>
                </a:solidFill>
              </a:rPr>
              <a:t>detA</a:t>
            </a:r>
            <a:endParaRPr lang="en-US" altLang="en-US" sz="2800" dirty="0">
              <a:solidFill>
                <a:srgbClr val="003366"/>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4294967295"/>
          </p:nvPr>
        </p:nvSpPr>
        <p:spPr>
          <a:xfrm>
            <a:off x="838200" y="1219200"/>
            <a:ext cx="9720263" cy="4022725"/>
          </a:xfrm>
        </p:spPr>
        <p:txBody>
          <a:bodyPr>
            <a:normAutofit/>
          </a:bodyPr>
          <a:lstStyle/>
          <a:p>
            <a:pPr eaLnBrk="1" hangingPunct="1"/>
            <a:r>
              <a:rPr lang="en-US" altLang="en-US" sz="2800" dirty="0"/>
              <a:t>Show that if A is an invertible matrix then   </a:t>
            </a:r>
          </a:p>
          <a:p>
            <a:pPr eaLnBrk="1" hangingPunct="1">
              <a:buFontTx/>
              <a:buNone/>
            </a:pPr>
            <a:r>
              <a:rPr lang="en-US" altLang="en-US" sz="2800" dirty="0" smtClean="0"/>
              <a:t>                    </a:t>
            </a:r>
            <a:r>
              <a:rPr lang="en-US" altLang="en-US" sz="2800" b="1" dirty="0" err="1">
                <a:solidFill>
                  <a:srgbClr val="003399"/>
                </a:solidFill>
              </a:rPr>
              <a:t>det</a:t>
            </a:r>
            <a:r>
              <a:rPr lang="en-US" altLang="en-US" sz="2800" b="1" dirty="0">
                <a:solidFill>
                  <a:srgbClr val="003399"/>
                </a:solidFill>
              </a:rPr>
              <a:t>(A</a:t>
            </a:r>
            <a:r>
              <a:rPr lang="en-US" altLang="en-US" sz="2800" b="1" baseline="30000" dirty="0">
                <a:solidFill>
                  <a:srgbClr val="003399"/>
                </a:solidFill>
              </a:rPr>
              <a:t>-1</a:t>
            </a:r>
            <a:r>
              <a:rPr lang="en-US" altLang="en-US" sz="2800" b="1" dirty="0">
                <a:solidFill>
                  <a:srgbClr val="003399"/>
                </a:solidFill>
              </a:rPr>
              <a:t>)=1/</a:t>
            </a:r>
            <a:r>
              <a:rPr lang="en-US" altLang="en-US" sz="2800" b="1" dirty="0" err="1">
                <a:solidFill>
                  <a:srgbClr val="003399"/>
                </a:solidFill>
              </a:rPr>
              <a:t>detA</a:t>
            </a:r>
            <a:endParaRPr lang="en-US" altLang="en-US" sz="2800" b="1" dirty="0">
              <a:solidFill>
                <a:srgbClr val="003399"/>
              </a:solidFill>
            </a:endParaRPr>
          </a:p>
        </p:txBody>
      </p:sp>
      <p:sp>
        <p:nvSpPr>
          <p:cNvPr id="4" name="Rectangle 6"/>
          <p:cNvSpPr>
            <a:spLocks noChangeArrowheads="1"/>
          </p:cNvSpPr>
          <p:nvPr/>
        </p:nvSpPr>
        <p:spPr bwMode="auto">
          <a:xfrm>
            <a:off x="228600" y="-110067"/>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dirty="0">
                <a:solidFill>
                  <a:srgbClr val="FF0000"/>
                </a:solidFill>
                <a:latin typeface="+mn-lt"/>
              </a:rPr>
              <a:t>Examples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228600" y="1032933"/>
            <a:ext cx="124968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3200" dirty="0">
                <a:solidFill>
                  <a:schemeClr val="accent2"/>
                </a:solidFill>
                <a:latin typeface="+mn-lt"/>
                <a:cs typeface="Arial" panose="020B0604020202020204" pitchFamily="34" charset="0"/>
              </a:rPr>
              <a:t>Let A is a </a:t>
            </a:r>
            <a:r>
              <a:rPr lang="en-US" altLang="en-US" sz="3200" dirty="0" err="1">
                <a:solidFill>
                  <a:schemeClr val="accent2"/>
                </a:solidFill>
                <a:latin typeface="+mn-lt"/>
                <a:cs typeface="Arial" panose="020B0604020202020204" pitchFamily="34" charset="0"/>
              </a:rPr>
              <a:t>nxn</a:t>
            </a:r>
            <a:r>
              <a:rPr lang="en-US" altLang="en-US" sz="3200" dirty="0">
                <a:solidFill>
                  <a:schemeClr val="accent2"/>
                </a:solidFill>
                <a:latin typeface="+mn-lt"/>
                <a:cs typeface="Arial" panose="020B0604020202020204" pitchFamily="34" charset="0"/>
              </a:rPr>
              <a:t> matrix, k is a scalar. </a:t>
            </a:r>
            <a:r>
              <a:rPr lang="en-US" altLang="en-US" sz="3200" dirty="0" smtClean="0">
                <a:solidFill>
                  <a:schemeClr val="accent2"/>
                </a:solidFill>
                <a:latin typeface="+mn-lt"/>
                <a:cs typeface="Arial" panose="020B0604020202020204" pitchFamily="34" charset="0"/>
              </a:rPr>
              <a:t> Which </a:t>
            </a:r>
            <a:r>
              <a:rPr lang="en-US" altLang="en-US" sz="3200" dirty="0">
                <a:solidFill>
                  <a:schemeClr val="accent2"/>
                </a:solidFill>
                <a:latin typeface="+mn-lt"/>
                <a:cs typeface="Arial" panose="020B0604020202020204" pitchFamily="34" charset="0"/>
              </a:rPr>
              <a:t>of the following are </a:t>
            </a:r>
            <a:r>
              <a:rPr lang="en-US" altLang="en-US" sz="3200" u="sng" dirty="0">
                <a:solidFill>
                  <a:srgbClr val="FF0000"/>
                </a:solidFill>
                <a:latin typeface="+mn-lt"/>
                <a:cs typeface="Arial" panose="020B0604020202020204" pitchFamily="34" charset="0"/>
              </a:rPr>
              <a:t>false</a:t>
            </a:r>
            <a:r>
              <a:rPr lang="en-US" altLang="en-US" sz="3200" dirty="0">
                <a:solidFill>
                  <a:schemeClr val="accent2"/>
                </a:solidFill>
                <a:latin typeface="+mn-lt"/>
                <a:cs typeface="Arial" panose="020B0604020202020204" pitchFamily="34" charset="0"/>
              </a:rPr>
              <a:t>?</a:t>
            </a:r>
          </a:p>
          <a:p>
            <a:pPr eaLnBrk="1" hangingPunct="1">
              <a:lnSpc>
                <a:spcPct val="150000"/>
              </a:lnSpc>
              <a:buFontTx/>
              <a:buAutoNum type="alphaLcParenR"/>
            </a:pPr>
            <a:r>
              <a:rPr lang="en-US" altLang="en-US" sz="3200" dirty="0" err="1" smtClean="0">
                <a:latin typeface="+mn-lt"/>
                <a:cs typeface="Arial" panose="020B0604020202020204" pitchFamily="34" charset="0"/>
              </a:rPr>
              <a:t>det</a:t>
            </a:r>
            <a:r>
              <a:rPr lang="en-US" altLang="en-US" sz="3200" dirty="0" smtClean="0">
                <a:latin typeface="+mn-lt"/>
                <a:cs typeface="Arial" panose="020B0604020202020204" pitchFamily="34" charset="0"/>
              </a:rPr>
              <a:t>(A</a:t>
            </a:r>
            <a:r>
              <a:rPr lang="en-US" altLang="en-US" sz="3200" baseline="30000" dirty="0" smtClean="0">
                <a:latin typeface="+mn-lt"/>
                <a:cs typeface="Arial" panose="020B0604020202020204" pitchFamily="34" charset="0"/>
              </a:rPr>
              <a:t>T</a:t>
            </a:r>
            <a:r>
              <a:rPr lang="en-US" altLang="en-US" sz="3200" dirty="0">
                <a:latin typeface="+mn-lt"/>
                <a:cs typeface="Arial" panose="020B0604020202020204" pitchFamily="34" charset="0"/>
              </a:rPr>
              <a:t>)=</a:t>
            </a:r>
            <a:r>
              <a:rPr lang="en-US" altLang="en-US" sz="3200" dirty="0" err="1">
                <a:latin typeface="+mn-lt"/>
                <a:cs typeface="Arial" panose="020B0604020202020204" pitchFamily="34" charset="0"/>
              </a:rPr>
              <a:t>detA</a:t>
            </a:r>
            <a:r>
              <a:rPr lang="en-US" altLang="en-US" sz="3200" dirty="0">
                <a:latin typeface="+mn-lt"/>
                <a:cs typeface="Arial" panose="020B0604020202020204" pitchFamily="34" charset="0"/>
              </a:rPr>
              <a:t>			</a:t>
            </a:r>
            <a:r>
              <a:rPr lang="en-US" altLang="en-US" sz="3200" dirty="0" smtClean="0">
                <a:latin typeface="+mn-lt"/>
                <a:cs typeface="Arial" panose="020B0604020202020204" pitchFamily="34" charset="0"/>
              </a:rPr>
              <a:t>	b</a:t>
            </a:r>
            <a:r>
              <a:rPr lang="en-US" altLang="en-US" sz="3200" dirty="0">
                <a:latin typeface="+mn-lt"/>
                <a:cs typeface="Arial" panose="020B0604020202020204" pitchFamily="34" charset="0"/>
              </a:rPr>
              <a:t>) </a:t>
            </a:r>
            <a:r>
              <a:rPr lang="en-US" altLang="en-US" sz="3200" dirty="0" err="1">
                <a:latin typeface="+mn-lt"/>
                <a:cs typeface="Arial" panose="020B0604020202020204" pitchFamily="34" charset="0"/>
              </a:rPr>
              <a:t>det</a:t>
            </a:r>
            <a:r>
              <a:rPr lang="en-US" altLang="en-US" sz="3200" dirty="0">
                <a:latin typeface="+mn-lt"/>
                <a:cs typeface="Arial" panose="020B0604020202020204" pitchFamily="34" charset="0"/>
              </a:rPr>
              <a:t>(AB)=</a:t>
            </a:r>
            <a:r>
              <a:rPr lang="en-US" altLang="en-US" sz="3200" dirty="0" err="1">
                <a:latin typeface="+mn-lt"/>
                <a:cs typeface="Arial" panose="020B0604020202020204" pitchFamily="34" charset="0"/>
              </a:rPr>
              <a:t>detAdetB</a:t>
            </a:r>
            <a:endParaRPr lang="en-US" altLang="en-US" sz="3200" dirty="0">
              <a:latin typeface="+mn-lt"/>
              <a:cs typeface="Arial" panose="020B0604020202020204" pitchFamily="34" charset="0"/>
            </a:endParaRPr>
          </a:p>
          <a:p>
            <a:pPr eaLnBrk="1" hangingPunct="1">
              <a:lnSpc>
                <a:spcPct val="150000"/>
              </a:lnSpc>
            </a:pPr>
            <a:r>
              <a:rPr lang="en-US" altLang="en-US" sz="3200" dirty="0" smtClean="0">
                <a:latin typeface="+mn-lt"/>
                <a:cs typeface="Arial" panose="020B0604020202020204" pitchFamily="34" charset="0"/>
              </a:rPr>
              <a:t>c</a:t>
            </a:r>
            <a:r>
              <a:rPr lang="en-US" altLang="en-US" sz="3200" dirty="0">
                <a:latin typeface="+mn-lt"/>
                <a:cs typeface="Arial" panose="020B0604020202020204" pitchFamily="34" charset="0"/>
              </a:rPr>
              <a:t>) </a:t>
            </a:r>
            <a:r>
              <a:rPr lang="en-US" altLang="en-US" sz="3200" dirty="0" err="1">
                <a:latin typeface="+mn-lt"/>
                <a:cs typeface="Arial" panose="020B0604020202020204" pitchFamily="34" charset="0"/>
              </a:rPr>
              <a:t>det</a:t>
            </a:r>
            <a:r>
              <a:rPr lang="en-US" altLang="en-US" sz="3200" dirty="0">
                <a:latin typeface="+mn-lt"/>
                <a:cs typeface="Arial" panose="020B0604020202020204" pitchFamily="34" charset="0"/>
              </a:rPr>
              <a:t>(A+B)=</a:t>
            </a:r>
            <a:r>
              <a:rPr lang="en-US" altLang="en-US" sz="3200" dirty="0" err="1">
                <a:latin typeface="+mn-lt"/>
                <a:cs typeface="Arial" panose="020B0604020202020204" pitchFamily="34" charset="0"/>
              </a:rPr>
              <a:t>detA+detB</a:t>
            </a:r>
            <a:r>
              <a:rPr lang="en-US" altLang="en-US" sz="3200" dirty="0">
                <a:latin typeface="+mn-lt"/>
                <a:cs typeface="Arial" panose="020B0604020202020204" pitchFamily="34" charset="0"/>
              </a:rPr>
              <a:t>		d) </a:t>
            </a:r>
            <a:r>
              <a:rPr lang="en-US" altLang="en-US" sz="3200" dirty="0" err="1">
                <a:latin typeface="+mn-lt"/>
                <a:cs typeface="Arial" panose="020B0604020202020204" pitchFamily="34" charset="0"/>
              </a:rPr>
              <a:t>det</a:t>
            </a:r>
            <a:r>
              <a:rPr lang="en-US" altLang="en-US" sz="3200" dirty="0">
                <a:latin typeface="+mn-lt"/>
                <a:cs typeface="Arial" panose="020B0604020202020204" pitchFamily="34" charset="0"/>
              </a:rPr>
              <a:t>(kA)=</a:t>
            </a:r>
            <a:r>
              <a:rPr lang="en-US" altLang="en-US" sz="3200" dirty="0" err="1">
                <a:latin typeface="+mn-lt"/>
                <a:cs typeface="Arial" panose="020B0604020202020204" pitchFamily="34" charset="0"/>
              </a:rPr>
              <a:t>kdetA</a:t>
            </a:r>
            <a:endParaRPr lang="en-US" altLang="en-US" sz="3200" dirty="0">
              <a:latin typeface="+mn-lt"/>
              <a:cs typeface="Arial" panose="020B0604020202020204" pitchFamily="34" charset="0"/>
            </a:endParaRPr>
          </a:p>
          <a:p>
            <a:pPr eaLnBrk="1" hangingPunct="1">
              <a:lnSpc>
                <a:spcPct val="150000"/>
              </a:lnSpc>
            </a:pPr>
            <a:r>
              <a:rPr lang="en-US" altLang="en-US" sz="3200" dirty="0" smtClean="0">
                <a:latin typeface="+mn-lt"/>
                <a:cs typeface="Arial" panose="020B0604020202020204" pitchFamily="34" charset="0"/>
              </a:rPr>
              <a:t>e</a:t>
            </a:r>
            <a:r>
              <a:rPr lang="en-US" altLang="en-US" sz="3200" dirty="0">
                <a:latin typeface="+mn-lt"/>
                <a:cs typeface="Arial" panose="020B0604020202020204" pitchFamily="34" charset="0"/>
              </a:rPr>
              <a:t>) </a:t>
            </a:r>
            <a:r>
              <a:rPr lang="en-US" altLang="en-US" sz="3200" dirty="0" err="1">
                <a:latin typeface="+mn-lt"/>
                <a:cs typeface="Arial" panose="020B0604020202020204" pitchFamily="34" charset="0"/>
              </a:rPr>
              <a:t>det</a:t>
            </a:r>
            <a:r>
              <a:rPr lang="en-US" altLang="en-US" sz="3200" dirty="0">
                <a:latin typeface="+mn-lt"/>
                <a:cs typeface="Arial" panose="020B0604020202020204" pitchFamily="34" charset="0"/>
              </a:rPr>
              <a:t>(kA)=</a:t>
            </a:r>
            <a:r>
              <a:rPr lang="en-US" altLang="en-US" sz="3200" dirty="0" err="1">
                <a:latin typeface="+mn-lt"/>
                <a:cs typeface="Arial" panose="020B0604020202020204" pitchFamily="34" charset="0"/>
              </a:rPr>
              <a:t>k</a:t>
            </a:r>
            <a:r>
              <a:rPr lang="en-US" altLang="en-US" sz="3200" baseline="30000" dirty="0" err="1">
                <a:latin typeface="+mn-lt"/>
                <a:cs typeface="Arial" panose="020B0604020202020204" pitchFamily="34" charset="0"/>
              </a:rPr>
              <a:t>n</a:t>
            </a:r>
            <a:r>
              <a:rPr lang="en-US" altLang="en-US" sz="3200" dirty="0" err="1">
                <a:latin typeface="+mn-lt"/>
                <a:cs typeface="Arial" panose="020B0604020202020204" pitchFamily="34" charset="0"/>
              </a:rPr>
              <a:t>detA</a:t>
            </a:r>
            <a:endParaRPr lang="en-US" altLang="en-US" sz="3200" dirty="0">
              <a:latin typeface="+mn-lt"/>
              <a:cs typeface="Arial" panose="020B0604020202020204" pitchFamily="34" charset="0"/>
            </a:endParaRPr>
          </a:p>
        </p:txBody>
      </p:sp>
      <p:sp>
        <p:nvSpPr>
          <p:cNvPr id="5" name="Rectangle 6"/>
          <p:cNvSpPr>
            <a:spLocks noChangeArrowheads="1"/>
          </p:cNvSpPr>
          <p:nvPr/>
        </p:nvSpPr>
        <p:spPr bwMode="auto">
          <a:xfrm>
            <a:off x="228600" y="-110067"/>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dirty="0">
                <a:solidFill>
                  <a:srgbClr val="FF0000"/>
                </a:solidFill>
                <a:latin typeface="+mn-lt"/>
              </a:rPr>
              <a:t>Examples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423333" y="1106374"/>
            <a:ext cx="117348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dirty="0">
                <a:solidFill>
                  <a:schemeClr val="accent2"/>
                </a:solidFill>
                <a:latin typeface="+mn-lt"/>
                <a:cs typeface="Arial" panose="020B0604020202020204" pitchFamily="34" charset="0"/>
              </a:rPr>
              <a:t>Let A and B are </a:t>
            </a:r>
            <a:r>
              <a:rPr lang="en-US" altLang="en-US" sz="3600" dirty="0" err="1">
                <a:solidFill>
                  <a:schemeClr val="accent2"/>
                </a:solidFill>
                <a:latin typeface="+mn-lt"/>
                <a:cs typeface="Arial" panose="020B0604020202020204" pitchFamily="34" charset="0"/>
              </a:rPr>
              <a:t>nxn</a:t>
            </a:r>
            <a:r>
              <a:rPr lang="en-US" altLang="en-US" sz="3600" dirty="0">
                <a:solidFill>
                  <a:schemeClr val="accent2"/>
                </a:solidFill>
                <a:latin typeface="+mn-lt"/>
                <a:cs typeface="Arial" panose="020B0604020202020204" pitchFamily="34" charset="0"/>
              </a:rPr>
              <a:t> matrix. Which statement is </a:t>
            </a:r>
            <a:r>
              <a:rPr lang="en-US" altLang="en-US" sz="3600" u="sng" dirty="0">
                <a:solidFill>
                  <a:srgbClr val="FF0000"/>
                </a:solidFill>
                <a:latin typeface="+mn-lt"/>
                <a:cs typeface="Arial" panose="020B0604020202020204" pitchFamily="34" charset="0"/>
              </a:rPr>
              <a:t>false</a:t>
            </a:r>
            <a:r>
              <a:rPr lang="en-US" altLang="en-US" sz="3600" dirty="0">
                <a:solidFill>
                  <a:schemeClr val="accent2"/>
                </a:solidFill>
                <a:latin typeface="+mn-lt"/>
                <a:cs typeface="Arial" panose="020B0604020202020204" pitchFamily="34" charset="0"/>
              </a:rPr>
              <a:t>?</a:t>
            </a:r>
          </a:p>
          <a:p>
            <a:pPr eaLnBrk="1" hangingPunct="1"/>
            <a:endParaRPr lang="en-US" altLang="en-US" sz="3600" dirty="0">
              <a:latin typeface="+mn-lt"/>
              <a:cs typeface="Arial" panose="020B0604020202020204" pitchFamily="34" charset="0"/>
            </a:endParaRPr>
          </a:p>
          <a:p>
            <a:pPr eaLnBrk="1" hangingPunct="1">
              <a:buFontTx/>
              <a:buAutoNum type="alphaLcParenR"/>
            </a:pPr>
            <a:r>
              <a:rPr lang="en-US" altLang="en-US" sz="3600" dirty="0" err="1" smtClean="0">
                <a:latin typeface="+mn-lt"/>
                <a:cs typeface="Arial" panose="020B0604020202020204" pitchFamily="34" charset="0"/>
              </a:rPr>
              <a:t>det</a:t>
            </a:r>
            <a:r>
              <a:rPr lang="en-US" altLang="en-US" sz="3600" dirty="0" smtClean="0">
                <a:latin typeface="+mn-lt"/>
                <a:cs typeface="Arial" panose="020B0604020202020204" pitchFamily="34" charset="0"/>
              </a:rPr>
              <a:t>(A</a:t>
            </a:r>
            <a:r>
              <a:rPr lang="en-US" altLang="en-US" sz="3600" baseline="30000" dirty="0" smtClean="0">
                <a:latin typeface="+mn-lt"/>
                <a:cs typeface="Arial" panose="020B0604020202020204" pitchFamily="34" charset="0"/>
              </a:rPr>
              <a:t>-1</a:t>
            </a:r>
            <a:r>
              <a:rPr lang="en-US" altLang="en-US" sz="3600" dirty="0" smtClean="0">
                <a:latin typeface="+mn-lt"/>
                <a:cs typeface="Arial" panose="020B0604020202020204" pitchFamily="34" charset="0"/>
              </a:rPr>
              <a:t>BA</a:t>
            </a:r>
            <a:r>
              <a:rPr lang="en-US" altLang="en-US" sz="3600" dirty="0">
                <a:latin typeface="+mn-lt"/>
                <a:cs typeface="Arial" panose="020B0604020202020204" pitchFamily="34" charset="0"/>
              </a:rPr>
              <a:t>)=</a:t>
            </a:r>
            <a:r>
              <a:rPr lang="en-US" altLang="en-US" sz="3600" dirty="0" err="1">
                <a:latin typeface="+mn-lt"/>
                <a:cs typeface="Arial" panose="020B0604020202020204" pitchFamily="34" charset="0"/>
              </a:rPr>
              <a:t>detB</a:t>
            </a:r>
            <a:r>
              <a:rPr lang="en-US" altLang="en-US" sz="3600" dirty="0">
                <a:latin typeface="+mn-lt"/>
                <a:cs typeface="Arial" panose="020B0604020202020204" pitchFamily="34" charset="0"/>
              </a:rPr>
              <a:t>		</a:t>
            </a:r>
            <a:r>
              <a:rPr lang="en-US" altLang="en-US" sz="3600" dirty="0" smtClean="0">
                <a:latin typeface="+mn-lt"/>
                <a:cs typeface="Arial" panose="020B0604020202020204" pitchFamily="34" charset="0"/>
              </a:rPr>
              <a:t>		b</a:t>
            </a:r>
            <a:r>
              <a:rPr lang="en-US" altLang="en-US" sz="3600" dirty="0">
                <a:latin typeface="+mn-lt"/>
                <a:cs typeface="Arial" panose="020B0604020202020204" pitchFamily="34" charset="0"/>
              </a:rPr>
              <a:t>) </a:t>
            </a:r>
            <a:r>
              <a:rPr lang="en-US" altLang="en-US" sz="3600" dirty="0" err="1">
                <a:latin typeface="+mn-lt"/>
                <a:cs typeface="Arial" panose="020B0604020202020204" pitchFamily="34" charset="0"/>
              </a:rPr>
              <a:t>det</a:t>
            </a:r>
            <a:r>
              <a:rPr lang="en-US" altLang="en-US" sz="3600" dirty="0">
                <a:latin typeface="+mn-lt"/>
                <a:cs typeface="Arial" panose="020B0604020202020204" pitchFamily="34" charset="0"/>
              </a:rPr>
              <a:t>(AB</a:t>
            </a:r>
            <a:r>
              <a:rPr lang="en-US" altLang="en-US" sz="3600" baseline="30000" dirty="0">
                <a:latin typeface="+mn-lt"/>
                <a:cs typeface="Arial" panose="020B0604020202020204" pitchFamily="34" charset="0"/>
              </a:rPr>
              <a:t>-1</a:t>
            </a:r>
            <a:r>
              <a:rPr lang="en-US" altLang="en-US" sz="3600" dirty="0">
                <a:latin typeface="+mn-lt"/>
                <a:cs typeface="Arial" panose="020B0604020202020204" pitchFamily="34" charset="0"/>
              </a:rPr>
              <a:t>A</a:t>
            </a:r>
            <a:r>
              <a:rPr lang="en-US" altLang="en-US" sz="3600" baseline="30000" dirty="0">
                <a:latin typeface="+mn-lt"/>
                <a:cs typeface="Arial" panose="020B0604020202020204" pitchFamily="34" charset="0"/>
              </a:rPr>
              <a:t>-1</a:t>
            </a:r>
            <a:r>
              <a:rPr lang="en-US" altLang="en-US" sz="3600" dirty="0">
                <a:latin typeface="+mn-lt"/>
                <a:cs typeface="Arial" panose="020B0604020202020204" pitchFamily="34" charset="0"/>
              </a:rPr>
              <a:t>B)=1</a:t>
            </a:r>
          </a:p>
          <a:p>
            <a:pPr eaLnBrk="1" hangingPunct="1"/>
            <a:endParaRPr lang="en-US" altLang="en-US" sz="3600" dirty="0">
              <a:latin typeface="+mn-lt"/>
              <a:cs typeface="Arial" panose="020B0604020202020204" pitchFamily="34" charset="0"/>
            </a:endParaRPr>
          </a:p>
          <a:p>
            <a:pPr eaLnBrk="1" hangingPunct="1"/>
            <a:r>
              <a:rPr lang="en-US" altLang="en-US" sz="3600" dirty="0">
                <a:latin typeface="+mn-lt"/>
                <a:cs typeface="Arial" panose="020B0604020202020204" pitchFamily="34" charset="0"/>
              </a:rPr>
              <a:t>c) detAdetA</a:t>
            </a:r>
            <a:r>
              <a:rPr lang="en-US" altLang="en-US" sz="3600" baseline="30000" dirty="0">
                <a:latin typeface="+mn-lt"/>
                <a:cs typeface="Arial" panose="020B0604020202020204" pitchFamily="34" charset="0"/>
              </a:rPr>
              <a:t>-1</a:t>
            </a:r>
            <a:r>
              <a:rPr lang="en-US" altLang="en-US" sz="3600" dirty="0">
                <a:latin typeface="+mn-lt"/>
                <a:cs typeface="Arial" panose="020B0604020202020204" pitchFamily="34" charset="0"/>
              </a:rPr>
              <a:t>=1			</a:t>
            </a:r>
            <a:r>
              <a:rPr lang="en-US" altLang="en-US" sz="3600" dirty="0" smtClean="0">
                <a:latin typeface="+mn-lt"/>
                <a:cs typeface="Arial" panose="020B0604020202020204" pitchFamily="34" charset="0"/>
              </a:rPr>
              <a:t>	d</a:t>
            </a:r>
            <a:r>
              <a:rPr lang="en-US" altLang="en-US" sz="3600" dirty="0">
                <a:latin typeface="+mn-lt"/>
                <a:cs typeface="Arial" panose="020B0604020202020204" pitchFamily="34" charset="0"/>
              </a:rPr>
              <a:t>) </a:t>
            </a:r>
            <a:r>
              <a:rPr lang="en-US" altLang="en-US" sz="3600" dirty="0" err="1">
                <a:latin typeface="+mn-lt"/>
                <a:cs typeface="Arial" panose="020B0604020202020204" pitchFamily="34" charset="0"/>
              </a:rPr>
              <a:t>detAdetA</a:t>
            </a:r>
            <a:r>
              <a:rPr lang="en-US" altLang="en-US" sz="3600" baseline="30000" dirty="0" err="1">
                <a:latin typeface="+mn-lt"/>
                <a:cs typeface="Arial" panose="020B0604020202020204" pitchFamily="34" charset="0"/>
              </a:rPr>
              <a:t>T</a:t>
            </a:r>
            <a:r>
              <a:rPr lang="en-US" altLang="en-US" sz="3600" dirty="0">
                <a:latin typeface="+mn-lt"/>
                <a:cs typeface="Arial" panose="020B0604020202020204" pitchFamily="34" charset="0"/>
              </a:rPr>
              <a:t>=1</a:t>
            </a:r>
          </a:p>
          <a:p>
            <a:pPr eaLnBrk="1" hangingPunct="1"/>
            <a:endParaRPr lang="vi-VN" altLang="en-US" sz="3600" dirty="0">
              <a:latin typeface="+mn-lt"/>
              <a:cs typeface="Arial" panose="020B0604020202020204" pitchFamily="34" charset="0"/>
            </a:endParaRPr>
          </a:p>
          <a:p>
            <a:pPr eaLnBrk="1" hangingPunct="1"/>
            <a:r>
              <a:rPr lang="en-US" altLang="en-US" sz="3600" dirty="0">
                <a:latin typeface="+mn-lt"/>
                <a:cs typeface="Arial" panose="020B0604020202020204" pitchFamily="34" charset="0"/>
              </a:rPr>
              <a:t>e) </a:t>
            </a:r>
            <a:r>
              <a:rPr lang="en-US" altLang="en-US" sz="3600" dirty="0" err="1">
                <a:latin typeface="+mn-lt"/>
                <a:cs typeface="Arial" panose="020B0604020202020204" pitchFamily="34" charset="0"/>
              </a:rPr>
              <a:t>det</a:t>
            </a:r>
            <a:r>
              <a:rPr lang="en-US" altLang="en-US" sz="3600" dirty="0">
                <a:latin typeface="+mn-lt"/>
                <a:cs typeface="Arial" panose="020B0604020202020204" pitchFamily="34" charset="0"/>
              </a:rPr>
              <a:t>(A</a:t>
            </a:r>
            <a:r>
              <a:rPr lang="en-US" altLang="en-US" sz="3600" baseline="30000" dirty="0">
                <a:latin typeface="+mn-lt"/>
                <a:cs typeface="Arial" panose="020B0604020202020204" pitchFamily="34" charset="0"/>
              </a:rPr>
              <a:t>T</a:t>
            </a:r>
            <a:r>
              <a:rPr lang="en-US" altLang="en-US" sz="3600" dirty="0">
                <a:latin typeface="+mn-lt"/>
                <a:cs typeface="Arial" panose="020B0604020202020204" pitchFamily="34" charset="0"/>
              </a:rPr>
              <a:t>B)=</a:t>
            </a:r>
            <a:r>
              <a:rPr lang="en-US" altLang="en-US" sz="3600" dirty="0" err="1">
                <a:latin typeface="+mn-lt"/>
                <a:cs typeface="Arial" panose="020B0604020202020204" pitchFamily="34" charset="0"/>
              </a:rPr>
              <a:t>det</a:t>
            </a:r>
            <a:r>
              <a:rPr lang="en-US" altLang="en-US" sz="3600" dirty="0">
                <a:latin typeface="+mn-lt"/>
                <a:cs typeface="Arial" panose="020B0604020202020204" pitchFamily="34" charset="0"/>
              </a:rPr>
              <a:t>(B</a:t>
            </a:r>
            <a:r>
              <a:rPr lang="en-US" altLang="en-US" sz="3600" baseline="30000" dirty="0">
                <a:latin typeface="+mn-lt"/>
                <a:cs typeface="Arial" panose="020B0604020202020204" pitchFamily="34" charset="0"/>
              </a:rPr>
              <a:t>T</a:t>
            </a:r>
            <a:r>
              <a:rPr lang="en-US" altLang="en-US" sz="3600" dirty="0">
                <a:latin typeface="+mn-lt"/>
                <a:cs typeface="Arial" panose="020B0604020202020204" pitchFamily="34" charset="0"/>
              </a:rPr>
              <a:t>A)</a:t>
            </a:r>
          </a:p>
        </p:txBody>
      </p:sp>
      <p:sp>
        <p:nvSpPr>
          <p:cNvPr id="4" name="Rectangle 6"/>
          <p:cNvSpPr>
            <a:spLocks noChangeArrowheads="1"/>
          </p:cNvSpPr>
          <p:nvPr/>
        </p:nvSpPr>
        <p:spPr bwMode="auto">
          <a:xfrm>
            <a:off x="304800" y="-7049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dirty="0">
                <a:solidFill>
                  <a:srgbClr val="FF0000"/>
                </a:solidFill>
                <a:latin typeface="+mn-lt"/>
              </a:rPr>
              <a:t>Examples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3"/>
          <p:cNvGraphicFramePr>
            <a:graphicFrameLocks noChangeAspect="1"/>
          </p:cNvGraphicFramePr>
          <p:nvPr>
            <p:extLst>
              <p:ext uri="{D42A27DB-BD31-4B8C-83A1-F6EECF244321}">
                <p14:modId xmlns:p14="http://schemas.microsoft.com/office/powerpoint/2010/main" val="1741839636"/>
              </p:ext>
            </p:extLst>
          </p:nvPr>
        </p:nvGraphicFramePr>
        <p:xfrm>
          <a:off x="2743200" y="501007"/>
          <a:ext cx="4365625" cy="2614613"/>
        </p:xfrm>
        <a:graphic>
          <a:graphicData uri="http://schemas.openxmlformats.org/presentationml/2006/ole">
            <mc:AlternateContent xmlns:mc="http://schemas.openxmlformats.org/markup-compatibility/2006">
              <mc:Choice xmlns:v="urn:schemas-microsoft-com:vml" Requires="v">
                <p:oleObj spid="_x0000_s18443" name="Equation" r:id="rId3" imgW="2933640" imgH="1752480" progId="Equation.DSMT4">
                  <p:embed/>
                </p:oleObj>
              </mc:Choice>
              <mc:Fallback>
                <p:oleObj name="Equation" r:id="rId3" imgW="2933640" imgH="17524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501007"/>
                        <a:ext cx="4365625" cy="2614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4"/>
          <p:cNvSpPr>
            <a:spLocks noChangeArrowheads="1"/>
          </p:cNvSpPr>
          <p:nvPr/>
        </p:nvSpPr>
        <p:spPr bwMode="auto">
          <a:xfrm>
            <a:off x="313267" y="3505200"/>
            <a:ext cx="12039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50000"/>
              </a:lnSpc>
              <a:buFontTx/>
              <a:buAutoNum type="alphaLcParenR"/>
            </a:pPr>
            <a:r>
              <a:rPr lang="en-US" altLang="en-US" sz="3200" dirty="0" err="1">
                <a:latin typeface="+mn-lt"/>
                <a:cs typeface="Arial" panose="020B0604020202020204" pitchFamily="34" charset="0"/>
              </a:rPr>
              <a:t>detA</a:t>
            </a:r>
            <a:r>
              <a:rPr lang="en-US" altLang="en-US" sz="3200" dirty="0">
                <a:latin typeface="+mn-lt"/>
                <a:cs typeface="Arial" panose="020B0604020202020204" pitchFamily="34" charset="0"/>
              </a:rPr>
              <a:t>=12 and </a:t>
            </a:r>
            <a:r>
              <a:rPr lang="en-US" altLang="en-US" sz="3200" dirty="0" err="1" smtClean="0">
                <a:latin typeface="+mn-lt"/>
                <a:cs typeface="Arial" panose="020B0604020202020204" pitchFamily="34" charset="0"/>
              </a:rPr>
              <a:t>det</a:t>
            </a:r>
            <a:r>
              <a:rPr lang="en-US" altLang="en-US" sz="3200" dirty="0" smtClean="0">
                <a:latin typeface="+mn-lt"/>
                <a:cs typeface="Arial" panose="020B0604020202020204" pitchFamily="34" charset="0"/>
              </a:rPr>
              <a:t>(A</a:t>
            </a:r>
            <a:r>
              <a:rPr lang="en-US" altLang="en-US" sz="3200" baseline="30000" dirty="0" smtClean="0">
                <a:latin typeface="+mn-lt"/>
                <a:cs typeface="Arial" panose="020B0604020202020204" pitchFamily="34" charset="0"/>
              </a:rPr>
              <a:t>-1</a:t>
            </a:r>
            <a:r>
              <a:rPr lang="en-US" altLang="en-US" sz="3200" dirty="0" smtClean="0">
                <a:latin typeface="+mn-lt"/>
                <a:cs typeface="Arial" panose="020B0604020202020204" pitchFamily="34" charset="0"/>
              </a:rPr>
              <a:t>)</a:t>
            </a:r>
            <a:r>
              <a:rPr lang="en-US" altLang="en-US" sz="3200" baseline="30000" dirty="0" smtClean="0">
                <a:latin typeface="+mn-lt"/>
                <a:cs typeface="Arial" panose="020B0604020202020204" pitchFamily="34" charset="0"/>
              </a:rPr>
              <a:t>T</a:t>
            </a:r>
            <a:r>
              <a:rPr lang="en-US" altLang="en-US" sz="3200" dirty="0" smtClean="0">
                <a:latin typeface="+mn-lt"/>
                <a:cs typeface="Arial" panose="020B0604020202020204" pitchFamily="34" charset="0"/>
              </a:rPr>
              <a:t>=12	    b</a:t>
            </a:r>
            <a:r>
              <a:rPr lang="en-US" altLang="en-US" sz="3200" dirty="0">
                <a:latin typeface="+mn-lt"/>
                <a:cs typeface="Arial" panose="020B0604020202020204" pitchFamily="34" charset="0"/>
              </a:rPr>
              <a:t>) </a:t>
            </a:r>
            <a:r>
              <a:rPr lang="en-US" altLang="en-US" sz="3200" dirty="0" err="1">
                <a:latin typeface="+mn-lt"/>
                <a:cs typeface="Arial" panose="020B0604020202020204" pitchFamily="34" charset="0"/>
              </a:rPr>
              <a:t>detA</a:t>
            </a:r>
            <a:r>
              <a:rPr lang="en-US" altLang="en-US" sz="3200" dirty="0">
                <a:latin typeface="+mn-lt"/>
                <a:cs typeface="Arial" panose="020B0604020202020204" pitchFamily="34" charset="0"/>
              </a:rPr>
              <a:t>=12 and </a:t>
            </a:r>
            <a:r>
              <a:rPr lang="en-US" altLang="en-US" sz="3200" dirty="0" err="1">
                <a:latin typeface="+mn-lt"/>
                <a:cs typeface="Arial" panose="020B0604020202020204" pitchFamily="34" charset="0"/>
              </a:rPr>
              <a:t>det</a:t>
            </a:r>
            <a:r>
              <a:rPr lang="en-US" altLang="en-US" sz="3200" dirty="0">
                <a:latin typeface="+mn-lt"/>
                <a:cs typeface="Arial" panose="020B0604020202020204" pitchFamily="34" charset="0"/>
              </a:rPr>
              <a:t>(A</a:t>
            </a:r>
            <a:r>
              <a:rPr lang="en-US" altLang="en-US" sz="3200" baseline="30000" dirty="0">
                <a:latin typeface="+mn-lt"/>
                <a:cs typeface="Arial" panose="020B0604020202020204" pitchFamily="34" charset="0"/>
              </a:rPr>
              <a:t>-1</a:t>
            </a:r>
            <a:r>
              <a:rPr lang="en-US" altLang="en-US" sz="3200" dirty="0">
                <a:latin typeface="+mn-lt"/>
                <a:cs typeface="Arial" panose="020B0604020202020204" pitchFamily="34" charset="0"/>
              </a:rPr>
              <a:t>)</a:t>
            </a:r>
            <a:r>
              <a:rPr lang="en-US" altLang="en-US" sz="3200" baseline="30000" dirty="0">
                <a:latin typeface="+mn-lt"/>
                <a:cs typeface="Arial" panose="020B0604020202020204" pitchFamily="34" charset="0"/>
              </a:rPr>
              <a:t>T</a:t>
            </a:r>
            <a:r>
              <a:rPr lang="en-US" altLang="en-US" sz="3200" dirty="0">
                <a:latin typeface="+mn-lt"/>
                <a:cs typeface="Arial" panose="020B0604020202020204" pitchFamily="34" charset="0"/>
              </a:rPr>
              <a:t>=1/12</a:t>
            </a:r>
            <a:endParaRPr lang="vi-VN" altLang="en-US" sz="3200" dirty="0">
              <a:latin typeface="+mn-lt"/>
              <a:cs typeface="Arial" panose="020B0604020202020204" pitchFamily="34" charset="0"/>
            </a:endParaRPr>
          </a:p>
          <a:p>
            <a:pPr eaLnBrk="1" hangingPunct="1">
              <a:lnSpc>
                <a:spcPct val="150000"/>
              </a:lnSpc>
            </a:pPr>
            <a:r>
              <a:rPr lang="en-US" altLang="en-US" sz="3200" dirty="0">
                <a:latin typeface="+mn-lt"/>
                <a:cs typeface="Arial" panose="020B0604020202020204" pitchFamily="34" charset="0"/>
              </a:rPr>
              <a:t>c) </a:t>
            </a:r>
            <a:r>
              <a:rPr lang="en-US" altLang="en-US" sz="3200" dirty="0" err="1">
                <a:latin typeface="+mn-lt"/>
                <a:cs typeface="Arial" panose="020B0604020202020204" pitchFamily="34" charset="0"/>
              </a:rPr>
              <a:t>detA</a:t>
            </a:r>
            <a:r>
              <a:rPr lang="en-US" altLang="en-US" sz="3200" dirty="0">
                <a:latin typeface="+mn-lt"/>
                <a:cs typeface="Arial" panose="020B0604020202020204" pitchFamily="34" charset="0"/>
              </a:rPr>
              <a:t>=1/12 and </a:t>
            </a:r>
            <a:r>
              <a:rPr lang="en-US" altLang="en-US" sz="3200" dirty="0" err="1" smtClean="0">
                <a:latin typeface="+mn-lt"/>
                <a:cs typeface="Arial" panose="020B0604020202020204" pitchFamily="34" charset="0"/>
              </a:rPr>
              <a:t>det</a:t>
            </a:r>
            <a:r>
              <a:rPr lang="en-US" altLang="en-US" sz="3200" dirty="0" smtClean="0">
                <a:latin typeface="+mn-lt"/>
                <a:cs typeface="Arial" panose="020B0604020202020204" pitchFamily="34" charset="0"/>
              </a:rPr>
              <a:t>(A</a:t>
            </a:r>
            <a:r>
              <a:rPr lang="en-US" altLang="en-US" sz="3200" baseline="30000" dirty="0" smtClean="0">
                <a:latin typeface="+mn-lt"/>
                <a:cs typeface="Arial" panose="020B0604020202020204" pitchFamily="34" charset="0"/>
              </a:rPr>
              <a:t>-1</a:t>
            </a:r>
            <a:r>
              <a:rPr lang="en-US" altLang="en-US" sz="3200" dirty="0" smtClean="0">
                <a:latin typeface="+mn-lt"/>
                <a:cs typeface="Arial" panose="020B0604020202020204" pitchFamily="34" charset="0"/>
              </a:rPr>
              <a:t>)</a:t>
            </a:r>
            <a:r>
              <a:rPr lang="en-US" altLang="en-US" sz="3200" baseline="30000" dirty="0" smtClean="0">
                <a:latin typeface="+mn-lt"/>
                <a:cs typeface="Arial" panose="020B0604020202020204" pitchFamily="34" charset="0"/>
              </a:rPr>
              <a:t>T</a:t>
            </a:r>
            <a:r>
              <a:rPr lang="en-US" altLang="en-US" sz="3200" dirty="0" smtClean="0">
                <a:latin typeface="+mn-lt"/>
                <a:cs typeface="Arial" panose="020B0604020202020204" pitchFamily="34" charset="0"/>
              </a:rPr>
              <a:t>=12	    d</a:t>
            </a:r>
            <a:r>
              <a:rPr lang="en-US" altLang="en-US" sz="3200" dirty="0">
                <a:latin typeface="+mn-lt"/>
                <a:cs typeface="Arial" panose="020B0604020202020204" pitchFamily="34" charset="0"/>
              </a:rPr>
              <a:t>) </a:t>
            </a:r>
            <a:r>
              <a:rPr lang="en-US" altLang="en-US" sz="3200" dirty="0" err="1">
                <a:latin typeface="+mn-lt"/>
                <a:cs typeface="Arial" panose="020B0604020202020204" pitchFamily="34" charset="0"/>
              </a:rPr>
              <a:t>detA</a:t>
            </a:r>
            <a:r>
              <a:rPr lang="en-US" altLang="en-US" sz="3200" dirty="0">
                <a:latin typeface="+mn-lt"/>
                <a:cs typeface="Arial" panose="020B0604020202020204" pitchFamily="34" charset="0"/>
              </a:rPr>
              <a:t>=1/12= </a:t>
            </a:r>
            <a:r>
              <a:rPr lang="en-US" altLang="en-US" sz="3200" dirty="0" err="1">
                <a:latin typeface="+mn-lt"/>
                <a:cs typeface="Arial" panose="020B0604020202020204" pitchFamily="34" charset="0"/>
              </a:rPr>
              <a:t>det</a:t>
            </a:r>
            <a:r>
              <a:rPr lang="en-US" altLang="en-US" sz="3200" dirty="0">
                <a:latin typeface="+mn-lt"/>
                <a:cs typeface="Arial" panose="020B0604020202020204" pitchFamily="34" charset="0"/>
              </a:rPr>
              <a:t>(A</a:t>
            </a:r>
            <a:r>
              <a:rPr lang="en-US" altLang="en-US" sz="3200" baseline="30000" dirty="0">
                <a:latin typeface="+mn-lt"/>
                <a:cs typeface="Arial" panose="020B0604020202020204" pitchFamily="34" charset="0"/>
              </a:rPr>
              <a:t>-1</a:t>
            </a:r>
            <a:r>
              <a:rPr lang="en-US" altLang="en-US" sz="3200" dirty="0">
                <a:latin typeface="+mn-lt"/>
                <a:cs typeface="Arial" panose="020B0604020202020204" pitchFamily="34" charset="0"/>
              </a:rPr>
              <a:t>)T</a:t>
            </a:r>
          </a:p>
        </p:txBody>
      </p:sp>
      <p:sp>
        <p:nvSpPr>
          <p:cNvPr id="5" name="Rectangle 6"/>
          <p:cNvSpPr>
            <a:spLocks noChangeArrowheads="1"/>
          </p:cNvSpPr>
          <p:nvPr/>
        </p:nvSpPr>
        <p:spPr bwMode="auto">
          <a:xfrm>
            <a:off x="304800" y="-7049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dirty="0">
                <a:solidFill>
                  <a:srgbClr val="FF0000"/>
                </a:solidFill>
                <a:latin typeface="+mn-lt"/>
              </a:rPr>
              <a:t>Examples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2"/>
          <p:cNvSpPr txBox="1">
            <a:spLocks noChangeArrowheads="1"/>
          </p:cNvSpPr>
          <p:nvPr/>
        </p:nvSpPr>
        <p:spPr bwMode="auto">
          <a:xfrm>
            <a:off x="662783" y="1920876"/>
            <a:ext cx="161133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b="1" dirty="0">
                <a:solidFill>
                  <a:schemeClr val="accent2"/>
                </a:solidFill>
                <a:latin typeface="+mn-lt"/>
                <a:cs typeface="Arial" panose="020B0604020202020204" pitchFamily="34" charset="0"/>
              </a:rPr>
              <a:t>Compute </a:t>
            </a:r>
          </a:p>
          <a:p>
            <a:pPr eaLnBrk="1" hangingPunct="1"/>
            <a:endParaRPr lang="vi-VN" altLang="en-US" sz="2800" b="1" dirty="0">
              <a:solidFill>
                <a:schemeClr val="accent2"/>
              </a:solidFill>
              <a:latin typeface="+mn-lt"/>
              <a:cs typeface="Arial" panose="020B0604020202020204" pitchFamily="34" charset="0"/>
            </a:endParaRPr>
          </a:p>
        </p:txBody>
      </p:sp>
      <p:sp>
        <p:nvSpPr>
          <p:cNvPr id="19461" name="Rectangle 3"/>
          <p:cNvSpPr>
            <a:spLocks noChangeArrowheads="1"/>
          </p:cNvSpPr>
          <p:nvPr/>
        </p:nvSpPr>
        <p:spPr bwMode="auto">
          <a:xfrm>
            <a:off x="1524000" y="27871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mn-lt"/>
            </a:endParaRPr>
          </a:p>
        </p:txBody>
      </p:sp>
      <p:graphicFrame>
        <p:nvGraphicFramePr>
          <p:cNvPr id="19458" name="Object 4"/>
          <p:cNvGraphicFramePr>
            <a:graphicFrameLocks noChangeAspect="1"/>
          </p:cNvGraphicFramePr>
          <p:nvPr>
            <p:extLst>
              <p:ext uri="{D42A27DB-BD31-4B8C-83A1-F6EECF244321}">
                <p14:modId xmlns:p14="http://schemas.microsoft.com/office/powerpoint/2010/main" val="3154807887"/>
              </p:ext>
            </p:extLst>
          </p:nvPr>
        </p:nvGraphicFramePr>
        <p:xfrm>
          <a:off x="3249614" y="2590801"/>
          <a:ext cx="2439987" cy="2430463"/>
        </p:xfrm>
        <a:graphic>
          <a:graphicData uri="http://schemas.openxmlformats.org/presentationml/2006/ole">
            <mc:AlternateContent xmlns:mc="http://schemas.openxmlformats.org/markup-compatibility/2006">
              <mc:Choice xmlns:v="urn:schemas-microsoft-com:vml" Requires="v">
                <p:oleObj spid="_x0000_s19481" name="Equation" r:id="rId3" imgW="914400" imgH="914400" progId="Equation.DSMT4">
                  <p:embed/>
                </p:oleObj>
              </mc:Choice>
              <mc:Fallback>
                <p:oleObj name="Equation" r:id="rId3" imgW="914400" imgH="914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9614" y="2590801"/>
                        <a:ext cx="2439987" cy="2430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2" name="Rectangle 5"/>
          <p:cNvSpPr>
            <a:spLocks noChangeArrowheads="1"/>
          </p:cNvSpPr>
          <p:nvPr/>
        </p:nvSpPr>
        <p:spPr bwMode="auto">
          <a:xfrm>
            <a:off x="1524000" y="27871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mn-lt"/>
            </a:endParaRPr>
          </a:p>
        </p:txBody>
      </p:sp>
      <p:graphicFrame>
        <p:nvGraphicFramePr>
          <p:cNvPr id="19459" name="Object 6"/>
          <p:cNvGraphicFramePr>
            <a:graphicFrameLocks noChangeAspect="1"/>
          </p:cNvGraphicFramePr>
          <p:nvPr>
            <p:extLst>
              <p:ext uri="{D42A27DB-BD31-4B8C-83A1-F6EECF244321}">
                <p14:modId xmlns:p14="http://schemas.microsoft.com/office/powerpoint/2010/main" val="3072020724"/>
              </p:ext>
            </p:extLst>
          </p:nvPr>
        </p:nvGraphicFramePr>
        <p:xfrm>
          <a:off x="6611938" y="2662238"/>
          <a:ext cx="2455862" cy="2432050"/>
        </p:xfrm>
        <a:graphic>
          <a:graphicData uri="http://schemas.openxmlformats.org/presentationml/2006/ole">
            <mc:AlternateContent xmlns:mc="http://schemas.openxmlformats.org/markup-compatibility/2006">
              <mc:Choice xmlns:v="urn:schemas-microsoft-com:vml" Requires="v">
                <p:oleObj spid="_x0000_s19482" name="Equation" r:id="rId5" imgW="927100" imgH="914400" progId="Equation.3">
                  <p:embed/>
                </p:oleObj>
              </mc:Choice>
              <mc:Fallback>
                <p:oleObj name="Equation" r:id="rId5" imgW="927100" imgH="914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1938" y="2662238"/>
                        <a:ext cx="2455862" cy="243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3" name="Rectangle 7"/>
          <p:cNvSpPr>
            <a:spLocks noChangeArrowheads="1"/>
          </p:cNvSpPr>
          <p:nvPr/>
        </p:nvSpPr>
        <p:spPr bwMode="auto">
          <a:xfrm>
            <a:off x="1524000" y="2672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mn-lt"/>
            </a:endParaRPr>
          </a:p>
        </p:txBody>
      </p:sp>
      <p:sp>
        <p:nvSpPr>
          <p:cNvPr id="19464" name="Line 8"/>
          <p:cNvSpPr>
            <a:spLocks noChangeShapeType="1"/>
          </p:cNvSpPr>
          <p:nvPr/>
        </p:nvSpPr>
        <p:spPr bwMode="auto">
          <a:xfrm>
            <a:off x="3008314" y="3732214"/>
            <a:ext cx="2935287" cy="158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19465" name="Line 9"/>
          <p:cNvSpPr>
            <a:spLocks noChangeShapeType="1"/>
          </p:cNvSpPr>
          <p:nvPr/>
        </p:nvSpPr>
        <p:spPr bwMode="auto">
          <a:xfrm>
            <a:off x="4572000" y="25146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19466" name="Line 10"/>
          <p:cNvSpPr>
            <a:spLocks noChangeShapeType="1"/>
          </p:cNvSpPr>
          <p:nvPr/>
        </p:nvSpPr>
        <p:spPr bwMode="auto">
          <a:xfrm>
            <a:off x="7923214" y="2454276"/>
            <a:ext cx="1587" cy="2879725"/>
          </a:xfrm>
          <a:prstGeom prst="line">
            <a:avLst/>
          </a:prstGeom>
          <a:noFill/>
          <a:ln w="38100">
            <a:solidFill>
              <a:srgbClr val="006600"/>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19467" name="Line 11"/>
          <p:cNvSpPr>
            <a:spLocks noChangeShapeType="1"/>
          </p:cNvSpPr>
          <p:nvPr/>
        </p:nvSpPr>
        <p:spPr bwMode="auto">
          <a:xfrm>
            <a:off x="6388100" y="3808414"/>
            <a:ext cx="2908300" cy="1587"/>
          </a:xfrm>
          <a:prstGeom prst="line">
            <a:avLst/>
          </a:prstGeom>
          <a:noFill/>
          <a:ln w="38100">
            <a:solidFill>
              <a:srgbClr val="006600"/>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19468" name="Rectangle 12"/>
          <p:cNvSpPr>
            <a:spLocks noChangeArrowheads="1"/>
          </p:cNvSpPr>
          <p:nvPr/>
        </p:nvSpPr>
        <p:spPr bwMode="auto">
          <a:xfrm>
            <a:off x="1981200" y="3810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000" b="1" dirty="0">
              <a:solidFill>
                <a:schemeClr val="tx2"/>
              </a:solidFill>
              <a:latin typeface="+mn-lt"/>
            </a:endParaRPr>
          </a:p>
        </p:txBody>
      </p:sp>
      <p:sp>
        <p:nvSpPr>
          <p:cNvPr id="4" name="Title 3"/>
          <p:cNvSpPr>
            <a:spLocks noGrp="1"/>
          </p:cNvSpPr>
          <p:nvPr>
            <p:ph type="title"/>
          </p:nvPr>
        </p:nvSpPr>
        <p:spPr>
          <a:xfrm>
            <a:off x="829565" y="585302"/>
            <a:ext cx="9720072" cy="1499616"/>
          </a:xfrm>
        </p:spPr>
        <p:txBody>
          <a:bodyPr>
            <a:normAutofit/>
          </a:bodyPr>
          <a:lstStyle/>
          <a:p>
            <a:r>
              <a:rPr lang="en-US" altLang="en-US" sz="3600" b="1" dirty="0">
                <a:solidFill>
                  <a:srgbClr val="FF0000"/>
                </a:solidFill>
                <a:latin typeface="+mn-lt"/>
              </a:rPr>
              <a:t>Determinant with </a:t>
            </a:r>
            <a:r>
              <a:rPr lang="en-US" altLang="en-US" sz="3600" b="1" dirty="0" smtClean="0">
                <a:solidFill>
                  <a:srgbClr val="FF0000"/>
                </a:solidFill>
                <a:latin typeface="+mn-lt"/>
              </a:rPr>
              <a:t>block</a:t>
            </a:r>
            <a:endParaRPr lang="en-US" sz="3600" dirty="0">
              <a:solidFill>
                <a:srgbClr val="FF0000"/>
              </a:solidFill>
              <a:latin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3"/>
          <p:cNvGraphicFramePr>
            <a:graphicFrameLocks noChangeAspect="1"/>
          </p:cNvGraphicFramePr>
          <p:nvPr/>
        </p:nvGraphicFramePr>
        <p:xfrm>
          <a:off x="2244726" y="2157414"/>
          <a:ext cx="2995613" cy="3100387"/>
        </p:xfrm>
        <a:graphic>
          <a:graphicData uri="http://schemas.openxmlformats.org/presentationml/2006/ole">
            <mc:AlternateContent xmlns:mc="http://schemas.openxmlformats.org/markup-compatibility/2006">
              <mc:Choice xmlns:v="urn:schemas-microsoft-com:vml" Requires="v">
                <p:oleObj spid="_x0000_s20501" name="Equation" r:id="rId3" imgW="1104840" imgH="1143000" progId="Equation.3">
                  <p:embed/>
                </p:oleObj>
              </mc:Choice>
              <mc:Fallback>
                <p:oleObj name="Equation" r:id="rId3" imgW="1104840" imgH="1143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4726" y="2157414"/>
                        <a:ext cx="2995613" cy="310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4" name="Line 4"/>
          <p:cNvSpPr>
            <a:spLocks noChangeShapeType="1"/>
          </p:cNvSpPr>
          <p:nvPr/>
        </p:nvSpPr>
        <p:spPr bwMode="auto">
          <a:xfrm>
            <a:off x="1905001" y="3351214"/>
            <a:ext cx="3768725" cy="1587"/>
          </a:xfrm>
          <a:prstGeom prst="line">
            <a:avLst/>
          </a:prstGeom>
          <a:noFill/>
          <a:ln w="38100">
            <a:solidFill>
              <a:srgbClr val="0066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85" name="Line 5"/>
          <p:cNvSpPr>
            <a:spLocks noChangeShapeType="1"/>
          </p:cNvSpPr>
          <p:nvPr/>
        </p:nvSpPr>
        <p:spPr bwMode="auto">
          <a:xfrm>
            <a:off x="3386139" y="2057400"/>
            <a:ext cx="1587" cy="3276600"/>
          </a:xfrm>
          <a:prstGeom prst="line">
            <a:avLst/>
          </a:prstGeom>
          <a:noFill/>
          <a:ln w="38100">
            <a:solidFill>
              <a:srgbClr val="0066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20483" name="Object 7"/>
          <p:cNvGraphicFramePr>
            <a:graphicFrameLocks noChangeAspect="1"/>
          </p:cNvGraphicFramePr>
          <p:nvPr/>
        </p:nvGraphicFramePr>
        <p:xfrm>
          <a:off x="6869114" y="2309814"/>
          <a:ext cx="2776537" cy="2947987"/>
        </p:xfrm>
        <a:graphic>
          <a:graphicData uri="http://schemas.openxmlformats.org/presentationml/2006/ole">
            <mc:AlternateContent xmlns:mc="http://schemas.openxmlformats.org/markup-compatibility/2006">
              <mc:Choice xmlns:v="urn:schemas-microsoft-com:vml" Requires="v">
                <p:oleObj spid="_x0000_s20502" name="Equation" r:id="rId5" imgW="1079280" imgH="1143000" progId="Equation.3">
                  <p:embed/>
                </p:oleObj>
              </mc:Choice>
              <mc:Fallback>
                <p:oleObj name="Equation" r:id="rId5" imgW="1079280" imgH="1143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9114" y="2309814"/>
                        <a:ext cx="2776537" cy="294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7" name="Line 8"/>
          <p:cNvSpPr>
            <a:spLocks noChangeShapeType="1"/>
          </p:cNvSpPr>
          <p:nvPr/>
        </p:nvSpPr>
        <p:spPr bwMode="auto">
          <a:xfrm flipV="1">
            <a:off x="6705600" y="4038600"/>
            <a:ext cx="3048000" cy="0"/>
          </a:xfrm>
          <a:prstGeom prst="line">
            <a:avLst/>
          </a:prstGeom>
          <a:noFill/>
          <a:ln w="38100">
            <a:solidFill>
              <a:srgbClr val="0066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88" name="Line 9"/>
          <p:cNvSpPr>
            <a:spLocks noChangeShapeType="1"/>
          </p:cNvSpPr>
          <p:nvPr/>
        </p:nvSpPr>
        <p:spPr bwMode="auto">
          <a:xfrm>
            <a:off x="8458200" y="2286000"/>
            <a:ext cx="0" cy="3048000"/>
          </a:xfrm>
          <a:prstGeom prst="line">
            <a:avLst/>
          </a:prstGeom>
          <a:noFill/>
          <a:ln w="38100">
            <a:solidFill>
              <a:srgbClr val="0066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Title 3"/>
          <p:cNvSpPr>
            <a:spLocks noGrp="1"/>
          </p:cNvSpPr>
          <p:nvPr>
            <p:ph type="title"/>
          </p:nvPr>
        </p:nvSpPr>
        <p:spPr>
          <a:xfrm>
            <a:off x="813690" y="504890"/>
            <a:ext cx="9720072" cy="1499616"/>
          </a:xfrm>
        </p:spPr>
        <p:txBody>
          <a:bodyPr>
            <a:normAutofit/>
          </a:bodyPr>
          <a:lstStyle/>
          <a:p>
            <a:r>
              <a:rPr lang="en-US" altLang="en-US" sz="3600" b="1" dirty="0">
                <a:solidFill>
                  <a:srgbClr val="FF0000"/>
                </a:solidFill>
                <a:latin typeface="+mn-lt"/>
              </a:rPr>
              <a:t>Determinant with </a:t>
            </a:r>
            <a:r>
              <a:rPr lang="en-US" altLang="en-US" sz="3600" b="1" dirty="0" smtClean="0">
                <a:solidFill>
                  <a:srgbClr val="FF0000"/>
                </a:solidFill>
                <a:latin typeface="+mn-lt"/>
              </a:rPr>
              <a:t>block</a:t>
            </a:r>
            <a:endParaRPr lang="en-US" sz="3600" dirty="0">
              <a:solidFill>
                <a:srgbClr val="FF0000"/>
              </a:solidFill>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ChangeArrowheads="1"/>
          </p:cNvSpPr>
          <p:nvPr/>
        </p:nvSpPr>
        <p:spPr bwMode="auto">
          <a:xfrm>
            <a:off x="15240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graphicFrame>
        <p:nvGraphicFramePr>
          <p:cNvPr id="21506" name="Object 3"/>
          <p:cNvGraphicFramePr>
            <a:graphicFrameLocks noChangeAspect="1"/>
          </p:cNvGraphicFramePr>
          <p:nvPr/>
        </p:nvGraphicFramePr>
        <p:xfrm>
          <a:off x="3614738" y="3316289"/>
          <a:ext cx="1403350" cy="1374775"/>
        </p:xfrm>
        <a:graphic>
          <a:graphicData uri="http://schemas.openxmlformats.org/presentationml/2006/ole">
            <mc:AlternateContent xmlns:mc="http://schemas.openxmlformats.org/markup-compatibility/2006">
              <mc:Choice xmlns:v="urn:schemas-microsoft-com:vml" Requires="v">
                <p:oleObj spid="_x0000_s21532" name="Equation" r:id="rId3" imgW="469900" imgH="457200" progId="Equation.3">
                  <p:embed/>
                </p:oleObj>
              </mc:Choice>
              <mc:Fallback>
                <p:oleObj name="Equation" r:id="rId3" imgW="46990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4738" y="3316289"/>
                        <a:ext cx="1403350" cy="137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9" name="Line 4"/>
          <p:cNvSpPr>
            <a:spLocks noChangeShapeType="1"/>
          </p:cNvSpPr>
          <p:nvPr/>
        </p:nvSpPr>
        <p:spPr bwMode="auto">
          <a:xfrm>
            <a:off x="3325814" y="3938588"/>
            <a:ext cx="2160587" cy="0"/>
          </a:xfrm>
          <a:prstGeom prst="line">
            <a:avLst/>
          </a:prstGeom>
          <a:noFill/>
          <a:ln w="38100">
            <a:solidFill>
              <a:srgbClr val="0066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10" name="Line 5"/>
          <p:cNvSpPr>
            <a:spLocks noChangeShapeType="1"/>
          </p:cNvSpPr>
          <p:nvPr/>
        </p:nvSpPr>
        <p:spPr bwMode="auto">
          <a:xfrm>
            <a:off x="4333875" y="3148013"/>
            <a:ext cx="0" cy="1727200"/>
          </a:xfrm>
          <a:prstGeom prst="line">
            <a:avLst/>
          </a:prstGeom>
          <a:noFill/>
          <a:ln w="38100">
            <a:solidFill>
              <a:srgbClr val="0066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5542" name="Oval 6"/>
          <p:cNvSpPr>
            <a:spLocks noChangeArrowheads="1"/>
          </p:cNvSpPr>
          <p:nvPr/>
        </p:nvSpPr>
        <p:spPr bwMode="auto">
          <a:xfrm>
            <a:off x="3706813" y="3219451"/>
            <a:ext cx="576262" cy="790575"/>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5543" name="Oval 7"/>
          <p:cNvSpPr>
            <a:spLocks noChangeArrowheads="1"/>
          </p:cNvSpPr>
          <p:nvPr/>
        </p:nvSpPr>
        <p:spPr bwMode="auto">
          <a:xfrm>
            <a:off x="4354513" y="3938588"/>
            <a:ext cx="576262" cy="792162"/>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5544" name="Line 8"/>
          <p:cNvSpPr>
            <a:spLocks noChangeShapeType="1"/>
          </p:cNvSpPr>
          <p:nvPr/>
        </p:nvSpPr>
        <p:spPr bwMode="auto">
          <a:xfrm flipH="1" flipV="1">
            <a:off x="4767263" y="4757739"/>
            <a:ext cx="576262" cy="719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45" name="Text Box 9"/>
          <p:cNvSpPr txBox="1">
            <a:spLocks noChangeArrowheads="1"/>
          </p:cNvSpPr>
          <p:nvPr/>
        </p:nvSpPr>
        <p:spPr bwMode="auto">
          <a:xfrm>
            <a:off x="4767264" y="5553075"/>
            <a:ext cx="1963737"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b="1">
                <a:cs typeface="Arial" panose="020B0604020202020204" pitchFamily="34" charset="0"/>
              </a:rPr>
              <a:t>Square matrix</a:t>
            </a:r>
            <a:endParaRPr lang="vi-VN" altLang="en-US" sz="2400" b="1">
              <a:cs typeface="Arial" panose="020B0604020202020204" pitchFamily="34" charset="0"/>
            </a:endParaRPr>
          </a:p>
        </p:txBody>
      </p:sp>
      <p:sp>
        <p:nvSpPr>
          <p:cNvPr id="65546" name="Line 10"/>
          <p:cNvSpPr>
            <a:spLocks noChangeShapeType="1"/>
          </p:cNvSpPr>
          <p:nvPr/>
        </p:nvSpPr>
        <p:spPr bwMode="auto">
          <a:xfrm>
            <a:off x="3635375" y="2859088"/>
            <a:ext cx="21590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47" name="Text Box 11"/>
          <p:cNvSpPr txBox="1">
            <a:spLocks noChangeArrowheads="1"/>
          </p:cNvSpPr>
          <p:nvPr/>
        </p:nvSpPr>
        <p:spPr bwMode="auto">
          <a:xfrm>
            <a:off x="2895600" y="2462213"/>
            <a:ext cx="1963738"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b="1">
                <a:cs typeface="Arial" panose="020B0604020202020204" pitchFamily="34" charset="0"/>
              </a:rPr>
              <a:t>Square matrix</a:t>
            </a:r>
            <a:endParaRPr lang="vi-VN" altLang="en-US" sz="2400" b="1">
              <a:cs typeface="Arial" panose="020B0604020202020204" pitchFamily="34" charset="0"/>
            </a:endParaRPr>
          </a:p>
        </p:txBody>
      </p:sp>
      <p:sp>
        <p:nvSpPr>
          <p:cNvPr id="65548" name="Line 12"/>
          <p:cNvSpPr>
            <a:spLocks noChangeShapeType="1"/>
          </p:cNvSpPr>
          <p:nvPr/>
        </p:nvSpPr>
        <p:spPr bwMode="auto">
          <a:xfrm flipH="1">
            <a:off x="4767264" y="2381251"/>
            <a:ext cx="936625" cy="1008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49" name="Text Box 13"/>
          <p:cNvSpPr txBox="1">
            <a:spLocks noChangeArrowheads="1"/>
          </p:cNvSpPr>
          <p:nvPr/>
        </p:nvSpPr>
        <p:spPr bwMode="auto">
          <a:xfrm>
            <a:off x="5178426" y="1919288"/>
            <a:ext cx="3787775"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b="1">
                <a:solidFill>
                  <a:srgbClr val="CC3300"/>
                </a:solidFill>
                <a:cs typeface="Arial" panose="020B0604020202020204" pitchFamily="34" charset="0"/>
              </a:rPr>
              <a:t>Not need be a square matrix</a:t>
            </a:r>
            <a:endParaRPr lang="vi-VN" altLang="en-US" sz="2400" b="1">
              <a:solidFill>
                <a:srgbClr val="CC3300"/>
              </a:solidFill>
              <a:cs typeface="Arial" panose="020B0604020202020204" pitchFamily="34" charset="0"/>
            </a:endParaRPr>
          </a:p>
        </p:txBody>
      </p:sp>
      <p:graphicFrame>
        <p:nvGraphicFramePr>
          <p:cNvPr id="21507" name="Object 14"/>
          <p:cNvGraphicFramePr>
            <a:graphicFrameLocks noChangeAspect="1"/>
          </p:cNvGraphicFramePr>
          <p:nvPr/>
        </p:nvGraphicFramePr>
        <p:xfrm>
          <a:off x="5899150" y="3244851"/>
          <a:ext cx="3854450" cy="1439863"/>
        </p:xfrm>
        <a:graphic>
          <a:graphicData uri="http://schemas.openxmlformats.org/presentationml/2006/ole">
            <mc:AlternateContent xmlns:mc="http://schemas.openxmlformats.org/markup-compatibility/2006">
              <mc:Choice xmlns:v="urn:schemas-microsoft-com:vml" Requires="v">
                <p:oleObj spid="_x0000_s21533" name="Equation" r:id="rId5" imgW="1231560" imgH="457200" progId="Equation.3">
                  <p:embed/>
                </p:oleObj>
              </mc:Choice>
              <mc:Fallback>
                <p:oleObj name="Equation" r:id="rId5" imgW="1231560" imgH="4572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9150" y="3244851"/>
                        <a:ext cx="3854450" cy="143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itle 3"/>
          <p:cNvSpPr>
            <a:spLocks noGrp="1"/>
          </p:cNvSpPr>
          <p:nvPr>
            <p:ph type="title"/>
          </p:nvPr>
        </p:nvSpPr>
        <p:spPr/>
        <p:txBody>
          <a:bodyPr>
            <a:normAutofit/>
          </a:bodyPr>
          <a:lstStyle/>
          <a:p>
            <a:r>
              <a:rPr lang="en-US" altLang="en-US" sz="3600" b="1" dirty="0">
                <a:solidFill>
                  <a:srgbClr val="FF0000"/>
                </a:solidFill>
                <a:latin typeface="+mn-lt"/>
              </a:rPr>
              <a:t>Determinant with </a:t>
            </a:r>
            <a:r>
              <a:rPr lang="en-US" altLang="en-US" sz="3600" b="1" dirty="0" smtClean="0">
                <a:solidFill>
                  <a:srgbClr val="FF0000"/>
                </a:solidFill>
                <a:latin typeface="+mn-lt"/>
              </a:rPr>
              <a:t>block</a:t>
            </a:r>
            <a:endParaRPr lang="en-US" sz="3600" dirty="0">
              <a:solidFill>
                <a:srgbClr val="FF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542"/>
                                        </p:tgtEl>
                                        <p:attrNameLst>
                                          <p:attrName>style.visibility</p:attrName>
                                        </p:attrNameLst>
                                      </p:cBhvr>
                                      <p:to>
                                        <p:strVal val="visible"/>
                                      </p:to>
                                    </p:set>
                                    <p:animEffect transition="in" filter="fade">
                                      <p:cBhvr>
                                        <p:cTn id="7" dur="500"/>
                                        <p:tgtEl>
                                          <p:spTgt spid="655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543"/>
                                        </p:tgtEl>
                                        <p:attrNameLst>
                                          <p:attrName>style.visibility</p:attrName>
                                        </p:attrNameLst>
                                      </p:cBhvr>
                                      <p:to>
                                        <p:strVal val="visible"/>
                                      </p:to>
                                    </p:set>
                                    <p:animEffect transition="in" filter="fade">
                                      <p:cBhvr>
                                        <p:cTn id="10" dur="500"/>
                                        <p:tgtEl>
                                          <p:spTgt spid="6554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65546"/>
                                        </p:tgtEl>
                                        <p:attrNameLst>
                                          <p:attrName>style.visibility</p:attrName>
                                        </p:attrNameLst>
                                      </p:cBhvr>
                                      <p:to>
                                        <p:strVal val="visible"/>
                                      </p:to>
                                    </p:set>
                                    <p:animEffect transition="in" filter="fade">
                                      <p:cBhvr>
                                        <p:cTn id="15" dur="500"/>
                                        <p:tgtEl>
                                          <p:spTgt spid="65546"/>
                                        </p:tgtEl>
                                      </p:cBhvr>
                                    </p:animEffect>
                                  </p:childTnLst>
                                </p:cTn>
                              </p:par>
                              <p:par>
                                <p:cTn id="16" presetID="10" presetClass="entr" presetSubtype="0" fill="hold" nodeType="withEffect">
                                  <p:stCondLst>
                                    <p:cond delay="0"/>
                                  </p:stCondLst>
                                  <p:childTnLst>
                                    <p:set>
                                      <p:cBhvr>
                                        <p:cTn id="17" dur="1" fill="hold">
                                          <p:stCondLst>
                                            <p:cond delay="0"/>
                                          </p:stCondLst>
                                        </p:cTn>
                                        <p:tgtEl>
                                          <p:spTgt spid="65544"/>
                                        </p:tgtEl>
                                        <p:attrNameLst>
                                          <p:attrName>style.visibility</p:attrName>
                                        </p:attrNameLst>
                                      </p:cBhvr>
                                      <p:to>
                                        <p:strVal val="visible"/>
                                      </p:to>
                                    </p:set>
                                    <p:animEffect transition="in" filter="fade">
                                      <p:cBhvr>
                                        <p:cTn id="18" dur="500"/>
                                        <p:tgtEl>
                                          <p:spTgt spid="6554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5545"/>
                                        </p:tgtEl>
                                        <p:attrNameLst>
                                          <p:attrName>style.visibility</p:attrName>
                                        </p:attrNameLst>
                                      </p:cBhvr>
                                      <p:to>
                                        <p:strVal val="visible"/>
                                      </p:to>
                                    </p:set>
                                    <p:animEffect transition="in" filter="fade">
                                      <p:cBhvr>
                                        <p:cTn id="23" dur="500"/>
                                        <p:tgtEl>
                                          <p:spTgt spid="6554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5547"/>
                                        </p:tgtEl>
                                        <p:attrNameLst>
                                          <p:attrName>style.visibility</p:attrName>
                                        </p:attrNameLst>
                                      </p:cBhvr>
                                      <p:to>
                                        <p:strVal val="visible"/>
                                      </p:to>
                                    </p:set>
                                    <p:animEffect transition="in" filter="fade">
                                      <p:cBhvr>
                                        <p:cTn id="26" dur="500"/>
                                        <p:tgtEl>
                                          <p:spTgt spid="6554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65548"/>
                                        </p:tgtEl>
                                        <p:attrNameLst>
                                          <p:attrName>style.visibility</p:attrName>
                                        </p:attrNameLst>
                                      </p:cBhvr>
                                      <p:to>
                                        <p:strVal val="visible"/>
                                      </p:to>
                                    </p:set>
                                    <p:animEffect transition="in" filter="fade">
                                      <p:cBhvr>
                                        <p:cTn id="31" dur="1000"/>
                                        <p:tgtEl>
                                          <p:spTgt spid="655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5549"/>
                                        </p:tgtEl>
                                        <p:attrNameLst>
                                          <p:attrName>style.visibility</p:attrName>
                                        </p:attrNameLst>
                                      </p:cBhvr>
                                      <p:to>
                                        <p:strVal val="visible"/>
                                      </p:to>
                                    </p:set>
                                    <p:animEffect transition="in" filter="fade">
                                      <p:cBhvr>
                                        <p:cTn id="34" dur="1000"/>
                                        <p:tgtEl>
                                          <p:spTgt spid="65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animBg="1"/>
      <p:bldP spid="65543" grpId="0" animBg="1"/>
      <p:bldP spid="65545" grpId="0" animBg="1"/>
      <p:bldP spid="65547" grpId="0" animBg="1"/>
      <p:bldP spid="6554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p:cNvGraphicFramePr>
            <a:graphicFrameLocks noChangeAspect="1"/>
          </p:cNvGraphicFramePr>
          <p:nvPr/>
        </p:nvGraphicFramePr>
        <p:xfrm>
          <a:off x="3792538" y="1874838"/>
          <a:ext cx="5180012" cy="1935162"/>
        </p:xfrm>
        <a:graphic>
          <a:graphicData uri="http://schemas.openxmlformats.org/presentationml/2006/ole">
            <mc:AlternateContent xmlns:mc="http://schemas.openxmlformats.org/markup-compatibility/2006">
              <mc:Choice xmlns:v="urn:schemas-microsoft-com:vml" Requires="v">
                <p:oleObj spid="_x0000_s22545" name="Equation" r:id="rId3" imgW="1231560" imgH="457200" progId="Equation.3">
                  <p:embed/>
                </p:oleObj>
              </mc:Choice>
              <mc:Fallback>
                <p:oleObj name="Equation" r:id="rId3" imgW="123156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8" y="1874838"/>
                        <a:ext cx="5180012" cy="193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1" name="Object 3"/>
          <p:cNvGraphicFramePr>
            <a:graphicFrameLocks noChangeAspect="1"/>
          </p:cNvGraphicFramePr>
          <p:nvPr/>
        </p:nvGraphicFramePr>
        <p:xfrm>
          <a:off x="3733801" y="4171950"/>
          <a:ext cx="5046663" cy="1847850"/>
        </p:xfrm>
        <a:graphic>
          <a:graphicData uri="http://schemas.openxmlformats.org/presentationml/2006/ole">
            <mc:AlternateContent xmlns:mc="http://schemas.openxmlformats.org/markup-compatibility/2006">
              <mc:Choice xmlns:v="urn:schemas-microsoft-com:vml" Requires="v">
                <p:oleObj spid="_x0000_s22546" name="Equation" r:id="rId5" imgW="1257120" imgH="457200" progId="Equation.3">
                  <p:embed/>
                </p:oleObj>
              </mc:Choice>
              <mc:Fallback>
                <p:oleObj name="Equation" r:id="rId5" imgW="125712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1" y="4171950"/>
                        <a:ext cx="5046663" cy="184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3"/>
          <p:cNvSpPr txBox="1">
            <a:spLocks/>
          </p:cNvSpPr>
          <p:nvPr/>
        </p:nvSpPr>
        <p:spPr>
          <a:xfrm>
            <a:off x="829565" y="585302"/>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fontAlgn="auto">
              <a:spcAft>
                <a:spcPts val="0"/>
              </a:spcAft>
            </a:pPr>
            <a:r>
              <a:rPr lang="en-US" altLang="en-US" sz="3600" b="1" smtClean="0">
                <a:solidFill>
                  <a:srgbClr val="FF0000"/>
                </a:solidFill>
                <a:latin typeface="+mn-lt"/>
              </a:rPr>
              <a:t>Determinant with block</a:t>
            </a:r>
            <a:endParaRPr lang="en-US" sz="3600" dirty="0">
              <a:solidFill>
                <a:srgbClr val="FF0000"/>
              </a:solidFill>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 name="Rectangle 20"/>
          <p:cNvSpPr>
            <a:spLocks noChangeArrowheads="1"/>
          </p:cNvSpPr>
          <p:nvPr/>
        </p:nvSpPr>
        <p:spPr bwMode="auto">
          <a:xfrm>
            <a:off x="8712200" y="4241800"/>
            <a:ext cx="914400" cy="990600"/>
          </a:xfrm>
          <a:prstGeom prst="rect">
            <a:avLst/>
          </a:prstGeom>
          <a:solidFill>
            <a:srgbClr val="FFFFCC"/>
          </a:solidFill>
          <a:ln w="9525">
            <a:solidFill>
              <a:schemeClr val="tx1"/>
            </a:solidFill>
            <a:miter lim="800000"/>
            <a:headEnd/>
            <a:tailEnd/>
          </a:ln>
        </p:spPr>
        <p:txBody>
          <a:bodyPr wrap="none"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dirty="0"/>
          </a:p>
        </p:txBody>
      </p:sp>
      <p:sp>
        <p:nvSpPr>
          <p:cNvPr id="1031" name="Rectangle 2"/>
          <p:cNvSpPr>
            <a:spLocks noGrp="1" noChangeArrowheads="1"/>
          </p:cNvSpPr>
          <p:nvPr>
            <p:ph type="title"/>
          </p:nvPr>
        </p:nvSpPr>
        <p:spPr>
          <a:xfrm>
            <a:off x="838200" y="477045"/>
            <a:ext cx="10972800" cy="1143000"/>
          </a:xfrm>
        </p:spPr>
        <p:txBody>
          <a:bodyPr>
            <a:normAutofit/>
          </a:bodyPr>
          <a:lstStyle/>
          <a:p>
            <a:pPr eaLnBrk="1" hangingPunct="1"/>
            <a:r>
              <a:rPr lang="en-US" altLang="en-US" sz="3600" b="1" dirty="0">
                <a:solidFill>
                  <a:srgbClr val="FF0000"/>
                </a:solidFill>
                <a:latin typeface="+mn-lt"/>
              </a:rPr>
              <a:t>3.1. The Cofactor Expansion</a:t>
            </a:r>
          </a:p>
        </p:txBody>
      </p:sp>
      <p:sp>
        <p:nvSpPr>
          <p:cNvPr id="1032" name="Rectangle 3"/>
          <p:cNvSpPr>
            <a:spLocks noGrp="1" noChangeArrowheads="1"/>
          </p:cNvSpPr>
          <p:nvPr>
            <p:ph type="body" sz="half" idx="1"/>
          </p:nvPr>
        </p:nvSpPr>
        <p:spPr>
          <a:xfrm>
            <a:off x="1981200" y="1371601"/>
            <a:ext cx="5257800" cy="4525963"/>
          </a:xfrm>
        </p:spPr>
        <p:txBody>
          <a:bodyPr/>
          <a:lstStyle/>
          <a:p>
            <a:pPr eaLnBrk="1" hangingPunct="1">
              <a:buClr>
                <a:srgbClr val="FF0000"/>
              </a:buClr>
              <a:buFont typeface="Wingdings" panose="05000000000000000000" pitchFamily="2" charset="2"/>
              <a:buChar char="§"/>
            </a:pPr>
            <a:r>
              <a:rPr lang="en-US" altLang="en-US" sz="2800" dirty="0">
                <a:latin typeface="+mn-lt"/>
              </a:rPr>
              <a:t>If A=[a] then the determinant of A, denoted by </a:t>
            </a:r>
            <a:r>
              <a:rPr lang="en-US" altLang="en-US" sz="2800" dirty="0" err="1">
                <a:latin typeface="+mn-lt"/>
              </a:rPr>
              <a:t>detA</a:t>
            </a:r>
            <a:r>
              <a:rPr lang="en-US" altLang="en-US" sz="2800">
                <a:latin typeface="+mn-lt"/>
              </a:rPr>
              <a:t>=a</a:t>
            </a:r>
          </a:p>
          <a:p>
            <a:pPr eaLnBrk="1" hangingPunct="1">
              <a:buClr>
                <a:srgbClr val="FF0000"/>
              </a:buClr>
              <a:buFont typeface="Wingdings" panose="05000000000000000000" pitchFamily="2" charset="2"/>
              <a:buChar char="§"/>
            </a:pPr>
            <a:r>
              <a:rPr lang="en-US" altLang="en-US" sz="2800">
                <a:latin typeface="+mn-lt"/>
              </a:rPr>
              <a:t>If A is an 2x2 matrix then</a:t>
            </a:r>
          </a:p>
          <a:p>
            <a:pPr eaLnBrk="1" hangingPunct="1">
              <a:buClr>
                <a:srgbClr val="FF0000"/>
              </a:buClr>
              <a:buFont typeface="Wingdings" panose="05000000000000000000" pitchFamily="2" charset="2"/>
              <a:buChar char="§"/>
            </a:pPr>
            <a:endParaRPr lang="en-US" altLang="en-US" sz="2800">
              <a:latin typeface="+mn-lt"/>
            </a:endParaRPr>
          </a:p>
          <a:p>
            <a:pPr eaLnBrk="1" hangingPunct="1">
              <a:buClr>
                <a:srgbClr val="FF0000"/>
              </a:buClr>
              <a:buFont typeface="Wingdings" panose="05000000000000000000" pitchFamily="2" charset="2"/>
              <a:buChar char="§"/>
            </a:pPr>
            <a:endParaRPr lang="en-US" altLang="en-US" sz="2800">
              <a:latin typeface="+mn-lt"/>
            </a:endParaRPr>
          </a:p>
          <a:p>
            <a:pPr eaLnBrk="1" hangingPunct="1">
              <a:buClr>
                <a:srgbClr val="FF0000"/>
              </a:buClr>
              <a:buFont typeface="Wingdings" panose="05000000000000000000" pitchFamily="2" charset="2"/>
              <a:buChar char="§"/>
            </a:pPr>
            <a:endParaRPr lang="en-US" altLang="en-US" sz="2800">
              <a:latin typeface="+mn-lt"/>
            </a:endParaRPr>
          </a:p>
          <a:p>
            <a:pPr eaLnBrk="1" hangingPunct="1">
              <a:buClr>
                <a:srgbClr val="FF0000"/>
              </a:buClr>
              <a:buFont typeface="Wingdings" panose="05000000000000000000" pitchFamily="2" charset="2"/>
              <a:buChar char="§"/>
            </a:pPr>
            <a:r>
              <a:rPr lang="en-US" altLang="en-US" sz="2800">
                <a:latin typeface="+mn-lt"/>
              </a:rPr>
              <a:t>If A is an 3x3 matrix then the determinant of A is defined by </a:t>
            </a:r>
          </a:p>
        </p:txBody>
      </p:sp>
      <p:graphicFrame>
        <p:nvGraphicFramePr>
          <p:cNvPr id="1026" name="Object 4"/>
          <p:cNvGraphicFramePr>
            <a:graphicFrameLocks noGrp="1" noChangeAspect="1"/>
          </p:cNvGraphicFramePr>
          <p:nvPr>
            <p:ph sz="half" idx="2"/>
          </p:nvPr>
        </p:nvGraphicFramePr>
        <p:xfrm>
          <a:off x="2590800" y="3011488"/>
          <a:ext cx="3810000" cy="1179512"/>
        </p:xfrm>
        <a:graphic>
          <a:graphicData uri="http://schemas.openxmlformats.org/presentationml/2006/ole">
            <mc:AlternateContent xmlns:mc="http://schemas.openxmlformats.org/markup-compatibility/2006">
              <mc:Choice xmlns:v="urn:schemas-microsoft-com:vml" Requires="v">
                <p:oleObj spid="_x0000_s1060" name="Microsoft Equation 3.0" r:id="rId4" imgW="1600200" imgH="495000" progId="Equation.DSMT4">
                  <p:embed/>
                </p:oleObj>
              </mc:Choice>
              <mc:Fallback>
                <p:oleObj name="Microsoft Equation 3.0" r:id="rId4" imgW="1600200" imgH="4950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3011488"/>
                        <a:ext cx="3810000" cy="1179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7"/>
          <p:cNvGraphicFramePr>
            <a:graphicFrameLocks noChangeAspect="1"/>
          </p:cNvGraphicFramePr>
          <p:nvPr/>
        </p:nvGraphicFramePr>
        <p:xfrm>
          <a:off x="7391400" y="3619501"/>
          <a:ext cx="2438400" cy="1679575"/>
        </p:xfrm>
        <a:graphic>
          <a:graphicData uri="http://schemas.openxmlformats.org/presentationml/2006/ole">
            <mc:AlternateContent xmlns:mc="http://schemas.openxmlformats.org/markup-compatibility/2006">
              <mc:Choice xmlns:v="urn:schemas-microsoft-com:vml" Requires="v">
                <p:oleObj spid="_x0000_s1061" name="Microsoft Equation 3.0" r:id="rId6" imgW="1091880" imgH="749160" progId="Equation.DSMT4">
                  <p:embed/>
                </p:oleObj>
              </mc:Choice>
              <mc:Fallback>
                <p:oleObj name="Microsoft Equation 3.0" r:id="rId6" imgW="1091880" imgH="74916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1400" y="3619501"/>
                        <a:ext cx="2438400" cy="167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1" name="Object 11"/>
          <p:cNvGraphicFramePr>
            <a:graphicFrameLocks noChangeAspect="1"/>
          </p:cNvGraphicFramePr>
          <p:nvPr/>
        </p:nvGraphicFramePr>
        <p:xfrm>
          <a:off x="2514600" y="5257801"/>
          <a:ext cx="6096000" cy="1389063"/>
        </p:xfrm>
        <a:graphic>
          <a:graphicData uri="http://schemas.openxmlformats.org/presentationml/2006/ole">
            <mc:AlternateContent xmlns:mc="http://schemas.openxmlformats.org/markup-compatibility/2006">
              <mc:Choice xmlns:v="urn:schemas-microsoft-com:vml" Requires="v">
                <p:oleObj spid="_x0000_s1062" name="MathType 6.0 Equation" r:id="rId8" imgW="3301920" imgH="749160" progId="Equation.DSMT4">
                  <p:embed/>
                </p:oleObj>
              </mc:Choice>
              <mc:Fallback>
                <p:oleObj name="MathType 6.0 Equation" r:id="rId8" imgW="3301920" imgH="74916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5257801"/>
                        <a:ext cx="6096000" cy="138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12"/>
          <p:cNvGraphicFramePr>
            <a:graphicFrameLocks noChangeAspect="1"/>
          </p:cNvGraphicFramePr>
          <p:nvPr/>
        </p:nvGraphicFramePr>
        <p:xfrm>
          <a:off x="6324600" y="1981200"/>
          <a:ext cx="1981200" cy="1206500"/>
        </p:xfrm>
        <a:graphic>
          <a:graphicData uri="http://schemas.openxmlformats.org/presentationml/2006/ole">
            <mc:AlternateContent xmlns:mc="http://schemas.openxmlformats.org/markup-compatibility/2006">
              <mc:Choice xmlns:v="urn:schemas-microsoft-com:vml" Requires="v">
                <p:oleObj spid="_x0000_s1063" name="MathType 6.0 Equation" r:id="rId10" imgW="812520" imgH="495000" progId="Equation.DSMT4">
                  <p:embed/>
                </p:oleObj>
              </mc:Choice>
              <mc:Fallback>
                <p:oleObj name="MathType 6.0 Equation" r:id="rId10" imgW="812520" imgH="49500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24600" y="1981200"/>
                        <a:ext cx="19812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4" name="Text Box 14"/>
          <p:cNvSpPr txBox="1">
            <a:spLocks noChangeArrowheads="1"/>
          </p:cNvSpPr>
          <p:nvPr/>
        </p:nvSpPr>
        <p:spPr bwMode="auto">
          <a:xfrm>
            <a:off x="8137526" y="3290888"/>
            <a:ext cx="392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b="1">
                <a:solidFill>
                  <a:srgbClr val="006600"/>
                </a:solidFill>
                <a:latin typeface="Arial" panose="020B0604020202020204" pitchFamily="34" charset="0"/>
              </a:rPr>
              <a:t>+</a:t>
            </a:r>
          </a:p>
        </p:txBody>
      </p:sp>
      <p:sp>
        <p:nvSpPr>
          <p:cNvPr id="5135" name="Text Box 15"/>
          <p:cNvSpPr txBox="1">
            <a:spLocks noChangeArrowheads="1"/>
          </p:cNvSpPr>
          <p:nvPr/>
        </p:nvSpPr>
        <p:spPr bwMode="auto">
          <a:xfrm>
            <a:off x="9296401" y="3265488"/>
            <a:ext cx="392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b="1">
                <a:solidFill>
                  <a:srgbClr val="006600"/>
                </a:solidFill>
                <a:latin typeface="Arial" panose="020B0604020202020204" pitchFamily="34" charset="0"/>
              </a:rPr>
              <a:t>+</a:t>
            </a:r>
          </a:p>
        </p:txBody>
      </p:sp>
      <p:sp>
        <p:nvSpPr>
          <p:cNvPr id="5136" name="Text Box 16"/>
          <p:cNvSpPr txBox="1">
            <a:spLocks noChangeArrowheads="1"/>
          </p:cNvSpPr>
          <p:nvPr/>
        </p:nvSpPr>
        <p:spPr bwMode="auto">
          <a:xfrm>
            <a:off x="8686800" y="3168650"/>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a:solidFill>
                  <a:srgbClr val="003399"/>
                </a:solidFill>
                <a:latin typeface="Arial" panose="020B0604020202020204" pitchFamily="34" charset="0"/>
              </a:rPr>
              <a:t>-</a:t>
            </a:r>
          </a:p>
        </p:txBody>
      </p:sp>
      <p:sp>
        <p:nvSpPr>
          <p:cNvPr id="5137" name="Oval 17"/>
          <p:cNvSpPr>
            <a:spLocks noChangeArrowheads="1"/>
          </p:cNvSpPr>
          <p:nvPr/>
        </p:nvSpPr>
        <p:spPr bwMode="auto">
          <a:xfrm>
            <a:off x="8077200" y="3683000"/>
            <a:ext cx="533400" cy="457200"/>
          </a:xfrm>
          <a:prstGeom prst="ellipse">
            <a:avLst/>
          </a:prstGeom>
          <a:noFill/>
          <a:ln w="28575">
            <a:solidFill>
              <a:srgbClr val="00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138" name="Line 18"/>
          <p:cNvSpPr>
            <a:spLocks noChangeShapeType="1"/>
          </p:cNvSpPr>
          <p:nvPr/>
        </p:nvSpPr>
        <p:spPr bwMode="auto">
          <a:xfrm>
            <a:off x="8153400" y="3886200"/>
            <a:ext cx="1524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9" name="Line 19"/>
          <p:cNvSpPr>
            <a:spLocks noChangeShapeType="1"/>
          </p:cNvSpPr>
          <p:nvPr/>
        </p:nvSpPr>
        <p:spPr bwMode="auto">
          <a:xfrm>
            <a:off x="8305800" y="3733800"/>
            <a:ext cx="0" cy="1524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1" name="Line 21"/>
          <p:cNvSpPr>
            <a:spLocks noChangeShapeType="1"/>
          </p:cNvSpPr>
          <p:nvPr/>
        </p:nvSpPr>
        <p:spPr bwMode="auto">
          <a:xfrm flipH="1">
            <a:off x="5867400" y="5029200"/>
            <a:ext cx="2819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131"/>
                                        </p:tgtEl>
                                        <p:attrNameLst>
                                          <p:attrName>style.visibility</p:attrName>
                                        </p:attrNameLst>
                                      </p:cBhvr>
                                      <p:to>
                                        <p:strVal val="visible"/>
                                      </p:to>
                                    </p:set>
                                    <p:animEffect transition="in" filter="fade">
                                      <p:cBhvr>
                                        <p:cTn id="7" dur="500"/>
                                        <p:tgtEl>
                                          <p:spTgt spid="5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34"/>
                                        </p:tgtEl>
                                        <p:attrNameLst>
                                          <p:attrName>style.visibility</p:attrName>
                                        </p:attrNameLst>
                                      </p:cBhvr>
                                      <p:to>
                                        <p:strVal val="visible"/>
                                      </p:to>
                                    </p:set>
                                    <p:animEffect transition="in" filter="fade">
                                      <p:cBhvr>
                                        <p:cTn id="12" dur="500"/>
                                        <p:tgtEl>
                                          <p:spTgt spid="51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136"/>
                                        </p:tgtEl>
                                        <p:attrNameLst>
                                          <p:attrName>style.visibility</p:attrName>
                                        </p:attrNameLst>
                                      </p:cBhvr>
                                      <p:to>
                                        <p:strVal val="visible"/>
                                      </p:to>
                                    </p:set>
                                    <p:animEffect transition="in" filter="fade">
                                      <p:cBhvr>
                                        <p:cTn id="15" dur="500"/>
                                        <p:tgtEl>
                                          <p:spTgt spid="51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135"/>
                                        </p:tgtEl>
                                        <p:attrNameLst>
                                          <p:attrName>style.visibility</p:attrName>
                                        </p:attrNameLst>
                                      </p:cBhvr>
                                      <p:to>
                                        <p:strVal val="visible"/>
                                      </p:to>
                                    </p:set>
                                    <p:animEffect transition="in" filter="fade">
                                      <p:cBhvr>
                                        <p:cTn id="18" dur="500"/>
                                        <p:tgtEl>
                                          <p:spTgt spid="513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137"/>
                                        </p:tgtEl>
                                        <p:attrNameLst>
                                          <p:attrName>style.visibility</p:attrName>
                                        </p:attrNameLst>
                                      </p:cBhvr>
                                      <p:to>
                                        <p:strVal val="visible"/>
                                      </p:to>
                                    </p:set>
                                    <p:animEffect transition="in" filter="fade">
                                      <p:cBhvr>
                                        <p:cTn id="23" dur="500"/>
                                        <p:tgtEl>
                                          <p:spTgt spid="5137"/>
                                        </p:tgtEl>
                                      </p:cBhvr>
                                    </p:animEffect>
                                  </p:childTnLst>
                                </p:cTn>
                              </p:par>
                              <p:par>
                                <p:cTn id="24" presetID="10" presetClass="entr" presetSubtype="0" fill="hold" nodeType="withEffect">
                                  <p:stCondLst>
                                    <p:cond delay="0"/>
                                  </p:stCondLst>
                                  <p:childTnLst>
                                    <p:set>
                                      <p:cBhvr>
                                        <p:cTn id="25" dur="1" fill="hold">
                                          <p:stCondLst>
                                            <p:cond delay="0"/>
                                          </p:stCondLst>
                                        </p:cTn>
                                        <p:tgtEl>
                                          <p:spTgt spid="5138"/>
                                        </p:tgtEl>
                                        <p:attrNameLst>
                                          <p:attrName>style.visibility</p:attrName>
                                        </p:attrNameLst>
                                      </p:cBhvr>
                                      <p:to>
                                        <p:strVal val="visible"/>
                                      </p:to>
                                    </p:set>
                                    <p:animEffect transition="in" filter="fade">
                                      <p:cBhvr>
                                        <p:cTn id="26" dur="500"/>
                                        <p:tgtEl>
                                          <p:spTgt spid="5138"/>
                                        </p:tgtEl>
                                      </p:cBhvr>
                                    </p:animEffect>
                                  </p:childTnLst>
                                </p:cTn>
                              </p:par>
                              <p:par>
                                <p:cTn id="27" presetID="10" presetClass="entr" presetSubtype="0" fill="hold" nodeType="withEffect">
                                  <p:stCondLst>
                                    <p:cond delay="0"/>
                                  </p:stCondLst>
                                  <p:childTnLst>
                                    <p:set>
                                      <p:cBhvr>
                                        <p:cTn id="28" dur="1" fill="hold">
                                          <p:stCondLst>
                                            <p:cond delay="0"/>
                                          </p:stCondLst>
                                        </p:cTn>
                                        <p:tgtEl>
                                          <p:spTgt spid="5139"/>
                                        </p:tgtEl>
                                        <p:attrNameLst>
                                          <p:attrName>style.visibility</p:attrName>
                                        </p:attrNameLst>
                                      </p:cBhvr>
                                      <p:to>
                                        <p:strVal val="visible"/>
                                      </p:to>
                                    </p:set>
                                    <p:animEffect transition="in" filter="fade">
                                      <p:cBhvr>
                                        <p:cTn id="29" dur="500"/>
                                        <p:tgtEl>
                                          <p:spTgt spid="513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140"/>
                                        </p:tgtEl>
                                        <p:attrNameLst>
                                          <p:attrName>style.visibility</p:attrName>
                                        </p:attrNameLst>
                                      </p:cBhvr>
                                      <p:to>
                                        <p:strVal val="visible"/>
                                      </p:to>
                                    </p:set>
                                    <p:animEffect transition="in" filter="fade">
                                      <p:cBhvr>
                                        <p:cTn id="34" dur="500"/>
                                        <p:tgtEl>
                                          <p:spTgt spid="514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5141"/>
                                        </p:tgtEl>
                                        <p:attrNameLst>
                                          <p:attrName>style.visibility</p:attrName>
                                        </p:attrNameLst>
                                      </p:cBhvr>
                                      <p:to>
                                        <p:strVal val="visible"/>
                                      </p:to>
                                    </p:set>
                                    <p:animEffect transition="in" filter="fade">
                                      <p:cBhvr>
                                        <p:cTn id="39" dur="500"/>
                                        <p:tgtEl>
                                          <p:spTgt spid="5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 grpId="0" animBg="1"/>
      <p:bldP spid="5134" grpId="0"/>
      <p:bldP spid="5135" grpId="0"/>
      <p:bldP spid="5136" grpId="0"/>
      <p:bldP spid="513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14400" y="762000"/>
            <a:ext cx="10820400" cy="1143000"/>
          </a:xfrm>
        </p:spPr>
        <p:txBody>
          <a:bodyPr>
            <a:normAutofit/>
          </a:bodyPr>
          <a:lstStyle/>
          <a:p>
            <a:pPr eaLnBrk="1" hangingPunct="1"/>
            <a:r>
              <a:rPr lang="en-US" altLang="en-US" sz="3600" b="1" dirty="0" smtClean="0">
                <a:solidFill>
                  <a:srgbClr val="FF0000"/>
                </a:solidFill>
                <a:latin typeface="+mn-lt"/>
              </a:rPr>
              <a:t>3.2.Determinant and Matrix Inverses</a:t>
            </a:r>
            <a:endParaRPr lang="en-US" altLang="en-US" sz="3600" b="1" dirty="0">
              <a:solidFill>
                <a:srgbClr val="FF0000"/>
              </a:solidFill>
              <a:latin typeface="+mn-lt"/>
            </a:endParaRPr>
          </a:p>
        </p:txBody>
      </p:sp>
      <p:sp>
        <p:nvSpPr>
          <p:cNvPr id="53251" name="Rectangle 3"/>
          <p:cNvSpPr>
            <a:spLocks noGrp="1" noChangeArrowheads="1"/>
          </p:cNvSpPr>
          <p:nvPr>
            <p:ph idx="1"/>
          </p:nvPr>
        </p:nvSpPr>
        <p:spPr>
          <a:xfrm>
            <a:off x="685800" y="2057400"/>
            <a:ext cx="10744200" cy="4525962"/>
          </a:xfrm>
        </p:spPr>
        <p:txBody>
          <a:bodyPr>
            <a:normAutofit/>
          </a:bodyPr>
          <a:lstStyle/>
          <a:p>
            <a:pPr eaLnBrk="1" hangingPunct="1">
              <a:lnSpc>
                <a:spcPct val="150000"/>
              </a:lnSpc>
            </a:pPr>
            <a:r>
              <a:rPr lang="en-US" altLang="en-US" sz="2800" dirty="0" smtClean="0">
                <a:latin typeface="+mn-lt"/>
              </a:rPr>
              <a:t>If A is invertible then </a:t>
            </a:r>
            <a:r>
              <a:rPr lang="en-US" altLang="en-US" sz="2800" dirty="0" err="1" smtClean="0">
                <a:latin typeface="+mn-lt"/>
              </a:rPr>
              <a:t>A</a:t>
            </a:r>
            <a:r>
              <a:rPr lang="en-US" altLang="en-US" sz="2800" dirty="0" err="1" smtClean="0">
                <a:latin typeface="+mn-lt"/>
                <a:sym typeface="Wingdings" panose="05000000000000000000" pitchFamily="2" charset="2"/>
              </a:rPr>
              <a:t>Identity</a:t>
            </a:r>
            <a:r>
              <a:rPr lang="en-US" altLang="en-US" sz="2800" dirty="0" smtClean="0">
                <a:latin typeface="+mn-lt"/>
                <a:sym typeface="Wingdings" panose="05000000000000000000" pitchFamily="2" charset="2"/>
              </a:rPr>
              <a:t> matrix</a:t>
            </a:r>
          </a:p>
          <a:p>
            <a:pPr eaLnBrk="1" hangingPunct="1">
              <a:lnSpc>
                <a:spcPct val="150000"/>
              </a:lnSpc>
            </a:pPr>
            <a:r>
              <a:rPr lang="en-US" altLang="en-US" sz="2800" dirty="0" smtClean="0">
                <a:latin typeface="+mn-lt"/>
                <a:sym typeface="Wingdings" panose="05000000000000000000" pitchFamily="2" charset="2"/>
              </a:rPr>
              <a:t>If </a:t>
            </a:r>
            <a:r>
              <a:rPr lang="en-US" altLang="en-US" sz="2800" dirty="0" err="1" smtClean="0">
                <a:latin typeface="+mn-lt"/>
                <a:sym typeface="Wingdings" panose="05000000000000000000" pitchFamily="2" charset="2"/>
              </a:rPr>
              <a:t>detA</a:t>
            </a:r>
            <a:r>
              <a:rPr lang="en-US" altLang="en-US" sz="2800" dirty="0" smtClean="0">
                <a:latin typeface="+mn-lt"/>
                <a:sym typeface="Wingdings" panose="05000000000000000000" pitchFamily="2" charset="2"/>
              </a:rPr>
              <a:t> </a:t>
            </a:r>
            <a:r>
              <a:rPr lang="en-US" altLang="en-US" sz="2800" dirty="0" smtClean="0">
                <a:latin typeface="+mn-lt"/>
              </a:rPr>
              <a:t>≠0</a:t>
            </a:r>
            <a:r>
              <a:rPr lang="en-US" altLang="en-US" sz="2800" dirty="0" smtClean="0">
                <a:latin typeface="+mn-lt"/>
                <a:sym typeface="Wingdings" panose="05000000000000000000" pitchFamily="2" charset="2"/>
              </a:rPr>
              <a:t>  and AB by elementary operations then </a:t>
            </a:r>
            <a:r>
              <a:rPr lang="en-US" altLang="en-US" sz="2800" dirty="0" err="1" smtClean="0">
                <a:latin typeface="+mn-lt"/>
                <a:sym typeface="Wingdings" panose="05000000000000000000" pitchFamily="2" charset="2"/>
              </a:rPr>
              <a:t>detB</a:t>
            </a:r>
            <a:r>
              <a:rPr lang="en-US" altLang="en-US" sz="2800" dirty="0" smtClean="0">
                <a:latin typeface="+mn-lt"/>
                <a:sym typeface="Wingdings" panose="05000000000000000000" pitchFamily="2" charset="2"/>
              </a:rPr>
              <a:t> </a:t>
            </a:r>
            <a:r>
              <a:rPr lang="en-US" altLang="en-US" sz="2800" dirty="0" smtClean="0">
                <a:latin typeface="+mn-lt"/>
              </a:rPr>
              <a:t>≠0</a:t>
            </a:r>
            <a:r>
              <a:rPr lang="en-US" altLang="en-US" sz="2800" dirty="0" smtClean="0">
                <a:latin typeface="+mn-lt"/>
                <a:sym typeface="Wingdings" panose="05000000000000000000" pitchFamily="2" charset="2"/>
              </a:rPr>
              <a:t> </a:t>
            </a:r>
          </a:p>
          <a:p>
            <a:pPr eaLnBrk="1" hangingPunct="1">
              <a:lnSpc>
                <a:spcPct val="150000"/>
              </a:lnSpc>
            </a:pPr>
            <a:r>
              <a:rPr lang="en-US" altLang="en-US" sz="2800" dirty="0" smtClean="0">
                <a:latin typeface="+mn-lt"/>
              </a:rPr>
              <a:t>A is invertible </a:t>
            </a:r>
            <a:r>
              <a:rPr lang="en-US" altLang="en-US" sz="2800" b="1" dirty="0" err="1" smtClean="0">
                <a:solidFill>
                  <a:srgbClr val="FF0000"/>
                </a:solidFill>
                <a:latin typeface="+mn-lt"/>
              </a:rPr>
              <a:t>iff</a:t>
            </a:r>
            <a:r>
              <a:rPr lang="en-US" altLang="en-US" sz="2800" dirty="0" smtClean="0">
                <a:latin typeface="+mn-lt"/>
              </a:rPr>
              <a:t> detA≠0</a:t>
            </a:r>
          </a:p>
          <a:p>
            <a:pPr eaLnBrk="1" hangingPunct="1">
              <a:lnSpc>
                <a:spcPct val="150000"/>
              </a:lnSpc>
            </a:pPr>
            <a:r>
              <a:rPr lang="en-US" altLang="en-US" sz="2800" dirty="0" smtClean="0">
                <a:latin typeface="+mn-lt"/>
              </a:rPr>
              <a:t>Cramer’s Rule</a:t>
            </a:r>
          </a:p>
          <a:p>
            <a:pPr eaLnBrk="1" hangingPunct="1">
              <a:lnSpc>
                <a:spcPct val="150000"/>
              </a:lnSpc>
            </a:pPr>
            <a:r>
              <a:rPr lang="en-US" altLang="en-US" sz="2800" dirty="0" smtClean="0">
                <a:latin typeface="+mn-lt"/>
              </a:rPr>
              <a:t>Give a formula to find A</a:t>
            </a:r>
            <a:r>
              <a:rPr lang="en-US" altLang="en-US" sz="2800" baseline="30000" dirty="0" smtClean="0">
                <a:latin typeface="+mn-lt"/>
              </a:rPr>
              <a:t>-1</a:t>
            </a:r>
          </a:p>
          <a:p>
            <a:pPr eaLnBrk="1" hangingPunct="1">
              <a:lnSpc>
                <a:spcPct val="150000"/>
              </a:lnSpc>
            </a:pPr>
            <a:endParaRPr lang="en-US" altLang="en-US" sz="2800" dirty="0" smtClean="0">
              <a:latin typeface="+mn-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normAutofit/>
          </a:bodyPr>
          <a:lstStyle/>
          <a:p>
            <a:pPr eaLnBrk="1" hangingPunct="1"/>
            <a:r>
              <a:rPr lang="en-US" altLang="en-US" sz="3600" b="1" dirty="0">
                <a:solidFill>
                  <a:srgbClr val="FF0000"/>
                </a:solidFill>
                <a:latin typeface="+mn-lt"/>
              </a:rPr>
              <a:t>(</a:t>
            </a:r>
            <a:r>
              <a:rPr lang="en-US" altLang="en-US" sz="3600" b="1" dirty="0" err="1" smtClean="0">
                <a:solidFill>
                  <a:srgbClr val="FF0000"/>
                </a:solidFill>
                <a:latin typeface="+mn-lt"/>
              </a:rPr>
              <a:t>i,j</a:t>
            </a:r>
            <a:r>
              <a:rPr lang="en-US" altLang="en-US" sz="3600" b="1" dirty="0" smtClean="0">
                <a:solidFill>
                  <a:srgbClr val="FF0000"/>
                </a:solidFill>
                <a:latin typeface="+mn-lt"/>
              </a:rPr>
              <a:t>)-</a:t>
            </a:r>
            <a:r>
              <a:rPr lang="en-US" altLang="en-US" sz="3600" b="1" dirty="0">
                <a:solidFill>
                  <a:srgbClr val="FF0000"/>
                </a:solidFill>
                <a:latin typeface="+mn-lt"/>
              </a:rPr>
              <a:t>Cofactor </a:t>
            </a:r>
            <a:r>
              <a:rPr lang="en-US" altLang="en-US" sz="3600" b="1" dirty="0" smtClean="0">
                <a:solidFill>
                  <a:srgbClr val="FF0000"/>
                </a:solidFill>
                <a:latin typeface="+mn-lt"/>
              </a:rPr>
              <a:t>(</a:t>
            </a:r>
            <a:r>
              <a:rPr lang="en-US" altLang="en-US" sz="3600" b="1" cap="none" dirty="0" err="1" smtClean="0">
                <a:solidFill>
                  <a:srgbClr val="FF0000"/>
                </a:solidFill>
                <a:latin typeface="+mn-lt"/>
              </a:rPr>
              <a:t>Phần</a:t>
            </a:r>
            <a:r>
              <a:rPr lang="en-US" altLang="en-US" sz="3600" b="1" cap="none" dirty="0" smtClean="0">
                <a:solidFill>
                  <a:srgbClr val="FF0000"/>
                </a:solidFill>
                <a:latin typeface="+mn-lt"/>
              </a:rPr>
              <a:t> </a:t>
            </a:r>
            <a:r>
              <a:rPr lang="en-US" altLang="en-US" sz="3600" b="1" cap="none" dirty="0" err="1" smtClean="0">
                <a:solidFill>
                  <a:srgbClr val="FF0000"/>
                </a:solidFill>
                <a:latin typeface="+mn-lt"/>
              </a:rPr>
              <a:t>phụ</a:t>
            </a:r>
            <a:r>
              <a:rPr lang="en-US" altLang="en-US" sz="3600" b="1" cap="none" dirty="0" smtClean="0">
                <a:solidFill>
                  <a:srgbClr val="FF0000"/>
                </a:solidFill>
                <a:latin typeface="+mn-lt"/>
              </a:rPr>
              <a:t> </a:t>
            </a:r>
            <a:r>
              <a:rPr lang="en-US" altLang="en-US" sz="3600" b="1" cap="none" dirty="0" err="1" smtClean="0">
                <a:solidFill>
                  <a:srgbClr val="FF0000"/>
                </a:solidFill>
                <a:latin typeface="+mn-lt"/>
              </a:rPr>
              <a:t>đại</a:t>
            </a:r>
            <a:r>
              <a:rPr lang="en-US" altLang="en-US" sz="3600" b="1" cap="none" dirty="0" smtClean="0">
                <a:solidFill>
                  <a:srgbClr val="FF0000"/>
                </a:solidFill>
                <a:latin typeface="+mn-lt"/>
              </a:rPr>
              <a:t> </a:t>
            </a:r>
            <a:r>
              <a:rPr lang="en-US" altLang="en-US" sz="3600" b="1" cap="none" dirty="0" err="1" smtClean="0">
                <a:solidFill>
                  <a:srgbClr val="FF0000"/>
                </a:solidFill>
                <a:latin typeface="+mn-lt"/>
              </a:rPr>
              <a:t>số</a:t>
            </a:r>
            <a:r>
              <a:rPr lang="en-US" altLang="en-US" sz="3600" b="1" dirty="0" smtClean="0">
                <a:solidFill>
                  <a:srgbClr val="FF0000"/>
                </a:solidFill>
                <a:latin typeface="+mn-lt"/>
              </a:rPr>
              <a:t>)</a:t>
            </a:r>
            <a:endParaRPr lang="en-US" altLang="en-US" sz="3600" b="1" dirty="0">
              <a:solidFill>
                <a:srgbClr val="FF0000"/>
              </a:solidFill>
              <a:latin typeface="+mn-lt"/>
            </a:endParaRPr>
          </a:p>
        </p:txBody>
      </p:sp>
      <p:sp>
        <p:nvSpPr>
          <p:cNvPr id="23557" name="Rectangle 3"/>
          <p:cNvSpPr>
            <a:spLocks noGrp="1" noChangeArrowheads="1"/>
          </p:cNvSpPr>
          <p:nvPr>
            <p:ph idx="1"/>
          </p:nvPr>
        </p:nvSpPr>
        <p:spPr>
          <a:xfrm>
            <a:off x="533400" y="1928020"/>
            <a:ext cx="11277600" cy="4525962"/>
          </a:xfrm>
        </p:spPr>
        <p:txBody>
          <a:bodyPr>
            <a:normAutofit/>
          </a:bodyPr>
          <a:lstStyle/>
          <a:p>
            <a:pPr algn="ctr" eaLnBrk="1" hangingPunct="1">
              <a:lnSpc>
                <a:spcPct val="150000"/>
              </a:lnSpc>
            </a:pPr>
            <a:r>
              <a:rPr lang="en-US" altLang="en-US" sz="3600" dirty="0" err="1" smtClean="0">
                <a:solidFill>
                  <a:srgbClr val="FF0000"/>
                </a:solidFill>
                <a:latin typeface="+mn-lt"/>
              </a:rPr>
              <a:t>c</a:t>
            </a:r>
            <a:r>
              <a:rPr lang="en-US" altLang="en-US" sz="3600" b="1" baseline="-25000" dirty="0" err="1" smtClean="0">
                <a:solidFill>
                  <a:srgbClr val="FF0000"/>
                </a:solidFill>
                <a:latin typeface="+mn-lt"/>
              </a:rPr>
              <a:t>ij</a:t>
            </a:r>
            <a:r>
              <a:rPr lang="en-US" altLang="en-US" sz="3600" dirty="0" smtClean="0">
                <a:solidFill>
                  <a:srgbClr val="FF0000"/>
                </a:solidFill>
                <a:latin typeface="+mn-lt"/>
              </a:rPr>
              <a:t>=</a:t>
            </a:r>
            <a:r>
              <a:rPr lang="en-US" altLang="en-US" sz="3600" dirty="0" err="1" smtClean="0">
                <a:solidFill>
                  <a:srgbClr val="FF0000"/>
                </a:solidFill>
                <a:latin typeface="+mn-lt"/>
              </a:rPr>
              <a:t>c</a:t>
            </a:r>
            <a:r>
              <a:rPr lang="en-US" altLang="en-US" sz="3600" b="1" baseline="-25000" dirty="0" err="1" smtClean="0">
                <a:solidFill>
                  <a:srgbClr val="FF0000"/>
                </a:solidFill>
                <a:latin typeface="+mn-lt"/>
              </a:rPr>
              <a:t>ij</a:t>
            </a:r>
            <a:r>
              <a:rPr lang="en-US" altLang="en-US" sz="3600" dirty="0" smtClean="0">
                <a:solidFill>
                  <a:srgbClr val="FF0000"/>
                </a:solidFill>
                <a:latin typeface="+mn-lt"/>
              </a:rPr>
              <a:t>(A)=(-1)</a:t>
            </a:r>
            <a:r>
              <a:rPr lang="en-US" altLang="en-US" sz="3600" b="1" baseline="30000" dirty="0" err="1" smtClean="0">
                <a:solidFill>
                  <a:srgbClr val="FF0000"/>
                </a:solidFill>
                <a:latin typeface="+mn-lt"/>
              </a:rPr>
              <a:t>i</a:t>
            </a:r>
            <a:r>
              <a:rPr lang="en-US" altLang="en-US" sz="3600" baseline="30000" dirty="0" err="1" smtClean="0">
                <a:solidFill>
                  <a:srgbClr val="FF0000"/>
                </a:solidFill>
                <a:latin typeface="+mn-lt"/>
              </a:rPr>
              <a:t>+</a:t>
            </a:r>
            <a:r>
              <a:rPr lang="en-US" altLang="en-US" sz="3600" b="1" baseline="30000" dirty="0" err="1" smtClean="0">
                <a:solidFill>
                  <a:srgbClr val="FF0000"/>
                </a:solidFill>
                <a:latin typeface="+mn-lt"/>
              </a:rPr>
              <a:t>j</a:t>
            </a:r>
            <a:r>
              <a:rPr lang="en-US" altLang="en-US" sz="3600" dirty="0" err="1" smtClean="0">
                <a:solidFill>
                  <a:srgbClr val="FF0000"/>
                </a:solidFill>
                <a:latin typeface="+mn-lt"/>
              </a:rPr>
              <a:t>det</a:t>
            </a:r>
            <a:r>
              <a:rPr lang="en-US" altLang="en-US" sz="3600" dirty="0" smtClean="0">
                <a:solidFill>
                  <a:srgbClr val="FF0000"/>
                </a:solidFill>
                <a:latin typeface="+mn-lt"/>
              </a:rPr>
              <a:t>(</a:t>
            </a:r>
            <a:r>
              <a:rPr lang="en-US" altLang="en-US" sz="3600" dirty="0" err="1" smtClean="0">
                <a:solidFill>
                  <a:srgbClr val="FF0000"/>
                </a:solidFill>
                <a:latin typeface="+mn-lt"/>
              </a:rPr>
              <a:t>A</a:t>
            </a:r>
            <a:r>
              <a:rPr lang="en-US" altLang="en-US" sz="3600" b="1" baseline="-25000" dirty="0" err="1" smtClean="0">
                <a:solidFill>
                  <a:srgbClr val="FF0000"/>
                </a:solidFill>
                <a:latin typeface="+mn-lt"/>
              </a:rPr>
              <a:t>ij</a:t>
            </a:r>
            <a:r>
              <a:rPr lang="en-US" altLang="en-US" sz="3600" dirty="0" smtClean="0">
                <a:solidFill>
                  <a:srgbClr val="FF0000"/>
                </a:solidFill>
                <a:latin typeface="+mn-lt"/>
              </a:rPr>
              <a:t>)      ( it is a number)</a:t>
            </a:r>
          </a:p>
          <a:p>
            <a:pPr eaLnBrk="1" hangingPunct="1">
              <a:lnSpc>
                <a:spcPct val="150000"/>
              </a:lnSpc>
            </a:pPr>
            <a:r>
              <a:rPr lang="en-US" altLang="en-US" sz="2800" dirty="0" err="1" smtClean="0">
                <a:latin typeface="+mn-lt"/>
              </a:rPr>
              <a:t>A</a:t>
            </a:r>
            <a:r>
              <a:rPr lang="en-US" altLang="en-US" sz="2800" b="1" baseline="-25000" dirty="0" err="1" smtClean="0">
                <a:solidFill>
                  <a:srgbClr val="FF0000"/>
                </a:solidFill>
                <a:latin typeface="+mn-lt"/>
              </a:rPr>
              <a:t>i</a:t>
            </a:r>
            <a:r>
              <a:rPr lang="en-US" altLang="en-US" sz="2800" b="1" baseline="-25000" dirty="0" err="1" smtClean="0">
                <a:solidFill>
                  <a:srgbClr val="003399"/>
                </a:solidFill>
                <a:latin typeface="+mn-lt"/>
              </a:rPr>
              <a:t>j</a:t>
            </a:r>
            <a:r>
              <a:rPr lang="en-US" altLang="en-US" sz="2800" dirty="0" smtClean="0">
                <a:latin typeface="+mn-lt"/>
              </a:rPr>
              <a:t> is the matrix obtained from A by deleting </a:t>
            </a:r>
            <a:r>
              <a:rPr lang="en-US" altLang="en-US" sz="2800" b="1" dirty="0" smtClean="0">
                <a:solidFill>
                  <a:srgbClr val="FF0000"/>
                </a:solidFill>
                <a:latin typeface="+mn-lt"/>
              </a:rPr>
              <a:t>row </a:t>
            </a:r>
            <a:r>
              <a:rPr lang="en-US" altLang="en-US" sz="2800" b="1" dirty="0" err="1" smtClean="0">
                <a:solidFill>
                  <a:srgbClr val="FF0000"/>
                </a:solidFill>
                <a:latin typeface="+mn-lt"/>
              </a:rPr>
              <a:t>i</a:t>
            </a:r>
            <a:r>
              <a:rPr lang="en-US" altLang="en-US" sz="2800" dirty="0" smtClean="0">
                <a:latin typeface="+mn-lt"/>
              </a:rPr>
              <a:t> and </a:t>
            </a:r>
            <a:r>
              <a:rPr lang="en-US" altLang="en-US" sz="2800" b="1" dirty="0" smtClean="0">
                <a:solidFill>
                  <a:srgbClr val="003399"/>
                </a:solidFill>
                <a:latin typeface="+mn-lt"/>
              </a:rPr>
              <a:t>column j</a:t>
            </a:r>
          </a:p>
          <a:p>
            <a:pPr eaLnBrk="1" hangingPunct="1"/>
            <a:endParaRPr lang="en-US" altLang="en-US" sz="2800" dirty="0" smtClean="0">
              <a:latin typeface="+mn-lt"/>
            </a:endParaRPr>
          </a:p>
        </p:txBody>
      </p:sp>
      <p:graphicFrame>
        <p:nvGraphicFramePr>
          <p:cNvPr id="23554" name="Object 4"/>
          <p:cNvGraphicFramePr>
            <a:graphicFrameLocks noChangeAspect="1"/>
          </p:cNvGraphicFramePr>
          <p:nvPr/>
        </p:nvGraphicFramePr>
        <p:xfrm>
          <a:off x="2743201" y="4149726"/>
          <a:ext cx="2854325" cy="2098675"/>
        </p:xfrm>
        <a:graphic>
          <a:graphicData uri="http://schemas.openxmlformats.org/presentationml/2006/ole">
            <mc:AlternateContent xmlns:mc="http://schemas.openxmlformats.org/markup-compatibility/2006">
              <mc:Choice xmlns:v="urn:schemas-microsoft-com:vml" Requires="v">
                <p:oleObj spid="_x0000_s23574" name="MathType 6.0 Equation" r:id="rId4" imgW="1346040" imgH="990360" progId="Equation.DSMT4">
                  <p:embed/>
                </p:oleObj>
              </mc:Choice>
              <mc:Fallback>
                <p:oleObj name="MathType 6.0 Equation" r:id="rId4" imgW="1346040" imgH="99036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1" y="4149726"/>
                        <a:ext cx="285432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8" name="Line 5"/>
          <p:cNvSpPr>
            <a:spLocks noChangeShapeType="1"/>
          </p:cNvSpPr>
          <p:nvPr/>
        </p:nvSpPr>
        <p:spPr bwMode="auto">
          <a:xfrm>
            <a:off x="4724400" y="4114800"/>
            <a:ext cx="0" cy="2133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9" name="Line 6"/>
          <p:cNvSpPr>
            <a:spLocks noChangeShapeType="1"/>
          </p:cNvSpPr>
          <p:nvPr/>
        </p:nvSpPr>
        <p:spPr bwMode="auto">
          <a:xfrm>
            <a:off x="3048000" y="4953000"/>
            <a:ext cx="2667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23555" name="Object 7"/>
          <p:cNvGraphicFramePr>
            <a:graphicFrameLocks noChangeAspect="1"/>
          </p:cNvGraphicFramePr>
          <p:nvPr/>
        </p:nvGraphicFramePr>
        <p:xfrm>
          <a:off x="6629400" y="4191001"/>
          <a:ext cx="2743200" cy="1838325"/>
        </p:xfrm>
        <a:graphic>
          <a:graphicData uri="http://schemas.openxmlformats.org/presentationml/2006/ole">
            <mc:AlternateContent xmlns:mc="http://schemas.openxmlformats.org/markup-compatibility/2006">
              <mc:Choice xmlns:v="urn:schemas-microsoft-com:vml" Requires="v">
                <p:oleObj spid="_x0000_s23575" name="MathType 6.0 Equation" r:id="rId6" imgW="1117440" imgH="749160" progId="Equation.DSMT4">
                  <p:embed/>
                </p:oleObj>
              </mc:Choice>
              <mc:Fallback>
                <p:oleObj name="MathType 6.0 Equation" r:id="rId6" imgW="1117440" imgH="74916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4191001"/>
                        <a:ext cx="27432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751777" y="627001"/>
            <a:ext cx="9720072" cy="1499616"/>
          </a:xfrm>
        </p:spPr>
        <p:txBody>
          <a:bodyPr>
            <a:normAutofit/>
          </a:bodyPr>
          <a:lstStyle/>
          <a:p>
            <a:pPr eaLnBrk="1" hangingPunct="1"/>
            <a:r>
              <a:rPr lang="en-US" altLang="en-US" sz="3600" b="1" dirty="0" err="1">
                <a:solidFill>
                  <a:srgbClr val="FF0000"/>
                </a:solidFill>
                <a:latin typeface="+mn-lt"/>
              </a:rPr>
              <a:t>Adjugate</a:t>
            </a:r>
            <a:r>
              <a:rPr lang="en-US" altLang="en-US" sz="3600" b="1" dirty="0">
                <a:solidFill>
                  <a:srgbClr val="FF0000"/>
                </a:solidFill>
                <a:latin typeface="+mn-lt"/>
              </a:rPr>
              <a:t> </a:t>
            </a:r>
            <a:r>
              <a:rPr lang="en-US" altLang="en-US" sz="3600" b="1" dirty="0" smtClean="0">
                <a:solidFill>
                  <a:srgbClr val="FF0000"/>
                </a:solidFill>
                <a:latin typeface="+mn-lt"/>
              </a:rPr>
              <a:t>matrix (</a:t>
            </a:r>
            <a:r>
              <a:rPr lang="en-US" altLang="en-US" sz="3600" b="1" cap="none" dirty="0" smtClean="0">
                <a:solidFill>
                  <a:srgbClr val="FF0000"/>
                </a:solidFill>
                <a:latin typeface="+mn-lt"/>
              </a:rPr>
              <a:t>Ma </a:t>
            </a:r>
            <a:r>
              <a:rPr lang="en-US" altLang="en-US" sz="3600" b="1" cap="none" dirty="0" err="1" smtClean="0">
                <a:solidFill>
                  <a:srgbClr val="FF0000"/>
                </a:solidFill>
                <a:latin typeface="+mn-lt"/>
              </a:rPr>
              <a:t>trận</a:t>
            </a:r>
            <a:r>
              <a:rPr lang="en-US" altLang="en-US" sz="3600" b="1" cap="none" dirty="0" smtClean="0">
                <a:solidFill>
                  <a:srgbClr val="FF0000"/>
                </a:solidFill>
                <a:latin typeface="+mn-lt"/>
              </a:rPr>
              <a:t> </a:t>
            </a:r>
            <a:r>
              <a:rPr lang="en-US" altLang="en-US" sz="3600" b="1" cap="none" dirty="0" err="1" smtClean="0">
                <a:solidFill>
                  <a:srgbClr val="FF0000"/>
                </a:solidFill>
                <a:latin typeface="+mn-lt"/>
              </a:rPr>
              <a:t>liên</a:t>
            </a:r>
            <a:r>
              <a:rPr lang="en-US" altLang="en-US" sz="3600" b="1" cap="none" dirty="0" smtClean="0">
                <a:solidFill>
                  <a:srgbClr val="FF0000"/>
                </a:solidFill>
                <a:latin typeface="+mn-lt"/>
              </a:rPr>
              <a:t> </a:t>
            </a:r>
            <a:r>
              <a:rPr lang="en-US" altLang="en-US" sz="3600" b="1" cap="none" dirty="0" err="1" smtClean="0">
                <a:solidFill>
                  <a:srgbClr val="FF0000"/>
                </a:solidFill>
                <a:latin typeface="+mn-lt"/>
              </a:rPr>
              <a:t>hợp</a:t>
            </a:r>
            <a:r>
              <a:rPr lang="en-US" altLang="en-US" sz="3600" b="1" dirty="0" smtClean="0">
                <a:solidFill>
                  <a:srgbClr val="FF0000"/>
                </a:solidFill>
                <a:latin typeface="+mn-lt"/>
              </a:rPr>
              <a:t>)</a:t>
            </a:r>
            <a:endParaRPr lang="en-US" altLang="en-US" sz="3600" b="1" dirty="0">
              <a:solidFill>
                <a:srgbClr val="FF0000"/>
              </a:solidFill>
              <a:latin typeface="+mn-lt"/>
            </a:endParaRPr>
          </a:p>
        </p:txBody>
      </p:sp>
      <p:sp>
        <p:nvSpPr>
          <p:cNvPr id="24580" name="Rectangle 3"/>
          <p:cNvSpPr>
            <a:spLocks noGrp="1" noChangeArrowheads="1"/>
          </p:cNvSpPr>
          <p:nvPr>
            <p:ph idx="1"/>
          </p:nvPr>
        </p:nvSpPr>
        <p:spPr>
          <a:xfrm>
            <a:off x="667111" y="1940349"/>
            <a:ext cx="9720073" cy="4023360"/>
          </a:xfrm>
        </p:spPr>
        <p:txBody>
          <a:bodyPr>
            <a:normAutofit/>
          </a:bodyPr>
          <a:lstStyle/>
          <a:p>
            <a:pPr eaLnBrk="1" hangingPunct="1"/>
            <a:r>
              <a:rPr lang="en-US" altLang="en-US" sz="2800" dirty="0" smtClean="0">
                <a:latin typeface="+mn-lt"/>
              </a:rPr>
              <a:t>The </a:t>
            </a:r>
            <a:r>
              <a:rPr lang="en-US" altLang="en-US" sz="2800" dirty="0" err="1" smtClean="0">
                <a:latin typeface="+mn-lt"/>
              </a:rPr>
              <a:t>adjugate</a:t>
            </a:r>
            <a:r>
              <a:rPr lang="en-US" altLang="en-US" sz="2800" dirty="0" smtClean="0">
                <a:latin typeface="+mn-lt"/>
              </a:rPr>
              <a:t> matrix of A is the matrix </a:t>
            </a:r>
          </a:p>
        </p:txBody>
      </p:sp>
      <p:graphicFrame>
        <p:nvGraphicFramePr>
          <p:cNvPr id="24578" name="Object 4"/>
          <p:cNvGraphicFramePr>
            <a:graphicFrameLocks noChangeAspect="1"/>
          </p:cNvGraphicFramePr>
          <p:nvPr/>
        </p:nvGraphicFramePr>
        <p:xfrm>
          <a:off x="2590801" y="2514601"/>
          <a:ext cx="6042025" cy="3432175"/>
        </p:xfrm>
        <a:graphic>
          <a:graphicData uri="http://schemas.openxmlformats.org/presentationml/2006/ole">
            <mc:AlternateContent xmlns:mc="http://schemas.openxmlformats.org/markup-compatibility/2006">
              <mc:Choice xmlns:v="urn:schemas-microsoft-com:vml" Requires="v">
                <p:oleObj spid="_x0000_s24587" name="Microsoft Equation 3.0" r:id="rId3" imgW="1777680" imgH="1002960" progId="Equation.DSMT4">
                  <p:embed/>
                </p:oleObj>
              </mc:Choice>
              <mc:Fallback>
                <p:oleObj name="Microsoft Equation 3.0" r:id="rId3" imgW="1777680" imgH="10029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1" y="2514601"/>
                        <a:ext cx="6042025" cy="343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47700" y="762000"/>
            <a:ext cx="10210800" cy="1143000"/>
          </a:xfrm>
        </p:spPr>
        <p:txBody>
          <a:bodyPr>
            <a:normAutofit/>
          </a:bodyPr>
          <a:lstStyle/>
          <a:p>
            <a:pPr eaLnBrk="1" hangingPunct="1"/>
            <a:r>
              <a:rPr lang="en-US" altLang="en-US" sz="3600" b="1" dirty="0">
                <a:solidFill>
                  <a:srgbClr val="FF0000"/>
                </a:solidFill>
                <a:latin typeface="+mn-lt"/>
              </a:rPr>
              <a:t>Theorem of </a:t>
            </a:r>
            <a:r>
              <a:rPr lang="en-US" altLang="en-US" sz="3600" b="1" dirty="0" err="1">
                <a:solidFill>
                  <a:srgbClr val="FF0000"/>
                </a:solidFill>
                <a:latin typeface="+mn-lt"/>
              </a:rPr>
              <a:t>Adjugate</a:t>
            </a:r>
            <a:r>
              <a:rPr lang="en-US" altLang="en-US" sz="3600" b="1" dirty="0">
                <a:solidFill>
                  <a:srgbClr val="FF0000"/>
                </a:solidFill>
                <a:latin typeface="+mn-lt"/>
              </a:rPr>
              <a:t> Formula</a:t>
            </a:r>
          </a:p>
        </p:txBody>
      </p:sp>
      <p:sp>
        <p:nvSpPr>
          <p:cNvPr id="25604" name="Rectangle 3"/>
          <p:cNvSpPr>
            <a:spLocks noGrp="1" noChangeArrowheads="1"/>
          </p:cNvSpPr>
          <p:nvPr>
            <p:ph idx="1"/>
          </p:nvPr>
        </p:nvSpPr>
        <p:spPr>
          <a:xfrm>
            <a:off x="647700" y="2209800"/>
            <a:ext cx="10934700" cy="3657600"/>
          </a:xfrm>
          <a:ln w="28575">
            <a:noFill/>
            <a:miter lim="800000"/>
            <a:headEnd/>
            <a:tailEnd/>
          </a:ln>
        </p:spPr>
        <p:txBody>
          <a:bodyPr>
            <a:normAutofit/>
          </a:bodyPr>
          <a:lstStyle/>
          <a:p>
            <a:pPr eaLnBrk="1" hangingPunct="1">
              <a:buFontTx/>
              <a:buNone/>
            </a:pPr>
            <a:r>
              <a:rPr lang="en-US" altLang="en-US" sz="2800" dirty="0" smtClean="0">
                <a:latin typeface="+mn-lt"/>
              </a:rPr>
              <a:t> If A is any square matrix, then </a:t>
            </a:r>
          </a:p>
          <a:p>
            <a:pPr algn="ctr" eaLnBrk="1" hangingPunct="1"/>
            <a:r>
              <a:rPr lang="en-US" altLang="en-US" sz="2800" dirty="0" smtClean="0">
                <a:solidFill>
                  <a:srgbClr val="FF0000"/>
                </a:solidFill>
                <a:latin typeface="+mn-lt"/>
              </a:rPr>
              <a:t>A(</a:t>
            </a:r>
            <a:r>
              <a:rPr lang="en-US" altLang="en-US" sz="2800" dirty="0" err="1" smtClean="0">
                <a:solidFill>
                  <a:srgbClr val="FF0000"/>
                </a:solidFill>
                <a:latin typeface="+mn-lt"/>
              </a:rPr>
              <a:t>adjA</a:t>
            </a:r>
            <a:r>
              <a:rPr lang="en-US" altLang="en-US" sz="2800" dirty="0" smtClean="0">
                <a:solidFill>
                  <a:srgbClr val="FF0000"/>
                </a:solidFill>
                <a:latin typeface="+mn-lt"/>
              </a:rPr>
              <a:t>)=(</a:t>
            </a:r>
            <a:r>
              <a:rPr lang="en-US" altLang="en-US" sz="2800" dirty="0" err="1" smtClean="0">
                <a:solidFill>
                  <a:srgbClr val="FF0000"/>
                </a:solidFill>
                <a:latin typeface="+mn-lt"/>
              </a:rPr>
              <a:t>detA</a:t>
            </a:r>
            <a:r>
              <a:rPr lang="en-US" altLang="en-US" sz="2800" dirty="0" smtClean="0">
                <a:solidFill>
                  <a:srgbClr val="FF0000"/>
                </a:solidFill>
                <a:latin typeface="+mn-lt"/>
              </a:rPr>
              <a:t>)</a:t>
            </a:r>
            <a:r>
              <a:rPr lang="en-US" altLang="en-US" sz="2800" b="1" dirty="0" smtClean="0">
                <a:solidFill>
                  <a:srgbClr val="FF0000"/>
                </a:solidFill>
                <a:latin typeface="+mn-lt"/>
              </a:rPr>
              <a:t>I</a:t>
            </a:r>
          </a:p>
          <a:p>
            <a:pPr eaLnBrk="1" hangingPunct="1"/>
            <a:r>
              <a:rPr lang="en-US" altLang="en-US" sz="2800" dirty="0" smtClean="0">
                <a:latin typeface="+mn-lt"/>
              </a:rPr>
              <a:t>In particular, if</a:t>
            </a:r>
            <a:r>
              <a:rPr lang="en-US" altLang="en-US" sz="2800" b="1" dirty="0" smtClean="0">
                <a:solidFill>
                  <a:srgbClr val="FF0000"/>
                </a:solidFill>
                <a:latin typeface="+mn-lt"/>
              </a:rPr>
              <a:t> detA≠0</a:t>
            </a:r>
            <a:r>
              <a:rPr lang="en-US" altLang="en-US" sz="2800" dirty="0" smtClean="0">
                <a:latin typeface="+mn-lt"/>
              </a:rPr>
              <a:t> then A is </a:t>
            </a:r>
            <a:r>
              <a:rPr lang="en-US" altLang="en-US" sz="2800" b="1" dirty="0" smtClean="0">
                <a:solidFill>
                  <a:srgbClr val="003399"/>
                </a:solidFill>
                <a:latin typeface="+mn-lt"/>
              </a:rPr>
              <a:t>invertible</a:t>
            </a:r>
            <a:r>
              <a:rPr lang="en-US" altLang="en-US" sz="2800" dirty="0" smtClean="0">
                <a:latin typeface="+mn-lt"/>
              </a:rPr>
              <a:t> and </a:t>
            </a:r>
          </a:p>
          <a:p>
            <a:pPr eaLnBrk="1" hangingPunct="1">
              <a:buFontTx/>
              <a:buNone/>
            </a:pPr>
            <a:endParaRPr lang="en-US" altLang="en-US" sz="2800" dirty="0" smtClean="0">
              <a:latin typeface="+mn-lt"/>
            </a:endParaRPr>
          </a:p>
        </p:txBody>
      </p:sp>
      <p:graphicFrame>
        <p:nvGraphicFramePr>
          <p:cNvPr id="25602" name="Object 5"/>
          <p:cNvGraphicFramePr>
            <a:graphicFrameLocks noChangeAspect="1"/>
          </p:cNvGraphicFramePr>
          <p:nvPr>
            <p:extLst>
              <p:ext uri="{D42A27DB-BD31-4B8C-83A1-F6EECF244321}">
                <p14:modId xmlns:p14="http://schemas.microsoft.com/office/powerpoint/2010/main" val="1980743491"/>
              </p:ext>
            </p:extLst>
          </p:nvPr>
        </p:nvGraphicFramePr>
        <p:xfrm>
          <a:off x="4038600" y="3733800"/>
          <a:ext cx="3429000" cy="1325562"/>
        </p:xfrm>
        <a:graphic>
          <a:graphicData uri="http://schemas.openxmlformats.org/presentationml/2006/ole">
            <mc:AlternateContent xmlns:mc="http://schemas.openxmlformats.org/markup-compatibility/2006">
              <mc:Choice xmlns:v="urn:schemas-microsoft-com:vml" Requires="v">
                <p:oleObj spid="_x0000_s25612" name="MathType 6.0 Equation" r:id="rId3" imgW="1117440" imgH="431640" progId="Equation.DSMT4">
                  <p:embed/>
                </p:oleObj>
              </mc:Choice>
              <mc:Fallback>
                <p:oleObj name="MathType 6.0 Equation" r:id="rId3" imgW="1117440" imgH="4316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733800"/>
                        <a:ext cx="34290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990600" y="1080974"/>
            <a:ext cx="12192000" cy="1569660"/>
          </a:xfrm>
          <a:prstGeom prst="rect">
            <a:avLst/>
          </a:prstGeom>
          <a:noFill/>
          <a:ln w="9525">
            <a:noFill/>
            <a:miter lim="800000"/>
            <a:headEnd/>
            <a:tailEnd/>
          </a:ln>
        </p:spPr>
        <p:txBody>
          <a:bodyPr wrap="square" anchor="ctr">
            <a:spAutoFit/>
          </a:bodyPr>
          <a:lstStyle/>
          <a:p>
            <a:pPr>
              <a:defRPr/>
            </a:pPr>
            <a:r>
              <a:rPr lang="en-US" sz="3200" dirty="0">
                <a:latin typeface="+mn-lt"/>
                <a:cs typeface="Arial" charset="0"/>
              </a:rPr>
              <a:t>Let A be a nxn matrix with </a:t>
            </a:r>
            <a:r>
              <a:rPr lang="en-US" sz="3200" dirty="0" err="1">
                <a:latin typeface="+mn-lt"/>
                <a:cs typeface="Arial" charset="0"/>
              </a:rPr>
              <a:t>detA</a:t>
            </a:r>
            <a:r>
              <a:rPr lang="en-US" sz="3200" dirty="0">
                <a:latin typeface="+mn-lt"/>
                <a:cs typeface="Arial" charset="0"/>
              </a:rPr>
              <a:t>=3</a:t>
            </a:r>
            <a:r>
              <a:rPr lang="en-US" sz="3200" dirty="0" smtClean="0">
                <a:latin typeface="+mn-lt"/>
                <a:cs typeface="Arial" charset="0"/>
              </a:rPr>
              <a:t>. Find </a:t>
            </a:r>
            <a:r>
              <a:rPr lang="en-US" sz="3200" dirty="0">
                <a:latin typeface="+mn-lt"/>
                <a:cs typeface="Arial" charset="0"/>
              </a:rPr>
              <a:t>det(adjA)?</a:t>
            </a:r>
          </a:p>
          <a:p>
            <a:pPr>
              <a:defRPr/>
            </a:pPr>
            <a:endParaRPr lang="en-US" sz="3200" dirty="0">
              <a:latin typeface="+mn-lt"/>
              <a:cs typeface="Arial" charset="0"/>
            </a:endParaRPr>
          </a:p>
          <a:p>
            <a:pPr marL="514350" indent="-514350">
              <a:buFontTx/>
              <a:buAutoNum type="alphaLcParenR"/>
              <a:defRPr/>
            </a:pPr>
            <a:r>
              <a:rPr lang="en-US" sz="3200" dirty="0" smtClean="0">
                <a:latin typeface="+mn-lt"/>
                <a:cs typeface="Arial" charset="0"/>
              </a:rPr>
              <a:t>1/3</a:t>
            </a:r>
            <a:r>
              <a:rPr lang="en-US" sz="3200" dirty="0">
                <a:latin typeface="+mn-lt"/>
                <a:cs typeface="Arial" charset="0"/>
              </a:rPr>
              <a:t>		b)1/2		c)2		d) </a:t>
            </a:r>
            <a:r>
              <a:rPr lang="en-US" sz="3200" dirty="0" smtClean="0">
                <a:latin typeface="+mn-lt"/>
                <a:cs typeface="Arial" charset="0"/>
              </a:rPr>
              <a:t>3		e</a:t>
            </a:r>
            <a:r>
              <a:rPr lang="en-US" sz="3200" dirty="0">
                <a:latin typeface="+mn-lt"/>
                <a:cs typeface="Arial" charset="0"/>
              </a:rPr>
              <a:t>) 3</a:t>
            </a:r>
            <a:r>
              <a:rPr lang="en-US" sz="3200" baseline="30000" dirty="0">
                <a:latin typeface="+mn-lt"/>
                <a:cs typeface="Arial" charset="0"/>
              </a:rPr>
              <a:t>n-1</a:t>
            </a:r>
            <a:endParaRPr lang="en-US" sz="3200" dirty="0">
              <a:latin typeface="+mn-lt"/>
              <a:cs typeface="Arial" charset="0"/>
            </a:endParaRPr>
          </a:p>
        </p:txBody>
      </p:sp>
      <p:sp>
        <p:nvSpPr>
          <p:cNvPr id="4" name="Rectangle 6"/>
          <p:cNvSpPr>
            <a:spLocks noChangeArrowheads="1"/>
          </p:cNvSpPr>
          <p:nvPr/>
        </p:nvSpPr>
        <p:spPr bwMode="auto">
          <a:xfrm>
            <a:off x="304800" y="-7049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dirty="0">
                <a:solidFill>
                  <a:srgbClr val="FF0000"/>
                </a:solidFill>
                <a:latin typeface="+mn-lt"/>
              </a:rPr>
              <a:t>Examples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38200" y="533400"/>
            <a:ext cx="9720072" cy="1499616"/>
          </a:xfrm>
        </p:spPr>
        <p:txBody>
          <a:bodyPr>
            <a:normAutofit/>
          </a:bodyPr>
          <a:lstStyle/>
          <a:p>
            <a:pPr eaLnBrk="1" hangingPunct="1"/>
            <a:r>
              <a:rPr lang="en-US" altLang="en-US" sz="3600" b="1" dirty="0">
                <a:solidFill>
                  <a:srgbClr val="FF0000"/>
                </a:solidFill>
                <a:latin typeface="+mn-lt"/>
              </a:rPr>
              <a:t>Cramer’s Rule</a:t>
            </a:r>
          </a:p>
        </p:txBody>
      </p:sp>
      <p:sp>
        <p:nvSpPr>
          <p:cNvPr id="57347" name="Rectangle 3"/>
          <p:cNvSpPr>
            <a:spLocks noGrp="1" noChangeArrowheads="1"/>
          </p:cNvSpPr>
          <p:nvPr>
            <p:ph idx="1"/>
          </p:nvPr>
        </p:nvSpPr>
        <p:spPr>
          <a:xfrm>
            <a:off x="533400" y="1828800"/>
            <a:ext cx="11506200" cy="4023360"/>
          </a:xfrm>
        </p:spPr>
        <p:txBody>
          <a:bodyPr>
            <a:normAutofit/>
          </a:bodyPr>
          <a:lstStyle/>
          <a:p>
            <a:pPr eaLnBrk="1" hangingPunct="1">
              <a:lnSpc>
                <a:spcPct val="150000"/>
              </a:lnSpc>
              <a:buClr>
                <a:srgbClr val="006600"/>
              </a:buClr>
              <a:buFont typeface="Wingdings" panose="05000000000000000000" pitchFamily="2" charset="2"/>
              <a:buChar char="§"/>
            </a:pPr>
            <a:r>
              <a:rPr lang="en-US" altLang="en-US" sz="2800" dirty="0" smtClean="0">
                <a:latin typeface="+mn-lt"/>
              </a:rPr>
              <a:t> Cramer’s system: system of </a:t>
            </a:r>
            <a:r>
              <a:rPr lang="en-US" altLang="en-US" sz="2800" b="1" dirty="0" smtClean="0">
                <a:solidFill>
                  <a:srgbClr val="003399"/>
                </a:solidFill>
                <a:latin typeface="+mn-lt"/>
              </a:rPr>
              <a:t>n equations</a:t>
            </a:r>
            <a:r>
              <a:rPr lang="en-US" altLang="en-US" sz="2800" dirty="0" smtClean="0">
                <a:latin typeface="+mn-lt"/>
              </a:rPr>
              <a:t> involving </a:t>
            </a:r>
            <a:r>
              <a:rPr lang="en-US" altLang="en-US" sz="2800" b="1" dirty="0" smtClean="0">
                <a:solidFill>
                  <a:srgbClr val="003399"/>
                </a:solidFill>
                <a:latin typeface="+mn-lt"/>
              </a:rPr>
              <a:t>n variables</a:t>
            </a:r>
            <a:r>
              <a:rPr lang="en-US" altLang="en-US" sz="2800" dirty="0" smtClean="0">
                <a:latin typeface="+mn-lt"/>
              </a:rPr>
              <a:t> and has </a:t>
            </a:r>
            <a:r>
              <a:rPr lang="en-US" altLang="en-US" sz="2800" b="1" dirty="0" smtClean="0">
                <a:solidFill>
                  <a:srgbClr val="FF0000"/>
                </a:solidFill>
                <a:latin typeface="+mn-lt"/>
              </a:rPr>
              <a:t>unique solution</a:t>
            </a:r>
          </a:p>
          <a:p>
            <a:pPr eaLnBrk="1" hangingPunct="1">
              <a:lnSpc>
                <a:spcPct val="150000"/>
              </a:lnSpc>
              <a:buClr>
                <a:srgbClr val="006600"/>
              </a:buClr>
              <a:buFont typeface="Wingdings" panose="05000000000000000000" pitchFamily="2" charset="2"/>
              <a:buChar char="§"/>
            </a:pPr>
            <a:r>
              <a:rPr lang="en-US" altLang="en-US" sz="2800" dirty="0" smtClean="0">
                <a:latin typeface="+mn-lt"/>
              </a:rPr>
              <a:t> So, the </a:t>
            </a:r>
            <a:r>
              <a:rPr lang="en-US" altLang="en-US" sz="2800" b="1" dirty="0" smtClean="0">
                <a:solidFill>
                  <a:srgbClr val="FF0000"/>
                </a:solidFill>
                <a:latin typeface="+mn-lt"/>
              </a:rPr>
              <a:t>coefficient </a:t>
            </a:r>
            <a:r>
              <a:rPr lang="en-US" altLang="en-US" sz="2800" dirty="0" smtClean="0">
                <a:latin typeface="+mn-lt"/>
              </a:rPr>
              <a:t>matrix is invertible</a:t>
            </a:r>
          </a:p>
          <a:p>
            <a:pPr eaLnBrk="1" hangingPunct="1">
              <a:lnSpc>
                <a:spcPct val="150000"/>
              </a:lnSpc>
              <a:buClr>
                <a:srgbClr val="006600"/>
              </a:buClr>
              <a:buFont typeface="Wingdings" panose="05000000000000000000" pitchFamily="2" charset="2"/>
              <a:buChar char="§"/>
            </a:pPr>
            <a:r>
              <a:rPr lang="en-US" altLang="en-US" sz="2800" dirty="0" smtClean="0">
                <a:latin typeface="+mn-lt"/>
              </a:rPr>
              <a:t> A is invertible </a:t>
            </a:r>
            <a:r>
              <a:rPr lang="en-US" altLang="en-US" sz="2800" b="1" dirty="0" err="1" smtClean="0">
                <a:solidFill>
                  <a:srgbClr val="FF0000"/>
                </a:solidFill>
                <a:latin typeface="+mn-lt"/>
              </a:rPr>
              <a:t>iff</a:t>
            </a:r>
            <a:r>
              <a:rPr lang="en-US" altLang="en-US" sz="2800" dirty="0" smtClean="0">
                <a:latin typeface="+mn-lt"/>
              </a:rPr>
              <a:t> detA≠0</a:t>
            </a:r>
          </a:p>
          <a:p>
            <a:pPr eaLnBrk="1" hangingPunct="1">
              <a:lnSpc>
                <a:spcPct val="150000"/>
              </a:lnSpc>
              <a:buClr>
                <a:srgbClr val="006600"/>
              </a:buClr>
              <a:buFont typeface="Wingdings" panose="05000000000000000000" pitchFamily="2" charset="2"/>
              <a:buChar char="§"/>
            </a:pPr>
            <a:endParaRPr lang="en-US" altLang="en-US" sz="2800" dirty="0" smtClean="0">
              <a:latin typeface="+mn-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a:bodyPr>
          <a:lstStyle/>
          <a:p>
            <a:pPr eaLnBrk="1" hangingPunct="1"/>
            <a:r>
              <a:rPr lang="en-US" altLang="en-US" sz="3600" b="1" dirty="0">
                <a:solidFill>
                  <a:srgbClr val="FF0000"/>
                </a:solidFill>
                <a:latin typeface="+mn-lt"/>
              </a:rPr>
              <a:t>Cramer’s Rule</a:t>
            </a:r>
          </a:p>
        </p:txBody>
      </p:sp>
      <p:sp>
        <p:nvSpPr>
          <p:cNvPr id="26628" name="Rectangle 3"/>
          <p:cNvSpPr>
            <a:spLocks noGrp="1" noChangeArrowheads="1"/>
          </p:cNvSpPr>
          <p:nvPr>
            <p:ph idx="1"/>
          </p:nvPr>
        </p:nvSpPr>
        <p:spPr>
          <a:xfrm>
            <a:off x="685800" y="2059432"/>
            <a:ext cx="11049000" cy="4023360"/>
          </a:xfrm>
        </p:spPr>
        <p:txBody>
          <a:bodyPr>
            <a:normAutofit/>
          </a:bodyPr>
          <a:lstStyle/>
          <a:p>
            <a:pPr eaLnBrk="1" hangingPunct="1"/>
            <a:r>
              <a:rPr lang="en-US" altLang="en-US" sz="2800" dirty="0" smtClean="0">
                <a:latin typeface="+mn-lt"/>
              </a:rPr>
              <a:t>Consider the matrix equation </a:t>
            </a:r>
            <a:r>
              <a:rPr lang="en-US" altLang="en-US" sz="2800" b="1" dirty="0" smtClean="0">
                <a:solidFill>
                  <a:srgbClr val="FF0000"/>
                </a:solidFill>
                <a:latin typeface="+mn-lt"/>
              </a:rPr>
              <a:t>A</a:t>
            </a:r>
            <a:r>
              <a:rPr lang="en-US" altLang="en-US" sz="2800" b="1" dirty="0" smtClean="0">
                <a:solidFill>
                  <a:srgbClr val="003399"/>
                </a:solidFill>
                <a:latin typeface="+mn-lt"/>
              </a:rPr>
              <a:t>X</a:t>
            </a:r>
            <a:r>
              <a:rPr lang="en-US" altLang="en-US" sz="2800" dirty="0" smtClean="0">
                <a:latin typeface="+mn-lt"/>
              </a:rPr>
              <a:t>=B where </a:t>
            </a:r>
            <a:r>
              <a:rPr lang="en-US" altLang="en-US" sz="2800" b="1" dirty="0" smtClean="0">
                <a:solidFill>
                  <a:srgbClr val="FF0000"/>
                </a:solidFill>
                <a:latin typeface="+mn-lt"/>
              </a:rPr>
              <a:t>A</a:t>
            </a:r>
            <a:r>
              <a:rPr lang="en-US" altLang="en-US" sz="2800" dirty="0" smtClean="0">
                <a:latin typeface="+mn-lt"/>
              </a:rPr>
              <a:t> is an </a:t>
            </a:r>
            <a:r>
              <a:rPr lang="en-US" altLang="en-US" sz="2800" b="1" dirty="0" smtClean="0">
                <a:solidFill>
                  <a:srgbClr val="FF0000"/>
                </a:solidFill>
                <a:latin typeface="+mn-lt"/>
              </a:rPr>
              <a:t>invertible</a:t>
            </a:r>
            <a:r>
              <a:rPr lang="en-US" altLang="en-US" sz="2800" dirty="0" smtClean="0">
                <a:latin typeface="+mn-lt"/>
              </a:rPr>
              <a:t> square matrix, </a:t>
            </a:r>
            <a:r>
              <a:rPr lang="en-US" altLang="en-US" sz="2800" b="1" dirty="0" smtClean="0">
                <a:solidFill>
                  <a:srgbClr val="003399"/>
                </a:solidFill>
                <a:latin typeface="+mn-lt"/>
              </a:rPr>
              <a:t>X=[x</a:t>
            </a:r>
            <a:r>
              <a:rPr lang="en-US" altLang="en-US" sz="2800" b="1" baseline="-25000" dirty="0" smtClean="0">
                <a:solidFill>
                  <a:srgbClr val="003399"/>
                </a:solidFill>
                <a:latin typeface="+mn-lt"/>
              </a:rPr>
              <a:t>1</a:t>
            </a:r>
            <a:r>
              <a:rPr lang="en-US" altLang="en-US" sz="2800" b="1" dirty="0" smtClean="0">
                <a:solidFill>
                  <a:srgbClr val="003399"/>
                </a:solidFill>
                <a:latin typeface="+mn-lt"/>
              </a:rPr>
              <a:t>  x</a:t>
            </a:r>
            <a:r>
              <a:rPr lang="en-US" altLang="en-US" sz="2800" b="1" baseline="-25000" dirty="0" smtClean="0">
                <a:solidFill>
                  <a:srgbClr val="003399"/>
                </a:solidFill>
                <a:latin typeface="+mn-lt"/>
              </a:rPr>
              <a:t>2</a:t>
            </a:r>
            <a:r>
              <a:rPr lang="en-US" altLang="en-US" sz="2800" b="1" dirty="0" smtClean="0">
                <a:solidFill>
                  <a:srgbClr val="003399"/>
                </a:solidFill>
                <a:latin typeface="+mn-lt"/>
              </a:rPr>
              <a:t>  …  </a:t>
            </a:r>
            <a:r>
              <a:rPr lang="en-US" altLang="en-US" sz="2800" b="1" dirty="0" err="1" smtClean="0">
                <a:solidFill>
                  <a:srgbClr val="003399"/>
                </a:solidFill>
                <a:latin typeface="+mn-lt"/>
              </a:rPr>
              <a:t>x</a:t>
            </a:r>
            <a:r>
              <a:rPr lang="en-US" altLang="en-US" sz="2800" b="1" baseline="-25000" dirty="0" err="1" smtClean="0">
                <a:solidFill>
                  <a:srgbClr val="003399"/>
                </a:solidFill>
                <a:latin typeface="+mn-lt"/>
              </a:rPr>
              <a:t>n</a:t>
            </a:r>
            <a:r>
              <a:rPr lang="en-US" altLang="en-US" sz="2800" b="1" dirty="0" smtClean="0">
                <a:solidFill>
                  <a:srgbClr val="003399"/>
                </a:solidFill>
                <a:latin typeface="+mn-lt"/>
              </a:rPr>
              <a:t>]</a:t>
            </a:r>
            <a:r>
              <a:rPr lang="en-US" altLang="en-US" sz="2800" b="1" baseline="30000" dirty="0" smtClean="0">
                <a:solidFill>
                  <a:srgbClr val="003399"/>
                </a:solidFill>
                <a:latin typeface="+mn-lt"/>
              </a:rPr>
              <a:t>T</a:t>
            </a:r>
            <a:r>
              <a:rPr lang="en-US" altLang="en-US" sz="2800" dirty="0" smtClean="0">
                <a:latin typeface="+mn-lt"/>
              </a:rPr>
              <a:t>. That means, </a:t>
            </a:r>
            <a:r>
              <a:rPr lang="en-US" altLang="en-US" sz="2800" b="1" dirty="0" smtClean="0">
                <a:solidFill>
                  <a:srgbClr val="FF0000"/>
                </a:solidFill>
                <a:latin typeface="+mn-lt"/>
              </a:rPr>
              <a:t>A</a:t>
            </a:r>
            <a:r>
              <a:rPr lang="en-US" altLang="en-US" sz="2800" dirty="0" smtClean="0">
                <a:latin typeface="+mn-lt"/>
              </a:rPr>
              <a:t>X=B is a </a:t>
            </a:r>
            <a:r>
              <a:rPr lang="en-US" altLang="en-US" sz="2800" b="1" dirty="0" smtClean="0">
                <a:solidFill>
                  <a:srgbClr val="003399"/>
                </a:solidFill>
                <a:latin typeface="+mn-lt"/>
              </a:rPr>
              <a:t>Cramer’s system</a:t>
            </a:r>
            <a:r>
              <a:rPr lang="en-US" altLang="en-US" sz="2800" dirty="0" smtClean="0">
                <a:latin typeface="+mn-lt"/>
              </a:rPr>
              <a:t>. Then the system has </a:t>
            </a:r>
            <a:r>
              <a:rPr lang="en-US" altLang="en-US" sz="2800" b="1" dirty="0" smtClean="0">
                <a:solidFill>
                  <a:srgbClr val="006600"/>
                </a:solidFill>
                <a:latin typeface="+mn-lt"/>
              </a:rPr>
              <a:t>unique solution</a:t>
            </a:r>
            <a:r>
              <a:rPr lang="en-US" altLang="en-US" sz="2800" dirty="0" smtClean="0">
                <a:latin typeface="+mn-lt"/>
              </a:rPr>
              <a:t> given by</a:t>
            </a:r>
          </a:p>
          <a:p>
            <a:pPr eaLnBrk="1" hangingPunct="1"/>
            <a:endParaRPr lang="en-US" altLang="en-US" sz="2800" dirty="0" smtClean="0">
              <a:latin typeface="+mn-lt"/>
            </a:endParaRPr>
          </a:p>
        </p:txBody>
      </p:sp>
      <p:graphicFrame>
        <p:nvGraphicFramePr>
          <p:cNvPr id="28679" name="Object 7"/>
          <p:cNvGraphicFramePr>
            <a:graphicFrameLocks noChangeAspect="1"/>
          </p:cNvGraphicFramePr>
          <p:nvPr>
            <p:extLst>
              <p:ext uri="{D42A27DB-BD31-4B8C-83A1-F6EECF244321}">
                <p14:modId xmlns:p14="http://schemas.microsoft.com/office/powerpoint/2010/main" val="3674547542"/>
              </p:ext>
            </p:extLst>
          </p:nvPr>
        </p:nvGraphicFramePr>
        <p:xfrm>
          <a:off x="4459327" y="4114800"/>
          <a:ext cx="2551073" cy="1524000"/>
        </p:xfrm>
        <a:graphic>
          <a:graphicData uri="http://schemas.openxmlformats.org/presentationml/2006/ole">
            <mc:AlternateContent xmlns:mc="http://schemas.openxmlformats.org/markup-compatibility/2006">
              <mc:Choice xmlns:v="urn:schemas-microsoft-com:vml" Requires="v">
                <p:oleObj spid="_x0000_s26636" name="MathType 6.0 Equation" r:id="rId4" imgW="723600" imgH="431640" progId="Equation.DSMT4">
                  <p:embed/>
                </p:oleObj>
              </mc:Choice>
              <mc:Fallback>
                <p:oleObj name="MathType 6.0 Equation" r:id="rId4" imgW="723600" imgH="43164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9327" y="4114800"/>
                        <a:ext cx="2551073" cy="1524000"/>
                      </a:xfrm>
                      <a:prstGeom prst="rect">
                        <a:avLst/>
                      </a:prstGeom>
                      <a:noFill/>
                      <a:ln>
                        <a:noFill/>
                      </a:ln>
                    </p:spPr>
                  </p:pic>
                </p:oleObj>
              </mc:Fallback>
            </mc:AlternateContent>
          </a:graphicData>
        </a:graphic>
      </p:graphicFrame>
      <p:sp>
        <p:nvSpPr>
          <p:cNvPr id="28680" name="Line 8"/>
          <p:cNvSpPr>
            <a:spLocks noChangeShapeType="1"/>
          </p:cNvSpPr>
          <p:nvPr/>
        </p:nvSpPr>
        <p:spPr bwMode="auto">
          <a:xfrm flipH="1">
            <a:off x="7162800" y="4724400"/>
            <a:ext cx="2209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1" name="Text Box 9"/>
          <p:cNvSpPr txBox="1">
            <a:spLocks noChangeArrowheads="1"/>
          </p:cNvSpPr>
          <p:nvPr/>
        </p:nvSpPr>
        <p:spPr bwMode="auto">
          <a:xfrm>
            <a:off x="9067800" y="3778250"/>
            <a:ext cx="57308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66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8679"/>
                                        </p:tgtEl>
                                        <p:attrNameLst>
                                          <p:attrName>style.visibility</p:attrName>
                                        </p:attrNameLst>
                                      </p:cBhvr>
                                      <p:to>
                                        <p:strVal val="visible"/>
                                      </p:to>
                                    </p:set>
                                    <p:animEffect transition="in" filter="fade">
                                      <p:cBhvr>
                                        <p:cTn id="7" dur="500"/>
                                        <p:tgtEl>
                                          <p:spTgt spid="286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8680"/>
                                        </p:tgtEl>
                                        <p:attrNameLst>
                                          <p:attrName>style.visibility</p:attrName>
                                        </p:attrNameLst>
                                      </p:cBhvr>
                                      <p:to>
                                        <p:strVal val="visible"/>
                                      </p:to>
                                    </p:set>
                                    <p:animEffect transition="in" filter="fade">
                                      <p:cBhvr>
                                        <p:cTn id="12" dur="500"/>
                                        <p:tgtEl>
                                          <p:spTgt spid="2868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681"/>
                                        </p:tgtEl>
                                        <p:attrNameLst>
                                          <p:attrName>style.visibility</p:attrName>
                                        </p:attrNameLst>
                                      </p:cBhvr>
                                      <p:to>
                                        <p:strVal val="visible"/>
                                      </p:to>
                                    </p:set>
                                    <p:animEffect transition="in" filter="fade">
                                      <p:cBhvr>
                                        <p:cTn id="15" dur="500"/>
                                        <p:tgtEl>
                                          <p:spTgt spid="28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Rectangle 2"/>
          <p:cNvSpPr>
            <a:spLocks noGrp="1" noChangeArrowheads="1"/>
          </p:cNvSpPr>
          <p:nvPr>
            <p:ph type="title"/>
          </p:nvPr>
        </p:nvSpPr>
        <p:spPr>
          <a:xfrm>
            <a:off x="762000" y="383974"/>
            <a:ext cx="9720072" cy="1499616"/>
          </a:xfrm>
        </p:spPr>
        <p:txBody>
          <a:bodyPr>
            <a:normAutofit/>
          </a:bodyPr>
          <a:lstStyle/>
          <a:p>
            <a:pPr eaLnBrk="1" hangingPunct="1"/>
            <a:r>
              <a:rPr lang="en-US" altLang="en-US" sz="3600" b="1" dirty="0">
                <a:solidFill>
                  <a:srgbClr val="FF0000"/>
                </a:solidFill>
                <a:latin typeface="+mn-lt"/>
              </a:rPr>
              <a:t>Cramer’s system: AX=B</a:t>
            </a:r>
          </a:p>
        </p:txBody>
      </p:sp>
      <p:graphicFrame>
        <p:nvGraphicFramePr>
          <p:cNvPr id="27650" name="Object 4"/>
          <p:cNvGraphicFramePr>
            <a:graphicFrameLocks noChangeAspect="1"/>
          </p:cNvGraphicFramePr>
          <p:nvPr/>
        </p:nvGraphicFramePr>
        <p:xfrm>
          <a:off x="2438400" y="1533526"/>
          <a:ext cx="3448050" cy="2124075"/>
        </p:xfrm>
        <a:graphic>
          <a:graphicData uri="http://schemas.openxmlformats.org/presentationml/2006/ole">
            <mc:AlternateContent xmlns:mc="http://schemas.openxmlformats.org/markup-compatibility/2006">
              <mc:Choice xmlns:v="urn:schemas-microsoft-com:vml" Requires="v">
                <p:oleObj spid="_x0000_s27689" name="MathType 6.0 Equation" r:id="rId3" imgW="1625400" imgH="1002960" progId="Equation.DSMT4">
                  <p:embed/>
                </p:oleObj>
              </mc:Choice>
              <mc:Fallback>
                <p:oleObj name="MathType 6.0 Equation" r:id="rId3" imgW="1625400" imgH="10029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33526"/>
                        <a:ext cx="34480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1" name="Object 5"/>
          <p:cNvGraphicFramePr>
            <a:graphicFrameLocks noChangeAspect="1"/>
          </p:cNvGraphicFramePr>
          <p:nvPr/>
        </p:nvGraphicFramePr>
        <p:xfrm>
          <a:off x="8180389" y="1447800"/>
          <a:ext cx="1343025" cy="2209800"/>
        </p:xfrm>
        <a:graphic>
          <a:graphicData uri="http://schemas.openxmlformats.org/presentationml/2006/ole">
            <mc:AlternateContent xmlns:mc="http://schemas.openxmlformats.org/markup-compatibility/2006">
              <mc:Choice xmlns:v="urn:schemas-microsoft-com:vml" Requires="v">
                <p:oleObj spid="_x0000_s27690" name="MathType 6.0 Equation" r:id="rId5" imgW="609480" imgH="1002960" progId="Equation.DSMT4">
                  <p:embed/>
                </p:oleObj>
              </mc:Choice>
              <mc:Fallback>
                <p:oleObj name="MathType 6.0 Equation" r:id="rId5" imgW="609480" imgH="100296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0389" y="1447800"/>
                        <a:ext cx="13430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2" name="Object 6"/>
          <p:cNvGraphicFramePr>
            <a:graphicFrameLocks noChangeAspect="1"/>
          </p:cNvGraphicFramePr>
          <p:nvPr/>
        </p:nvGraphicFramePr>
        <p:xfrm>
          <a:off x="3144838" y="4198938"/>
          <a:ext cx="3790950" cy="2354262"/>
        </p:xfrm>
        <a:graphic>
          <a:graphicData uri="http://schemas.openxmlformats.org/presentationml/2006/ole">
            <mc:AlternateContent xmlns:mc="http://schemas.openxmlformats.org/markup-compatibility/2006">
              <mc:Choice xmlns:v="urn:schemas-microsoft-com:vml" Requires="v">
                <p:oleObj spid="_x0000_s27691" name="MathType 6.0 Equation" r:id="rId7" imgW="1612800" imgH="1002960" progId="Equation.DSMT4">
                  <p:embed/>
                </p:oleObj>
              </mc:Choice>
              <mc:Fallback>
                <p:oleObj name="MathType 6.0 Equation" r:id="rId7" imgW="1612800" imgH="100296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4838" y="4198938"/>
                        <a:ext cx="3790950"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3" name="Object 7"/>
          <p:cNvGraphicFramePr>
            <a:graphicFrameLocks noChangeAspect="1"/>
          </p:cNvGraphicFramePr>
          <p:nvPr/>
        </p:nvGraphicFramePr>
        <p:xfrm>
          <a:off x="6151564" y="1500188"/>
          <a:ext cx="1392237" cy="2157412"/>
        </p:xfrm>
        <a:graphic>
          <a:graphicData uri="http://schemas.openxmlformats.org/presentationml/2006/ole">
            <mc:AlternateContent xmlns:mc="http://schemas.openxmlformats.org/markup-compatibility/2006">
              <mc:Choice xmlns:v="urn:schemas-microsoft-com:vml" Requires="v">
                <p:oleObj spid="_x0000_s27692" name="MathType 6.0 Equation" r:id="rId9" imgW="647640" imgH="1002960" progId="Equation.DSMT4">
                  <p:embed/>
                </p:oleObj>
              </mc:Choice>
              <mc:Fallback>
                <p:oleObj name="MathType 6.0 Equation" r:id="rId9" imgW="647640" imgH="100296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1564" y="1500188"/>
                        <a:ext cx="1392237" cy="215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7" name="Rectangle 11"/>
          <p:cNvSpPr>
            <a:spLocks noChangeArrowheads="1"/>
          </p:cNvSpPr>
          <p:nvPr/>
        </p:nvSpPr>
        <p:spPr bwMode="auto">
          <a:xfrm>
            <a:off x="4876800" y="4191000"/>
            <a:ext cx="457200" cy="2362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9708" name="Line 12"/>
          <p:cNvSpPr>
            <a:spLocks noChangeShapeType="1"/>
          </p:cNvSpPr>
          <p:nvPr/>
        </p:nvSpPr>
        <p:spPr bwMode="auto">
          <a:xfrm>
            <a:off x="2590800" y="2895600"/>
            <a:ext cx="762000" cy="213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9" name="Line 13"/>
          <p:cNvSpPr>
            <a:spLocks noChangeShapeType="1"/>
          </p:cNvSpPr>
          <p:nvPr/>
        </p:nvSpPr>
        <p:spPr bwMode="auto">
          <a:xfrm flipH="1">
            <a:off x="5334000" y="2895600"/>
            <a:ext cx="342900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29710" name="Object 14"/>
          <p:cNvGraphicFramePr>
            <a:graphicFrameLocks noChangeAspect="1"/>
          </p:cNvGraphicFramePr>
          <p:nvPr>
            <p:extLst>
              <p:ext uri="{D42A27DB-BD31-4B8C-83A1-F6EECF244321}">
                <p14:modId xmlns:p14="http://schemas.microsoft.com/office/powerpoint/2010/main" val="3974080507"/>
              </p:ext>
            </p:extLst>
          </p:nvPr>
        </p:nvGraphicFramePr>
        <p:xfrm>
          <a:off x="6969655" y="4932077"/>
          <a:ext cx="2609850" cy="1217364"/>
        </p:xfrm>
        <a:graphic>
          <a:graphicData uri="http://schemas.openxmlformats.org/presentationml/2006/ole">
            <mc:AlternateContent xmlns:mc="http://schemas.openxmlformats.org/markup-compatibility/2006">
              <mc:Choice xmlns:v="urn:schemas-microsoft-com:vml" Requires="v">
                <p:oleObj spid="_x0000_s27693" name="Equation" r:id="rId11" imgW="927000" imgH="431640" progId="Equation.DSMT4">
                  <p:embed/>
                </p:oleObj>
              </mc:Choice>
              <mc:Fallback>
                <p:oleObj name="Equation" r:id="rId11" imgW="927000" imgH="431640" progId="Equation.DSMT4">
                  <p:embed/>
                  <p:pic>
                    <p:nvPicPr>
                      <p:cNvPr id="0" name="Object 14"/>
                      <p:cNvPicPr>
                        <a:picLocks noChangeAspect="1" noChangeArrowheads="1"/>
                      </p:cNvPicPr>
                      <p:nvPr/>
                    </p:nvPicPr>
                    <p:blipFill>
                      <a:blip r:embed="rId12"/>
                      <a:srcRect/>
                      <a:stretch>
                        <a:fillRect/>
                      </a:stretch>
                    </p:blipFill>
                    <p:spPr bwMode="auto">
                      <a:xfrm>
                        <a:off x="6969655" y="4932077"/>
                        <a:ext cx="2609850" cy="1217364"/>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9708"/>
                                        </p:tgtEl>
                                        <p:attrNameLst>
                                          <p:attrName>style.visibility</p:attrName>
                                        </p:attrNameLst>
                                      </p:cBhvr>
                                      <p:to>
                                        <p:strVal val="visible"/>
                                      </p:to>
                                    </p:set>
                                    <p:animEffect transition="in" filter="fade">
                                      <p:cBhvr>
                                        <p:cTn id="7" dur="500"/>
                                        <p:tgtEl>
                                          <p:spTgt spid="29708"/>
                                        </p:tgtEl>
                                      </p:cBhvr>
                                    </p:animEffect>
                                  </p:childTnLst>
                                </p:cTn>
                              </p:par>
                              <p:par>
                                <p:cTn id="8" presetID="10" presetClass="entr" presetSubtype="0" fill="hold" nodeType="withEffect">
                                  <p:stCondLst>
                                    <p:cond delay="0"/>
                                  </p:stCondLst>
                                  <p:childTnLst>
                                    <p:set>
                                      <p:cBhvr>
                                        <p:cTn id="9" dur="1" fill="hold">
                                          <p:stCondLst>
                                            <p:cond delay="0"/>
                                          </p:stCondLst>
                                        </p:cTn>
                                        <p:tgtEl>
                                          <p:spTgt spid="29702"/>
                                        </p:tgtEl>
                                        <p:attrNameLst>
                                          <p:attrName>style.visibility</p:attrName>
                                        </p:attrNameLst>
                                      </p:cBhvr>
                                      <p:to>
                                        <p:strVal val="visible"/>
                                      </p:to>
                                    </p:set>
                                    <p:animEffect transition="in" filter="fade">
                                      <p:cBhvr>
                                        <p:cTn id="10" dur="500"/>
                                        <p:tgtEl>
                                          <p:spTgt spid="2970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9709"/>
                                        </p:tgtEl>
                                        <p:attrNameLst>
                                          <p:attrName>style.visibility</p:attrName>
                                        </p:attrNameLst>
                                      </p:cBhvr>
                                      <p:to>
                                        <p:strVal val="visible"/>
                                      </p:to>
                                    </p:set>
                                    <p:animEffect transition="in" filter="fade">
                                      <p:cBhvr>
                                        <p:cTn id="15" dur="500"/>
                                        <p:tgtEl>
                                          <p:spTgt spid="2970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0" nodeType="clickEffect">
                                  <p:stCondLst>
                                    <p:cond delay="0"/>
                                  </p:stCondLst>
                                  <p:childTnLst>
                                    <p:animEffect transition="out" filter="fade">
                                      <p:cBhvr>
                                        <p:cTn id="19" dur="500"/>
                                        <p:tgtEl>
                                          <p:spTgt spid="29707"/>
                                        </p:tgtEl>
                                      </p:cBhvr>
                                    </p:animEffect>
                                    <p:set>
                                      <p:cBhvr>
                                        <p:cTn id="20" dur="1" fill="hold">
                                          <p:stCondLst>
                                            <p:cond delay="499"/>
                                          </p:stCondLst>
                                        </p:cTn>
                                        <p:tgtEl>
                                          <p:spTgt spid="29707"/>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29710"/>
                                        </p:tgtEl>
                                        <p:attrNameLst>
                                          <p:attrName>style.visibility</p:attrName>
                                        </p:attrNameLst>
                                      </p:cBhvr>
                                      <p:to>
                                        <p:strVal val="visible"/>
                                      </p:to>
                                    </p:set>
                                    <p:animEffect transition="in" filter="fade">
                                      <p:cBhvr>
                                        <p:cTn id="25" dur="500"/>
                                        <p:tgtEl>
                                          <p:spTgt spid="29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152400" y="0"/>
            <a:ext cx="9720263" cy="1498600"/>
          </a:xfrm>
        </p:spPr>
        <p:txBody>
          <a:bodyPr>
            <a:normAutofit/>
          </a:bodyPr>
          <a:lstStyle/>
          <a:p>
            <a:pPr eaLnBrk="1" hangingPunct="1"/>
            <a:r>
              <a:rPr lang="en-US" altLang="en-US" sz="3600" b="1" dirty="0">
                <a:solidFill>
                  <a:srgbClr val="FF0000"/>
                </a:solidFill>
                <a:latin typeface="+mn-lt"/>
              </a:rPr>
              <a:t>Example 9 p.123</a:t>
            </a:r>
          </a:p>
        </p:txBody>
      </p:sp>
      <p:sp>
        <p:nvSpPr>
          <p:cNvPr id="58371" name="Rectangle 3"/>
          <p:cNvSpPr>
            <a:spLocks noGrp="1" noChangeArrowheads="1"/>
          </p:cNvSpPr>
          <p:nvPr>
            <p:ph idx="4294967295"/>
          </p:nvPr>
        </p:nvSpPr>
        <p:spPr>
          <a:xfrm>
            <a:off x="685800" y="1143000"/>
            <a:ext cx="11201400" cy="5215467"/>
          </a:xfrm>
        </p:spPr>
        <p:txBody>
          <a:bodyPr>
            <a:normAutofit/>
          </a:bodyPr>
          <a:lstStyle/>
          <a:p>
            <a:pPr algn="just" eaLnBrk="1" hangingPunct="1">
              <a:lnSpc>
                <a:spcPct val="150000"/>
              </a:lnSpc>
            </a:pPr>
            <a:r>
              <a:rPr lang="en-US" altLang="en-US" sz="2800" dirty="0">
                <a:solidFill>
                  <a:srgbClr val="FF0000"/>
                </a:solidFill>
                <a:latin typeface="+mn-lt"/>
                <a:cs typeface="Times New Roman" panose="02020603050405020304" pitchFamily="18" charset="0"/>
              </a:rPr>
              <a:t>Note that […]</a:t>
            </a:r>
          </a:p>
          <a:p>
            <a:pPr algn="just" eaLnBrk="1" hangingPunct="1">
              <a:lnSpc>
                <a:spcPct val="150000"/>
              </a:lnSpc>
              <a:buFontTx/>
              <a:buNone/>
            </a:pPr>
            <a:r>
              <a:rPr lang="en-US" altLang="en-US" sz="2800" dirty="0">
                <a:latin typeface="+mn-lt"/>
                <a:cs typeface="Times New Roman" panose="02020603050405020304" pitchFamily="18" charset="0"/>
              </a:rPr>
              <a:t>Cramer’s rule enabled us to calculate x</a:t>
            </a:r>
            <a:r>
              <a:rPr lang="en-US" altLang="en-US" sz="2800" baseline="-25000" dirty="0">
                <a:latin typeface="+mn-lt"/>
                <a:cs typeface="Times New Roman" panose="02020603050405020304" pitchFamily="18" charset="0"/>
              </a:rPr>
              <a:t>1</a:t>
            </a:r>
            <a:r>
              <a:rPr lang="en-US" altLang="en-US" sz="2800" dirty="0">
                <a:latin typeface="+mn-lt"/>
                <a:cs typeface="Times New Roman" panose="02020603050405020304" pitchFamily="18" charset="0"/>
              </a:rPr>
              <a:t> here without computing x</a:t>
            </a:r>
            <a:r>
              <a:rPr lang="en-US" altLang="en-US" sz="2800" baseline="-25000" dirty="0">
                <a:latin typeface="+mn-lt"/>
                <a:cs typeface="Times New Roman" panose="02020603050405020304" pitchFamily="18" charset="0"/>
              </a:rPr>
              <a:t>2</a:t>
            </a:r>
            <a:r>
              <a:rPr lang="en-US" altLang="en-US" sz="2800" dirty="0">
                <a:latin typeface="+mn-lt"/>
                <a:cs typeface="Times New Roman" panose="02020603050405020304" pitchFamily="18" charset="0"/>
              </a:rPr>
              <a:t> or x</a:t>
            </a:r>
            <a:r>
              <a:rPr lang="en-US" altLang="en-US" sz="2800" baseline="-25000" dirty="0">
                <a:latin typeface="+mn-lt"/>
                <a:cs typeface="Times New Roman" panose="02020603050405020304" pitchFamily="18" charset="0"/>
              </a:rPr>
              <a:t>3</a:t>
            </a:r>
            <a:r>
              <a:rPr lang="en-US" altLang="en-US" sz="2800" dirty="0">
                <a:latin typeface="+mn-lt"/>
                <a:cs typeface="Times New Roman" panose="02020603050405020304" pitchFamily="18" charset="0"/>
              </a:rPr>
              <a:t>. This might seem an advantage, but the truth of the matter is that, for large systems of equations, the number of computations needed to find all the variables by the Gaussian algorithm is comparable to the number required to find one of the determinants involved in Cramer’s rule, or the matrix of system is not invertible and even the coefficient matrix is not square.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482600" y="609600"/>
            <a:ext cx="11048999"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71475" indent="-371475"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dirty="0">
                <a:solidFill>
                  <a:schemeClr val="accent2"/>
                </a:solidFill>
                <a:latin typeface="+mn-lt"/>
                <a:cs typeface="Arial" panose="020B0604020202020204" pitchFamily="34" charset="0"/>
              </a:rPr>
              <a:t>Look at the following statements and choose the </a:t>
            </a:r>
            <a:r>
              <a:rPr lang="en-US" altLang="en-US" sz="2800" b="1" dirty="0">
                <a:solidFill>
                  <a:srgbClr val="003366"/>
                </a:solidFill>
                <a:latin typeface="+mn-lt"/>
                <a:cs typeface="Arial" panose="020B0604020202020204" pitchFamily="34" charset="0"/>
              </a:rPr>
              <a:t>correct</a:t>
            </a:r>
            <a:r>
              <a:rPr lang="en-US" altLang="en-US" sz="2800" dirty="0">
                <a:solidFill>
                  <a:schemeClr val="accent2"/>
                </a:solidFill>
                <a:latin typeface="+mn-lt"/>
                <a:cs typeface="Arial" panose="020B0604020202020204" pitchFamily="34" charset="0"/>
              </a:rPr>
              <a:t> answers:</a:t>
            </a:r>
          </a:p>
          <a:p>
            <a:pPr eaLnBrk="1" hangingPunct="1"/>
            <a:endParaRPr lang="en-US" altLang="en-US" sz="2800" dirty="0">
              <a:solidFill>
                <a:schemeClr val="accent2"/>
              </a:solidFill>
              <a:latin typeface="+mn-lt"/>
              <a:cs typeface="Arial" panose="020B0604020202020204" pitchFamily="34" charset="0"/>
            </a:endParaRPr>
          </a:p>
          <a:p>
            <a:pPr eaLnBrk="1" hangingPunct="1">
              <a:buFontTx/>
              <a:buAutoNum type="romanLcParenBoth"/>
            </a:pPr>
            <a:r>
              <a:rPr lang="en-US" altLang="en-US" sz="2800" dirty="0">
                <a:solidFill>
                  <a:schemeClr val="accent2"/>
                </a:solidFill>
                <a:latin typeface="+mn-lt"/>
                <a:cs typeface="Arial" panose="020B0604020202020204" pitchFamily="34" charset="0"/>
              </a:rPr>
              <a:t>If </a:t>
            </a:r>
            <a:r>
              <a:rPr lang="en-US" altLang="en-US" sz="2800" dirty="0" err="1">
                <a:solidFill>
                  <a:schemeClr val="accent2"/>
                </a:solidFill>
                <a:latin typeface="+mn-lt"/>
                <a:cs typeface="Arial" panose="020B0604020202020204" pitchFamily="34" charset="0"/>
              </a:rPr>
              <a:t>detA</a:t>
            </a:r>
            <a:r>
              <a:rPr lang="en-US" altLang="en-US" sz="2800" dirty="0">
                <a:solidFill>
                  <a:schemeClr val="accent2"/>
                </a:solidFill>
                <a:latin typeface="+mn-lt"/>
                <a:cs typeface="Arial" panose="020B0604020202020204" pitchFamily="34" charset="0"/>
              </a:rPr>
              <a:t>=0, is it true that AX=B has no solution?</a:t>
            </a:r>
          </a:p>
          <a:p>
            <a:pPr eaLnBrk="1" hangingPunct="1">
              <a:buFontTx/>
              <a:buAutoNum type="romanLcParenBoth"/>
            </a:pPr>
            <a:endParaRPr lang="vi-VN" altLang="en-US" sz="2800" dirty="0">
              <a:solidFill>
                <a:schemeClr val="accent2"/>
              </a:solidFill>
              <a:latin typeface="+mn-lt"/>
              <a:cs typeface="Arial" panose="020B0604020202020204" pitchFamily="34" charset="0"/>
            </a:endParaRPr>
          </a:p>
          <a:p>
            <a:pPr eaLnBrk="1" hangingPunct="1"/>
            <a:r>
              <a:rPr lang="en-US" altLang="en-US" sz="2800" dirty="0">
                <a:solidFill>
                  <a:schemeClr val="accent2"/>
                </a:solidFill>
                <a:latin typeface="+mn-lt"/>
                <a:cs typeface="Arial" panose="020B0604020202020204" pitchFamily="34" charset="0"/>
              </a:rPr>
              <a:t>(ii) If </a:t>
            </a:r>
            <a:r>
              <a:rPr lang="en-US" altLang="en-US" sz="2800" dirty="0" err="1">
                <a:solidFill>
                  <a:schemeClr val="accent2"/>
                </a:solidFill>
                <a:latin typeface="+mn-lt"/>
                <a:cs typeface="Arial" panose="020B0604020202020204" pitchFamily="34" charset="0"/>
              </a:rPr>
              <a:t>detA</a:t>
            </a:r>
            <a:r>
              <a:rPr lang="en-US" altLang="en-US" sz="2800" dirty="0">
                <a:solidFill>
                  <a:schemeClr val="accent2"/>
                </a:solidFill>
                <a:latin typeface="+mn-lt"/>
                <a:cs typeface="Arial" panose="020B0604020202020204" pitchFamily="34" charset="0"/>
              </a:rPr>
              <a:t>=0, is it true that </a:t>
            </a:r>
            <a:r>
              <a:rPr lang="en-US" altLang="en-US" sz="2800" dirty="0" err="1">
                <a:solidFill>
                  <a:schemeClr val="accent2"/>
                </a:solidFill>
                <a:latin typeface="+mn-lt"/>
                <a:cs typeface="Arial" panose="020B0604020202020204" pitchFamily="34" charset="0"/>
              </a:rPr>
              <a:t>rankA</a:t>
            </a:r>
            <a:r>
              <a:rPr lang="en-US" altLang="en-US" sz="2800" dirty="0">
                <a:solidFill>
                  <a:schemeClr val="accent2"/>
                </a:solidFill>
                <a:latin typeface="+mn-lt"/>
                <a:cs typeface="Arial" panose="020B0604020202020204" pitchFamily="34" charset="0"/>
              </a:rPr>
              <a:t>=0?</a:t>
            </a:r>
          </a:p>
          <a:p>
            <a:pPr eaLnBrk="1" hangingPunct="1"/>
            <a:endParaRPr lang="vi-VN" altLang="en-US" sz="2800" dirty="0">
              <a:solidFill>
                <a:schemeClr val="accent2"/>
              </a:solidFill>
              <a:latin typeface="+mn-lt"/>
              <a:cs typeface="Arial" panose="020B0604020202020204" pitchFamily="34" charset="0"/>
            </a:endParaRPr>
          </a:p>
          <a:p>
            <a:pPr eaLnBrk="1" hangingPunct="1"/>
            <a:r>
              <a:rPr lang="en-US" altLang="en-US" sz="2800" dirty="0">
                <a:solidFill>
                  <a:schemeClr val="accent2"/>
                </a:solidFill>
                <a:latin typeface="+mn-lt"/>
                <a:cs typeface="Arial" panose="020B0604020202020204" pitchFamily="34" charset="0"/>
              </a:rPr>
              <a:t>(iii) If </a:t>
            </a:r>
            <a:r>
              <a:rPr lang="en-US" altLang="en-US" sz="2800" dirty="0" err="1">
                <a:solidFill>
                  <a:schemeClr val="accent2"/>
                </a:solidFill>
                <a:latin typeface="+mn-lt"/>
                <a:cs typeface="Arial" panose="020B0604020202020204" pitchFamily="34" charset="0"/>
              </a:rPr>
              <a:t>detA</a:t>
            </a:r>
            <a:r>
              <a:rPr lang="en-US" altLang="en-US" sz="2800" dirty="0">
                <a:solidFill>
                  <a:schemeClr val="accent2"/>
                </a:solidFill>
                <a:latin typeface="+mn-lt"/>
                <a:cs typeface="Arial" panose="020B0604020202020204" pitchFamily="34" charset="0"/>
              </a:rPr>
              <a:t> is not 0, is it true that A is invertible?</a:t>
            </a:r>
          </a:p>
          <a:p>
            <a:pPr eaLnBrk="1" hangingPunct="1"/>
            <a:endParaRPr lang="vi-VN" altLang="en-US" sz="2800" dirty="0">
              <a:solidFill>
                <a:schemeClr val="accent2"/>
              </a:solidFill>
              <a:latin typeface="+mn-lt"/>
              <a:cs typeface="Arial" panose="020B0604020202020204" pitchFamily="34" charset="0"/>
            </a:endParaRPr>
          </a:p>
          <a:p>
            <a:pPr eaLnBrk="1" hangingPunct="1"/>
            <a:r>
              <a:rPr lang="en-US" altLang="en-US" sz="2800" dirty="0">
                <a:solidFill>
                  <a:schemeClr val="accent2"/>
                </a:solidFill>
                <a:latin typeface="+mn-lt"/>
                <a:cs typeface="Arial" panose="020B0604020202020204" pitchFamily="34" charset="0"/>
              </a:rPr>
              <a:t>(iv) If A is </a:t>
            </a:r>
            <a:r>
              <a:rPr lang="en-US" altLang="en-US" sz="2800" dirty="0" err="1">
                <a:solidFill>
                  <a:schemeClr val="accent2"/>
                </a:solidFill>
                <a:latin typeface="+mn-lt"/>
                <a:cs typeface="Arial" panose="020B0604020202020204" pitchFamily="34" charset="0"/>
              </a:rPr>
              <a:t>nxn</a:t>
            </a:r>
            <a:r>
              <a:rPr lang="en-US" altLang="en-US" sz="2800" dirty="0">
                <a:solidFill>
                  <a:schemeClr val="accent2"/>
                </a:solidFill>
                <a:latin typeface="+mn-lt"/>
                <a:cs typeface="Arial" panose="020B0604020202020204" pitchFamily="34" charset="0"/>
              </a:rPr>
              <a:t> matrix, and the equation AX=B has more than </a:t>
            </a:r>
            <a:r>
              <a:rPr lang="en-US" altLang="en-US" sz="2800" dirty="0" smtClean="0">
                <a:solidFill>
                  <a:schemeClr val="accent2"/>
                </a:solidFill>
                <a:latin typeface="+mn-lt"/>
                <a:cs typeface="Arial" panose="020B0604020202020204" pitchFamily="34" charset="0"/>
              </a:rPr>
              <a:t>one </a:t>
            </a:r>
            <a:r>
              <a:rPr lang="en-US" altLang="en-US" sz="2800" dirty="0">
                <a:solidFill>
                  <a:schemeClr val="accent2"/>
                </a:solidFill>
                <a:latin typeface="+mn-lt"/>
                <a:cs typeface="Arial" panose="020B0604020202020204" pitchFamily="34" charset="0"/>
              </a:rPr>
              <a:t>solution, is it true that </a:t>
            </a:r>
            <a:r>
              <a:rPr lang="en-US" altLang="en-US" sz="2800" dirty="0" err="1">
                <a:solidFill>
                  <a:schemeClr val="accent2"/>
                </a:solidFill>
                <a:latin typeface="+mn-lt"/>
                <a:cs typeface="Arial" panose="020B0604020202020204" pitchFamily="34" charset="0"/>
              </a:rPr>
              <a:t>detA</a:t>
            </a:r>
            <a:r>
              <a:rPr lang="en-US" altLang="en-US" sz="2800" dirty="0">
                <a:solidFill>
                  <a:schemeClr val="accent2"/>
                </a:solidFill>
                <a:latin typeface="+mn-lt"/>
                <a:cs typeface="Arial" panose="020B0604020202020204" pitchFamily="34" charset="0"/>
              </a:rPr>
              <a:t>=0?</a:t>
            </a:r>
          </a:p>
          <a:p>
            <a:pPr eaLnBrk="1" hangingPunct="1"/>
            <a:endParaRPr lang="vi-VN" altLang="en-US" sz="2800" dirty="0">
              <a:solidFill>
                <a:schemeClr val="accent2"/>
              </a:solidFill>
              <a:latin typeface="+mn-lt"/>
              <a:cs typeface="Arial" panose="020B0604020202020204" pitchFamily="34" charset="0"/>
            </a:endParaRPr>
          </a:p>
          <a:p>
            <a:pPr eaLnBrk="1" hangingPunct="1"/>
            <a:r>
              <a:rPr lang="en-US" altLang="en-US" sz="2800" dirty="0">
                <a:latin typeface="+mn-lt"/>
                <a:cs typeface="Arial" panose="020B0604020202020204" pitchFamily="34" charset="0"/>
              </a:rPr>
              <a:t>a) yes, no, no, yes.		b) yes, yes, no, yes.</a:t>
            </a:r>
            <a:endParaRPr lang="vi-VN" altLang="en-US" sz="2800" dirty="0">
              <a:latin typeface="+mn-lt"/>
              <a:cs typeface="Arial" panose="020B0604020202020204" pitchFamily="34" charset="0"/>
            </a:endParaRPr>
          </a:p>
          <a:p>
            <a:pPr eaLnBrk="1" hangingPunct="1"/>
            <a:r>
              <a:rPr lang="en-US" altLang="en-US" sz="2800" dirty="0">
                <a:latin typeface="+mn-lt"/>
                <a:cs typeface="Arial" panose="020B0604020202020204" pitchFamily="34" charset="0"/>
              </a:rPr>
              <a:t>c) no, no, yes, yes.		d) </a:t>
            </a:r>
            <a:r>
              <a:rPr lang="en-US" altLang="en-US" sz="2800" dirty="0" err="1">
                <a:latin typeface="+mn-lt"/>
                <a:cs typeface="Arial" panose="020B0604020202020204" pitchFamily="34" charset="0"/>
              </a:rPr>
              <a:t>no,yes,yes,no</a:t>
            </a:r>
            <a:r>
              <a:rPr lang="en-US" altLang="en-US" sz="2800" dirty="0">
                <a:latin typeface="+mn-lt"/>
                <a:cs typeface="Arial" panose="020B0604020202020204" pitchFamily="34" charset="0"/>
              </a:rPr>
              <a:t>.</a:t>
            </a:r>
            <a:endParaRPr lang="vi-VN" altLang="en-US" sz="2800" dirty="0">
              <a:latin typeface="+mn-lt"/>
              <a:cs typeface="Arial" panose="020B0604020202020204" pitchFamily="34" charset="0"/>
            </a:endParaRPr>
          </a:p>
          <a:p>
            <a:pPr eaLnBrk="1" hangingPunct="1"/>
            <a:r>
              <a:rPr lang="en-US" altLang="en-US" sz="2800" dirty="0">
                <a:latin typeface="+mn-lt"/>
                <a:cs typeface="Arial" panose="020B0604020202020204" pitchFamily="34" charset="0"/>
              </a:rPr>
              <a:t>e) yes, no, yes, yes.</a:t>
            </a:r>
          </a:p>
        </p:txBody>
      </p:sp>
      <p:sp>
        <p:nvSpPr>
          <p:cNvPr id="59395" name="Rectangle 3"/>
          <p:cNvSpPr>
            <a:spLocks noChangeArrowheads="1"/>
          </p:cNvSpPr>
          <p:nvPr/>
        </p:nvSpPr>
        <p:spPr bwMode="auto">
          <a:xfrm>
            <a:off x="4826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dirty="0">
                <a:solidFill>
                  <a:srgbClr val="FF0000"/>
                </a:solidFill>
                <a:latin typeface="+mn-lt"/>
              </a:rPr>
              <a:t>Example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8"/>
          <p:cNvSpPr>
            <a:spLocks noGrp="1" noChangeArrowheads="1"/>
          </p:cNvSpPr>
          <p:nvPr>
            <p:ph type="title"/>
          </p:nvPr>
        </p:nvSpPr>
        <p:spPr>
          <a:xfrm>
            <a:off x="762000" y="798512"/>
            <a:ext cx="8229600" cy="1143000"/>
          </a:xfrm>
        </p:spPr>
        <p:txBody>
          <a:bodyPr>
            <a:normAutofit/>
          </a:bodyPr>
          <a:lstStyle/>
          <a:p>
            <a:pPr eaLnBrk="1" hangingPunct="1"/>
            <a:r>
              <a:rPr lang="en-US" altLang="en-US" sz="3600" b="1" dirty="0">
                <a:solidFill>
                  <a:srgbClr val="FF0000"/>
                </a:solidFill>
                <a:latin typeface="+mn-lt"/>
              </a:rPr>
              <a:t>The determinant of 3x3 matrix</a:t>
            </a:r>
          </a:p>
        </p:txBody>
      </p:sp>
      <p:graphicFrame>
        <p:nvGraphicFramePr>
          <p:cNvPr id="2050" name="Object 4"/>
          <p:cNvGraphicFramePr>
            <a:graphicFrameLocks noGrp="1" noChangeAspect="1"/>
          </p:cNvGraphicFramePr>
          <p:nvPr>
            <p:ph sz="quarter" idx="2"/>
          </p:nvPr>
        </p:nvGraphicFramePr>
        <p:xfrm>
          <a:off x="2236788" y="4656138"/>
          <a:ext cx="7058025" cy="677862"/>
        </p:xfrm>
        <a:graphic>
          <a:graphicData uri="http://schemas.openxmlformats.org/presentationml/2006/ole">
            <mc:AlternateContent xmlns:mc="http://schemas.openxmlformats.org/markup-compatibility/2006">
              <mc:Choice xmlns:v="urn:schemas-microsoft-com:vml" Requires="v">
                <p:oleObj spid="_x0000_s2063" name="MathType 6.0 Equation" r:id="rId3" imgW="2247840" imgH="215640" progId="Equation.DSMT4">
                  <p:embed/>
                </p:oleObj>
              </mc:Choice>
              <mc:Fallback>
                <p:oleObj name="MathType 6.0 Equation" r:id="rId3" imgW="2247840" imgH="215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788" y="4656138"/>
                        <a:ext cx="7058025" cy="67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7"/>
          <p:cNvGraphicFramePr>
            <a:graphicFrameLocks noGrp="1" noChangeAspect="1"/>
          </p:cNvGraphicFramePr>
          <p:nvPr>
            <p:ph sz="quarter" idx="3"/>
          </p:nvPr>
        </p:nvGraphicFramePr>
        <p:xfrm>
          <a:off x="1828800" y="2330450"/>
          <a:ext cx="8534400" cy="1936750"/>
        </p:xfrm>
        <a:graphic>
          <a:graphicData uri="http://schemas.openxmlformats.org/presentationml/2006/ole">
            <mc:AlternateContent xmlns:mc="http://schemas.openxmlformats.org/markup-compatibility/2006">
              <mc:Choice xmlns:v="urn:schemas-microsoft-com:vml" Requires="v">
                <p:oleObj spid="_x0000_s2064" name="MathType 6.0 Equation" r:id="rId5" imgW="3301920" imgH="749160" progId="Equation.DSMT4">
                  <p:embed/>
                </p:oleObj>
              </mc:Choice>
              <mc:Fallback>
                <p:oleObj name="MathType 6.0 Equation" r:id="rId5" imgW="3301920" imgH="7491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330450"/>
                        <a:ext cx="8534400" cy="193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38200" y="872860"/>
            <a:ext cx="10820400" cy="929746"/>
          </a:xfrm>
        </p:spPr>
        <p:txBody>
          <a:bodyPr>
            <a:normAutofit/>
          </a:bodyPr>
          <a:lstStyle/>
          <a:p>
            <a:pPr eaLnBrk="1" hangingPunct="1"/>
            <a:r>
              <a:rPr lang="en-US" altLang="en-US" sz="3600" b="1" dirty="0">
                <a:solidFill>
                  <a:srgbClr val="FF0000"/>
                </a:solidFill>
                <a:latin typeface="+mn-lt"/>
              </a:rPr>
              <a:t>The following statements are equivalent</a:t>
            </a:r>
          </a:p>
        </p:txBody>
      </p:sp>
      <p:sp>
        <p:nvSpPr>
          <p:cNvPr id="60419" name="Rectangle 3"/>
          <p:cNvSpPr>
            <a:spLocks noGrp="1" noChangeArrowheads="1"/>
          </p:cNvSpPr>
          <p:nvPr>
            <p:ph idx="1"/>
          </p:nvPr>
        </p:nvSpPr>
        <p:spPr>
          <a:xfrm>
            <a:off x="609600" y="2057400"/>
            <a:ext cx="11277600" cy="4525963"/>
          </a:xfrm>
        </p:spPr>
        <p:txBody>
          <a:bodyPr>
            <a:normAutofit/>
          </a:bodyPr>
          <a:lstStyle/>
          <a:p>
            <a:pPr eaLnBrk="1" hangingPunct="1">
              <a:lnSpc>
                <a:spcPct val="150000"/>
              </a:lnSpc>
              <a:buFontTx/>
              <a:buNone/>
            </a:pPr>
            <a:r>
              <a:rPr lang="en-US" altLang="en-US" sz="2800" dirty="0" smtClean="0">
                <a:sym typeface="Wingdings" panose="05000000000000000000" pitchFamily="2" charset="2"/>
              </a:rPr>
              <a:t> </a:t>
            </a:r>
            <a:r>
              <a:rPr lang="en-US" altLang="en-US" sz="2800" dirty="0" smtClean="0"/>
              <a:t>A is </a:t>
            </a:r>
            <a:r>
              <a:rPr lang="en-US" altLang="en-US" sz="2800" b="1" dirty="0" smtClean="0"/>
              <a:t>invertible</a:t>
            </a:r>
          </a:p>
          <a:p>
            <a:pPr eaLnBrk="1" hangingPunct="1">
              <a:lnSpc>
                <a:spcPct val="150000"/>
              </a:lnSpc>
            </a:pPr>
            <a:r>
              <a:rPr lang="en-US" altLang="en-US" sz="2800" b="1" dirty="0" smtClean="0"/>
              <a:t>detA≠0</a:t>
            </a:r>
          </a:p>
          <a:p>
            <a:pPr eaLnBrk="1" hangingPunct="1">
              <a:lnSpc>
                <a:spcPct val="150000"/>
              </a:lnSpc>
            </a:pPr>
            <a:r>
              <a:rPr lang="en-US" altLang="en-US" sz="2800" dirty="0" smtClean="0"/>
              <a:t>The matrix equation AX=B has </a:t>
            </a:r>
            <a:r>
              <a:rPr lang="en-US" altLang="en-US" sz="2800" dirty="0" smtClean="0">
                <a:solidFill>
                  <a:schemeClr val="accent2"/>
                </a:solidFill>
              </a:rPr>
              <a:t>unique solution</a:t>
            </a:r>
          </a:p>
          <a:p>
            <a:pPr eaLnBrk="1" hangingPunct="1">
              <a:lnSpc>
                <a:spcPct val="150000"/>
              </a:lnSpc>
            </a:pPr>
            <a:r>
              <a:rPr lang="en-US" altLang="en-US" sz="2800" dirty="0" smtClean="0"/>
              <a:t>The homogeneous system AX=0 has only </a:t>
            </a:r>
            <a:r>
              <a:rPr lang="en-US" altLang="en-US" sz="2800" b="1" dirty="0" smtClean="0"/>
              <a:t>trivial solution</a:t>
            </a:r>
          </a:p>
          <a:p>
            <a:pPr eaLnBrk="1" hangingPunct="1">
              <a:lnSpc>
                <a:spcPct val="150000"/>
              </a:lnSpc>
            </a:pPr>
            <a:r>
              <a:rPr lang="en-US" altLang="en-US" sz="2800" dirty="0" err="1" smtClean="0"/>
              <a:t>A</a:t>
            </a:r>
            <a:r>
              <a:rPr lang="en-US" altLang="en-US" sz="2800" dirty="0" err="1" smtClean="0">
                <a:sym typeface="Wingdings" panose="05000000000000000000" pitchFamily="2" charset="2"/>
              </a:rPr>
              <a:t>Identity</a:t>
            </a:r>
            <a:r>
              <a:rPr lang="en-US" altLang="en-US" sz="2800" dirty="0" smtClean="0">
                <a:sym typeface="Wingdings" panose="05000000000000000000" pitchFamily="2" charset="2"/>
              </a:rPr>
              <a:t> matrix by elementary operations</a:t>
            </a:r>
            <a:endParaRPr lang="en-US" altLang="en-US" sz="2800" dirty="0" smtClean="0"/>
          </a:p>
          <a:p>
            <a:pPr eaLnBrk="1" hangingPunct="1"/>
            <a:endParaRPr lang="en-US" altLang="en-US" sz="2800" dirty="0" smtClean="0"/>
          </a:p>
        </p:txBody>
      </p:sp>
      <p:sp>
        <p:nvSpPr>
          <p:cNvPr id="60420" name="Rectangle 3"/>
          <p:cNvSpPr>
            <a:spLocks noChangeArrowheads="1"/>
          </p:cNvSpPr>
          <p:nvPr/>
        </p:nvSpPr>
        <p:spPr bwMode="auto">
          <a:xfrm>
            <a:off x="5867400" y="0"/>
            <a:ext cx="731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b="1" dirty="0">
                <a:solidFill>
                  <a:srgbClr val="003399"/>
                </a:solidFill>
                <a:latin typeface="+mn-lt"/>
              </a:rPr>
              <a:t>3.3. Diagonalization and Eigenvalues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a:xfrm>
            <a:off x="875602" y="529232"/>
            <a:ext cx="9720072" cy="1499616"/>
          </a:xfrm>
        </p:spPr>
        <p:txBody>
          <a:bodyPr>
            <a:normAutofit/>
          </a:bodyPr>
          <a:lstStyle/>
          <a:p>
            <a:pPr eaLnBrk="1" hangingPunct="1"/>
            <a:r>
              <a:rPr lang="en-US" altLang="en-US" sz="2800" b="1" dirty="0">
                <a:solidFill>
                  <a:srgbClr val="FF0000"/>
                </a:solidFill>
                <a:latin typeface="+mn-lt"/>
              </a:rPr>
              <a:t>Example</a:t>
            </a:r>
          </a:p>
        </p:txBody>
      </p:sp>
      <p:sp>
        <p:nvSpPr>
          <p:cNvPr id="28678" name="Rectangle 3"/>
          <p:cNvSpPr>
            <a:spLocks noGrp="1" noChangeArrowheads="1"/>
          </p:cNvSpPr>
          <p:nvPr>
            <p:ph idx="1"/>
          </p:nvPr>
        </p:nvSpPr>
        <p:spPr>
          <a:xfrm>
            <a:off x="2743200" y="1066800"/>
            <a:ext cx="9720073" cy="4023360"/>
          </a:xfrm>
        </p:spPr>
        <p:txBody>
          <a:bodyPr>
            <a:normAutofit/>
          </a:bodyPr>
          <a:lstStyle/>
          <a:p>
            <a:pPr eaLnBrk="1" hangingPunct="1"/>
            <a:r>
              <a:rPr lang="en-US" altLang="en-US" sz="2800" dirty="0" smtClean="0">
                <a:latin typeface="+mn-lt"/>
              </a:rPr>
              <a:t>Compute A</a:t>
            </a:r>
            <a:r>
              <a:rPr lang="en-US" altLang="en-US" sz="2800" baseline="30000" dirty="0" smtClean="0">
                <a:latin typeface="+mn-lt"/>
              </a:rPr>
              <a:t>2</a:t>
            </a:r>
            <a:r>
              <a:rPr lang="en-US" altLang="en-US" sz="2800" dirty="0" smtClean="0">
                <a:latin typeface="+mn-lt"/>
              </a:rPr>
              <a:t>,A</a:t>
            </a:r>
            <a:r>
              <a:rPr lang="en-US" altLang="en-US" sz="2800" baseline="30000" dirty="0" smtClean="0">
                <a:latin typeface="+mn-lt"/>
              </a:rPr>
              <a:t>3</a:t>
            </a:r>
            <a:r>
              <a:rPr lang="en-US" altLang="en-US" sz="2800" dirty="0" smtClean="0">
                <a:latin typeface="+mn-lt"/>
              </a:rPr>
              <a:t>, and A</a:t>
            </a:r>
            <a:r>
              <a:rPr lang="en-US" altLang="en-US" sz="2800" baseline="30000" dirty="0" smtClean="0">
                <a:latin typeface="+mn-lt"/>
              </a:rPr>
              <a:t>2009</a:t>
            </a:r>
            <a:r>
              <a:rPr lang="en-US" altLang="en-US" sz="2800" dirty="0" smtClean="0">
                <a:latin typeface="+mn-lt"/>
              </a:rPr>
              <a:t> if</a:t>
            </a:r>
          </a:p>
          <a:p>
            <a:pPr eaLnBrk="1" hangingPunct="1"/>
            <a:endParaRPr lang="en-US" altLang="en-US" sz="2800" dirty="0" smtClean="0">
              <a:latin typeface="+mn-lt"/>
            </a:endParaRPr>
          </a:p>
          <a:p>
            <a:pPr eaLnBrk="1" hangingPunct="1">
              <a:buFontTx/>
              <a:buNone/>
            </a:pPr>
            <a:r>
              <a:rPr lang="en-US" altLang="en-US" sz="2800" dirty="0" smtClean="0">
                <a:latin typeface="+mn-lt"/>
              </a:rPr>
              <a:t> </a:t>
            </a:r>
          </a:p>
        </p:txBody>
      </p:sp>
      <p:graphicFrame>
        <p:nvGraphicFramePr>
          <p:cNvPr id="28674" name="Object 5"/>
          <p:cNvGraphicFramePr>
            <a:graphicFrameLocks noChangeAspect="1"/>
          </p:cNvGraphicFramePr>
          <p:nvPr>
            <p:extLst>
              <p:ext uri="{D42A27DB-BD31-4B8C-83A1-F6EECF244321}">
                <p14:modId xmlns:p14="http://schemas.microsoft.com/office/powerpoint/2010/main" val="3901772468"/>
              </p:ext>
            </p:extLst>
          </p:nvPr>
        </p:nvGraphicFramePr>
        <p:xfrm>
          <a:off x="6959600" y="614671"/>
          <a:ext cx="2336800" cy="1328737"/>
        </p:xfrm>
        <a:graphic>
          <a:graphicData uri="http://schemas.openxmlformats.org/presentationml/2006/ole">
            <mc:AlternateContent xmlns:mc="http://schemas.openxmlformats.org/markup-compatibility/2006">
              <mc:Choice xmlns:v="urn:schemas-microsoft-com:vml" Requires="v">
                <p:oleObj spid="_x0000_s28697" name="Microsoft Equation 3.0" r:id="rId3" imgW="876240" imgH="495000" progId="Equation.DSMT4">
                  <p:embed/>
                </p:oleObj>
              </mc:Choice>
              <mc:Fallback>
                <p:oleObj name="Microsoft Equation 3.0" r:id="rId3" imgW="876240" imgH="495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9600" y="614671"/>
                        <a:ext cx="2336800" cy="1328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9" name="Object 7"/>
          <p:cNvGraphicFramePr>
            <a:graphicFrameLocks noChangeAspect="1"/>
          </p:cNvGraphicFramePr>
          <p:nvPr>
            <p:extLst>
              <p:ext uri="{D42A27DB-BD31-4B8C-83A1-F6EECF244321}">
                <p14:modId xmlns:p14="http://schemas.microsoft.com/office/powerpoint/2010/main" val="2694262695"/>
              </p:ext>
            </p:extLst>
          </p:nvPr>
        </p:nvGraphicFramePr>
        <p:xfrm>
          <a:off x="2495550" y="4301172"/>
          <a:ext cx="4608513" cy="1577975"/>
        </p:xfrm>
        <a:graphic>
          <a:graphicData uri="http://schemas.openxmlformats.org/presentationml/2006/ole">
            <mc:AlternateContent xmlns:mc="http://schemas.openxmlformats.org/markup-compatibility/2006">
              <mc:Choice xmlns:v="urn:schemas-microsoft-com:vml" Requires="v">
                <p:oleObj spid="_x0000_s28698" name="Microsoft Equation 3.0" r:id="rId5" imgW="1600200" imgH="545760" progId="Equation.DSMT4">
                  <p:embed/>
                </p:oleObj>
              </mc:Choice>
              <mc:Fallback>
                <p:oleObj name="Microsoft Equation 3.0" r:id="rId5" imgW="1600200" imgH="5457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550" y="4301172"/>
                        <a:ext cx="4608513" cy="157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60" name="Object 8"/>
          <p:cNvGraphicFramePr>
            <a:graphicFrameLocks noChangeAspect="1"/>
          </p:cNvGraphicFramePr>
          <p:nvPr>
            <p:extLst>
              <p:ext uri="{D42A27DB-BD31-4B8C-83A1-F6EECF244321}">
                <p14:modId xmlns:p14="http://schemas.microsoft.com/office/powerpoint/2010/main" val="2330297457"/>
              </p:ext>
            </p:extLst>
          </p:nvPr>
        </p:nvGraphicFramePr>
        <p:xfrm>
          <a:off x="2495550" y="2342673"/>
          <a:ext cx="6480175" cy="1471613"/>
        </p:xfrm>
        <a:graphic>
          <a:graphicData uri="http://schemas.openxmlformats.org/presentationml/2006/ole">
            <mc:AlternateContent xmlns:mc="http://schemas.openxmlformats.org/markup-compatibility/2006">
              <mc:Choice xmlns:v="urn:schemas-microsoft-com:vml" Requires="v">
                <p:oleObj spid="_x0000_s28699" name="Microsoft Equation 3.0" r:id="rId7" imgW="2412720" imgH="545760" progId="Equation.DSMT4">
                  <p:embed/>
                </p:oleObj>
              </mc:Choice>
              <mc:Fallback>
                <p:oleObj name="Microsoft Equation 3.0" r:id="rId7" imgW="2412720" imgH="54576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5550" y="2342673"/>
                        <a:ext cx="6480175" cy="1471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4760"/>
                                        </p:tgtEl>
                                        <p:attrNameLst>
                                          <p:attrName>style.visibility</p:attrName>
                                        </p:attrNameLst>
                                      </p:cBhvr>
                                      <p:to>
                                        <p:strVal val="visible"/>
                                      </p:to>
                                    </p:set>
                                    <p:animEffect transition="in" filter="fade">
                                      <p:cBhvr>
                                        <p:cTn id="7" dur="500"/>
                                        <p:tgtEl>
                                          <p:spTgt spid="747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4759"/>
                                        </p:tgtEl>
                                        <p:attrNameLst>
                                          <p:attrName>style.visibility</p:attrName>
                                        </p:attrNameLst>
                                      </p:cBhvr>
                                      <p:to>
                                        <p:strVal val="visible"/>
                                      </p:to>
                                    </p:set>
                                    <p:animEffect transition="in" filter="fade">
                                      <p:cBhvr>
                                        <p:cTn id="12" dur="500"/>
                                        <p:tgtEl>
                                          <p:spTgt spid="74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788987" y="703265"/>
            <a:ext cx="10972800" cy="1143000"/>
          </a:xfrm>
        </p:spPr>
        <p:txBody>
          <a:bodyPr>
            <a:normAutofit/>
          </a:bodyPr>
          <a:lstStyle/>
          <a:p>
            <a:pPr eaLnBrk="1" hangingPunct="1"/>
            <a:r>
              <a:rPr lang="en-US" altLang="en-US" sz="3600" b="1" dirty="0">
                <a:solidFill>
                  <a:srgbClr val="FF0000"/>
                </a:solidFill>
                <a:latin typeface="+mn-lt"/>
              </a:rPr>
              <a:t>Diagonal matrices</a:t>
            </a:r>
          </a:p>
        </p:txBody>
      </p:sp>
      <p:sp>
        <p:nvSpPr>
          <p:cNvPr id="29701" name="Rectangle 3"/>
          <p:cNvSpPr>
            <a:spLocks noGrp="1" noChangeArrowheads="1"/>
          </p:cNvSpPr>
          <p:nvPr>
            <p:ph type="body" sz="half" idx="1"/>
          </p:nvPr>
        </p:nvSpPr>
        <p:spPr>
          <a:xfrm>
            <a:off x="446087" y="1829332"/>
            <a:ext cx="11658600" cy="4525963"/>
          </a:xfrm>
        </p:spPr>
        <p:txBody>
          <a:bodyPr/>
          <a:lstStyle/>
          <a:p>
            <a:pPr eaLnBrk="1" hangingPunct="1"/>
            <a:r>
              <a:rPr lang="en-US" altLang="en-US" sz="2800" dirty="0">
                <a:latin typeface="+mn-lt"/>
              </a:rPr>
              <a:t>An </a:t>
            </a:r>
            <a:r>
              <a:rPr lang="en-US" altLang="en-US" sz="2800" dirty="0" err="1">
                <a:latin typeface="+mn-lt"/>
              </a:rPr>
              <a:t>nxn</a:t>
            </a:r>
            <a:r>
              <a:rPr lang="en-US" altLang="en-US" sz="2800" dirty="0">
                <a:latin typeface="+mn-lt"/>
              </a:rPr>
              <a:t> matrix is called diagonal matrix if all its entries off the main diagonal are zeros</a:t>
            </a:r>
          </a:p>
          <a:p>
            <a:pPr eaLnBrk="1" hangingPunct="1"/>
            <a:endParaRPr lang="en-US" altLang="en-US" sz="2800" dirty="0">
              <a:latin typeface="+mn-lt"/>
            </a:endParaRPr>
          </a:p>
          <a:p>
            <a:pPr eaLnBrk="1" hangingPunct="1"/>
            <a:endParaRPr lang="en-US" altLang="en-US" sz="2800" dirty="0">
              <a:latin typeface="+mn-lt"/>
            </a:endParaRPr>
          </a:p>
          <a:p>
            <a:pPr eaLnBrk="1" hangingPunct="1"/>
            <a:endParaRPr lang="en-US" altLang="en-US" sz="2800" dirty="0">
              <a:latin typeface="+mn-lt"/>
            </a:endParaRPr>
          </a:p>
          <a:p>
            <a:pPr eaLnBrk="1" hangingPunct="1"/>
            <a:endParaRPr lang="en-US" altLang="en-US" sz="2800" dirty="0">
              <a:latin typeface="+mn-lt"/>
            </a:endParaRPr>
          </a:p>
          <a:p>
            <a:pPr eaLnBrk="1" hangingPunct="1"/>
            <a:r>
              <a:rPr lang="en-US" altLang="en-US" sz="2800" dirty="0">
                <a:latin typeface="+mn-lt"/>
              </a:rPr>
              <a:t>For example</a:t>
            </a:r>
          </a:p>
          <a:p>
            <a:pPr eaLnBrk="1" hangingPunct="1">
              <a:buFontTx/>
              <a:buNone/>
            </a:pPr>
            <a:endParaRPr lang="en-US" altLang="en-US" sz="2800" dirty="0">
              <a:latin typeface="+mn-lt"/>
            </a:endParaRPr>
          </a:p>
        </p:txBody>
      </p:sp>
      <p:graphicFrame>
        <p:nvGraphicFramePr>
          <p:cNvPr id="29699" name="Object 6"/>
          <p:cNvGraphicFramePr>
            <a:graphicFrameLocks noGrp="1" noChangeAspect="1"/>
          </p:cNvGraphicFramePr>
          <p:nvPr>
            <p:ph sz="half" idx="2"/>
            <p:extLst>
              <p:ext uri="{D42A27DB-BD31-4B8C-83A1-F6EECF244321}">
                <p14:modId xmlns:p14="http://schemas.microsoft.com/office/powerpoint/2010/main" val="736195002"/>
              </p:ext>
            </p:extLst>
          </p:nvPr>
        </p:nvGraphicFramePr>
        <p:xfrm>
          <a:off x="3429000" y="5113338"/>
          <a:ext cx="3959225" cy="1744662"/>
        </p:xfrm>
        <a:graphic>
          <a:graphicData uri="http://schemas.openxmlformats.org/presentationml/2006/ole">
            <mc:AlternateContent xmlns:mc="http://schemas.openxmlformats.org/markup-compatibility/2006">
              <mc:Choice xmlns:v="urn:schemas-microsoft-com:vml" Requires="v">
                <p:oleObj spid="_x0000_s29714" name="MathType 6.0 Equation" r:id="rId3" imgW="2247840" imgH="990360" progId="Equation.DSMT4">
                  <p:embed/>
                </p:oleObj>
              </mc:Choice>
              <mc:Fallback>
                <p:oleObj name="MathType 6.0 Equation" r:id="rId3" imgW="2247840" imgH="9903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5113338"/>
                        <a:ext cx="3959225" cy="174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698" name="Object 4"/>
          <p:cNvGraphicFramePr>
            <a:graphicFrameLocks noChangeAspect="1"/>
          </p:cNvGraphicFramePr>
          <p:nvPr>
            <p:extLst>
              <p:ext uri="{D42A27DB-BD31-4B8C-83A1-F6EECF244321}">
                <p14:modId xmlns:p14="http://schemas.microsoft.com/office/powerpoint/2010/main" val="3171082598"/>
              </p:ext>
            </p:extLst>
          </p:nvPr>
        </p:nvGraphicFramePr>
        <p:xfrm>
          <a:off x="3581400" y="2628744"/>
          <a:ext cx="5562600" cy="1981890"/>
        </p:xfrm>
        <a:graphic>
          <a:graphicData uri="http://schemas.openxmlformats.org/presentationml/2006/ole">
            <mc:AlternateContent xmlns:mc="http://schemas.openxmlformats.org/markup-compatibility/2006">
              <mc:Choice xmlns:v="urn:schemas-microsoft-com:vml" Requires="v">
                <p:oleObj spid="_x0000_s29715" name="MathType 6.0 Equation" r:id="rId5" imgW="2831760" imgH="1002960" progId="Equation.DSMT4">
                  <p:embed/>
                </p:oleObj>
              </mc:Choice>
              <mc:Fallback>
                <p:oleObj name="MathType 6.0 Equation" r:id="rId5" imgW="2831760" imgH="100296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2628744"/>
                        <a:ext cx="5562600" cy="198189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762000" y="611187"/>
            <a:ext cx="10972800" cy="1143000"/>
          </a:xfrm>
        </p:spPr>
        <p:txBody>
          <a:bodyPr>
            <a:normAutofit/>
          </a:bodyPr>
          <a:lstStyle/>
          <a:p>
            <a:pPr eaLnBrk="1" hangingPunct="1"/>
            <a:r>
              <a:rPr lang="en-US" altLang="en-US" sz="3600" b="1">
                <a:solidFill>
                  <a:srgbClr val="FF0000"/>
                </a:solidFill>
                <a:latin typeface="+mn-lt"/>
              </a:rPr>
              <a:t>Theorem </a:t>
            </a:r>
          </a:p>
        </p:txBody>
      </p:sp>
      <p:sp>
        <p:nvSpPr>
          <p:cNvPr id="30725" name="Rectangle 3"/>
          <p:cNvSpPr>
            <a:spLocks noGrp="1" noChangeArrowheads="1"/>
          </p:cNvSpPr>
          <p:nvPr>
            <p:ph type="body" sz="half" idx="1"/>
          </p:nvPr>
        </p:nvSpPr>
        <p:spPr>
          <a:xfrm>
            <a:off x="351632" y="2057400"/>
            <a:ext cx="10773568" cy="4525963"/>
          </a:xfrm>
        </p:spPr>
        <p:txBody>
          <a:bodyPr/>
          <a:lstStyle/>
          <a:p>
            <a:pPr eaLnBrk="1" hangingPunct="1"/>
            <a:r>
              <a:rPr lang="en-US" altLang="en-US" sz="2800" dirty="0">
                <a:latin typeface="+mn-lt"/>
              </a:rPr>
              <a:t> If A is an </a:t>
            </a:r>
            <a:r>
              <a:rPr lang="en-US" altLang="en-US" sz="2800" dirty="0" err="1">
                <a:latin typeface="+mn-lt"/>
              </a:rPr>
              <a:t>nxn</a:t>
            </a:r>
            <a:r>
              <a:rPr lang="en-US" altLang="en-US" sz="2800" dirty="0">
                <a:latin typeface="+mn-lt"/>
              </a:rPr>
              <a:t> matrix and P is an invertible </a:t>
            </a:r>
            <a:r>
              <a:rPr lang="en-US" altLang="en-US" sz="2800" dirty="0" err="1">
                <a:latin typeface="+mn-lt"/>
              </a:rPr>
              <a:t>nxn</a:t>
            </a:r>
            <a:r>
              <a:rPr lang="en-US" altLang="en-US" sz="2800" dirty="0">
                <a:latin typeface="+mn-lt"/>
              </a:rPr>
              <a:t> matrix then </a:t>
            </a:r>
          </a:p>
          <a:p>
            <a:pPr eaLnBrk="1" hangingPunct="1">
              <a:buFontTx/>
              <a:buNone/>
            </a:pPr>
            <a:endParaRPr lang="en-US" altLang="en-US" sz="2800" dirty="0">
              <a:latin typeface="+mn-lt"/>
            </a:endParaRPr>
          </a:p>
        </p:txBody>
      </p:sp>
      <p:graphicFrame>
        <p:nvGraphicFramePr>
          <p:cNvPr id="30723" name="Object 5"/>
          <p:cNvGraphicFramePr>
            <a:graphicFrameLocks noGrp="1" noChangeAspect="1"/>
          </p:cNvGraphicFramePr>
          <p:nvPr>
            <p:ph sz="half" idx="2"/>
            <p:extLst>
              <p:ext uri="{D42A27DB-BD31-4B8C-83A1-F6EECF244321}">
                <p14:modId xmlns:p14="http://schemas.microsoft.com/office/powerpoint/2010/main" val="4012369561"/>
              </p:ext>
            </p:extLst>
          </p:nvPr>
        </p:nvGraphicFramePr>
        <p:xfrm>
          <a:off x="1661716" y="4083861"/>
          <a:ext cx="8153400" cy="2118750"/>
        </p:xfrm>
        <a:graphic>
          <a:graphicData uri="http://schemas.openxmlformats.org/presentationml/2006/ole">
            <mc:AlternateContent xmlns:mc="http://schemas.openxmlformats.org/markup-compatibility/2006">
              <mc:Choice xmlns:v="urn:schemas-microsoft-com:vml" Requires="v">
                <p:oleObj spid="_x0000_s30738" name="Equation" r:id="rId3" imgW="3225600" imgH="838080" progId="Equation.DSMT4">
                  <p:embed/>
                </p:oleObj>
              </mc:Choice>
              <mc:Fallback>
                <p:oleObj name="Equation" r:id="rId3" imgW="3225600" imgH="838080" progId="Equation.DSMT4">
                  <p:embed/>
                  <p:pic>
                    <p:nvPicPr>
                      <p:cNvPr id="0" name="Object 5"/>
                      <p:cNvPicPr>
                        <a:picLocks noChangeAspect="1" noChangeArrowheads="1"/>
                      </p:cNvPicPr>
                      <p:nvPr/>
                    </p:nvPicPr>
                    <p:blipFill>
                      <a:blip r:embed="rId4"/>
                      <a:srcRect/>
                      <a:stretch>
                        <a:fillRect/>
                      </a:stretch>
                    </p:blipFill>
                    <p:spPr bwMode="auto">
                      <a:xfrm>
                        <a:off x="1661716" y="4083861"/>
                        <a:ext cx="8153400" cy="2118750"/>
                      </a:xfrm>
                      <a:prstGeom prst="rect">
                        <a:avLst/>
                      </a:prstGeom>
                      <a:noFill/>
                      <a:ln>
                        <a:noFill/>
                      </a:ln>
                      <a:effectLst/>
                    </p:spPr>
                  </p:pic>
                </p:oleObj>
              </mc:Fallback>
            </mc:AlternateContent>
          </a:graphicData>
        </a:graphic>
      </p:graphicFrame>
      <p:graphicFrame>
        <p:nvGraphicFramePr>
          <p:cNvPr id="30722" name="Object 4"/>
          <p:cNvGraphicFramePr>
            <a:graphicFrameLocks noChangeAspect="1"/>
          </p:cNvGraphicFramePr>
          <p:nvPr>
            <p:extLst>
              <p:ext uri="{D42A27DB-BD31-4B8C-83A1-F6EECF244321}">
                <p14:modId xmlns:p14="http://schemas.microsoft.com/office/powerpoint/2010/main" val="3570907949"/>
              </p:ext>
            </p:extLst>
          </p:nvPr>
        </p:nvGraphicFramePr>
        <p:xfrm>
          <a:off x="3733800" y="2742774"/>
          <a:ext cx="3276600" cy="792987"/>
        </p:xfrm>
        <a:graphic>
          <a:graphicData uri="http://schemas.openxmlformats.org/presentationml/2006/ole">
            <mc:AlternateContent xmlns:mc="http://schemas.openxmlformats.org/markup-compatibility/2006">
              <mc:Choice xmlns:v="urn:schemas-microsoft-com:vml" Requires="v">
                <p:oleObj spid="_x0000_s30739" name="MathType 6.0 Equation" r:id="rId5" imgW="1320480" imgH="317160" progId="Equation.DSMT4">
                  <p:embed/>
                </p:oleObj>
              </mc:Choice>
              <mc:Fallback>
                <p:oleObj name="MathType 6.0 Equation" r:id="rId5" imgW="1320480" imgH="31716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2742774"/>
                        <a:ext cx="3276600" cy="792987"/>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762000" y="677864"/>
            <a:ext cx="10972800" cy="1143000"/>
          </a:xfrm>
        </p:spPr>
        <p:txBody>
          <a:bodyPr>
            <a:normAutofit/>
          </a:bodyPr>
          <a:lstStyle/>
          <a:p>
            <a:pPr eaLnBrk="1" hangingPunct="1"/>
            <a:r>
              <a:rPr lang="en-US" altLang="en-US" sz="3600" b="1" dirty="0">
                <a:solidFill>
                  <a:srgbClr val="FF0000"/>
                </a:solidFill>
                <a:latin typeface="+mn-lt"/>
              </a:rPr>
              <a:t>Objective </a:t>
            </a:r>
          </a:p>
        </p:txBody>
      </p:sp>
      <p:sp>
        <p:nvSpPr>
          <p:cNvPr id="31749" name="Rectangle 3"/>
          <p:cNvSpPr>
            <a:spLocks noGrp="1" noChangeArrowheads="1"/>
          </p:cNvSpPr>
          <p:nvPr>
            <p:ph type="body" sz="half" idx="1"/>
          </p:nvPr>
        </p:nvSpPr>
        <p:spPr>
          <a:xfrm>
            <a:off x="762000" y="1854731"/>
            <a:ext cx="11125200" cy="4525963"/>
          </a:xfrm>
        </p:spPr>
        <p:txBody>
          <a:bodyPr/>
          <a:lstStyle/>
          <a:p>
            <a:pPr eaLnBrk="1" hangingPunct="1"/>
            <a:r>
              <a:rPr lang="en-US" altLang="en-US" sz="2800" dirty="0">
                <a:latin typeface="+mn-lt"/>
              </a:rPr>
              <a:t>Find the invertible matrix P such that </a:t>
            </a:r>
            <a:r>
              <a:rPr lang="en-US" altLang="en-US" sz="2800" dirty="0" smtClean="0">
                <a:latin typeface="+mn-lt"/>
              </a:rPr>
              <a:t>P</a:t>
            </a:r>
            <a:r>
              <a:rPr lang="en-US" altLang="en-US" sz="2800" baseline="30000" dirty="0" smtClean="0">
                <a:latin typeface="+mn-lt"/>
              </a:rPr>
              <a:t>-1</a:t>
            </a:r>
            <a:r>
              <a:rPr lang="en-US" altLang="en-US" sz="2800" dirty="0" smtClean="0">
                <a:latin typeface="+mn-lt"/>
              </a:rPr>
              <a:t>AP </a:t>
            </a:r>
            <a:r>
              <a:rPr lang="en-US" altLang="en-US" sz="2800" dirty="0">
                <a:latin typeface="+mn-lt"/>
              </a:rPr>
              <a:t>is a diagonal matrix</a:t>
            </a:r>
          </a:p>
          <a:p>
            <a:pPr eaLnBrk="1" hangingPunct="1"/>
            <a:endParaRPr lang="en-US" altLang="en-US" sz="2800" dirty="0">
              <a:latin typeface="+mn-lt"/>
            </a:endParaRPr>
          </a:p>
          <a:p>
            <a:pPr eaLnBrk="1" hangingPunct="1"/>
            <a:endParaRPr lang="en-US" altLang="en-US" sz="2800" dirty="0">
              <a:latin typeface="+mn-lt"/>
            </a:endParaRPr>
          </a:p>
          <a:p>
            <a:pPr eaLnBrk="1" hangingPunct="1"/>
            <a:r>
              <a:rPr lang="en-US" altLang="en-US" sz="2800" dirty="0">
                <a:latin typeface="+mn-lt"/>
              </a:rPr>
              <a:t>Then, </a:t>
            </a:r>
          </a:p>
        </p:txBody>
      </p:sp>
      <p:graphicFrame>
        <p:nvGraphicFramePr>
          <p:cNvPr id="77831" name="Object 7"/>
          <p:cNvGraphicFramePr>
            <a:graphicFrameLocks noGrp="1" noChangeAspect="1"/>
          </p:cNvGraphicFramePr>
          <p:nvPr>
            <p:ph sz="half" idx="2"/>
            <p:extLst>
              <p:ext uri="{D42A27DB-BD31-4B8C-83A1-F6EECF244321}">
                <p14:modId xmlns:p14="http://schemas.microsoft.com/office/powerpoint/2010/main" val="2217234560"/>
              </p:ext>
            </p:extLst>
          </p:nvPr>
        </p:nvGraphicFramePr>
        <p:xfrm>
          <a:off x="2286000" y="4117712"/>
          <a:ext cx="7556500" cy="850900"/>
        </p:xfrm>
        <a:graphic>
          <a:graphicData uri="http://schemas.openxmlformats.org/presentationml/2006/ole">
            <mc:AlternateContent xmlns:mc="http://schemas.openxmlformats.org/markup-compatibility/2006">
              <mc:Choice xmlns:v="urn:schemas-microsoft-com:vml" Requires="v">
                <p:oleObj spid="_x0000_s31762" name="MathType 6.0 Equation" r:id="rId3" imgW="2819160" imgH="317160" progId="Equation.DSMT4">
                  <p:embed/>
                </p:oleObj>
              </mc:Choice>
              <mc:Fallback>
                <p:oleObj name="MathType 6.0 Equation" r:id="rId3" imgW="2819160" imgH="31716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117712"/>
                        <a:ext cx="75565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6" name="Object 4"/>
          <p:cNvGraphicFramePr>
            <a:graphicFrameLocks noChangeAspect="1"/>
          </p:cNvGraphicFramePr>
          <p:nvPr>
            <p:extLst>
              <p:ext uri="{D42A27DB-BD31-4B8C-83A1-F6EECF244321}">
                <p14:modId xmlns:p14="http://schemas.microsoft.com/office/powerpoint/2010/main" val="157767062"/>
              </p:ext>
            </p:extLst>
          </p:nvPr>
        </p:nvGraphicFramePr>
        <p:xfrm>
          <a:off x="3429000" y="2513278"/>
          <a:ext cx="4895850" cy="746125"/>
        </p:xfrm>
        <a:graphic>
          <a:graphicData uri="http://schemas.openxmlformats.org/presentationml/2006/ole">
            <mc:AlternateContent xmlns:mc="http://schemas.openxmlformats.org/markup-compatibility/2006">
              <mc:Choice xmlns:v="urn:schemas-microsoft-com:vml" Requires="v">
                <p:oleObj spid="_x0000_s31763" name="MathType 6.0 Equation" r:id="rId5" imgW="1930320" imgH="291960" progId="Equation.DSMT4">
                  <p:embed/>
                </p:oleObj>
              </mc:Choice>
              <mc:Fallback>
                <p:oleObj name="MathType 6.0 Equation" r:id="rId5" imgW="1930320" imgH="29196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2513278"/>
                        <a:ext cx="4895850"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7831"/>
                                        </p:tgtEl>
                                        <p:attrNameLst>
                                          <p:attrName>style.visibility</p:attrName>
                                        </p:attrNameLst>
                                      </p:cBhvr>
                                      <p:to>
                                        <p:strVal val="visible"/>
                                      </p:to>
                                    </p:set>
                                    <p:animEffect transition="in" filter="fade">
                                      <p:cBhvr>
                                        <p:cTn id="7" dur="500"/>
                                        <p:tgtEl>
                                          <p:spTgt spid="77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5"/>
          <p:cNvSpPr>
            <a:spLocks noChangeArrowheads="1"/>
          </p:cNvSpPr>
          <p:nvPr/>
        </p:nvSpPr>
        <p:spPr bwMode="auto">
          <a:xfrm>
            <a:off x="1524000" y="2772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32775" name="Rectangle 7"/>
          <p:cNvSpPr>
            <a:spLocks noChangeArrowheads="1"/>
          </p:cNvSpPr>
          <p:nvPr/>
        </p:nvSpPr>
        <p:spPr bwMode="auto">
          <a:xfrm>
            <a:off x="1524000" y="2772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graphicFrame>
        <p:nvGraphicFramePr>
          <p:cNvPr id="32770" name="Object 6"/>
          <p:cNvGraphicFramePr>
            <a:graphicFrameLocks noChangeAspect="1"/>
          </p:cNvGraphicFramePr>
          <p:nvPr>
            <p:extLst>
              <p:ext uri="{D42A27DB-BD31-4B8C-83A1-F6EECF244321}">
                <p14:modId xmlns:p14="http://schemas.microsoft.com/office/powerpoint/2010/main" val="1072803729"/>
              </p:ext>
            </p:extLst>
          </p:nvPr>
        </p:nvGraphicFramePr>
        <p:xfrm>
          <a:off x="2667000" y="216613"/>
          <a:ext cx="4114800" cy="1159958"/>
        </p:xfrm>
        <a:graphic>
          <a:graphicData uri="http://schemas.openxmlformats.org/presentationml/2006/ole">
            <mc:AlternateContent xmlns:mc="http://schemas.openxmlformats.org/markup-compatibility/2006">
              <mc:Choice xmlns:v="urn:schemas-microsoft-com:vml" Requires="v">
                <p:oleObj spid="_x0000_s32801" name="MathType 6.0 Equation" r:id="rId3" imgW="1942920" imgH="545760" progId="Equation.DSMT4">
                  <p:embed/>
                </p:oleObj>
              </mc:Choice>
              <mc:Fallback>
                <p:oleObj name="MathType 6.0 Equation" r:id="rId3" imgW="1942920" imgH="5457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16613"/>
                        <a:ext cx="4114800" cy="1159958"/>
                      </a:xfrm>
                      <a:prstGeom prst="rect">
                        <a:avLst/>
                      </a:prstGeom>
                      <a:noFill/>
                    </p:spPr>
                  </p:pic>
                </p:oleObj>
              </mc:Fallback>
            </mc:AlternateContent>
          </a:graphicData>
        </a:graphic>
      </p:graphicFrame>
      <p:sp>
        <p:nvSpPr>
          <p:cNvPr id="32776" name="Rectangle 10"/>
          <p:cNvSpPr>
            <a:spLocks noChangeArrowheads="1"/>
          </p:cNvSpPr>
          <p:nvPr/>
        </p:nvSpPr>
        <p:spPr bwMode="auto">
          <a:xfrm>
            <a:off x="609600" y="13286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dirty="0">
                <a:solidFill>
                  <a:srgbClr val="FF0000"/>
                </a:solidFill>
              </a:rPr>
              <a:t>Example</a:t>
            </a:r>
          </a:p>
        </p:txBody>
      </p:sp>
      <p:graphicFrame>
        <p:nvGraphicFramePr>
          <p:cNvPr id="5123" name="Object 11"/>
          <p:cNvGraphicFramePr>
            <a:graphicFrameLocks noChangeAspect="1"/>
          </p:cNvGraphicFramePr>
          <p:nvPr>
            <p:extLst>
              <p:ext uri="{D42A27DB-BD31-4B8C-83A1-F6EECF244321}">
                <p14:modId xmlns:p14="http://schemas.microsoft.com/office/powerpoint/2010/main" val="1136604381"/>
              </p:ext>
            </p:extLst>
          </p:nvPr>
        </p:nvGraphicFramePr>
        <p:xfrm>
          <a:off x="1311275" y="1560394"/>
          <a:ext cx="1736725" cy="1028462"/>
        </p:xfrm>
        <a:graphic>
          <a:graphicData uri="http://schemas.openxmlformats.org/presentationml/2006/ole">
            <mc:AlternateContent xmlns:mc="http://schemas.openxmlformats.org/markup-compatibility/2006">
              <mc:Choice xmlns:v="urn:schemas-microsoft-com:vml" Requires="v">
                <p:oleObj spid="_x0000_s32802" name="MathType 6.0 Equation" r:id="rId5" imgW="838080" imgH="495000" progId="Equation.DSMT4">
                  <p:embed/>
                </p:oleObj>
              </mc:Choice>
              <mc:Fallback>
                <p:oleObj name="MathType 6.0 Equation" r:id="rId5" imgW="838080" imgH="4950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1275" y="1560394"/>
                        <a:ext cx="1736725" cy="1028462"/>
                      </a:xfrm>
                      <a:prstGeom prst="rect">
                        <a:avLst/>
                      </a:prstGeom>
                      <a:noFill/>
                    </p:spPr>
                  </p:pic>
                </p:oleObj>
              </mc:Fallback>
            </mc:AlternateContent>
          </a:graphicData>
        </a:graphic>
      </p:graphicFrame>
      <p:graphicFrame>
        <p:nvGraphicFramePr>
          <p:cNvPr id="5124" name="Object 14"/>
          <p:cNvGraphicFramePr>
            <a:graphicFrameLocks noChangeAspect="1"/>
          </p:cNvGraphicFramePr>
          <p:nvPr>
            <p:extLst>
              <p:ext uri="{D42A27DB-BD31-4B8C-83A1-F6EECF244321}">
                <p14:modId xmlns:p14="http://schemas.microsoft.com/office/powerpoint/2010/main" val="8138724"/>
              </p:ext>
            </p:extLst>
          </p:nvPr>
        </p:nvGraphicFramePr>
        <p:xfrm>
          <a:off x="3276600" y="1532597"/>
          <a:ext cx="2269794" cy="1056259"/>
        </p:xfrm>
        <a:graphic>
          <a:graphicData uri="http://schemas.openxmlformats.org/presentationml/2006/ole">
            <mc:AlternateContent xmlns:mc="http://schemas.openxmlformats.org/markup-compatibility/2006">
              <mc:Choice xmlns:v="urn:schemas-microsoft-com:vml" Requires="v">
                <p:oleObj spid="_x0000_s32803" name="MathType 6.0 Equation" r:id="rId7" imgW="1066680" imgH="495000" progId="Equation.DSMT4">
                  <p:embed/>
                </p:oleObj>
              </mc:Choice>
              <mc:Fallback>
                <p:oleObj name="MathType 6.0 Equation" r:id="rId7" imgW="1066680" imgH="4950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1532597"/>
                        <a:ext cx="2269794" cy="1056259"/>
                      </a:xfrm>
                      <a:prstGeom prst="rect">
                        <a:avLst/>
                      </a:prstGeom>
                      <a:noFill/>
                    </p:spPr>
                  </p:pic>
                </p:oleObj>
              </mc:Fallback>
            </mc:AlternateContent>
          </a:graphicData>
        </a:graphic>
      </p:graphicFrame>
      <p:graphicFrame>
        <p:nvGraphicFramePr>
          <p:cNvPr id="5125" name="Object 15"/>
          <p:cNvGraphicFramePr>
            <a:graphicFrameLocks noChangeAspect="1"/>
          </p:cNvGraphicFramePr>
          <p:nvPr>
            <p:extLst>
              <p:ext uri="{D42A27DB-BD31-4B8C-83A1-F6EECF244321}">
                <p14:modId xmlns:p14="http://schemas.microsoft.com/office/powerpoint/2010/main" val="3620720588"/>
              </p:ext>
            </p:extLst>
          </p:nvPr>
        </p:nvGraphicFramePr>
        <p:xfrm>
          <a:off x="1235075" y="2940580"/>
          <a:ext cx="8205787" cy="2233613"/>
        </p:xfrm>
        <a:graphic>
          <a:graphicData uri="http://schemas.openxmlformats.org/presentationml/2006/ole">
            <mc:AlternateContent xmlns:mc="http://schemas.openxmlformats.org/markup-compatibility/2006">
              <mc:Choice xmlns:v="urn:schemas-microsoft-com:vml" Requires="v">
                <p:oleObj spid="_x0000_s32804" name="MathType 6.0 Equation" r:id="rId9" imgW="4254480" imgH="1155600" progId="Equation.DSMT4">
                  <p:embed/>
                </p:oleObj>
              </mc:Choice>
              <mc:Fallback>
                <p:oleObj name="MathType 6.0 Equation" r:id="rId9" imgW="4254480" imgH="11556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5075" y="2940580"/>
                        <a:ext cx="8205787" cy="223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blinds(horizontal)">
                                      <p:cBhvr>
                                        <p:cTn id="7" dur="500"/>
                                        <p:tgtEl>
                                          <p:spTgt spid="5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diamond(in)">
                                      <p:cBhvr>
                                        <p:cTn id="12" dur="2000"/>
                                        <p:tgtEl>
                                          <p:spTgt spid="51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25"/>
                                        </p:tgtEl>
                                        <p:attrNameLst>
                                          <p:attrName>style.visibility</p:attrName>
                                        </p:attrNameLst>
                                      </p:cBhvr>
                                      <p:to>
                                        <p:strVal val="visible"/>
                                      </p:to>
                                    </p:set>
                                    <p:animEffect transition="in" filter="blinds(horizontal)">
                                      <p:cBhvr>
                                        <p:cTn id="17"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ChangeArrowheads="1"/>
          </p:cNvSpPr>
          <p:nvPr/>
        </p:nvSpPr>
        <p:spPr bwMode="auto">
          <a:xfrm>
            <a:off x="1524000" y="2772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33797" name="Rectangle 3"/>
          <p:cNvSpPr>
            <a:spLocks noChangeArrowheads="1"/>
          </p:cNvSpPr>
          <p:nvPr/>
        </p:nvSpPr>
        <p:spPr bwMode="auto">
          <a:xfrm>
            <a:off x="1524000" y="2772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33798" name="Rectangle 5"/>
          <p:cNvSpPr>
            <a:spLocks noChangeArrowheads="1"/>
          </p:cNvSpPr>
          <p:nvPr/>
        </p:nvSpPr>
        <p:spPr bwMode="auto">
          <a:xfrm>
            <a:off x="25400" y="-18520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dirty="0">
                <a:solidFill>
                  <a:srgbClr val="FF0000"/>
                </a:solidFill>
              </a:rPr>
              <a:t>How to find P?</a:t>
            </a:r>
          </a:p>
        </p:txBody>
      </p:sp>
      <p:graphicFrame>
        <p:nvGraphicFramePr>
          <p:cNvPr id="6146" name="Object 6"/>
          <p:cNvGraphicFramePr>
            <a:graphicFrameLocks noChangeAspect="1"/>
          </p:cNvGraphicFramePr>
          <p:nvPr>
            <p:extLst>
              <p:ext uri="{D42A27DB-BD31-4B8C-83A1-F6EECF244321}">
                <p14:modId xmlns:p14="http://schemas.microsoft.com/office/powerpoint/2010/main" val="227673252"/>
              </p:ext>
            </p:extLst>
          </p:nvPr>
        </p:nvGraphicFramePr>
        <p:xfrm>
          <a:off x="1828800" y="1164457"/>
          <a:ext cx="4068762" cy="663575"/>
        </p:xfrm>
        <a:graphic>
          <a:graphicData uri="http://schemas.openxmlformats.org/presentationml/2006/ole">
            <mc:AlternateContent xmlns:mc="http://schemas.openxmlformats.org/markup-compatibility/2006">
              <mc:Choice xmlns:v="urn:schemas-microsoft-com:vml" Requires="v">
                <p:oleObj spid="_x0000_s33811" name="MathType 6.0 Equation" r:id="rId3" imgW="1562040" imgH="253800" progId="Equation.DSMT4">
                  <p:embed/>
                </p:oleObj>
              </mc:Choice>
              <mc:Fallback>
                <p:oleObj name="MathType 6.0 Equation" r:id="rId3" imgW="1562040" imgH="253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164457"/>
                        <a:ext cx="4068762"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8"/>
          <p:cNvGraphicFramePr>
            <a:graphicFrameLocks noChangeAspect="1"/>
          </p:cNvGraphicFramePr>
          <p:nvPr>
            <p:extLst>
              <p:ext uri="{D42A27DB-BD31-4B8C-83A1-F6EECF244321}">
                <p14:modId xmlns:p14="http://schemas.microsoft.com/office/powerpoint/2010/main" val="1619928629"/>
              </p:ext>
            </p:extLst>
          </p:nvPr>
        </p:nvGraphicFramePr>
        <p:xfrm>
          <a:off x="1828800" y="1862654"/>
          <a:ext cx="8496300" cy="2559050"/>
        </p:xfrm>
        <a:graphic>
          <a:graphicData uri="http://schemas.openxmlformats.org/presentationml/2006/ole">
            <mc:AlternateContent xmlns:mc="http://schemas.openxmlformats.org/markup-compatibility/2006">
              <mc:Choice xmlns:v="urn:schemas-microsoft-com:vml" Requires="v">
                <p:oleObj spid="_x0000_s33812" name="MathType 6.0 Equation" r:id="rId5" imgW="3632040" imgH="1091880" progId="Equation.DSMT4">
                  <p:embed/>
                </p:oleObj>
              </mc:Choice>
              <mc:Fallback>
                <p:oleObj name="MathType 6.0 Equation" r:id="rId5" imgW="3632040" imgH="109188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1862654"/>
                        <a:ext cx="8496300" cy="2559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blinds(horizontal)">
                                      <p:cBhvr>
                                        <p:cTn id="12"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825500" y="713582"/>
            <a:ext cx="10972800" cy="1143000"/>
          </a:xfrm>
        </p:spPr>
        <p:txBody>
          <a:bodyPr>
            <a:normAutofit/>
          </a:bodyPr>
          <a:lstStyle/>
          <a:p>
            <a:pPr eaLnBrk="1" hangingPunct="1"/>
            <a:r>
              <a:rPr lang="en-US" altLang="en-US" sz="3600" b="1" dirty="0">
                <a:solidFill>
                  <a:srgbClr val="FF0000"/>
                </a:solidFill>
                <a:latin typeface="+mn-lt"/>
              </a:rPr>
              <a:t>Eigenvalues and eigenvectors </a:t>
            </a:r>
          </a:p>
        </p:txBody>
      </p:sp>
      <p:sp>
        <p:nvSpPr>
          <p:cNvPr id="34820" name="Rectangle 3"/>
          <p:cNvSpPr>
            <a:spLocks noGrp="1" noChangeArrowheads="1"/>
          </p:cNvSpPr>
          <p:nvPr>
            <p:ph type="body" sz="half" idx="1"/>
          </p:nvPr>
        </p:nvSpPr>
        <p:spPr>
          <a:xfrm>
            <a:off x="520700" y="1886743"/>
            <a:ext cx="11582400" cy="4525963"/>
          </a:xfrm>
        </p:spPr>
        <p:txBody>
          <a:bodyPr/>
          <a:lstStyle/>
          <a:p>
            <a:pPr eaLnBrk="1" hangingPunct="1"/>
            <a:r>
              <a:rPr lang="en-US" altLang="en-US" sz="2800" dirty="0">
                <a:latin typeface="+mn-lt"/>
              </a:rPr>
              <a:t>If A is an </a:t>
            </a:r>
            <a:r>
              <a:rPr lang="en-US" altLang="en-US" sz="2800" dirty="0" err="1">
                <a:latin typeface="+mn-lt"/>
              </a:rPr>
              <a:t>nxn</a:t>
            </a:r>
            <a:r>
              <a:rPr lang="en-US" altLang="en-US" sz="2800" dirty="0">
                <a:latin typeface="+mn-lt"/>
              </a:rPr>
              <a:t> matrix, a number </a:t>
            </a:r>
            <a:r>
              <a:rPr lang="el-GR" altLang="en-US" sz="2800" dirty="0">
                <a:latin typeface="+mn-lt"/>
              </a:rPr>
              <a:t>λ</a:t>
            </a:r>
            <a:r>
              <a:rPr lang="en-US" altLang="en-US" sz="2800" dirty="0">
                <a:latin typeface="+mn-lt"/>
              </a:rPr>
              <a:t> is called an </a:t>
            </a:r>
            <a:r>
              <a:rPr lang="en-US" altLang="en-US" sz="2800" b="1" dirty="0">
                <a:solidFill>
                  <a:schemeClr val="accent2"/>
                </a:solidFill>
                <a:latin typeface="+mn-lt"/>
              </a:rPr>
              <a:t>eigenvalue</a:t>
            </a:r>
            <a:r>
              <a:rPr lang="en-US" altLang="en-US" sz="2800" dirty="0">
                <a:latin typeface="+mn-lt"/>
              </a:rPr>
              <a:t> of A if  </a:t>
            </a:r>
            <a:r>
              <a:rPr lang="en-US" altLang="en-US" sz="2800" b="1" dirty="0">
                <a:latin typeface="+mn-lt"/>
              </a:rPr>
              <a:t>A</a:t>
            </a:r>
            <a:r>
              <a:rPr lang="en-US" altLang="en-US" sz="2800" b="1" dirty="0">
                <a:solidFill>
                  <a:schemeClr val="accent2"/>
                </a:solidFill>
                <a:latin typeface="+mn-lt"/>
              </a:rPr>
              <a:t>X</a:t>
            </a:r>
            <a:r>
              <a:rPr lang="en-US" altLang="en-US" sz="2800" b="1" dirty="0">
                <a:latin typeface="+mn-lt"/>
              </a:rPr>
              <a:t>=</a:t>
            </a:r>
            <a:r>
              <a:rPr lang="el-GR" altLang="en-US" sz="2800" b="1" dirty="0">
                <a:solidFill>
                  <a:srgbClr val="CC3300"/>
                </a:solidFill>
                <a:latin typeface="+mn-lt"/>
              </a:rPr>
              <a:t>λ</a:t>
            </a:r>
            <a:r>
              <a:rPr lang="en-US" altLang="en-US" sz="2800" b="1" dirty="0">
                <a:solidFill>
                  <a:schemeClr val="accent2"/>
                </a:solidFill>
                <a:latin typeface="+mn-lt"/>
              </a:rPr>
              <a:t>X</a:t>
            </a:r>
            <a:r>
              <a:rPr lang="en-US" altLang="en-US" sz="2800" dirty="0">
                <a:latin typeface="+mn-lt"/>
              </a:rPr>
              <a:t> for some column X≠0</a:t>
            </a:r>
          </a:p>
          <a:p>
            <a:pPr eaLnBrk="1" hangingPunct="1"/>
            <a:r>
              <a:rPr lang="en-US" altLang="en-US" sz="2800" dirty="0">
                <a:latin typeface="+mn-lt"/>
              </a:rPr>
              <a:t>Such a nonzero column X is called an </a:t>
            </a:r>
            <a:r>
              <a:rPr lang="en-US" altLang="en-US" sz="2800" b="1" dirty="0">
                <a:solidFill>
                  <a:srgbClr val="009900"/>
                </a:solidFill>
                <a:latin typeface="+mn-lt"/>
              </a:rPr>
              <a:t>eigenvector</a:t>
            </a:r>
            <a:r>
              <a:rPr lang="en-US" altLang="en-US" sz="2800" dirty="0">
                <a:latin typeface="+mn-lt"/>
              </a:rPr>
              <a:t> of A corresponding to </a:t>
            </a:r>
            <a:r>
              <a:rPr lang="el-GR" altLang="en-US" sz="2800" dirty="0">
                <a:latin typeface="+mn-lt"/>
              </a:rPr>
              <a:t>λ</a:t>
            </a:r>
            <a:r>
              <a:rPr lang="en-US" altLang="en-US" sz="2800" dirty="0">
                <a:latin typeface="+mn-lt"/>
              </a:rPr>
              <a:t>, or a </a:t>
            </a:r>
            <a:r>
              <a:rPr lang="el-GR" altLang="en-US" sz="2800" dirty="0">
                <a:solidFill>
                  <a:srgbClr val="009900"/>
                </a:solidFill>
                <a:latin typeface="+mn-lt"/>
              </a:rPr>
              <a:t>λ</a:t>
            </a:r>
            <a:r>
              <a:rPr lang="en-US" altLang="en-US" sz="2800" dirty="0">
                <a:solidFill>
                  <a:srgbClr val="009900"/>
                </a:solidFill>
                <a:latin typeface="+mn-lt"/>
              </a:rPr>
              <a:t>-eigenvector</a:t>
            </a:r>
            <a:r>
              <a:rPr lang="en-US" altLang="en-US" sz="2800" dirty="0">
                <a:latin typeface="+mn-lt"/>
              </a:rPr>
              <a:t> for short</a:t>
            </a:r>
          </a:p>
        </p:txBody>
      </p:sp>
      <p:graphicFrame>
        <p:nvGraphicFramePr>
          <p:cNvPr id="83975" name="Object 7"/>
          <p:cNvGraphicFramePr>
            <a:graphicFrameLocks noChangeAspect="1"/>
          </p:cNvGraphicFramePr>
          <p:nvPr/>
        </p:nvGraphicFramePr>
        <p:xfrm>
          <a:off x="4511676" y="4532314"/>
          <a:ext cx="2447925" cy="625475"/>
        </p:xfrm>
        <a:graphic>
          <a:graphicData uri="http://schemas.openxmlformats.org/presentationml/2006/ole">
            <mc:AlternateContent xmlns:mc="http://schemas.openxmlformats.org/markup-compatibility/2006">
              <mc:Choice xmlns:v="urn:schemas-microsoft-com:vml" Requires="v">
                <p:oleObj spid="_x0000_s34831" name="MathType 6.0 Equation" r:id="rId3" imgW="698400" imgH="177480" progId="Equation.DSMT4">
                  <p:embed/>
                </p:oleObj>
              </mc:Choice>
              <mc:Fallback>
                <p:oleObj name="MathType 6.0 Equation" r:id="rId3" imgW="698400" imgH="17748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676" y="4532314"/>
                        <a:ext cx="244792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7" name="Line 9"/>
          <p:cNvSpPr>
            <a:spLocks noChangeShapeType="1"/>
          </p:cNvSpPr>
          <p:nvPr/>
        </p:nvSpPr>
        <p:spPr bwMode="auto">
          <a:xfrm flipV="1">
            <a:off x="6311900" y="4005263"/>
            <a:ext cx="1079500"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78" name="Text Box 10"/>
          <p:cNvSpPr txBox="1">
            <a:spLocks noChangeArrowheads="1"/>
          </p:cNvSpPr>
          <p:nvPr/>
        </p:nvSpPr>
        <p:spPr bwMode="auto">
          <a:xfrm>
            <a:off x="6672263" y="3630613"/>
            <a:ext cx="1790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a:solidFill>
                  <a:srgbClr val="CC3300"/>
                </a:solidFill>
              </a:rPr>
              <a:t>eigenvalue</a:t>
            </a:r>
          </a:p>
        </p:txBody>
      </p:sp>
      <p:sp>
        <p:nvSpPr>
          <p:cNvPr id="83979" name="Line 11"/>
          <p:cNvSpPr>
            <a:spLocks noChangeShapeType="1"/>
          </p:cNvSpPr>
          <p:nvPr/>
        </p:nvSpPr>
        <p:spPr bwMode="auto">
          <a:xfrm>
            <a:off x="5159376" y="5084764"/>
            <a:ext cx="1368425" cy="649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0" name="Line 12"/>
          <p:cNvSpPr>
            <a:spLocks noChangeShapeType="1"/>
          </p:cNvSpPr>
          <p:nvPr/>
        </p:nvSpPr>
        <p:spPr bwMode="auto">
          <a:xfrm flipH="1">
            <a:off x="6527801" y="5084764"/>
            <a:ext cx="73025" cy="649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1" name="Text Box 13"/>
          <p:cNvSpPr txBox="1">
            <a:spLocks noChangeArrowheads="1"/>
          </p:cNvSpPr>
          <p:nvPr/>
        </p:nvSpPr>
        <p:spPr bwMode="auto">
          <a:xfrm>
            <a:off x="5375276" y="5589588"/>
            <a:ext cx="22145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l-GR" altLang="en-US" sz="2800">
                <a:solidFill>
                  <a:srgbClr val="009900"/>
                </a:solidFill>
              </a:rPr>
              <a:t>λ</a:t>
            </a:r>
            <a:r>
              <a:rPr lang="en-US" altLang="en-US" sz="2800">
                <a:solidFill>
                  <a:srgbClr val="009900"/>
                </a:solidFill>
              </a:rPr>
              <a:t>-eigenvector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3975"/>
                                        </p:tgtEl>
                                        <p:attrNameLst>
                                          <p:attrName>style.visibility</p:attrName>
                                        </p:attrNameLst>
                                      </p:cBhvr>
                                      <p:to>
                                        <p:strVal val="visible"/>
                                      </p:to>
                                    </p:set>
                                    <p:animEffect transition="in" filter="fade">
                                      <p:cBhvr>
                                        <p:cTn id="7" dur="500"/>
                                        <p:tgtEl>
                                          <p:spTgt spid="839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3977"/>
                                        </p:tgtEl>
                                        <p:attrNameLst>
                                          <p:attrName>style.visibility</p:attrName>
                                        </p:attrNameLst>
                                      </p:cBhvr>
                                      <p:to>
                                        <p:strVal val="visible"/>
                                      </p:to>
                                    </p:set>
                                    <p:animEffect transition="in" filter="fade">
                                      <p:cBhvr>
                                        <p:cTn id="12" dur="500"/>
                                        <p:tgtEl>
                                          <p:spTgt spid="8397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3978"/>
                                        </p:tgtEl>
                                        <p:attrNameLst>
                                          <p:attrName>style.visibility</p:attrName>
                                        </p:attrNameLst>
                                      </p:cBhvr>
                                      <p:to>
                                        <p:strVal val="visible"/>
                                      </p:to>
                                    </p:set>
                                    <p:animEffect transition="in" filter="fade">
                                      <p:cBhvr>
                                        <p:cTn id="15" dur="500"/>
                                        <p:tgtEl>
                                          <p:spTgt spid="8397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83979"/>
                                        </p:tgtEl>
                                        <p:attrNameLst>
                                          <p:attrName>style.visibility</p:attrName>
                                        </p:attrNameLst>
                                      </p:cBhvr>
                                      <p:to>
                                        <p:strVal val="visible"/>
                                      </p:to>
                                    </p:set>
                                    <p:animEffect transition="in" filter="fade">
                                      <p:cBhvr>
                                        <p:cTn id="20" dur="500"/>
                                        <p:tgtEl>
                                          <p:spTgt spid="83979"/>
                                        </p:tgtEl>
                                      </p:cBhvr>
                                    </p:animEffect>
                                  </p:childTnLst>
                                </p:cTn>
                              </p:par>
                              <p:par>
                                <p:cTn id="21" presetID="10" presetClass="entr" presetSubtype="0" fill="hold" nodeType="withEffect">
                                  <p:stCondLst>
                                    <p:cond delay="0"/>
                                  </p:stCondLst>
                                  <p:childTnLst>
                                    <p:set>
                                      <p:cBhvr>
                                        <p:cTn id="22" dur="1" fill="hold">
                                          <p:stCondLst>
                                            <p:cond delay="0"/>
                                          </p:stCondLst>
                                        </p:cTn>
                                        <p:tgtEl>
                                          <p:spTgt spid="83980"/>
                                        </p:tgtEl>
                                        <p:attrNameLst>
                                          <p:attrName>style.visibility</p:attrName>
                                        </p:attrNameLst>
                                      </p:cBhvr>
                                      <p:to>
                                        <p:strVal val="visible"/>
                                      </p:to>
                                    </p:set>
                                    <p:animEffect transition="in" filter="fade">
                                      <p:cBhvr>
                                        <p:cTn id="23" dur="500"/>
                                        <p:tgtEl>
                                          <p:spTgt spid="8398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3981"/>
                                        </p:tgtEl>
                                        <p:attrNameLst>
                                          <p:attrName>style.visibility</p:attrName>
                                        </p:attrNameLst>
                                      </p:cBhvr>
                                      <p:to>
                                        <p:strVal val="visible"/>
                                      </p:to>
                                    </p:set>
                                    <p:animEffect transition="in" filter="fade">
                                      <p:cBhvr>
                                        <p:cTn id="26" dur="500"/>
                                        <p:tgtEl>
                                          <p:spTgt spid="83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8" grpId="0"/>
      <p:bldP spid="8398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a:xfrm>
            <a:off x="685800" y="528637"/>
            <a:ext cx="10972800" cy="1143000"/>
          </a:xfrm>
        </p:spPr>
        <p:txBody>
          <a:bodyPr>
            <a:normAutofit/>
          </a:bodyPr>
          <a:lstStyle/>
          <a:p>
            <a:pPr eaLnBrk="1" hangingPunct="1"/>
            <a:r>
              <a:rPr lang="en-US" altLang="en-US" sz="3600" b="1" dirty="0">
                <a:solidFill>
                  <a:srgbClr val="FF0000"/>
                </a:solidFill>
                <a:latin typeface="+mn-lt"/>
              </a:rPr>
              <a:t>Example</a:t>
            </a:r>
          </a:p>
        </p:txBody>
      </p:sp>
      <p:sp>
        <p:nvSpPr>
          <p:cNvPr id="35846" name="Rectangle 3"/>
          <p:cNvSpPr>
            <a:spLocks noGrp="1" noChangeArrowheads="1"/>
          </p:cNvSpPr>
          <p:nvPr>
            <p:ph type="body" sz="half" idx="1"/>
          </p:nvPr>
        </p:nvSpPr>
        <p:spPr>
          <a:xfrm>
            <a:off x="778668" y="1671637"/>
            <a:ext cx="7319964" cy="4525963"/>
          </a:xfrm>
        </p:spPr>
        <p:txBody>
          <a:bodyPr/>
          <a:lstStyle/>
          <a:p>
            <a:pPr eaLnBrk="1" hangingPunct="1"/>
            <a:r>
              <a:rPr lang="en-US" altLang="en-US" sz="2800" dirty="0" smtClean="0">
                <a:latin typeface="+mn-lt"/>
              </a:rPr>
              <a:t>Find an </a:t>
            </a:r>
            <a:r>
              <a:rPr lang="en-US" altLang="en-US" sz="2800" dirty="0" smtClean="0">
                <a:solidFill>
                  <a:srgbClr val="CC3300"/>
                </a:solidFill>
                <a:latin typeface="+mn-lt"/>
              </a:rPr>
              <a:t>eigenvalue</a:t>
            </a:r>
            <a:r>
              <a:rPr lang="en-US" altLang="en-US" sz="2800" dirty="0" smtClean="0">
                <a:latin typeface="+mn-lt"/>
              </a:rPr>
              <a:t> and </a:t>
            </a:r>
            <a:r>
              <a:rPr lang="en-US" altLang="en-US" sz="2800" dirty="0" smtClean="0">
                <a:solidFill>
                  <a:schemeClr val="accent2"/>
                </a:solidFill>
                <a:latin typeface="+mn-lt"/>
              </a:rPr>
              <a:t>eigenvector</a:t>
            </a:r>
            <a:r>
              <a:rPr lang="en-US" altLang="en-US" sz="2800" dirty="0" smtClean="0">
                <a:latin typeface="+mn-lt"/>
              </a:rPr>
              <a:t> for the matrix</a:t>
            </a:r>
          </a:p>
        </p:txBody>
      </p:sp>
      <p:graphicFrame>
        <p:nvGraphicFramePr>
          <p:cNvPr id="35844" name="Object 10"/>
          <p:cNvGraphicFramePr>
            <a:graphicFrameLocks noGrp="1" noChangeAspect="1"/>
          </p:cNvGraphicFramePr>
          <p:nvPr>
            <p:ph sz="half" idx="2"/>
            <p:extLst>
              <p:ext uri="{D42A27DB-BD31-4B8C-83A1-F6EECF244321}">
                <p14:modId xmlns:p14="http://schemas.microsoft.com/office/powerpoint/2010/main" val="2127123200"/>
              </p:ext>
            </p:extLst>
          </p:nvPr>
        </p:nvGraphicFramePr>
        <p:xfrm>
          <a:off x="7315435" y="3478741"/>
          <a:ext cx="3982571" cy="1246718"/>
        </p:xfrm>
        <a:graphic>
          <a:graphicData uri="http://schemas.openxmlformats.org/presentationml/2006/ole">
            <mc:AlternateContent xmlns:mc="http://schemas.openxmlformats.org/markup-compatibility/2006">
              <mc:Choice xmlns:v="urn:schemas-microsoft-com:vml" Requires="v">
                <p:oleObj spid="_x0000_s35869" name="MathType 6.0 Equation" r:id="rId3" imgW="1460160" imgH="457200" progId="Equation.DSMT4">
                  <p:embed/>
                </p:oleObj>
              </mc:Choice>
              <mc:Fallback>
                <p:oleObj name="MathType 6.0 Equation" r:id="rId3" imgW="1460160" imgH="4572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435" y="3478741"/>
                        <a:ext cx="3982571" cy="1246718"/>
                      </a:xfrm>
                      <a:prstGeom prst="rect">
                        <a:avLst/>
                      </a:prstGeom>
                      <a:noFill/>
                      <a:ln>
                        <a:noFill/>
                      </a:ln>
                      <a:effectLst/>
                    </p:spPr>
                  </p:pic>
                </p:oleObj>
              </mc:Fallback>
            </mc:AlternateContent>
          </a:graphicData>
        </a:graphic>
      </p:graphicFrame>
      <p:graphicFrame>
        <p:nvGraphicFramePr>
          <p:cNvPr id="35842" name="Object 4"/>
          <p:cNvGraphicFramePr>
            <a:graphicFrameLocks noChangeAspect="1"/>
          </p:cNvGraphicFramePr>
          <p:nvPr>
            <p:extLst>
              <p:ext uri="{D42A27DB-BD31-4B8C-83A1-F6EECF244321}">
                <p14:modId xmlns:p14="http://schemas.microsoft.com/office/powerpoint/2010/main" val="2829738120"/>
              </p:ext>
            </p:extLst>
          </p:nvPr>
        </p:nvGraphicFramePr>
        <p:xfrm>
          <a:off x="8191500" y="1364455"/>
          <a:ext cx="2087563" cy="1193800"/>
        </p:xfrm>
        <a:graphic>
          <a:graphicData uri="http://schemas.openxmlformats.org/presentationml/2006/ole">
            <mc:AlternateContent xmlns:mc="http://schemas.openxmlformats.org/markup-compatibility/2006">
              <mc:Choice xmlns:v="urn:schemas-microsoft-com:vml" Requires="v">
                <p:oleObj spid="_x0000_s35870" name="Equation" r:id="rId5" imgW="863280" imgH="495000" progId="Equation.DSMT4">
                  <p:embed/>
                </p:oleObj>
              </mc:Choice>
              <mc:Fallback>
                <p:oleObj name="Equation" r:id="rId5" imgW="863280" imgH="495000" progId="Equation.DSMT4">
                  <p:embed/>
                  <p:pic>
                    <p:nvPicPr>
                      <p:cNvPr id="0" name="Object 4"/>
                      <p:cNvPicPr>
                        <a:picLocks noChangeAspect="1" noChangeArrowheads="1"/>
                      </p:cNvPicPr>
                      <p:nvPr/>
                    </p:nvPicPr>
                    <p:blipFill>
                      <a:blip r:embed="rId6"/>
                      <a:srcRect/>
                      <a:stretch>
                        <a:fillRect/>
                      </a:stretch>
                    </p:blipFill>
                    <p:spPr bwMode="auto">
                      <a:xfrm>
                        <a:off x="8191500" y="1364455"/>
                        <a:ext cx="2087563"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997" name="Object 5"/>
          <p:cNvGraphicFramePr>
            <a:graphicFrameLocks noChangeAspect="1"/>
          </p:cNvGraphicFramePr>
          <p:nvPr>
            <p:extLst>
              <p:ext uri="{D42A27DB-BD31-4B8C-83A1-F6EECF244321}">
                <p14:modId xmlns:p14="http://schemas.microsoft.com/office/powerpoint/2010/main" val="4125011271"/>
              </p:ext>
            </p:extLst>
          </p:nvPr>
        </p:nvGraphicFramePr>
        <p:xfrm>
          <a:off x="1919288" y="3551238"/>
          <a:ext cx="3382962" cy="1268412"/>
        </p:xfrm>
        <a:graphic>
          <a:graphicData uri="http://schemas.openxmlformats.org/presentationml/2006/ole">
            <mc:AlternateContent xmlns:mc="http://schemas.openxmlformats.org/markup-compatibility/2006">
              <mc:Choice xmlns:v="urn:schemas-microsoft-com:vml" Requires="v">
                <p:oleObj spid="_x0000_s35871" name="MathType 6.0 Equation" r:id="rId7" imgW="1218960" imgH="457200" progId="Equation.DSMT4">
                  <p:embed/>
                </p:oleObj>
              </mc:Choice>
              <mc:Fallback>
                <p:oleObj name="MathType 6.0 Equation" r:id="rId7" imgW="1218960" imgH="457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9288" y="3551238"/>
                        <a:ext cx="3382962" cy="1268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998" name="Line 6"/>
          <p:cNvSpPr>
            <a:spLocks noChangeShapeType="1"/>
          </p:cNvSpPr>
          <p:nvPr/>
        </p:nvSpPr>
        <p:spPr bwMode="auto">
          <a:xfrm>
            <a:off x="5302250" y="4387850"/>
            <a:ext cx="1081088" cy="649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800"/>
          </a:p>
        </p:txBody>
      </p:sp>
      <p:sp>
        <p:nvSpPr>
          <p:cNvPr id="84999" name="Text Box 7"/>
          <p:cNvSpPr txBox="1">
            <a:spLocks noChangeArrowheads="1"/>
          </p:cNvSpPr>
          <p:nvPr/>
        </p:nvSpPr>
        <p:spPr bwMode="auto">
          <a:xfrm>
            <a:off x="5591176" y="4892676"/>
            <a:ext cx="1927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a:solidFill>
                  <a:schemeClr val="accent2"/>
                </a:solidFill>
              </a:rPr>
              <a:t>eigenvector</a:t>
            </a:r>
          </a:p>
        </p:txBody>
      </p:sp>
      <p:sp>
        <p:nvSpPr>
          <p:cNvPr id="85000" name="Text Box 8"/>
          <p:cNvSpPr txBox="1">
            <a:spLocks noChangeArrowheads="1"/>
          </p:cNvSpPr>
          <p:nvPr/>
        </p:nvSpPr>
        <p:spPr bwMode="auto">
          <a:xfrm>
            <a:off x="3070225" y="4926013"/>
            <a:ext cx="1790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a:solidFill>
                  <a:srgbClr val="CC3300"/>
                </a:solidFill>
              </a:rPr>
              <a:t>eigenvalue</a:t>
            </a:r>
          </a:p>
        </p:txBody>
      </p:sp>
      <p:sp>
        <p:nvSpPr>
          <p:cNvPr id="85001" name="Line 9"/>
          <p:cNvSpPr>
            <a:spLocks noChangeShapeType="1"/>
          </p:cNvSpPr>
          <p:nvPr/>
        </p:nvSpPr>
        <p:spPr bwMode="auto">
          <a:xfrm flipH="1">
            <a:off x="4006850" y="4316414"/>
            <a:ext cx="431800"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4997"/>
                                        </p:tgtEl>
                                        <p:attrNameLst>
                                          <p:attrName>style.visibility</p:attrName>
                                        </p:attrNameLst>
                                      </p:cBhvr>
                                      <p:to>
                                        <p:strVal val="visible"/>
                                      </p:to>
                                    </p:set>
                                    <p:animEffect transition="in" filter="fade">
                                      <p:cBhvr>
                                        <p:cTn id="7" dur="500"/>
                                        <p:tgtEl>
                                          <p:spTgt spid="849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5001"/>
                                        </p:tgtEl>
                                        <p:attrNameLst>
                                          <p:attrName>style.visibility</p:attrName>
                                        </p:attrNameLst>
                                      </p:cBhvr>
                                      <p:to>
                                        <p:strVal val="visible"/>
                                      </p:to>
                                    </p:set>
                                    <p:animEffect transition="in" filter="fade">
                                      <p:cBhvr>
                                        <p:cTn id="12" dur="500"/>
                                        <p:tgtEl>
                                          <p:spTgt spid="8500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5000"/>
                                        </p:tgtEl>
                                        <p:attrNameLst>
                                          <p:attrName>style.visibility</p:attrName>
                                        </p:attrNameLst>
                                      </p:cBhvr>
                                      <p:to>
                                        <p:strVal val="visible"/>
                                      </p:to>
                                    </p:set>
                                    <p:animEffect transition="in" filter="fade">
                                      <p:cBhvr>
                                        <p:cTn id="15" dur="500"/>
                                        <p:tgtEl>
                                          <p:spTgt spid="8500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84998"/>
                                        </p:tgtEl>
                                        <p:attrNameLst>
                                          <p:attrName>style.visibility</p:attrName>
                                        </p:attrNameLst>
                                      </p:cBhvr>
                                      <p:to>
                                        <p:strVal val="visible"/>
                                      </p:to>
                                    </p:set>
                                    <p:animEffect transition="in" filter="fade">
                                      <p:cBhvr>
                                        <p:cTn id="20" dur="500"/>
                                        <p:tgtEl>
                                          <p:spTgt spid="8499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4999"/>
                                        </p:tgtEl>
                                        <p:attrNameLst>
                                          <p:attrName>style.visibility</p:attrName>
                                        </p:attrNameLst>
                                      </p:cBhvr>
                                      <p:to>
                                        <p:strVal val="visible"/>
                                      </p:to>
                                    </p:set>
                                    <p:animEffect transition="in" filter="fade">
                                      <p:cBhvr>
                                        <p:cTn id="23" dur="500"/>
                                        <p:tgtEl>
                                          <p:spTgt spid="84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9" grpId="0"/>
      <p:bldP spid="8500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ChangeArrowheads="1"/>
          </p:cNvSpPr>
          <p:nvPr/>
        </p:nvSpPr>
        <p:spPr bwMode="auto">
          <a:xfrm>
            <a:off x="1524000" y="2772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36870" name="Rectangle 3"/>
          <p:cNvSpPr>
            <a:spLocks noChangeArrowheads="1"/>
          </p:cNvSpPr>
          <p:nvPr/>
        </p:nvSpPr>
        <p:spPr bwMode="auto">
          <a:xfrm>
            <a:off x="1524000" y="2772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36871" name="Rectangle 4"/>
          <p:cNvSpPr>
            <a:spLocks noChangeArrowheads="1"/>
          </p:cNvSpPr>
          <p:nvPr/>
        </p:nvSpPr>
        <p:spPr bwMode="auto">
          <a:xfrm>
            <a:off x="152400" y="-13334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a:solidFill>
                  <a:srgbClr val="FF0000"/>
                </a:solidFill>
                <a:latin typeface="+mn-lt"/>
              </a:rPr>
              <a:t>How to find P?</a:t>
            </a:r>
          </a:p>
        </p:txBody>
      </p:sp>
      <p:graphicFrame>
        <p:nvGraphicFramePr>
          <p:cNvPr id="36866" name="Object 5"/>
          <p:cNvGraphicFramePr>
            <a:graphicFrameLocks noChangeAspect="1"/>
          </p:cNvGraphicFramePr>
          <p:nvPr>
            <p:extLst>
              <p:ext uri="{D42A27DB-BD31-4B8C-83A1-F6EECF244321}">
                <p14:modId xmlns:p14="http://schemas.microsoft.com/office/powerpoint/2010/main" val="719022287"/>
              </p:ext>
            </p:extLst>
          </p:nvPr>
        </p:nvGraphicFramePr>
        <p:xfrm>
          <a:off x="4019020" y="1735139"/>
          <a:ext cx="4068763" cy="663575"/>
        </p:xfrm>
        <a:graphic>
          <a:graphicData uri="http://schemas.openxmlformats.org/presentationml/2006/ole">
            <mc:AlternateContent xmlns:mc="http://schemas.openxmlformats.org/markup-compatibility/2006">
              <mc:Choice xmlns:v="urn:schemas-microsoft-com:vml" Requires="v">
                <p:oleObj spid="_x0000_s36895" name="Equation" r:id="rId3" imgW="1562040" imgH="253800" progId="Equation.DSMT4">
                  <p:embed/>
                </p:oleObj>
              </mc:Choice>
              <mc:Fallback>
                <p:oleObj name="Equation" r:id="rId3" imgW="1562040" imgH="253800" progId="Equation.DSMT4">
                  <p:embed/>
                  <p:pic>
                    <p:nvPicPr>
                      <p:cNvPr id="0" name="Object 5"/>
                      <p:cNvPicPr>
                        <a:picLocks noChangeAspect="1" noChangeArrowheads="1"/>
                      </p:cNvPicPr>
                      <p:nvPr/>
                    </p:nvPicPr>
                    <p:blipFill>
                      <a:blip r:embed="rId4"/>
                      <a:srcRect/>
                      <a:stretch>
                        <a:fillRect/>
                      </a:stretch>
                    </p:blipFill>
                    <p:spPr bwMode="auto">
                      <a:xfrm>
                        <a:off x="4019020" y="1735139"/>
                        <a:ext cx="4068763"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7" name="Object 6"/>
          <p:cNvGraphicFramePr>
            <a:graphicFrameLocks noChangeAspect="1"/>
          </p:cNvGraphicFramePr>
          <p:nvPr/>
        </p:nvGraphicFramePr>
        <p:xfrm>
          <a:off x="1847850" y="2636838"/>
          <a:ext cx="8496300" cy="2559050"/>
        </p:xfrm>
        <a:graphic>
          <a:graphicData uri="http://schemas.openxmlformats.org/presentationml/2006/ole">
            <mc:AlternateContent xmlns:mc="http://schemas.openxmlformats.org/markup-compatibility/2006">
              <mc:Choice xmlns:v="urn:schemas-microsoft-com:vml" Requires="v">
                <p:oleObj spid="_x0000_s36896" name="MathType 6.0 Equation" r:id="rId5" imgW="3632040" imgH="1091880" progId="Equation.DSMT4">
                  <p:embed/>
                </p:oleObj>
              </mc:Choice>
              <mc:Fallback>
                <p:oleObj name="MathType 6.0 Equation" r:id="rId5" imgW="3632040" imgH="109188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850" y="2636838"/>
                        <a:ext cx="8496300" cy="2559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7" name="Line 7"/>
          <p:cNvSpPr>
            <a:spLocks noChangeShapeType="1"/>
          </p:cNvSpPr>
          <p:nvPr/>
        </p:nvSpPr>
        <p:spPr bwMode="auto">
          <a:xfrm>
            <a:off x="4079875" y="4221164"/>
            <a:ext cx="2160588" cy="73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48" name="Text Box 8"/>
          <p:cNvSpPr txBox="1">
            <a:spLocks noChangeArrowheads="1"/>
          </p:cNvSpPr>
          <p:nvPr/>
        </p:nvSpPr>
        <p:spPr bwMode="auto">
          <a:xfrm>
            <a:off x="6240463" y="4057651"/>
            <a:ext cx="36115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a:solidFill>
                  <a:schemeClr val="accent2"/>
                </a:solidFill>
              </a:rPr>
              <a:t>X</a:t>
            </a:r>
            <a:r>
              <a:rPr lang="en-US" altLang="en-US" sz="2800" baseline="-25000">
                <a:solidFill>
                  <a:schemeClr val="accent2"/>
                </a:solidFill>
              </a:rPr>
              <a:t>i</a:t>
            </a:r>
            <a:r>
              <a:rPr lang="en-US" altLang="en-US" sz="2800">
                <a:solidFill>
                  <a:schemeClr val="accent2"/>
                </a:solidFill>
              </a:rPr>
              <a:t> are nonzero columns</a:t>
            </a:r>
          </a:p>
        </p:txBody>
      </p:sp>
      <p:graphicFrame>
        <p:nvGraphicFramePr>
          <p:cNvPr id="87049" name="Object 9"/>
          <p:cNvGraphicFramePr>
            <a:graphicFrameLocks noChangeAspect="1"/>
          </p:cNvGraphicFramePr>
          <p:nvPr>
            <p:extLst>
              <p:ext uri="{D42A27DB-BD31-4B8C-83A1-F6EECF244321}">
                <p14:modId xmlns:p14="http://schemas.microsoft.com/office/powerpoint/2010/main" val="350668535"/>
              </p:ext>
            </p:extLst>
          </p:nvPr>
        </p:nvGraphicFramePr>
        <p:xfrm>
          <a:off x="2249488" y="5314950"/>
          <a:ext cx="5821362" cy="663575"/>
        </p:xfrm>
        <a:graphic>
          <a:graphicData uri="http://schemas.openxmlformats.org/presentationml/2006/ole">
            <mc:AlternateContent xmlns:mc="http://schemas.openxmlformats.org/markup-compatibility/2006">
              <mc:Choice xmlns:v="urn:schemas-microsoft-com:vml" Requires="v">
                <p:oleObj spid="_x0000_s36897" name="MathType 6.0 Equation" r:id="rId7" imgW="2234880" imgH="253800" progId="Equation.DSMT4">
                  <p:embed/>
                </p:oleObj>
              </mc:Choice>
              <mc:Fallback>
                <p:oleObj name="MathType 6.0 Equation" r:id="rId7" imgW="2234880" imgH="2538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9488" y="5314950"/>
                        <a:ext cx="5821362"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7047"/>
                                        </p:tgtEl>
                                        <p:attrNameLst>
                                          <p:attrName>style.visibility</p:attrName>
                                        </p:attrNameLst>
                                      </p:cBhvr>
                                      <p:to>
                                        <p:strVal val="visible"/>
                                      </p:to>
                                    </p:set>
                                    <p:animEffect transition="in" filter="fade">
                                      <p:cBhvr>
                                        <p:cTn id="7" dur="500"/>
                                        <p:tgtEl>
                                          <p:spTgt spid="870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7048"/>
                                        </p:tgtEl>
                                        <p:attrNameLst>
                                          <p:attrName>style.visibility</p:attrName>
                                        </p:attrNameLst>
                                      </p:cBhvr>
                                      <p:to>
                                        <p:strVal val="visible"/>
                                      </p:to>
                                    </p:set>
                                    <p:animEffect transition="in" filter="fade">
                                      <p:cBhvr>
                                        <p:cTn id="10" dur="500"/>
                                        <p:tgtEl>
                                          <p:spTgt spid="8704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87049"/>
                                        </p:tgtEl>
                                        <p:attrNameLst>
                                          <p:attrName>style.visibility</p:attrName>
                                        </p:attrNameLst>
                                      </p:cBhvr>
                                      <p:to>
                                        <p:strVal val="visible"/>
                                      </p:to>
                                    </p:set>
                                    <p:animEffect transition="in" filter="fade">
                                      <p:cBhvr>
                                        <p:cTn id="15" dur="500"/>
                                        <p:tgtEl>
                                          <p:spTgt spid="87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1981200" y="609600"/>
            <a:ext cx="8229600" cy="1143000"/>
          </a:xfrm>
        </p:spPr>
        <p:txBody>
          <a:bodyPr>
            <a:normAutofit fontScale="90000"/>
          </a:bodyPr>
          <a:lstStyle/>
          <a:p>
            <a:pPr eaLnBrk="1" hangingPunct="1"/>
            <a:r>
              <a:rPr lang="en-US" altLang="en-US" sz="4800" b="1">
                <a:solidFill>
                  <a:srgbClr val="003399"/>
                </a:solidFill>
                <a:latin typeface="+mn-lt"/>
              </a:rPr>
              <a:t>The </a:t>
            </a:r>
            <a:r>
              <a:rPr lang="en-US" altLang="en-US" sz="5400" b="1">
                <a:solidFill>
                  <a:srgbClr val="003399"/>
                </a:solidFill>
                <a:latin typeface="+mn-lt"/>
              </a:rPr>
              <a:t>determinant</a:t>
            </a:r>
            <a:r>
              <a:rPr lang="en-US" altLang="en-US" sz="4800" b="1">
                <a:solidFill>
                  <a:srgbClr val="003399"/>
                </a:solidFill>
                <a:latin typeface="+mn-lt"/>
              </a:rPr>
              <a:t> of 3x3 matrix</a:t>
            </a:r>
          </a:p>
        </p:txBody>
      </p:sp>
      <p:graphicFrame>
        <p:nvGraphicFramePr>
          <p:cNvPr id="3074" name="Object 4"/>
          <p:cNvGraphicFramePr>
            <a:graphicFrameLocks noGrp="1" noChangeAspect="1"/>
          </p:cNvGraphicFramePr>
          <p:nvPr>
            <p:ph sz="half" idx="1"/>
          </p:nvPr>
        </p:nvGraphicFramePr>
        <p:xfrm>
          <a:off x="2133600" y="1965325"/>
          <a:ext cx="4119563" cy="1920875"/>
        </p:xfrm>
        <a:graphic>
          <a:graphicData uri="http://schemas.openxmlformats.org/presentationml/2006/ole">
            <mc:AlternateContent xmlns:mc="http://schemas.openxmlformats.org/markup-compatibility/2006">
              <mc:Choice xmlns:v="urn:schemas-microsoft-com:vml" Requires="v">
                <p:oleObj spid="_x0000_s3107" name="MathType 6.0 Equation" r:id="rId3" imgW="2070000" imgH="965160" progId="Equation.DSMT4">
                  <p:embed/>
                </p:oleObj>
              </mc:Choice>
              <mc:Fallback>
                <p:oleObj name="MathType 6.0 Equation" r:id="rId3" imgW="2070000" imgH="9651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965325"/>
                        <a:ext cx="4119563"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20"/>
          <p:cNvGraphicFramePr>
            <a:graphicFrameLocks noGrp="1" noChangeAspect="1"/>
          </p:cNvGraphicFramePr>
          <p:nvPr>
            <p:ph sz="half" idx="2"/>
          </p:nvPr>
        </p:nvGraphicFramePr>
        <p:xfrm>
          <a:off x="1755775" y="4922838"/>
          <a:ext cx="7383463" cy="606425"/>
        </p:xfrm>
        <a:graphic>
          <a:graphicData uri="http://schemas.openxmlformats.org/presentationml/2006/ole">
            <mc:AlternateContent xmlns:mc="http://schemas.openxmlformats.org/markup-compatibility/2006">
              <mc:Choice xmlns:v="urn:schemas-microsoft-com:vml" Requires="v">
                <p:oleObj spid="_x0000_s3108" name="MathType 6.0 Equation" r:id="rId5" imgW="2628720" imgH="215640" progId="Equation.DSMT4">
                  <p:embed/>
                </p:oleObj>
              </mc:Choice>
              <mc:Fallback>
                <p:oleObj name="MathType 6.0 Equation" r:id="rId5" imgW="2628720" imgH="215640"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5775" y="4922838"/>
                        <a:ext cx="7383463"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6" name="Rectangle 18"/>
          <p:cNvSpPr>
            <a:spLocks noChangeArrowheads="1"/>
          </p:cNvSpPr>
          <p:nvPr/>
        </p:nvSpPr>
        <p:spPr bwMode="auto">
          <a:xfrm>
            <a:off x="4572000" y="1981200"/>
            <a:ext cx="1676400" cy="2438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grpSp>
        <p:nvGrpSpPr>
          <p:cNvPr id="2" name="Group 19"/>
          <p:cNvGrpSpPr>
            <a:grpSpLocks/>
          </p:cNvGrpSpPr>
          <p:nvPr/>
        </p:nvGrpSpPr>
        <p:grpSpPr bwMode="auto">
          <a:xfrm>
            <a:off x="2133600" y="2514600"/>
            <a:ext cx="4191000" cy="1460500"/>
            <a:chOff x="384" y="1584"/>
            <a:chExt cx="2640" cy="920"/>
          </a:xfrm>
        </p:grpSpPr>
        <p:sp>
          <p:nvSpPr>
            <p:cNvPr id="3089" name="Line 6"/>
            <p:cNvSpPr>
              <a:spLocks noChangeShapeType="1"/>
            </p:cNvSpPr>
            <p:nvPr/>
          </p:nvSpPr>
          <p:spPr bwMode="auto">
            <a:xfrm>
              <a:off x="384" y="1584"/>
              <a:ext cx="1632" cy="91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0" name="Line 7"/>
            <p:cNvSpPr>
              <a:spLocks noChangeShapeType="1"/>
            </p:cNvSpPr>
            <p:nvPr/>
          </p:nvSpPr>
          <p:spPr bwMode="auto">
            <a:xfrm>
              <a:off x="1392" y="1584"/>
              <a:ext cx="1632" cy="91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1" name="Line 8"/>
            <p:cNvSpPr>
              <a:spLocks noChangeShapeType="1"/>
            </p:cNvSpPr>
            <p:nvPr/>
          </p:nvSpPr>
          <p:spPr bwMode="auto">
            <a:xfrm>
              <a:off x="864" y="1592"/>
              <a:ext cx="1632" cy="91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7177" name="Line 9"/>
          <p:cNvSpPr>
            <a:spLocks noChangeShapeType="1"/>
          </p:cNvSpPr>
          <p:nvPr/>
        </p:nvSpPr>
        <p:spPr bwMode="auto">
          <a:xfrm flipH="1">
            <a:off x="2057400" y="2590800"/>
            <a:ext cx="2438400" cy="1371600"/>
          </a:xfrm>
          <a:prstGeom prst="line">
            <a:avLst/>
          </a:prstGeom>
          <a:noFill/>
          <a:ln w="38100">
            <a:solidFill>
              <a:srgbClr val="0033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8" name="Line 10"/>
          <p:cNvSpPr>
            <a:spLocks noChangeShapeType="1"/>
          </p:cNvSpPr>
          <p:nvPr/>
        </p:nvSpPr>
        <p:spPr bwMode="auto">
          <a:xfrm flipH="1">
            <a:off x="2819400" y="2590800"/>
            <a:ext cx="2438400" cy="1371600"/>
          </a:xfrm>
          <a:prstGeom prst="line">
            <a:avLst/>
          </a:prstGeom>
          <a:noFill/>
          <a:ln w="38100">
            <a:solidFill>
              <a:srgbClr val="0033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9" name="Line 11"/>
          <p:cNvSpPr>
            <a:spLocks noChangeShapeType="1"/>
          </p:cNvSpPr>
          <p:nvPr/>
        </p:nvSpPr>
        <p:spPr bwMode="auto">
          <a:xfrm flipH="1">
            <a:off x="3657600" y="2590800"/>
            <a:ext cx="2438400" cy="1371600"/>
          </a:xfrm>
          <a:prstGeom prst="line">
            <a:avLst/>
          </a:prstGeom>
          <a:noFill/>
          <a:ln w="38100">
            <a:solidFill>
              <a:srgbClr val="0033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0" name="Text Box 12"/>
          <p:cNvSpPr txBox="1">
            <a:spLocks noChangeArrowheads="1"/>
          </p:cNvSpPr>
          <p:nvPr/>
        </p:nvSpPr>
        <p:spPr bwMode="auto">
          <a:xfrm>
            <a:off x="4556125" y="3852863"/>
            <a:ext cx="450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a:solidFill>
                  <a:srgbClr val="FF0000"/>
                </a:solidFill>
                <a:latin typeface="Arial" panose="020B0604020202020204" pitchFamily="34" charset="0"/>
              </a:rPr>
              <a:t>+</a:t>
            </a:r>
          </a:p>
        </p:txBody>
      </p:sp>
      <p:sp>
        <p:nvSpPr>
          <p:cNvPr id="7181" name="Text Box 13"/>
          <p:cNvSpPr txBox="1">
            <a:spLocks noChangeArrowheads="1"/>
          </p:cNvSpPr>
          <p:nvPr/>
        </p:nvSpPr>
        <p:spPr bwMode="auto">
          <a:xfrm>
            <a:off x="5340350" y="3854450"/>
            <a:ext cx="450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a:solidFill>
                  <a:srgbClr val="FF0000"/>
                </a:solidFill>
                <a:latin typeface="Arial" panose="020B0604020202020204" pitchFamily="34" charset="0"/>
              </a:rPr>
              <a:t>+</a:t>
            </a:r>
          </a:p>
        </p:txBody>
      </p:sp>
      <p:sp>
        <p:nvSpPr>
          <p:cNvPr id="7182" name="Text Box 14"/>
          <p:cNvSpPr txBox="1">
            <a:spLocks noChangeArrowheads="1"/>
          </p:cNvSpPr>
          <p:nvPr/>
        </p:nvSpPr>
        <p:spPr bwMode="auto">
          <a:xfrm>
            <a:off x="6096000" y="3854450"/>
            <a:ext cx="450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a:solidFill>
                  <a:srgbClr val="FF0000"/>
                </a:solidFill>
                <a:latin typeface="Arial" panose="020B0604020202020204" pitchFamily="34" charset="0"/>
              </a:rPr>
              <a:t>+</a:t>
            </a:r>
          </a:p>
        </p:txBody>
      </p:sp>
      <p:sp>
        <p:nvSpPr>
          <p:cNvPr id="7183" name="Text Box 15"/>
          <p:cNvSpPr txBox="1">
            <a:spLocks noChangeArrowheads="1"/>
          </p:cNvSpPr>
          <p:nvPr/>
        </p:nvSpPr>
        <p:spPr bwMode="auto">
          <a:xfrm>
            <a:off x="3276600" y="3771900"/>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a:solidFill>
                  <a:srgbClr val="003399"/>
                </a:solidFill>
                <a:latin typeface="Arial" panose="020B0604020202020204" pitchFamily="34" charset="0"/>
              </a:rPr>
              <a:t>-</a:t>
            </a:r>
          </a:p>
        </p:txBody>
      </p:sp>
      <p:sp>
        <p:nvSpPr>
          <p:cNvPr id="7184" name="Text Box 16"/>
          <p:cNvSpPr txBox="1">
            <a:spLocks noChangeArrowheads="1"/>
          </p:cNvSpPr>
          <p:nvPr/>
        </p:nvSpPr>
        <p:spPr bwMode="auto">
          <a:xfrm>
            <a:off x="2514600" y="3771900"/>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a:solidFill>
                  <a:srgbClr val="003399"/>
                </a:solidFill>
                <a:latin typeface="Arial" panose="020B0604020202020204" pitchFamily="34" charset="0"/>
              </a:rPr>
              <a:t>-</a:t>
            </a:r>
          </a:p>
        </p:txBody>
      </p:sp>
      <p:sp>
        <p:nvSpPr>
          <p:cNvPr id="7185" name="Text Box 17"/>
          <p:cNvSpPr txBox="1">
            <a:spLocks noChangeArrowheads="1"/>
          </p:cNvSpPr>
          <p:nvPr/>
        </p:nvSpPr>
        <p:spPr bwMode="auto">
          <a:xfrm>
            <a:off x="1790700" y="3759200"/>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a:solidFill>
                  <a:srgbClr val="003399"/>
                </a:solidFill>
                <a:latin typeface="Arial" panose="020B0604020202020204" pitchFamily="34" charset="0"/>
              </a:rPr>
              <a:t>-</a:t>
            </a:r>
          </a:p>
        </p:txBody>
      </p:sp>
      <p:graphicFrame>
        <p:nvGraphicFramePr>
          <p:cNvPr id="7196" name="Object 28"/>
          <p:cNvGraphicFramePr>
            <a:graphicFrameLocks noChangeAspect="1"/>
          </p:cNvGraphicFramePr>
          <p:nvPr/>
        </p:nvGraphicFramePr>
        <p:xfrm>
          <a:off x="6623050" y="2330450"/>
          <a:ext cx="3663950" cy="1708150"/>
        </p:xfrm>
        <a:graphic>
          <a:graphicData uri="http://schemas.openxmlformats.org/presentationml/2006/ole">
            <mc:AlternateContent xmlns:mc="http://schemas.openxmlformats.org/markup-compatibility/2006">
              <mc:Choice xmlns:v="urn:schemas-microsoft-com:vml" Requires="v">
                <p:oleObj spid="_x0000_s3109" name="MathType 6.0 Equation" r:id="rId7" imgW="2070000" imgH="965160" progId="Equation.DSMT4">
                  <p:embed/>
                </p:oleObj>
              </mc:Choice>
              <mc:Fallback>
                <p:oleObj name="MathType 6.0 Equation" r:id="rId7" imgW="2070000" imgH="965160" progId="Equation.DSMT4">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3050" y="2330450"/>
                        <a:ext cx="366395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7186"/>
                                        </p:tgtEl>
                                      </p:cBhvr>
                                    </p:animEffect>
                                    <p:set>
                                      <p:cBhvr>
                                        <p:cTn id="7" dur="1" fill="hold">
                                          <p:stCondLst>
                                            <p:cond delay="499"/>
                                          </p:stCondLst>
                                        </p:cTn>
                                        <p:tgtEl>
                                          <p:spTgt spid="718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80"/>
                                        </p:tgtEl>
                                        <p:attrNameLst>
                                          <p:attrName>style.visibility</p:attrName>
                                        </p:attrNameLst>
                                      </p:cBhvr>
                                      <p:to>
                                        <p:strVal val="visible"/>
                                      </p:to>
                                    </p:set>
                                    <p:animEffect transition="in" filter="fade">
                                      <p:cBhvr>
                                        <p:cTn id="17" dur="500"/>
                                        <p:tgtEl>
                                          <p:spTgt spid="718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181"/>
                                        </p:tgtEl>
                                        <p:attrNameLst>
                                          <p:attrName>style.visibility</p:attrName>
                                        </p:attrNameLst>
                                      </p:cBhvr>
                                      <p:to>
                                        <p:strVal val="visible"/>
                                      </p:to>
                                    </p:set>
                                    <p:animEffect transition="in" filter="fade">
                                      <p:cBhvr>
                                        <p:cTn id="20" dur="500"/>
                                        <p:tgtEl>
                                          <p:spTgt spid="718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182"/>
                                        </p:tgtEl>
                                        <p:attrNameLst>
                                          <p:attrName>style.visibility</p:attrName>
                                        </p:attrNameLst>
                                      </p:cBhvr>
                                      <p:to>
                                        <p:strVal val="visible"/>
                                      </p:to>
                                    </p:set>
                                    <p:animEffect transition="in" filter="fade">
                                      <p:cBhvr>
                                        <p:cTn id="23" dur="500"/>
                                        <p:tgtEl>
                                          <p:spTgt spid="718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7179"/>
                                        </p:tgtEl>
                                        <p:attrNameLst>
                                          <p:attrName>style.visibility</p:attrName>
                                        </p:attrNameLst>
                                      </p:cBhvr>
                                      <p:to>
                                        <p:strVal val="visible"/>
                                      </p:to>
                                    </p:set>
                                    <p:animEffect transition="in" filter="fade">
                                      <p:cBhvr>
                                        <p:cTn id="28" dur="500"/>
                                        <p:tgtEl>
                                          <p:spTgt spid="7179"/>
                                        </p:tgtEl>
                                      </p:cBhvr>
                                    </p:animEffect>
                                  </p:childTnLst>
                                </p:cTn>
                              </p:par>
                              <p:par>
                                <p:cTn id="29" presetID="10" presetClass="entr" presetSubtype="0" fill="hold" nodeType="withEffect">
                                  <p:stCondLst>
                                    <p:cond delay="0"/>
                                  </p:stCondLst>
                                  <p:childTnLst>
                                    <p:set>
                                      <p:cBhvr>
                                        <p:cTn id="30" dur="1" fill="hold">
                                          <p:stCondLst>
                                            <p:cond delay="0"/>
                                          </p:stCondLst>
                                        </p:cTn>
                                        <p:tgtEl>
                                          <p:spTgt spid="7178"/>
                                        </p:tgtEl>
                                        <p:attrNameLst>
                                          <p:attrName>style.visibility</p:attrName>
                                        </p:attrNameLst>
                                      </p:cBhvr>
                                      <p:to>
                                        <p:strVal val="visible"/>
                                      </p:to>
                                    </p:set>
                                    <p:animEffect transition="in" filter="fade">
                                      <p:cBhvr>
                                        <p:cTn id="31" dur="500"/>
                                        <p:tgtEl>
                                          <p:spTgt spid="7178"/>
                                        </p:tgtEl>
                                      </p:cBhvr>
                                    </p:animEffect>
                                  </p:childTnLst>
                                </p:cTn>
                              </p:par>
                              <p:par>
                                <p:cTn id="32" presetID="10" presetClass="entr" presetSubtype="0" fill="hold" nodeType="withEffect">
                                  <p:stCondLst>
                                    <p:cond delay="0"/>
                                  </p:stCondLst>
                                  <p:childTnLst>
                                    <p:set>
                                      <p:cBhvr>
                                        <p:cTn id="33" dur="1" fill="hold">
                                          <p:stCondLst>
                                            <p:cond delay="0"/>
                                          </p:stCondLst>
                                        </p:cTn>
                                        <p:tgtEl>
                                          <p:spTgt spid="7177"/>
                                        </p:tgtEl>
                                        <p:attrNameLst>
                                          <p:attrName>style.visibility</p:attrName>
                                        </p:attrNameLst>
                                      </p:cBhvr>
                                      <p:to>
                                        <p:strVal val="visible"/>
                                      </p:to>
                                    </p:set>
                                    <p:animEffect transition="in" filter="fade">
                                      <p:cBhvr>
                                        <p:cTn id="34" dur="500"/>
                                        <p:tgtEl>
                                          <p:spTgt spid="717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185"/>
                                        </p:tgtEl>
                                        <p:attrNameLst>
                                          <p:attrName>style.visibility</p:attrName>
                                        </p:attrNameLst>
                                      </p:cBhvr>
                                      <p:to>
                                        <p:strVal val="visible"/>
                                      </p:to>
                                    </p:set>
                                    <p:anim calcmode="lin" valueType="num">
                                      <p:cBhvr additive="base">
                                        <p:cTn id="39" dur="500" fill="hold"/>
                                        <p:tgtEl>
                                          <p:spTgt spid="7185"/>
                                        </p:tgtEl>
                                        <p:attrNameLst>
                                          <p:attrName>ppt_x</p:attrName>
                                        </p:attrNameLst>
                                      </p:cBhvr>
                                      <p:tavLst>
                                        <p:tav tm="0">
                                          <p:val>
                                            <p:strVal val="#ppt_x"/>
                                          </p:val>
                                        </p:tav>
                                        <p:tav tm="100000">
                                          <p:val>
                                            <p:strVal val="#ppt_x"/>
                                          </p:val>
                                        </p:tav>
                                      </p:tavLst>
                                    </p:anim>
                                    <p:anim calcmode="lin" valueType="num">
                                      <p:cBhvr additive="base">
                                        <p:cTn id="40" dur="500" fill="hold"/>
                                        <p:tgtEl>
                                          <p:spTgt spid="718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184"/>
                                        </p:tgtEl>
                                        <p:attrNameLst>
                                          <p:attrName>style.visibility</p:attrName>
                                        </p:attrNameLst>
                                      </p:cBhvr>
                                      <p:to>
                                        <p:strVal val="visible"/>
                                      </p:to>
                                    </p:set>
                                    <p:anim calcmode="lin" valueType="num">
                                      <p:cBhvr additive="base">
                                        <p:cTn id="43" dur="500" fill="hold"/>
                                        <p:tgtEl>
                                          <p:spTgt spid="7184"/>
                                        </p:tgtEl>
                                        <p:attrNameLst>
                                          <p:attrName>ppt_x</p:attrName>
                                        </p:attrNameLst>
                                      </p:cBhvr>
                                      <p:tavLst>
                                        <p:tav tm="0">
                                          <p:val>
                                            <p:strVal val="#ppt_x"/>
                                          </p:val>
                                        </p:tav>
                                        <p:tav tm="100000">
                                          <p:val>
                                            <p:strVal val="#ppt_x"/>
                                          </p:val>
                                        </p:tav>
                                      </p:tavLst>
                                    </p:anim>
                                    <p:anim calcmode="lin" valueType="num">
                                      <p:cBhvr additive="base">
                                        <p:cTn id="44" dur="500" fill="hold"/>
                                        <p:tgtEl>
                                          <p:spTgt spid="718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183"/>
                                        </p:tgtEl>
                                        <p:attrNameLst>
                                          <p:attrName>style.visibility</p:attrName>
                                        </p:attrNameLst>
                                      </p:cBhvr>
                                      <p:to>
                                        <p:strVal val="visible"/>
                                      </p:to>
                                    </p:set>
                                    <p:anim calcmode="lin" valueType="num">
                                      <p:cBhvr additive="base">
                                        <p:cTn id="47" dur="500" fill="hold"/>
                                        <p:tgtEl>
                                          <p:spTgt spid="7183"/>
                                        </p:tgtEl>
                                        <p:attrNameLst>
                                          <p:attrName>ppt_x</p:attrName>
                                        </p:attrNameLst>
                                      </p:cBhvr>
                                      <p:tavLst>
                                        <p:tav tm="0">
                                          <p:val>
                                            <p:strVal val="#ppt_x"/>
                                          </p:val>
                                        </p:tav>
                                        <p:tav tm="100000">
                                          <p:val>
                                            <p:strVal val="#ppt_x"/>
                                          </p:val>
                                        </p:tav>
                                      </p:tavLst>
                                    </p:anim>
                                    <p:anim calcmode="lin" valueType="num">
                                      <p:cBhvr additive="base">
                                        <p:cTn id="48" dur="500" fill="hold"/>
                                        <p:tgtEl>
                                          <p:spTgt spid="7183"/>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nodeType="clickEffect">
                                  <p:stCondLst>
                                    <p:cond delay="0"/>
                                  </p:stCondLst>
                                  <p:childTnLst>
                                    <p:set>
                                      <p:cBhvr>
                                        <p:cTn id="52" dur="1" fill="hold">
                                          <p:stCondLst>
                                            <p:cond delay="0"/>
                                          </p:stCondLst>
                                        </p:cTn>
                                        <p:tgtEl>
                                          <p:spTgt spid="7196"/>
                                        </p:tgtEl>
                                        <p:attrNameLst>
                                          <p:attrName>style.visibility</p:attrName>
                                        </p:attrNameLst>
                                      </p:cBhvr>
                                      <p:to>
                                        <p:strVal val="visible"/>
                                      </p:to>
                                    </p:set>
                                    <p:animEffect transition="in" filter="fade">
                                      <p:cBhvr>
                                        <p:cTn id="53" dur="500"/>
                                        <p:tgtEl>
                                          <p:spTgt spid="7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6" grpId="0" animBg="1"/>
      <p:bldP spid="7180" grpId="0"/>
      <p:bldP spid="7181" grpId="0"/>
      <p:bldP spid="7182" grpId="0"/>
      <p:bldP spid="7183" grpId="0"/>
      <p:bldP spid="7184" grpId="0"/>
      <p:bldP spid="718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838200" y="590286"/>
            <a:ext cx="10972800" cy="1143000"/>
          </a:xfrm>
        </p:spPr>
        <p:txBody>
          <a:bodyPr>
            <a:normAutofit/>
          </a:bodyPr>
          <a:lstStyle/>
          <a:p>
            <a:pPr eaLnBrk="1" hangingPunct="1"/>
            <a:r>
              <a:rPr lang="en-US" altLang="en-US" sz="3600" b="1" dirty="0">
                <a:solidFill>
                  <a:srgbClr val="FF0000"/>
                </a:solidFill>
                <a:latin typeface="+mn-lt"/>
              </a:rPr>
              <a:t>Characteristic Polynomial</a:t>
            </a:r>
          </a:p>
        </p:txBody>
      </p:sp>
      <p:sp>
        <p:nvSpPr>
          <p:cNvPr id="37893" name="Rectangle 3"/>
          <p:cNvSpPr>
            <a:spLocks noGrp="1" noChangeArrowheads="1"/>
          </p:cNvSpPr>
          <p:nvPr>
            <p:ph type="body" sz="half" idx="1"/>
          </p:nvPr>
        </p:nvSpPr>
        <p:spPr>
          <a:xfrm>
            <a:off x="552451" y="1724819"/>
            <a:ext cx="10420349" cy="4525963"/>
          </a:xfrm>
        </p:spPr>
        <p:txBody>
          <a:bodyPr/>
          <a:lstStyle/>
          <a:p>
            <a:pPr eaLnBrk="1" hangingPunct="1"/>
            <a:r>
              <a:rPr lang="en-US" altLang="en-US" sz="2800" dirty="0">
                <a:latin typeface="+mn-lt"/>
                <a:cs typeface="Times New Roman" panose="02020603050405020304" pitchFamily="18" charset="0"/>
              </a:rPr>
              <a:t>The </a:t>
            </a:r>
            <a:r>
              <a:rPr lang="en-US" altLang="en-US" sz="2800" dirty="0">
                <a:solidFill>
                  <a:srgbClr val="0000FF"/>
                </a:solidFill>
                <a:latin typeface="+mn-lt"/>
                <a:cs typeface="Times New Roman" panose="02020603050405020304" pitchFamily="18" charset="0"/>
              </a:rPr>
              <a:t>characteristic polynomial</a:t>
            </a:r>
            <a:r>
              <a:rPr lang="en-US" altLang="en-US" sz="2800" dirty="0">
                <a:latin typeface="+mn-lt"/>
                <a:cs typeface="Times New Roman" panose="02020603050405020304" pitchFamily="18" charset="0"/>
              </a:rPr>
              <a:t> of an </a:t>
            </a:r>
            <a:r>
              <a:rPr lang="en-US" altLang="en-US" sz="2800" dirty="0" err="1">
                <a:latin typeface="+mn-lt"/>
                <a:cs typeface="Times New Roman" panose="02020603050405020304" pitchFamily="18" charset="0"/>
              </a:rPr>
              <a:t>nxn</a:t>
            </a:r>
            <a:r>
              <a:rPr lang="en-US" altLang="en-US" sz="2800" dirty="0">
                <a:latin typeface="+mn-lt"/>
                <a:cs typeface="Times New Roman" panose="02020603050405020304" pitchFamily="18" charset="0"/>
              </a:rPr>
              <a:t> matrix A is defined by</a:t>
            </a:r>
          </a:p>
          <a:p>
            <a:pPr algn="ctr" eaLnBrk="1" hangingPunct="1">
              <a:buFontTx/>
              <a:buNone/>
            </a:pPr>
            <a:r>
              <a:rPr lang="en-US" altLang="en-US" sz="3200" dirty="0" err="1" smtClean="0">
                <a:solidFill>
                  <a:srgbClr val="FF0000"/>
                </a:solidFill>
                <a:latin typeface="+mn-lt"/>
                <a:cs typeface="Times New Roman" panose="02020603050405020304" pitchFamily="18" charset="0"/>
              </a:rPr>
              <a:t>c</a:t>
            </a:r>
            <a:r>
              <a:rPr lang="en-US" altLang="en-US" sz="3200" baseline="-25000" dirty="0" err="1" smtClean="0">
                <a:solidFill>
                  <a:srgbClr val="FF0000"/>
                </a:solidFill>
                <a:latin typeface="+mn-lt"/>
                <a:cs typeface="Times New Roman" panose="02020603050405020304" pitchFamily="18" charset="0"/>
              </a:rPr>
              <a:t>A</a:t>
            </a:r>
            <a:r>
              <a:rPr lang="en-US" altLang="en-US" sz="3200" dirty="0" smtClean="0">
                <a:solidFill>
                  <a:srgbClr val="FF0000"/>
                </a:solidFill>
                <a:latin typeface="+mn-lt"/>
                <a:cs typeface="Times New Roman" panose="02020603050405020304" pitchFamily="18" charset="0"/>
              </a:rPr>
              <a:t>(x</a:t>
            </a:r>
            <a:r>
              <a:rPr lang="en-US" altLang="en-US" sz="3200" dirty="0">
                <a:solidFill>
                  <a:srgbClr val="FF0000"/>
                </a:solidFill>
                <a:latin typeface="+mn-lt"/>
                <a:cs typeface="Times New Roman" panose="02020603050405020304" pitchFamily="18" charset="0"/>
              </a:rPr>
              <a:t>)=</a:t>
            </a:r>
            <a:r>
              <a:rPr lang="en-US" altLang="en-US" sz="3200" dirty="0" err="1">
                <a:solidFill>
                  <a:srgbClr val="FF0000"/>
                </a:solidFill>
                <a:latin typeface="+mn-lt"/>
                <a:cs typeface="Times New Roman" panose="02020603050405020304" pitchFamily="18" charset="0"/>
              </a:rPr>
              <a:t>det</a:t>
            </a:r>
            <a:r>
              <a:rPr lang="en-US" altLang="en-US" sz="3200" dirty="0">
                <a:solidFill>
                  <a:srgbClr val="FF0000"/>
                </a:solidFill>
                <a:latin typeface="+mn-lt"/>
                <a:cs typeface="Times New Roman" panose="02020603050405020304" pitchFamily="18" charset="0"/>
              </a:rPr>
              <a:t>(</a:t>
            </a:r>
            <a:r>
              <a:rPr lang="en-US" altLang="en-US" sz="3200" dirty="0" err="1">
                <a:solidFill>
                  <a:srgbClr val="FF0000"/>
                </a:solidFill>
                <a:latin typeface="+mn-lt"/>
                <a:cs typeface="Times New Roman" panose="02020603050405020304" pitchFamily="18" charset="0"/>
              </a:rPr>
              <a:t>xI</a:t>
            </a:r>
            <a:r>
              <a:rPr lang="en-US" altLang="en-US" sz="3200" dirty="0">
                <a:solidFill>
                  <a:srgbClr val="FF0000"/>
                </a:solidFill>
                <a:latin typeface="+mn-lt"/>
                <a:cs typeface="Times New Roman" panose="02020603050405020304" pitchFamily="18" charset="0"/>
              </a:rPr>
              <a:t>-A)</a:t>
            </a:r>
          </a:p>
          <a:p>
            <a:pPr eaLnBrk="1" hangingPunct="1">
              <a:buFontTx/>
              <a:buNone/>
            </a:pPr>
            <a:endParaRPr lang="en-US" altLang="en-US" sz="3600" dirty="0">
              <a:latin typeface="+mn-lt"/>
              <a:cs typeface="Times New Roman" panose="02020603050405020304" pitchFamily="18" charset="0"/>
            </a:endParaRPr>
          </a:p>
          <a:p>
            <a:pPr eaLnBrk="1" hangingPunct="1"/>
            <a:r>
              <a:rPr lang="en-US" altLang="en-US" sz="2800" dirty="0">
                <a:latin typeface="+mn-lt"/>
                <a:cs typeface="Times New Roman" panose="02020603050405020304" pitchFamily="18" charset="0"/>
              </a:rPr>
              <a:t>For example, if </a:t>
            </a:r>
          </a:p>
        </p:txBody>
      </p:sp>
      <p:graphicFrame>
        <p:nvGraphicFramePr>
          <p:cNvPr id="37890" name="Object 4"/>
          <p:cNvGraphicFramePr>
            <a:graphicFrameLocks noGrp="1" noChangeAspect="1"/>
          </p:cNvGraphicFramePr>
          <p:nvPr>
            <p:ph sz="quarter" idx="2"/>
            <p:extLst>
              <p:ext uri="{D42A27DB-BD31-4B8C-83A1-F6EECF244321}">
                <p14:modId xmlns:p14="http://schemas.microsoft.com/office/powerpoint/2010/main" val="1336194363"/>
              </p:ext>
            </p:extLst>
          </p:nvPr>
        </p:nvGraphicFramePr>
        <p:xfrm>
          <a:off x="2895600" y="3239294"/>
          <a:ext cx="2014537" cy="1155700"/>
        </p:xfrm>
        <a:graphic>
          <a:graphicData uri="http://schemas.openxmlformats.org/presentationml/2006/ole">
            <mc:AlternateContent xmlns:mc="http://schemas.openxmlformats.org/markup-compatibility/2006">
              <mc:Choice xmlns:v="urn:schemas-microsoft-com:vml" Requires="v">
                <p:oleObj spid="_x0000_s37911" name="Equation" r:id="rId3" imgW="863280" imgH="495000" progId="Equation.DSMT4">
                  <p:embed/>
                </p:oleObj>
              </mc:Choice>
              <mc:Fallback>
                <p:oleObj name="Equation" r:id="rId3" imgW="863280" imgH="495000" progId="Equation.DSMT4">
                  <p:embed/>
                  <p:pic>
                    <p:nvPicPr>
                      <p:cNvPr id="0" name="Object 4"/>
                      <p:cNvPicPr>
                        <a:picLocks noChangeAspect="1" noChangeArrowheads="1"/>
                      </p:cNvPicPr>
                      <p:nvPr/>
                    </p:nvPicPr>
                    <p:blipFill>
                      <a:blip r:embed="rId4"/>
                      <a:srcRect/>
                      <a:stretch>
                        <a:fillRect/>
                      </a:stretch>
                    </p:blipFill>
                    <p:spPr bwMode="auto">
                      <a:xfrm>
                        <a:off x="2895600" y="3239294"/>
                        <a:ext cx="2014537" cy="115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0" name="Object 6"/>
          <p:cNvGraphicFramePr>
            <a:graphicFrameLocks noGrp="1" noChangeAspect="1"/>
          </p:cNvGraphicFramePr>
          <p:nvPr>
            <p:ph sz="quarter" idx="3"/>
            <p:extLst>
              <p:ext uri="{D42A27DB-BD31-4B8C-83A1-F6EECF244321}">
                <p14:modId xmlns:p14="http://schemas.microsoft.com/office/powerpoint/2010/main" val="571598936"/>
              </p:ext>
            </p:extLst>
          </p:nvPr>
        </p:nvGraphicFramePr>
        <p:xfrm>
          <a:off x="3124200" y="4541266"/>
          <a:ext cx="6096000" cy="2316734"/>
        </p:xfrm>
        <a:graphic>
          <a:graphicData uri="http://schemas.openxmlformats.org/presentationml/2006/ole">
            <mc:AlternateContent xmlns:mc="http://schemas.openxmlformats.org/markup-compatibility/2006">
              <mc:Choice xmlns:v="urn:schemas-microsoft-com:vml" Requires="v">
                <p:oleObj spid="_x0000_s37912" name="Equation" r:id="rId5" imgW="2806560" imgH="1066680" progId="Equation.DSMT4">
                  <p:embed/>
                </p:oleObj>
              </mc:Choice>
              <mc:Fallback>
                <p:oleObj name="Equation" r:id="rId5" imgW="2806560" imgH="1066680" progId="Equation.DSMT4">
                  <p:embed/>
                  <p:pic>
                    <p:nvPicPr>
                      <p:cNvPr id="0" name="Object 6"/>
                      <p:cNvPicPr>
                        <a:picLocks noChangeAspect="1" noChangeArrowheads="1"/>
                      </p:cNvPicPr>
                      <p:nvPr/>
                    </p:nvPicPr>
                    <p:blipFill>
                      <a:blip r:embed="rId6"/>
                      <a:srcRect/>
                      <a:stretch>
                        <a:fillRect/>
                      </a:stretch>
                    </p:blipFill>
                    <p:spPr bwMode="auto">
                      <a:xfrm>
                        <a:off x="3124200" y="4541266"/>
                        <a:ext cx="6096000" cy="2316734"/>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8070"/>
                                        </p:tgtEl>
                                        <p:attrNameLst>
                                          <p:attrName>style.visibility</p:attrName>
                                        </p:attrNameLst>
                                      </p:cBhvr>
                                      <p:to>
                                        <p:strVal val="visible"/>
                                      </p:to>
                                    </p:set>
                                    <p:animEffect transition="in" filter="fade">
                                      <p:cBhvr>
                                        <p:cTn id="7" dur="500"/>
                                        <p:tgtEl>
                                          <p:spTgt spid="88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228600" y="615918"/>
            <a:ext cx="75613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2800" dirty="0">
              <a:latin typeface="+mn-lt"/>
            </a:endParaRPr>
          </a:p>
          <a:p>
            <a:pPr eaLnBrk="1" hangingPunct="1"/>
            <a:r>
              <a:rPr lang="en-US" altLang="en-US" sz="2800" dirty="0">
                <a:latin typeface="+mn-lt"/>
              </a:rPr>
              <a:t>Find the eigenvalues and eigenvectors of the matrix</a:t>
            </a:r>
          </a:p>
        </p:txBody>
      </p:sp>
      <p:sp>
        <p:nvSpPr>
          <p:cNvPr id="38917" name="Rectangle 6"/>
          <p:cNvSpPr>
            <a:spLocks noChangeArrowheads="1"/>
          </p:cNvSpPr>
          <p:nvPr/>
        </p:nvSpPr>
        <p:spPr bwMode="auto">
          <a:xfrm>
            <a:off x="15240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mn-lt"/>
            </a:endParaRPr>
          </a:p>
        </p:txBody>
      </p:sp>
      <p:graphicFrame>
        <p:nvGraphicFramePr>
          <p:cNvPr id="38914" name="Object 5"/>
          <p:cNvGraphicFramePr>
            <a:graphicFrameLocks noChangeAspect="1"/>
          </p:cNvGraphicFramePr>
          <p:nvPr>
            <p:extLst>
              <p:ext uri="{D42A27DB-BD31-4B8C-83A1-F6EECF244321}">
                <p14:modId xmlns:p14="http://schemas.microsoft.com/office/powerpoint/2010/main" val="1965956038"/>
              </p:ext>
            </p:extLst>
          </p:nvPr>
        </p:nvGraphicFramePr>
        <p:xfrm>
          <a:off x="7789901" y="667804"/>
          <a:ext cx="2087562" cy="1301750"/>
        </p:xfrm>
        <a:graphic>
          <a:graphicData uri="http://schemas.openxmlformats.org/presentationml/2006/ole">
            <mc:AlternateContent xmlns:mc="http://schemas.openxmlformats.org/markup-compatibility/2006">
              <mc:Choice xmlns:v="urn:schemas-microsoft-com:vml" Requires="v">
                <p:oleObj spid="_x0000_s38938" name="Equation" r:id="rId3" imgW="736600" imgH="457200" progId="Equation.DSMT4">
                  <p:embed/>
                </p:oleObj>
              </mc:Choice>
              <mc:Fallback>
                <p:oleObj name="Equation" r:id="rId3" imgW="736600" imgH="457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9901" y="667804"/>
                        <a:ext cx="2087562" cy="1301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8" name="Rectangle 8"/>
          <p:cNvSpPr>
            <a:spLocks noChangeArrowheads="1"/>
          </p:cNvSpPr>
          <p:nvPr/>
        </p:nvSpPr>
        <p:spPr bwMode="auto">
          <a:xfrm>
            <a:off x="15240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mn-lt"/>
            </a:endParaRPr>
          </a:p>
        </p:txBody>
      </p:sp>
      <p:sp>
        <p:nvSpPr>
          <p:cNvPr id="38919" name="Rectangle 16"/>
          <p:cNvSpPr>
            <a:spLocks noChangeArrowheads="1"/>
          </p:cNvSpPr>
          <p:nvPr/>
        </p:nvSpPr>
        <p:spPr bwMode="auto">
          <a:xfrm>
            <a:off x="1524000" y="39872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mn-lt"/>
            </a:endParaRPr>
          </a:p>
        </p:txBody>
      </p:sp>
      <p:sp>
        <p:nvSpPr>
          <p:cNvPr id="38920" name="Text Box 17"/>
          <p:cNvSpPr txBox="1">
            <a:spLocks noChangeArrowheads="1"/>
          </p:cNvSpPr>
          <p:nvPr/>
        </p:nvSpPr>
        <p:spPr bwMode="auto">
          <a:xfrm>
            <a:off x="262467" y="2277011"/>
            <a:ext cx="54400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dirty="0">
                <a:latin typeface="+mn-lt"/>
              </a:rPr>
              <a:t>The characteristic polynomial of A is </a:t>
            </a:r>
          </a:p>
        </p:txBody>
      </p:sp>
      <p:graphicFrame>
        <p:nvGraphicFramePr>
          <p:cNvPr id="38915" name="Object 18"/>
          <p:cNvGraphicFramePr>
            <a:graphicFrameLocks noChangeAspect="1"/>
          </p:cNvGraphicFramePr>
          <p:nvPr>
            <p:extLst>
              <p:ext uri="{D42A27DB-BD31-4B8C-83A1-F6EECF244321}">
                <p14:modId xmlns:p14="http://schemas.microsoft.com/office/powerpoint/2010/main" val="2762719688"/>
              </p:ext>
            </p:extLst>
          </p:nvPr>
        </p:nvGraphicFramePr>
        <p:xfrm>
          <a:off x="2133600" y="3015734"/>
          <a:ext cx="7502525" cy="1146175"/>
        </p:xfrm>
        <a:graphic>
          <a:graphicData uri="http://schemas.openxmlformats.org/presentationml/2006/ole">
            <mc:AlternateContent xmlns:mc="http://schemas.openxmlformats.org/markup-compatibility/2006">
              <mc:Choice xmlns:v="urn:schemas-microsoft-com:vml" Requires="v">
                <p:oleObj spid="_x0000_s38939" name="Equation" r:id="rId5" imgW="2997000" imgH="457200" progId="Equation.DSMT4">
                  <p:embed/>
                </p:oleObj>
              </mc:Choice>
              <mc:Fallback>
                <p:oleObj name="Equation" r:id="rId5" imgW="2997000" imgH="457200" progId="Equation.DSMT4">
                  <p:embed/>
                  <p:pic>
                    <p:nvPicPr>
                      <p:cNvPr id="0" name="Object 18"/>
                      <p:cNvPicPr>
                        <a:picLocks noChangeAspect="1" noChangeArrowheads="1"/>
                      </p:cNvPicPr>
                      <p:nvPr/>
                    </p:nvPicPr>
                    <p:blipFill>
                      <a:blip r:embed="rId6"/>
                      <a:srcRect/>
                      <a:stretch>
                        <a:fillRect/>
                      </a:stretch>
                    </p:blipFill>
                    <p:spPr bwMode="auto">
                      <a:xfrm>
                        <a:off x="2133600" y="3015734"/>
                        <a:ext cx="7502525" cy="114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1" name="Rectangle 19"/>
          <p:cNvSpPr>
            <a:spLocks noChangeArrowheads="1"/>
          </p:cNvSpPr>
          <p:nvPr/>
        </p:nvSpPr>
        <p:spPr bwMode="auto">
          <a:xfrm>
            <a:off x="228600" y="-1217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dirty="0">
                <a:solidFill>
                  <a:srgbClr val="FF0000"/>
                </a:solidFill>
                <a:latin typeface="+mn-lt"/>
              </a:rPr>
              <a:t>Example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920"/>
                                        </p:tgtEl>
                                        <p:attrNameLst>
                                          <p:attrName>style.visibility</p:attrName>
                                        </p:attrNameLst>
                                      </p:cBhvr>
                                      <p:to>
                                        <p:strVal val="visible"/>
                                      </p:to>
                                    </p:set>
                                    <p:animEffect transition="in" filter="barn(inVertical)">
                                      <p:cBhvr>
                                        <p:cTn id="7" dur="500"/>
                                        <p:tgtEl>
                                          <p:spTgt spid="389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barn(inVertical)">
                                      <p:cBhvr>
                                        <p:cTn id="12" dur="5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9943" name="Text Box 10"/>
              <p:cNvSpPr txBox="1">
                <a:spLocks noChangeArrowheads="1"/>
              </p:cNvSpPr>
              <p:nvPr/>
            </p:nvSpPr>
            <p:spPr bwMode="auto">
              <a:xfrm>
                <a:off x="381000" y="3133159"/>
                <a:ext cx="10613954" cy="195450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dirty="0" smtClean="0">
                    <a:latin typeface="+mn-lt"/>
                  </a:rPr>
                  <a:t>The solution is </a:t>
                </a:r>
                <a14:m>
                  <m:oMath xmlns:m="http://schemas.openxmlformats.org/officeDocument/2006/math">
                    <m:r>
                      <a:rPr lang="en-US" sz="2800" i="1" smtClean="0">
                        <a:latin typeface="Cambria Math" panose="02040503050406030204" pitchFamily="18" charset="0"/>
                      </a:rPr>
                      <m:t>𝑋</m:t>
                    </m:r>
                    <m:r>
                      <a:rPr lang="en-US" sz="2800" i="0">
                        <a:latin typeface="Cambria Math" panose="02040503050406030204" pitchFamily="18" charset="0"/>
                      </a:rPr>
                      <m:t>=</m:t>
                    </m:r>
                    <m:r>
                      <a:rPr lang="en-US" sz="2800" i="1">
                        <a:latin typeface="Cambria Math" panose="02040503050406030204" pitchFamily="18" charset="0"/>
                      </a:rPr>
                      <m:t>𝑡</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i="0">
                                  <a:latin typeface="Cambria Math" panose="02040503050406030204" pitchFamily="18" charset="0"/>
                                </a:rPr>
                                <m:t>−1</m:t>
                              </m:r>
                            </m:e>
                          </m:mr>
                          <m:mr>
                            <m:e>
                              <m:r>
                                <a:rPr lang="en-US" sz="2800" b="0" i="0" smtClean="0">
                                  <a:latin typeface="Cambria Math" panose="02040503050406030204" pitchFamily="18" charset="0"/>
                                </a:rPr>
                                <m:t>   </m:t>
                              </m:r>
                              <m:r>
                                <a:rPr lang="en-US" sz="2800" i="0">
                                  <a:latin typeface="Cambria Math" panose="02040503050406030204" pitchFamily="18" charset="0"/>
                                </a:rPr>
                                <m:t>1</m:t>
                              </m:r>
                            </m:e>
                          </m:mr>
                        </m:m>
                      </m:e>
                    </m:d>
                  </m:oMath>
                </a14:m>
                <a:r>
                  <a:rPr lang="en-US" altLang="en-US" sz="2800" dirty="0" smtClean="0">
                    <a:latin typeface="+mn-lt"/>
                  </a:rPr>
                  <a:t>, t </a:t>
                </a:r>
                <a:r>
                  <a:rPr lang="en-US" altLang="en-US" sz="2800" dirty="0">
                    <a:latin typeface="+mn-lt"/>
                  </a:rPr>
                  <a:t>is arbitrary</a:t>
                </a:r>
              </a:p>
              <a:p>
                <a:pPr eaLnBrk="1" hangingPunct="1"/>
                <a:endParaRPr lang="en-US" altLang="en-US" sz="2800" dirty="0">
                  <a:latin typeface="+mn-lt"/>
                </a:endParaRPr>
              </a:p>
              <a:p>
                <a:pPr eaLnBrk="1" hangingPunct="1"/>
                <a:r>
                  <a:rPr lang="en-US" altLang="en-US" sz="2800" dirty="0">
                    <a:latin typeface="+mn-lt"/>
                  </a:rPr>
                  <a:t>The eigenvectors of A corresponding to </a:t>
                </a:r>
                <a:r>
                  <a:rPr lang="el-GR" altLang="en-US" sz="2800" dirty="0">
                    <a:latin typeface="+mn-lt"/>
                  </a:rPr>
                  <a:t>λ</a:t>
                </a:r>
                <a:r>
                  <a:rPr lang="en-US" altLang="en-US" sz="2800" baseline="-25000" dirty="0">
                    <a:latin typeface="+mn-lt"/>
                  </a:rPr>
                  <a:t>1</a:t>
                </a:r>
                <a:r>
                  <a:rPr lang="en-US" altLang="en-US" sz="2800" dirty="0">
                    <a:latin typeface="+mn-lt"/>
                  </a:rPr>
                  <a:t>=0 is </a:t>
                </a:r>
                <a:r>
                  <a:rPr lang="en-US" altLang="en-US" sz="2800" dirty="0" smtClean="0">
                    <a:latin typeface="+mn-lt"/>
                  </a:rPr>
                  <a:t> </a:t>
                </a:r>
                <a14:m>
                  <m:oMath xmlns:m="http://schemas.openxmlformats.org/officeDocument/2006/math">
                    <m:r>
                      <a:rPr lang="en-US" sz="2800" i="1" smtClean="0">
                        <a:latin typeface="Cambria Math" panose="02040503050406030204" pitchFamily="18" charset="0"/>
                      </a:rPr>
                      <m:t>𝑋</m:t>
                    </m:r>
                    <m:r>
                      <a:rPr lang="en-US" sz="2800" i="0">
                        <a:latin typeface="Cambria Math" panose="02040503050406030204" pitchFamily="18" charset="0"/>
                      </a:rPr>
                      <m:t>=</m:t>
                    </m:r>
                    <m:r>
                      <a:rPr lang="en-US" sz="2800" i="1">
                        <a:latin typeface="Cambria Math" panose="02040503050406030204" pitchFamily="18" charset="0"/>
                      </a:rPr>
                      <m:t>𝑡</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i="0">
                                  <a:latin typeface="Cambria Math" panose="02040503050406030204" pitchFamily="18" charset="0"/>
                                </a:rPr>
                                <m:t>−1</m:t>
                              </m:r>
                            </m:e>
                          </m:mr>
                          <m:mr>
                            <m:e>
                              <m:r>
                                <a:rPr lang="en-US" sz="2800" b="0" i="0" smtClean="0">
                                  <a:latin typeface="Cambria Math" panose="02040503050406030204" pitchFamily="18" charset="0"/>
                                </a:rPr>
                                <m:t>   </m:t>
                              </m:r>
                              <m:r>
                                <a:rPr lang="en-US" sz="2800" i="0">
                                  <a:latin typeface="Cambria Math" panose="02040503050406030204" pitchFamily="18" charset="0"/>
                                </a:rPr>
                                <m:t>1</m:t>
                              </m:r>
                            </m:e>
                          </m:mr>
                        </m:m>
                      </m:e>
                    </m:d>
                  </m:oMath>
                </a14:m>
                <a:r>
                  <a:rPr lang="en-US" altLang="en-US" sz="2800" dirty="0" smtClean="0">
                    <a:latin typeface="+mn-lt"/>
                  </a:rPr>
                  <a:t>, t</a:t>
                </a:r>
                <a:r>
                  <a:rPr lang="en-US" altLang="en-US" sz="2800" dirty="0">
                    <a:latin typeface="+mn-lt"/>
                  </a:rPr>
                  <a:t>≠0</a:t>
                </a:r>
              </a:p>
            </p:txBody>
          </p:sp>
        </mc:Choice>
        <mc:Fallback xmlns="">
          <p:sp>
            <p:nvSpPr>
              <p:cNvPr id="39943" name="Text Box 10"/>
              <p:cNvSpPr txBox="1">
                <a:spLocks noRot="1" noChangeAspect="1" noMove="1" noResize="1" noEditPoints="1" noAdjustHandles="1" noChangeArrowheads="1" noChangeShapeType="1" noTextEdit="1"/>
              </p:cNvSpPr>
              <p:nvPr/>
            </p:nvSpPr>
            <p:spPr bwMode="auto">
              <a:xfrm>
                <a:off x="381000" y="3133159"/>
                <a:ext cx="10613954" cy="1954509"/>
              </a:xfrm>
              <a:prstGeom prst="rect">
                <a:avLst/>
              </a:prstGeom>
              <a:blipFill>
                <a:blip r:embed="rId3"/>
                <a:stretch>
                  <a:fillRect l="-1206" b="-9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aphicFrame>
        <p:nvGraphicFramePr>
          <p:cNvPr id="39939" name="Object 6"/>
          <p:cNvGraphicFramePr>
            <a:graphicFrameLocks noChangeAspect="1"/>
          </p:cNvGraphicFramePr>
          <p:nvPr>
            <p:extLst>
              <p:ext uri="{D42A27DB-BD31-4B8C-83A1-F6EECF244321}">
                <p14:modId xmlns:p14="http://schemas.microsoft.com/office/powerpoint/2010/main" val="1841442471"/>
              </p:ext>
            </p:extLst>
          </p:nvPr>
        </p:nvGraphicFramePr>
        <p:xfrm>
          <a:off x="515233" y="236802"/>
          <a:ext cx="8421687" cy="650875"/>
        </p:xfrm>
        <a:graphic>
          <a:graphicData uri="http://schemas.openxmlformats.org/presentationml/2006/ole">
            <mc:AlternateContent xmlns:mc="http://schemas.openxmlformats.org/markup-compatibility/2006">
              <mc:Choice xmlns:v="urn:schemas-microsoft-com:vml" Requires="v">
                <p:oleObj spid="_x0000_s39969" name="Equation" r:id="rId4" imgW="2946240" imgH="228600" progId="Equation.DSMT4">
                  <p:embed/>
                </p:oleObj>
              </mc:Choice>
              <mc:Fallback>
                <p:oleObj name="Equation" r:id="rId4" imgW="2946240" imgH="2286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233" y="236802"/>
                        <a:ext cx="8421687"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0" name="Object 7"/>
          <p:cNvGraphicFramePr>
            <a:graphicFrameLocks noChangeAspect="1"/>
          </p:cNvGraphicFramePr>
          <p:nvPr>
            <p:extLst>
              <p:ext uri="{D42A27DB-BD31-4B8C-83A1-F6EECF244321}">
                <p14:modId xmlns:p14="http://schemas.microsoft.com/office/powerpoint/2010/main" val="3638918069"/>
              </p:ext>
            </p:extLst>
          </p:nvPr>
        </p:nvGraphicFramePr>
        <p:xfrm>
          <a:off x="4343400" y="1828335"/>
          <a:ext cx="3404768" cy="1085246"/>
        </p:xfrm>
        <a:graphic>
          <a:graphicData uri="http://schemas.openxmlformats.org/presentationml/2006/ole">
            <mc:AlternateContent xmlns:mc="http://schemas.openxmlformats.org/markup-compatibility/2006">
              <mc:Choice xmlns:v="urn:schemas-microsoft-com:vml" Requires="v">
                <p:oleObj spid="_x0000_s39970" name="Unknown" r:id="rId6" imgW="1434960" imgH="457200" progId="Equation.DSMT4">
                  <p:embed/>
                </p:oleObj>
              </mc:Choice>
              <mc:Fallback>
                <p:oleObj name="Unknown" r:id="rId6" imgW="1434960" imgH="4572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0" y="1828335"/>
                        <a:ext cx="3404768" cy="1085246"/>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39944" name="Text Box 9"/>
              <p:cNvSpPr txBox="1">
                <a:spLocks noChangeArrowheads="1"/>
              </p:cNvSpPr>
              <p:nvPr/>
            </p:nvSpPr>
            <p:spPr bwMode="auto">
              <a:xfrm>
                <a:off x="381000" y="1279715"/>
                <a:ext cx="4933787"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
                </a:pPr>
                <a:r>
                  <a:rPr lang="en-US" altLang="en-US" sz="2800" dirty="0" smtClean="0">
                    <a:latin typeface="+mn-lt"/>
                  </a:rPr>
                  <a:t>  </a:t>
                </a: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𝜆</m:t>
                        </m:r>
                      </m:e>
                      <m:sub>
                        <m:r>
                          <a:rPr lang="en-US" sz="2800" b="0" i="0" smtClean="0">
                            <a:latin typeface="Cambria Math" panose="02040503050406030204" pitchFamily="18" charset="0"/>
                          </a:rPr>
                          <m:t>1</m:t>
                        </m:r>
                      </m:sub>
                    </m:sSub>
                    <m:r>
                      <a:rPr lang="en-US" sz="2800" i="0">
                        <a:latin typeface="Cambria Math" panose="02040503050406030204" pitchFamily="18" charset="0"/>
                      </a:rPr>
                      <m:t>=</m:t>
                    </m:r>
                    <m:r>
                      <a:rPr lang="en-US" sz="2800" b="0" i="0" smtClean="0">
                        <a:latin typeface="Cambria Math" panose="02040503050406030204" pitchFamily="18" charset="0"/>
                      </a:rPr>
                      <m:t>0 </m:t>
                    </m:r>
                  </m:oMath>
                </a14:m>
                <a:r>
                  <a:rPr lang="en-US" altLang="en-US" sz="2800" dirty="0" smtClean="0">
                    <a:latin typeface="+mn-lt"/>
                  </a:rPr>
                  <a:t> we </a:t>
                </a:r>
                <a:r>
                  <a:rPr lang="en-US" altLang="en-US" sz="2800" dirty="0">
                    <a:latin typeface="+mn-lt"/>
                  </a:rPr>
                  <a:t>solve the equation </a:t>
                </a:r>
              </a:p>
            </p:txBody>
          </p:sp>
        </mc:Choice>
        <mc:Fallback xmlns="">
          <p:sp>
            <p:nvSpPr>
              <p:cNvPr id="39944" name="Text Box 9"/>
              <p:cNvSpPr txBox="1">
                <a:spLocks noRot="1" noChangeAspect="1" noMove="1" noResize="1" noEditPoints="1" noAdjustHandles="1" noChangeArrowheads="1" noChangeShapeType="1" noTextEdit="1"/>
              </p:cNvSpPr>
              <p:nvPr/>
            </p:nvSpPr>
            <p:spPr bwMode="auto">
              <a:xfrm>
                <a:off x="381000" y="1279715"/>
                <a:ext cx="4933787" cy="523220"/>
              </a:xfrm>
              <a:prstGeom prst="rect">
                <a:avLst/>
              </a:prstGeom>
              <a:blipFill>
                <a:blip r:embed="rId8"/>
                <a:stretch>
                  <a:fillRect l="-2225" t="-12791" r="-1607" b="-313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barn(inVertical)">
                                      <p:cBhvr>
                                        <p:cTn id="7" dur="500"/>
                                        <p:tgtEl>
                                          <p:spTgt spid="3993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9944"/>
                                        </p:tgtEl>
                                        <p:attrNameLst>
                                          <p:attrName>style.visibility</p:attrName>
                                        </p:attrNameLst>
                                      </p:cBhvr>
                                      <p:to>
                                        <p:strVal val="visible"/>
                                      </p:to>
                                    </p:set>
                                    <p:animEffect transition="in" filter="barn(inVertical)">
                                      <p:cBhvr>
                                        <p:cTn id="12" dur="500"/>
                                        <p:tgtEl>
                                          <p:spTgt spid="3994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9940"/>
                                        </p:tgtEl>
                                        <p:attrNameLst>
                                          <p:attrName>style.visibility</p:attrName>
                                        </p:attrNameLst>
                                      </p:cBhvr>
                                      <p:to>
                                        <p:strVal val="visible"/>
                                      </p:to>
                                    </p:set>
                                    <p:animEffect transition="in" filter="barn(inVertical)">
                                      <p:cBhvr>
                                        <p:cTn id="17" dur="500"/>
                                        <p:tgtEl>
                                          <p:spTgt spid="3994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9943">
                                            <p:txEl>
                                              <p:pRg st="0" end="0"/>
                                            </p:txEl>
                                          </p:spTgt>
                                        </p:tgtEl>
                                        <p:attrNameLst>
                                          <p:attrName>style.visibility</p:attrName>
                                        </p:attrNameLst>
                                      </p:cBhvr>
                                      <p:to>
                                        <p:strVal val="visible"/>
                                      </p:to>
                                    </p:set>
                                    <p:animEffect transition="in" filter="barn(inVertical)">
                                      <p:cBhvr>
                                        <p:cTn id="22" dur="500"/>
                                        <p:tgtEl>
                                          <p:spTgt spid="3994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9943">
                                            <p:txEl>
                                              <p:pRg st="2" end="2"/>
                                            </p:txEl>
                                          </p:spTgt>
                                        </p:tgtEl>
                                        <p:attrNameLst>
                                          <p:attrName>style.visibility</p:attrName>
                                        </p:attrNameLst>
                                      </p:cBhvr>
                                      <p:to>
                                        <p:strVal val="visible"/>
                                      </p:to>
                                    </p:set>
                                    <p:animEffect transition="in" filter="barn(inVertical)">
                                      <p:cBhvr>
                                        <p:cTn id="27" dur="500"/>
                                        <p:tgtEl>
                                          <p:spTgt spid="399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4"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67" name="Text Box 8"/>
              <p:cNvSpPr txBox="1">
                <a:spLocks noChangeArrowheads="1"/>
              </p:cNvSpPr>
              <p:nvPr/>
            </p:nvSpPr>
            <p:spPr bwMode="auto">
              <a:xfrm>
                <a:off x="408199" y="2412373"/>
                <a:ext cx="9777292" cy="2022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dirty="0" smtClean="0">
                    <a:latin typeface="+mn-lt"/>
                  </a:rPr>
                  <a:t>The solution  </a:t>
                </a:r>
                <a14:m>
                  <m:oMath xmlns:m="http://schemas.openxmlformats.org/officeDocument/2006/math">
                    <m:r>
                      <a:rPr lang="en-US" sz="2800" i="1" smtClean="0">
                        <a:latin typeface="Cambria Math" panose="02040503050406030204" pitchFamily="18" charset="0"/>
                      </a:rPr>
                      <m:t>𝑋</m:t>
                    </m:r>
                    <m:r>
                      <a:rPr lang="en-US" sz="2800" i="0">
                        <a:latin typeface="Cambria Math" panose="02040503050406030204" pitchFamily="18" charset="0"/>
                      </a:rPr>
                      <m:t>=</m:t>
                    </m:r>
                    <m:r>
                      <a:rPr lang="en-US" sz="2800" i="1">
                        <a:latin typeface="Cambria Math" panose="02040503050406030204" pitchFamily="18" charset="0"/>
                      </a:rPr>
                      <m:t>𝑡</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f>
                                <m:fPr>
                                  <m:ctrlPr>
                                    <a:rPr lang="en-US" sz="2800" i="1" smtClean="0">
                                      <a:latin typeface="Cambria Math" panose="02040503050406030204" pitchFamily="18" charset="0"/>
                                    </a:rPr>
                                  </m:ctrlPr>
                                </m:fPr>
                                <m:num>
                                  <m:r>
                                    <a:rPr lang="en-US" sz="2800" i="0">
                                      <a:latin typeface="Cambria Math" panose="02040503050406030204" pitchFamily="18" charset="0"/>
                                    </a:rPr>
                                    <m:t>1</m:t>
                                  </m:r>
                                </m:num>
                                <m:den>
                                  <m:r>
                                    <a:rPr lang="en-US" sz="2800" i="0">
                                      <a:latin typeface="Cambria Math" panose="02040503050406030204" pitchFamily="18" charset="0"/>
                                    </a:rPr>
                                    <m:t>2</m:t>
                                  </m:r>
                                </m:den>
                              </m:f>
                            </m:e>
                          </m:mr>
                          <m:mr>
                            <m:e>
                              <m:r>
                                <a:rPr lang="en-US" sz="2800" i="0">
                                  <a:latin typeface="Cambria Math" panose="02040503050406030204" pitchFamily="18" charset="0"/>
                                </a:rPr>
                                <m:t>1</m:t>
                              </m:r>
                            </m:e>
                          </m:mr>
                        </m:m>
                      </m:e>
                    </m:d>
                  </m:oMath>
                </a14:m>
                <a:r>
                  <a:rPr lang="en-US" altLang="en-US" sz="2800" dirty="0" smtClean="0">
                    <a:latin typeface="+mn-lt"/>
                  </a:rPr>
                  <a:t>, t </a:t>
                </a:r>
                <a:r>
                  <a:rPr lang="en-US" altLang="en-US" sz="2800" dirty="0">
                    <a:latin typeface="+mn-lt"/>
                  </a:rPr>
                  <a:t>is arbitrary</a:t>
                </a:r>
              </a:p>
              <a:p>
                <a:pPr eaLnBrk="1" hangingPunct="1"/>
                <a:r>
                  <a:rPr lang="en-US" altLang="en-US" sz="2800" dirty="0" smtClean="0">
                    <a:latin typeface="+mn-lt"/>
                  </a:rPr>
                  <a:t>The </a:t>
                </a:r>
                <a:r>
                  <a:rPr lang="en-US" altLang="en-US" sz="2800" dirty="0">
                    <a:latin typeface="+mn-lt"/>
                  </a:rPr>
                  <a:t>eigenvectors of A corresponding to </a:t>
                </a: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𝜆</m:t>
                        </m:r>
                      </m:e>
                      <m:sub>
                        <m:r>
                          <a:rPr lang="en-US" sz="2800" i="0">
                            <a:latin typeface="Cambria Math" panose="02040503050406030204" pitchFamily="18" charset="0"/>
                          </a:rPr>
                          <m:t>2</m:t>
                        </m:r>
                      </m:sub>
                    </m:sSub>
                    <m:r>
                      <a:rPr lang="en-US" sz="2800" i="0">
                        <a:latin typeface="Cambria Math" panose="02040503050406030204" pitchFamily="18" charset="0"/>
                      </a:rPr>
                      <m:t>=3</m:t>
                    </m:r>
                  </m:oMath>
                </a14:m>
                <a:r>
                  <a:rPr lang="en-US" altLang="en-US" sz="2800" dirty="0"/>
                  <a:t> </a:t>
                </a:r>
                <a:r>
                  <a:rPr lang="en-US" altLang="en-US" sz="2800" dirty="0">
                    <a:latin typeface="+mn-lt"/>
                  </a:rPr>
                  <a:t> </a:t>
                </a:r>
                <a:r>
                  <a:rPr lang="en-US" altLang="en-US" sz="2800" dirty="0" smtClean="0">
                    <a:latin typeface="+mn-lt"/>
                  </a:rPr>
                  <a:t>is </a:t>
                </a:r>
                <a14:m>
                  <m:oMath xmlns:m="http://schemas.openxmlformats.org/officeDocument/2006/math">
                    <m:r>
                      <a:rPr lang="en-US" sz="2800" i="1" smtClean="0">
                        <a:latin typeface="Cambria Math" panose="02040503050406030204" pitchFamily="18" charset="0"/>
                      </a:rPr>
                      <m:t>𝑋</m:t>
                    </m:r>
                    <m:r>
                      <a:rPr lang="en-US" sz="2800" i="0">
                        <a:latin typeface="Cambria Math" panose="02040503050406030204" pitchFamily="18" charset="0"/>
                      </a:rPr>
                      <m:t>=</m:t>
                    </m:r>
                    <m:r>
                      <a:rPr lang="en-US" sz="2800" i="1">
                        <a:latin typeface="Cambria Math" panose="02040503050406030204" pitchFamily="18" charset="0"/>
                      </a:rPr>
                      <m:t>𝑡</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f>
                                <m:fPr>
                                  <m:ctrlPr>
                                    <a:rPr lang="en-US" sz="2800" i="1" smtClean="0">
                                      <a:latin typeface="Cambria Math" panose="02040503050406030204" pitchFamily="18" charset="0"/>
                                    </a:rPr>
                                  </m:ctrlPr>
                                </m:fPr>
                                <m:num>
                                  <m:r>
                                    <a:rPr lang="en-US" sz="2800" i="0">
                                      <a:latin typeface="Cambria Math" panose="02040503050406030204" pitchFamily="18" charset="0"/>
                                    </a:rPr>
                                    <m:t>1</m:t>
                                  </m:r>
                                </m:num>
                                <m:den>
                                  <m:r>
                                    <a:rPr lang="en-US" sz="2800" i="0">
                                      <a:latin typeface="Cambria Math" panose="02040503050406030204" pitchFamily="18" charset="0"/>
                                    </a:rPr>
                                    <m:t>2</m:t>
                                  </m:r>
                                </m:den>
                              </m:f>
                            </m:e>
                          </m:mr>
                          <m:mr>
                            <m:e>
                              <m:r>
                                <a:rPr lang="en-US" sz="2800" i="0">
                                  <a:latin typeface="Cambria Math" panose="02040503050406030204" pitchFamily="18" charset="0"/>
                                </a:rPr>
                                <m:t>1</m:t>
                              </m:r>
                            </m:e>
                          </m:mr>
                        </m:m>
                      </m:e>
                    </m:d>
                  </m:oMath>
                </a14:m>
                <a:r>
                  <a:rPr lang="en-US" altLang="en-US" sz="2800" dirty="0" smtClean="0">
                    <a:latin typeface="+mn-lt"/>
                  </a:rPr>
                  <a:t>, t</a:t>
                </a:r>
                <a:r>
                  <a:rPr lang="en-US" altLang="en-US" sz="2800" dirty="0">
                    <a:latin typeface="+mn-lt"/>
                  </a:rPr>
                  <a:t>≠0</a:t>
                </a:r>
              </a:p>
            </p:txBody>
          </p:sp>
        </mc:Choice>
        <mc:Fallback xmlns="">
          <p:sp>
            <p:nvSpPr>
              <p:cNvPr id="40967" name="Text Box 8"/>
              <p:cNvSpPr txBox="1">
                <a:spLocks noRot="1" noChangeAspect="1" noMove="1" noResize="1" noEditPoints="1" noAdjustHandles="1" noChangeArrowheads="1" noChangeShapeType="1" noTextEdit="1"/>
              </p:cNvSpPr>
              <p:nvPr/>
            </p:nvSpPr>
            <p:spPr bwMode="auto">
              <a:xfrm>
                <a:off x="408199" y="2412373"/>
                <a:ext cx="9777292" cy="2022220"/>
              </a:xfrm>
              <a:prstGeom prst="rect">
                <a:avLst/>
              </a:prstGeom>
              <a:blipFill>
                <a:blip r:embed="rId3"/>
                <a:stretch>
                  <a:fillRect l="-130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aphicFrame>
        <p:nvGraphicFramePr>
          <p:cNvPr id="40962" name="Object 2"/>
          <p:cNvGraphicFramePr>
            <a:graphicFrameLocks noChangeAspect="1"/>
          </p:cNvGraphicFramePr>
          <p:nvPr>
            <p:extLst>
              <p:ext uri="{D42A27DB-BD31-4B8C-83A1-F6EECF244321}">
                <p14:modId xmlns:p14="http://schemas.microsoft.com/office/powerpoint/2010/main" val="1240715937"/>
              </p:ext>
            </p:extLst>
          </p:nvPr>
        </p:nvGraphicFramePr>
        <p:xfrm>
          <a:off x="4028238" y="941925"/>
          <a:ext cx="3225800" cy="1087438"/>
        </p:xfrm>
        <a:graphic>
          <a:graphicData uri="http://schemas.openxmlformats.org/presentationml/2006/ole">
            <mc:AlternateContent xmlns:mc="http://schemas.openxmlformats.org/markup-compatibility/2006">
              <mc:Choice xmlns:v="urn:schemas-microsoft-com:vml" Requires="v">
                <p:oleObj spid="_x0000_s40982" name="Equation" r:id="rId4" imgW="1358640" imgH="457200" progId="Equation.DSMT4">
                  <p:embed/>
                </p:oleObj>
              </mc:Choice>
              <mc:Fallback>
                <p:oleObj name="Equation" r:id="rId4" imgW="1358640" imgH="457200" progId="Equation.DSMT4">
                  <p:embed/>
                  <p:pic>
                    <p:nvPicPr>
                      <p:cNvPr id="0" name="Object 2"/>
                      <p:cNvPicPr>
                        <a:picLocks noChangeAspect="1" noChangeArrowheads="1"/>
                      </p:cNvPicPr>
                      <p:nvPr/>
                    </p:nvPicPr>
                    <p:blipFill>
                      <a:blip r:embed="rId5"/>
                      <a:srcRect/>
                      <a:stretch>
                        <a:fillRect/>
                      </a:stretch>
                    </p:blipFill>
                    <p:spPr bwMode="auto">
                      <a:xfrm>
                        <a:off x="4028238" y="941925"/>
                        <a:ext cx="3225800" cy="1087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40968" name="Text Box 7"/>
              <p:cNvSpPr txBox="1">
                <a:spLocks noChangeArrowheads="1"/>
              </p:cNvSpPr>
              <p:nvPr/>
            </p:nvSpPr>
            <p:spPr bwMode="auto">
              <a:xfrm>
                <a:off x="386225" y="381000"/>
                <a:ext cx="4764125"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
                </a:pPr>
                <a:r>
                  <a:rPr lang="en-US" altLang="en-US" sz="2800" dirty="0" smtClean="0">
                    <a:latin typeface="+mn-lt"/>
                  </a:rPr>
                  <a:t> </a:t>
                </a: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𝜆</m:t>
                        </m:r>
                      </m:e>
                      <m:sub>
                        <m:r>
                          <a:rPr lang="en-US" sz="2800" i="0">
                            <a:latin typeface="Cambria Math" panose="02040503050406030204" pitchFamily="18" charset="0"/>
                          </a:rPr>
                          <m:t>2</m:t>
                        </m:r>
                      </m:sub>
                    </m:sSub>
                    <m:r>
                      <a:rPr lang="en-US" sz="2800" i="0">
                        <a:latin typeface="Cambria Math" panose="02040503050406030204" pitchFamily="18" charset="0"/>
                      </a:rPr>
                      <m:t>=3</m:t>
                    </m:r>
                  </m:oMath>
                </a14:m>
                <a:r>
                  <a:rPr lang="en-US" altLang="en-US" sz="2800" dirty="0" smtClean="0">
                    <a:latin typeface="+mn-lt"/>
                  </a:rPr>
                  <a:t> we </a:t>
                </a:r>
                <a:r>
                  <a:rPr lang="en-US" altLang="en-US" sz="2800" dirty="0">
                    <a:latin typeface="+mn-lt"/>
                  </a:rPr>
                  <a:t>solve the equation </a:t>
                </a:r>
              </a:p>
            </p:txBody>
          </p:sp>
        </mc:Choice>
        <mc:Fallback xmlns="">
          <p:sp>
            <p:nvSpPr>
              <p:cNvPr id="40968" name="Text Box 7"/>
              <p:cNvSpPr txBox="1">
                <a:spLocks noRot="1" noChangeAspect="1" noMove="1" noResize="1" noEditPoints="1" noAdjustHandles="1" noChangeArrowheads="1" noChangeShapeType="1" noTextEdit="1"/>
              </p:cNvSpPr>
              <p:nvPr/>
            </p:nvSpPr>
            <p:spPr bwMode="auto">
              <a:xfrm>
                <a:off x="386225" y="381000"/>
                <a:ext cx="4764125" cy="523220"/>
              </a:xfrm>
              <a:prstGeom prst="rect">
                <a:avLst/>
              </a:prstGeom>
              <a:blipFill>
                <a:blip r:embed="rId6"/>
                <a:stretch>
                  <a:fillRect l="-2174" t="-12941" r="-1790" b="-317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968"/>
                                        </p:tgtEl>
                                        <p:attrNameLst>
                                          <p:attrName>style.visibility</p:attrName>
                                        </p:attrNameLst>
                                      </p:cBhvr>
                                      <p:to>
                                        <p:strVal val="visible"/>
                                      </p:to>
                                    </p:set>
                                    <p:animEffect transition="in" filter="barn(inVertical)">
                                      <p:cBhvr>
                                        <p:cTn id="7" dur="500"/>
                                        <p:tgtEl>
                                          <p:spTgt spid="4096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0962"/>
                                        </p:tgtEl>
                                        <p:attrNameLst>
                                          <p:attrName>style.visibility</p:attrName>
                                        </p:attrNameLst>
                                      </p:cBhvr>
                                      <p:to>
                                        <p:strVal val="visible"/>
                                      </p:to>
                                    </p:set>
                                    <p:animEffect transition="in" filter="barn(inVertical)">
                                      <p:cBhvr>
                                        <p:cTn id="12" dur="500"/>
                                        <p:tgtEl>
                                          <p:spTgt spid="4096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0967">
                                            <p:txEl>
                                              <p:pRg st="0" end="0"/>
                                            </p:txEl>
                                          </p:spTgt>
                                        </p:tgtEl>
                                        <p:attrNameLst>
                                          <p:attrName>style.visibility</p:attrName>
                                        </p:attrNameLst>
                                      </p:cBhvr>
                                      <p:to>
                                        <p:strVal val="visible"/>
                                      </p:to>
                                    </p:set>
                                    <p:animEffect transition="in" filter="barn(inVertical)">
                                      <p:cBhvr>
                                        <p:cTn id="17" dur="500"/>
                                        <p:tgtEl>
                                          <p:spTgt spid="4096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0967">
                                            <p:txEl>
                                              <p:pRg st="1" end="1"/>
                                            </p:txEl>
                                          </p:spTgt>
                                        </p:tgtEl>
                                        <p:attrNameLst>
                                          <p:attrName>style.visibility</p:attrName>
                                        </p:attrNameLst>
                                      </p:cBhvr>
                                      <p:to>
                                        <p:strVal val="visible"/>
                                      </p:to>
                                    </p:set>
                                    <p:animEffect transition="in" filter="barn(inVertical)">
                                      <p:cBhvr>
                                        <p:cTn id="22" dur="500"/>
                                        <p:tgtEl>
                                          <p:spTgt spid="409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8"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8" name="Text Box 3"/>
              <p:cNvSpPr txBox="1">
                <a:spLocks noChangeArrowheads="1"/>
              </p:cNvSpPr>
              <p:nvPr/>
            </p:nvSpPr>
            <p:spPr bwMode="auto">
              <a:xfrm>
                <a:off x="235827" y="1447800"/>
                <a:ext cx="11811000" cy="28007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dirty="0" smtClean="0">
                    <a:solidFill>
                      <a:srgbClr val="FF0000"/>
                    </a:solidFill>
                    <a:latin typeface="+mn-lt"/>
                  </a:rPr>
                  <a:t>Theorem</a:t>
                </a:r>
              </a:p>
              <a:p>
                <a:pPr eaLnBrk="1" hangingPunct="1"/>
                <a:endParaRPr lang="en-US" altLang="en-US" sz="2800" dirty="0">
                  <a:latin typeface="+mn-lt"/>
                </a:endParaRPr>
              </a:p>
              <a:p>
                <a:pPr eaLnBrk="1" hangingPunct="1"/>
                <a:r>
                  <a:rPr lang="en-US" altLang="en-US" sz="2800" dirty="0" smtClean="0">
                    <a:latin typeface="+mn-lt"/>
                  </a:rPr>
                  <a:t>A is diagonalizable </a:t>
                </a:r>
                <a:r>
                  <a:rPr lang="en-US" altLang="en-US" sz="2800" dirty="0" err="1" smtClean="0">
                    <a:latin typeface="+mn-lt"/>
                  </a:rPr>
                  <a:t>iff</a:t>
                </a:r>
                <a:r>
                  <a:rPr lang="en-US" altLang="en-US" sz="2800" dirty="0" smtClean="0">
                    <a:latin typeface="+mn-lt"/>
                  </a:rPr>
                  <a:t> every eigenvalue  </a:t>
                </a:r>
                <a14:m>
                  <m:oMath xmlns:m="http://schemas.openxmlformats.org/officeDocument/2006/math">
                    <m:r>
                      <a:rPr lang="en-US" altLang="en-US" sz="2800" b="0" i="1" smtClean="0">
                        <a:latin typeface="Cambria Math" panose="02040503050406030204" pitchFamily="18" charset="0"/>
                      </a:rPr>
                      <m:t>𝜆</m:t>
                    </m:r>
                  </m:oMath>
                </a14:m>
                <a:r>
                  <a:rPr lang="en-US" altLang="en-US" sz="2800" dirty="0" smtClean="0">
                    <a:latin typeface="+mn-lt"/>
                  </a:rPr>
                  <a:t> of multiplicity m </a:t>
                </a:r>
                <a:r>
                  <a:rPr lang="en-US" altLang="en-US" sz="2800" dirty="0">
                    <a:latin typeface="+mn-lt"/>
                  </a:rPr>
                  <a:t>yields exactly m basic eigenvectors, that is, </a:t>
                </a:r>
              </a:p>
              <a:p>
                <a:pPr eaLnBrk="1" hangingPunct="1"/>
                <a:endParaRPr lang="en-US" altLang="en-US" sz="2800" dirty="0">
                  <a:latin typeface="+mn-lt"/>
                </a:endParaRPr>
              </a:p>
              <a:p>
                <a:pPr eaLnBrk="1" hangingPunct="1"/>
                <a:r>
                  <a:rPr lang="en-US" altLang="en-US" sz="2800" dirty="0" err="1">
                    <a:latin typeface="+mn-lt"/>
                  </a:rPr>
                  <a:t>iff</a:t>
                </a:r>
                <a:r>
                  <a:rPr lang="en-US" altLang="en-US" sz="2800" dirty="0">
                    <a:latin typeface="+mn-lt"/>
                  </a:rPr>
                  <a:t> the general solution of the </a:t>
                </a:r>
                <a:r>
                  <a:rPr lang="en-US" altLang="en-US" sz="2800" dirty="0" smtClean="0">
                    <a:latin typeface="+mn-lt"/>
                  </a:rPr>
                  <a:t>system </a:t>
                </a:r>
                <a14:m>
                  <m:oMath xmlns:m="http://schemas.openxmlformats.org/officeDocument/2006/math">
                    <m:d>
                      <m:dPr>
                        <m:endChr m:val=""/>
                        <m:ctrlPr>
                          <a:rPr lang="en-US" sz="2800" i="1" smtClean="0">
                            <a:latin typeface="Cambria Math" panose="02040503050406030204" pitchFamily="18" charset="0"/>
                          </a:rPr>
                        </m:ctrlPr>
                      </m:dPr>
                      <m:e>
                        <m:r>
                          <a:rPr lang="en-US" sz="2800" i="1">
                            <a:latin typeface="Cambria Math" panose="02040503050406030204" pitchFamily="18" charset="0"/>
                          </a:rPr>
                          <m:t>𝜆</m:t>
                        </m:r>
                        <m:r>
                          <a:rPr lang="en-US" sz="2800" i="1">
                            <a:latin typeface="Cambria Math" panose="02040503050406030204" pitchFamily="18" charset="0"/>
                          </a:rPr>
                          <m:t>𝐼</m:t>
                        </m:r>
                        <m:r>
                          <a:rPr lang="en-US" sz="2800" i="0">
                            <a:latin typeface="Cambria Math" panose="02040503050406030204" pitchFamily="18" charset="0"/>
                          </a:rPr>
                          <m:t>−</m:t>
                        </m:r>
                        <m:r>
                          <a:rPr lang="en-US" sz="2800" i="1">
                            <a:latin typeface="Cambria Math" panose="02040503050406030204" pitchFamily="18" charset="0"/>
                          </a:rPr>
                          <m:t>𝐴</m:t>
                        </m:r>
                        <m:r>
                          <a:rPr lang="en-US" sz="2800" i="0">
                            <a:latin typeface="Cambria Math" panose="02040503050406030204" pitchFamily="18" charset="0"/>
                          </a:rPr>
                          <m:t>)</m:t>
                        </m:r>
                        <m:r>
                          <a:rPr lang="en-US" sz="2800" i="1">
                            <a:latin typeface="Cambria Math" panose="02040503050406030204" pitchFamily="18" charset="0"/>
                          </a:rPr>
                          <m:t>𝑋</m:t>
                        </m:r>
                        <m:r>
                          <a:rPr lang="en-US" sz="2800" i="0">
                            <a:latin typeface="Cambria Math" panose="02040503050406030204" pitchFamily="18" charset="0"/>
                          </a:rPr>
                          <m:t>=0</m:t>
                        </m:r>
                      </m:e>
                    </m:d>
                  </m:oMath>
                </a14:m>
                <a:r>
                  <a:rPr lang="en-US" altLang="en-US" sz="2800" dirty="0" smtClean="0">
                    <a:latin typeface="+mn-lt"/>
                  </a:rPr>
                  <a:t> has </a:t>
                </a:r>
                <a:r>
                  <a:rPr lang="en-US" altLang="en-US" sz="2800" dirty="0">
                    <a:latin typeface="+mn-lt"/>
                  </a:rPr>
                  <a:t>exactly </a:t>
                </a:r>
                <a:r>
                  <a:rPr lang="en-US" altLang="en-US" sz="2800" dirty="0">
                    <a:solidFill>
                      <a:schemeClr val="accent2"/>
                    </a:solidFill>
                    <a:latin typeface="+mn-lt"/>
                  </a:rPr>
                  <a:t>m parameters.</a:t>
                </a:r>
              </a:p>
            </p:txBody>
          </p:sp>
        </mc:Choice>
        <mc:Fallback xmlns="">
          <p:sp>
            <p:nvSpPr>
              <p:cNvPr id="41988" name="Text Box 3"/>
              <p:cNvSpPr txBox="1">
                <a:spLocks noRot="1" noChangeAspect="1" noMove="1" noResize="1" noEditPoints="1" noAdjustHandles="1" noChangeArrowheads="1" noChangeShapeType="1" noTextEdit="1"/>
              </p:cNvSpPr>
              <p:nvPr/>
            </p:nvSpPr>
            <p:spPr bwMode="auto">
              <a:xfrm>
                <a:off x="235827" y="1447800"/>
                <a:ext cx="11811000" cy="2800767"/>
              </a:xfrm>
              <a:prstGeom prst="rect">
                <a:avLst/>
              </a:prstGeom>
              <a:blipFill>
                <a:blip r:embed="rId2"/>
                <a:stretch>
                  <a:fillRect l="-1600" t="-3486" b="-50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41989" name="Text Box 2"/>
          <p:cNvSpPr txBox="1">
            <a:spLocks noChangeArrowheads="1"/>
          </p:cNvSpPr>
          <p:nvPr/>
        </p:nvSpPr>
        <p:spPr bwMode="auto">
          <a:xfrm>
            <a:off x="3276600" y="38910"/>
            <a:ext cx="5729454" cy="707886"/>
          </a:xfrm>
          <a:prstGeom prst="rect">
            <a:avLst/>
          </a:prstGeom>
          <a:noFill/>
          <a:ln>
            <a:solidFill>
              <a:srgbClr val="0070C0"/>
            </a:solidFill>
          </a:ln>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4000" dirty="0">
                <a:solidFill>
                  <a:srgbClr val="FF0000"/>
                </a:solidFill>
                <a:latin typeface="+mn-lt"/>
              </a:rPr>
              <a:t>When is A diagonalizable?</a:t>
            </a:r>
          </a:p>
        </p:txBody>
      </p:sp>
      <p:sp>
        <p:nvSpPr>
          <p:cNvPr id="41990" name="Rectangle 5"/>
          <p:cNvSpPr>
            <a:spLocks noChangeArrowheads="1"/>
          </p:cNvSpPr>
          <p:nvPr/>
        </p:nvSpPr>
        <p:spPr bwMode="auto">
          <a:xfrm>
            <a:off x="1524000"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mn-lt"/>
            </a:endParaRPr>
          </a:p>
        </p:txBody>
      </p:sp>
      <p:sp>
        <p:nvSpPr>
          <p:cNvPr id="41991" name="Rectangle 7"/>
          <p:cNvSpPr>
            <a:spLocks noChangeArrowheads="1"/>
          </p:cNvSpPr>
          <p:nvPr/>
        </p:nvSpPr>
        <p:spPr bwMode="auto">
          <a:xfrm>
            <a:off x="1524000" y="31443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2952750" y="4141788"/>
            <a:ext cx="3429000" cy="857250"/>
          </a:xfrm>
          <a:prstGeom prst="rect">
            <a:avLst/>
          </a:prstGeom>
          <a:solidFill>
            <a:srgbClr val="FFC000"/>
          </a:solidFill>
          <a:ln w="9525" algn="ctr">
            <a:solidFill>
              <a:schemeClr val="tx1"/>
            </a:solidFill>
            <a:round/>
            <a:headEnd/>
            <a:tailEnd/>
          </a:ln>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en-US" sz="1600">
                <a:latin typeface="Calibri" pitchFamily="34" charset="0"/>
              </a:rPr>
              <a:t>                                  Nếu t≠0 thì X=(t,t)</a:t>
            </a:r>
          </a:p>
          <a:p>
            <a:pPr eaLnBrk="1" hangingPunct="1">
              <a:spcBef>
                <a:spcPct val="0"/>
              </a:spcBef>
              <a:buFontTx/>
              <a:buNone/>
            </a:pPr>
            <a:r>
              <a:rPr lang="en-US" altLang="en-US" sz="1600">
                <a:latin typeface="Calibri" pitchFamily="34" charset="0"/>
              </a:rPr>
              <a:t>                                  được gọi là véc tơ</a:t>
            </a:r>
          </a:p>
          <a:p>
            <a:pPr eaLnBrk="1" hangingPunct="1">
              <a:spcBef>
                <a:spcPct val="0"/>
              </a:spcBef>
              <a:buFontTx/>
              <a:buNone/>
            </a:pPr>
            <a:r>
              <a:rPr lang="en-US" altLang="en-US" sz="1600">
                <a:latin typeface="Calibri" pitchFamily="34" charset="0"/>
              </a:rPr>
              <a:t>                                  riêng ứng với x=-2</a:t>
            </a:r>
          </a:p>
        </p:txBody>
      </p:sp>
      <p:sp>
        <p:nvSpPr>
          <p:cNvPr id="10" name="Rectangle 9"/>
          <p:cNvSpPr>
            <a:spLocks noChangeArrowheads="1"/>
          </p:cNvSpPr>
          <p:nvPr/>
        </p:nvSpPr>
        <p:spPr bwMode="auto">
          <a:xfrm>
            <a:off x="3238500" y="2641600"/>
            <a:ext cx="4286250" cy="857250"/>
          </a:xfrm>
          <a:prstGeom prst="rect">
            <a:avLst/>
          </a:prstGeom>
          <a:solidFill>
            <a:srgbClr val="FFC000"/>
          </a:solidFill>
          <a:ln w="9525" algn="ctr">
            <a:solidFill>
              <a:schemeClr val="tx1"/>
            </a:solidFill>
            <a:round/>
            <a:headEnd/>
            <a:tailEnd/>
          </a:ln>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en-US" sz="1600">
                <a:latin typeface="Calibri" pitchFamily="34" charset="0"/>
              </a:rPr>
              <a:t>                                  Nếu t≠0 thì X=(-4t,t) được gọi</a:t>
            </a:r>
          </a:p>
          <a:p>
            <a:pPr eaLnBrk="1" hangingPunct="1">
              <a:spcBef>
                <a:spcPct val="0"/>
              </a:spcBef>
              <a:buFontTx/>
              <a:buNone/>
            </a:pPr>
            <a:r>
              <a:rPr lang="en-US" altLang="en-US" sz="1600">
                <a:latin typeface="Calibri" pitchFamily="34" charset="0"/>
              </a:rPr>
              <a:t>                                  là véc tơ riêng (eigenvectors)</a:t>
            </a:r>
          </a:p>
          <a:p>
            <a:pPr eaLnBrk="1" hangingPunct="1">
              <a:spcBef>
                <a:spcPct val="0"/>
              </a:spcBef>
              <a:buFontTx/>
              <a:buNone/>
            </a:pPr>
            <a:r>
              <a:rPr lang="en-US" altLang="en-US" sz="1600">
                <a:latin typeface="Calibri" pitchFamily="34" charset="0"/>
              </a:rPr>
              <a:t>                                  ứng với giá trị riêng x=3</a:t>
            </a:r>
          </a:p>
        </p:txBody>
      </p:sp>
      <p:sp>
        <p:nvSpPr>
          <p:cNvPr id="8" name="Rectangle 7"/>
          <p:cNvSpPr>
            <a:spLocks noChangeArrowheads="1"/>
          </p:cNvSpPr>
          <p:nvPr/>
        </p:nvSpPr>
        <p:spPr bwMode="auto">
          <a:xfrm>
            <a:off x="3167064" y="1570039"/>
            <a:ext cx="4929187" cy="357187"/>
          </a:xfrm>
          <a:prstGeom prst="rect">
            <a:avLst/>
          </a:prstGeom>
          <a:solidFill>
            <a:srgbClr val="FFC000"/>
          </a:solidFill>
          <a:ln w="9525" algn="ctr">
            <a:solidFill>
              <a:schemeClr val="tx1"/>
            </a:solidFill>
            <a:round/>
            <a:headEnd/>
            <a:tailEnd/>
          </a:ln>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en-US" sz="1600">
                <a:latin typeface="Calibri" pitchFamily="34" charset="0"/>
              </a:rPr>
              <a:t>                                  Các giá trị riêng (eigenvalues) của A</a:t>
            </a:r>
          </a:p>
        </p:txBody>
      </p:sp>
      <p:sp>
        <p:nvSpPr>
          <p:cNvPr id="7" name="Rectangle 6"/>
          <p:cNvSpPr>
            <a:spLocks noChangeArrowheads="1"/>
          </p:cNvSpPr>
          <p:nvPr/>
        </p:nvSpPr>
        <p:spPr bwMode="auto">
          <a:xfrm>
            <a:off x="7596189" y="973139"/>
            <a:ext cx="2928937" cy="668337"/>
          </a:xfrm>
          <a:prstGeom prst="rect">
            <a:avLst/>
          </a:prstGeom>
          <a:solidFill>
            <a:srgbClr val="FFC000"/>
          </a:solidFill>
          <a:ln w="9525" algn="ctr">
            <a:solidFill>
              <a:schemeClr val="tx1"/>
            </a:solidFill>
            <a:round/>
            <a:headEnd/>
            <a:tailEnd/>
          </a:ln>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en-US" sz="1600">
                <a:latin typeface="Calibri" pitchFamily="34" charset="0"/>
              </a:rPr>
              <a:t>                     Đa thức đặc trưng</a:t>
            </a:r>
          </a:p>
          <a:p>
            <a:pPr eaLnBrk="1" hangingPunct="1">
              <a:spcBef>
                <a:spcPct val="0"/>
              </a:spcBef>
              <a:buFontTx/>
              <a:buNone/>
            </a:pPr>
            <a:r>
              <a:rPr lang="en-US" altLang="en-US" sz="1600">
                <a:latin typeface="Calibri" pitchFamily="34" charset="0"/>
              </a:rPr>
              <a:t>            (characteristic polynomial)</a:t>
            </a:r>
          </a:p>
        </p:txBody>
      </p:sp>
      <p:sp>
        <p:nvSpPr>
          <p:cNvPr id="9222" name="Rectangle 2"/>
          <p:cNvSpPr>
            <a:spLocks noChangeArrowheads="1"/>
          </p:cNvSpPr>
          <p:nvPr/>
        </p:nvSpPr>
        <p:spPr bwMode="auto">
          <a:xfrm>
            <a:off x="1524001" y="2772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9223" name="Rectangle 3"/>
          <p:cNvSpPr>
            <a:spLocks noChangeArrowheads="1"/>
          </p:cNvSpPr>
          <p:nvPr/>
        </p:nvSpPr>
        <p:spPr bwMode="auto">
          <a:xfrm>
            <a:off x="1524001" y="2772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9224" name="Rectangle 5"/>
          <p:cNvSpPr>
            <a:spLocks noChangeArrowheads="1"/>
          </p:cNvSpPr>
          <p:nvPr/>
        </p:nvSpPr>
        <p:spPr bwMode="auto">
          <a:xfrm>
            <a:off x="1981200" y="-7143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en-US">
                <a:solidFill>
                  <a:srgbClr val="003399"/>
                </a:solidFill>
                <a:latin typeface="Calibri" pitchFamily="34" charset="0"/>
              </a:rPr>
              <a:t>How to find P?</a:t>
            </a:r>
          </a:p>
        </p:txBody>
      </p:sp>
      <p:graphicFrame>
        <p:nvGraphicFramePr>
          <p:cNvPr id="9225" name="Object 6"/>
          <p:cNvGraphicFramePr>
            <a:graphicFrameLocks noChangeAspect="1"/>
          </p:cNvGraphicFramePr>
          <p:nvPr/>
        </p:nvGraphicFramePr>
        <p:xfrm>
          <a:off x="1738314" y="785813"/>
          <a:ext cx="6827837" cy="4927600"/>
        </p:xfrm>
        <a:graphic>
          <a:graphicData uri="http://schemas.openxmlformats.org/presentationml/2006/ole">
            <mc:AlternateContent xmlns:mc="http://schemas.openxmlformats.org/markup-compatibility/2006">
              <mc:Choice xmlns:v="urn:schemas-microsoft-com:vml" Requires="v">
                <p:oleObj spid="_x0000_s94220" name="Equation" r:id="rId3" imgW="4330700" imgH="3124200" progId="Equation.DSMT4">
                  <p:embed/>
                </p:oleObj>
              </mc:Choice>
              <mc:Fallback>
                <p:oleObj name="Equation" r:id="rId3" imgW="4330700" imgH="3124200" progId="Equation.DSMT4">
                  <p:embed/>
                  <p:pic>
                    <p:nvPicPr>
                      <p:cNvPr id="9225"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8314" y="785813"/>
                        <a:ext cx="6827837" cy="492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3" name="Straight Connector 12"/>
          <p:cNvCxnSpPr>
            <a:cxnSpLocks noChangeShapeType="1"/>
          </p:cNvCxnSpPr>
          <p:nvPr/>
        </p:nvCxnSpPr>
        <p:spPr bwMode="auto">
          <a:xfrm rot="5400000">
            <a:off x="2845595" y="3534570"/>
            <a:ext cx="1785937" cy="1285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rot="5400000">
            <a:off x="3452813" y="4641851"/>
            <a:ext cx="642938" cy="6429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6" name="TextBox 15"/>
          <p:cNvSpPr txBox="1"/>
          <p:nvPr/>
        </p:nvSpPr>
        <p:spPr>
          <a:xfrm>
            <a:off x="6524626" y="4141788"/>
            <a:ext cx="4143375" cy="1631950"/>
          </a:xfrm>
          <a:prstGeom prst="rect">
            <a:avLst/>
          </a:prstGeom>
          <a:solidFill>
            <a:schemeClr val="tx1">
              <a:lumMod val="85000"/>
              <a:lumOff val="15000"/>
            </a:schemeClr>
          </a:solidFill>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en-US" b="0" dirty="0">
                <a:solidFill>
                  <a:schemeClr val="bg1"/>
                </a:solidFill>
                <a:latin typeface="Calibri" pitchFamily="34" charset="0"/>
              </a:rPr>
              <a:t>Relationship between eigenvalues and eigenvectors</a:t>
            </a:r>
          </a:p>
          <a:p>
            <a:pPr eaLnBrk="1" hangingPunct="1"/>
            <a:r>
              <a:rPr lang="en-US" altLang="en-US" b="0" dirty="0">
                <a:solidFill>
                  <a:schemeClr val="bg1"/>
                </a:solidFill>
                <a:latin typeface="Calibri" pitchFamily="34" charset="0"/>
                <a:sym typeface="Euclid Symbol" pitchFamily="18" charset="2"/>
              </a:rPr>
              <a:t>: eigenvalue (a number)</a:t>
            </a:r>
          </a:p>
          <a:p>
            <a:pPr eaLnBrk="1" hangingPunct="1"/>
            <a:r>
              <a:rPr lang="en-US" altLang="en-US" b="0" dirty="0">
                <a:solidFill>
                  <a:schemeClr val="bg1"/>
                </a:solidFill>
                <a:latin typeface="Calibri" pitchFamily="34" charset="0"/>
                <a:sym typeface="Euclid Symbol" pitchFamily="18" charset="2"/>
              </a:rPr>
              <a:t>X: -eigenvector (remember: vector X≠0)</a:t>
            </a:r>
          </a:p>
          <a:p>
            <a:pPr eaLnBrk="1" hangingPunct="1"/>
            <a:r>
              <a:rPr lang="en-US" altLang="en-US" b="0" dirty="0">
                <a:solidFill>
                  <a:schemeClr val="bg1"/>
                </a:solidFill>
                <a:latin typeface="Calibri" pitchFamily="34" charset="0"/>
                <a:sym typeface="Euclid Symbol" pitchFamily="18" charset="2"/>
              </a:rPr>
              <a:t>(I-A)X=0             </a:t>
            </a:r>
            <a:r>
              <a:rPr lang="en-US" altLang="en-US" sz="2800" b="0" dirty="0">
                <a:solidFill>
                  <a:schemeClr val="bg1"/>
                </a:solidFill>
                <a:latin typeface="Calibri" pitchFamily="34" charset="0"/>
                <a:sym typeface="Euclid Symbol" pitchFamily="18" charset="2"/>
              </a:rPr>
              <a:t>AX=X</a:t>
            </a:r>
            <a:endParaRPr lang="en-US" altLang="en-US" sz="2800" b="0" dirty="0">
              <a:solidFill>
                <a:schemeClr val="bg1"/>
              </a:solidFill>
              <a:latin typeface="Calibri" pitchFamily="34" charset="0"/>
            </a:endParaRPr>
          </a:p>
        </p:txBody>
      </p:sp>
      <p:sp>
        <p:nvSpPr>
          <p:cNvPr id="18" name="Rectangle 17"/>
          <p:cNvSpPr>
            <a:spLocks noChangeArrowheads="1"/>
          </p:cNvSpPr>
          <p:nvPr/>
        </p:nvSpPr>
        <p:spPr bwMode="auto">
          <a:xfrm>
            <a:off x="1881189" y="2141539"/>
            <a:ext cx="428625" cy="357187"/>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9" name="Rectangle 18"/>
          <p:cNvSpPr>
            <a:spLocks noChangeArrowheads="1"/>
          </p:cNvSpPr>
          <p:nvPr/>
        </p:nvSpPr>
        <p:spPr bwMode="auto">
          <a:xfrm>
            <a:off x="1881188" y="3570289"/>
            <a:ext cx="500062" cy="428625"/>
          </a:xfrm>
          <a:prstGeom prst="rect">
            <a:avLst/>
          </a:prstGeom>
          <a:noFill/>
          <a:ln w="38100"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cxnSp>
        <p:nvCxnSpPr>
          <p:cNvPr id="21" name="Straight Connector 20"/>
          <p:cNvCxnSpPr>
            <a:cxnSpLocks noChangeShapeType="1"/>
            <a:endCxn id="26" idx="1"/>
          </p:cNvCxnSpPr>
          <p:nvPr/>
        </p:nvCxnSpPr>
        <p:spPr bwMode="auto">
          <a:xfrm>
            <a:off x="2381250" y="3998914"/>
            <a:ext cx="2743200" cy="1525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 name="Straight Connector 22"/>
          <p:cNvCxnSpPr>
            <a:cxnSpLocks noChangeShapeType="1"/>
            <a:endCxn id="24" idx="0"/>
          </p:cNvCxnSpPr>
          <p:nvPr/>
        </p:nvCxnSpPr>
        <p:spPr bwMode="auto">
          <a:xfrm>
            <a:off x="2309813" y="2498726"/>
            <a:ext cx="2571750" cy="25003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4" name="Rectangle 23"/>
          <p:cNvSpPr>
            <a:spLocks noChangeArrowheads="1"/>
          </p:cNvSpPr>
          <p:nvPr/>
        </p:nvSpPr>
        <p:spPr bwMode="auto">
          <a:xfrm>
            <a:off x="4738688" y="4999038"/>
            <a:ext cx="285750" cy="28575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6" name="Rectangle 25"/>
          <p:cNvSpPr>
            <a:spLocks noChangeArrowheads="1"/>
          </p:cNvSpPr>
          <p:nvPr/>
        </p:nvSpPr>
        <p:spPr bwMode="auto">
          <a:xfrm>
            <a:off x="5124451" y="5381625"/>
            <a:ext cx="347663" cy="285750"/>
          </a:xfrm>
          <a:prstGeom prst="rect">
            <a:avLst/>
          </a:prstGeom>
          <a:noFill/>
          <a:ln w="38100"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graphicFrame>
        <p:nvGraphicFramePr>
          <p:cNvPr id="28" name="Object 7"/>
          <p:cNvGraphicFramePr>
            <a:graphicFrameLocks noChangeAspect="1"/>
          </p:cNvGraphicFramePr>
          <p:nvPr>
            <p:extLst>
              <p:ext uri="{D42A27DB-BD31-4B8C-83A1-F6EECF244321}">
                <p14:modId xmlns:p14="http://schemas.microsoft.com/office/powerpoint/2010/main" val="1949019060"/>
              </p:ext>
            </p:extLst>
          </p:nvPr>
        </p:nvGraphicFramePr>
        <p:xfrm>
          <a:off x="1757364" y="5857875"/>
          <a:ext cx="8696325" cy="857250"/>
        </p:xfrm>
        <a:graphic>
          <a:graphicData uri="http://schemas.openxmlformats.org/presentationml/2006/ole">
            <mc:AlternateContent xmlns:mc="http://schemas.openxmlformats.org/markup-compatibility/2006">
              <mc:Choice xmlns:v="urn:schemas-microsoft-com:vml" Requires="v">
                <p:oleObj spid="_x0000_s94221" name="Equation" r:id="rId5" imgW="6527800" imgH="482600" progId="Equation.DSMT4">
                  <p:embed/>
                </p:oleObj>
              </mc:Choice>
              <mc:Fallback>
                <p:oleObj name="Equation" r:id="rId5" imgW="6527800" imgH="482600" progId="Equation.DSMT4">
                  <p:embed/>
                  <p:pic>
                    <p:nvPicPr>
                      <p:cNvPr id="2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7364" y="5857875"/>
                        <a:ext cx="8696325"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9910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8" grpId="0" animBg="1"/>
      <p:bldP spid="7" grpId="0" animBg="1"/>
      <p:bldP spid="16" grpId="0" animBg="1"/>
      <p:bldP spid="18" grpId="0" animBg="1"/>
      <p:bldP spid="19" grpId="0" animBg="1"/>
      <p:bldP spid="24" grpId="0" animBg="1"/>
      <p:bldP spid="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1"/>
          <p:cNvSpPr>
            <a:spLocks noChangeArrowheads="1"/>
          </p:cNvSpPr>
          <p:nvPr/>
        </p:nvSpPr>
        <p:spPr bwMode="auto">
          <a:xfrm>
            <a:off x="7381875" y="3143250"/>
            <a:ext cx="2928938" cy="2571750"/>
          </a:xfrm>
          <a:prstGeom prst="rect">
            <a:avLst/>
          </a:prstGeom>
          <a:solidFill>
            <a:srgbClr val="FFC000"/>
          </a:solidFill>
          <a:ln w="9525" algn="ctr">
            <a:solidFill>
              <a:schemeClr val="tx1"/>
            </a:solidFill>
            <a:round/>
            <a:headEnd/>
            <a:tailEnd/>
          </a:ln>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graphicFrame>
        <p:nvGraphicFramePr>
          <p:cNvPr id="10260" name="Object 11"/>
          <p:cNvGraphicFramePr>
            <a:graphicFrameLocks noChangeAspect="1"/>
          </p:cNvGraphicFramePr>
          <p:nvPr>
            <p:extLst/>
          </p:nvPr>
        </p:nvGraphicFramePr>
        <p:xfrm>
          <a:off x="7739063" y="3394076"/>
          <a:ext cx="2216150" cy="2035175"/>
        </p:xfrm>
        <a:graphic>
          <a:graphicData uri="http://schemas.openxmlformats.org/presentationml/2006/ole">
            <mc:AlternateContent xmlns:mc="http://schemas.openxmlformats.org/markup-compatibility/2006">
              <mc:Choice xmlns:v="urn:schemas-microsoft-com:vml" Requires="v">
                <p:oleObj spid="_x0000_s95254" name="Equation" r:id="rId3" imgW="1028700" imgH="939800" progId="Equation.DSMT4">
                  <p:embed/>
                </p:oleObj>
              </mc:Choice>
              <mc:Fallback>
                <p:oleObj name="Equation" r:id="rId3" imgW="1028700" imgH="939800" progId="Equation.DSMT4">
                  <p:embed/>
                  <p:pic>
                    <p:nvPicPr>
                      <p:cNvPr id="1026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9063" y="3394076"/>
                        <a:ext cx="2216150"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4" name="Rectangle 18"/>
          <p:cNvSpPr>
            <a:spLocks noChangeArrowheads="1"/>
          </p:cNvSpPr>
          <p:nvPr/>
        </p:nvSpPr>
        <p:spPr bwMode="auto">
          <a:xfrm>
            <a:off x="6167439" y="5072064"/>
            <a:ext cx="357187" cy="714375"/>
          </a:xfrm>
          <a:prstGeom prst="rect">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0" name="Rectangle 19"/>
          <p:cNvSpPr/>
          <p:nvPr/>
        </p:nvSpPr>
        <p:spPr bwMode="auto">
          <a:xfrm>
            <a:off x="6310313" y="3714751"/>
            <a:ext cx="419100" cy="714375"/>
          </a:xfrm>
          <a:prstGeom prst="rect">
            <a:avLst/>
          </a:prstGeom>
          <a:solidFill>
            <a:schemeClr val="accent1">
              <a:lumMod val="60000"/>
              <a:lumOff val="40000"/>
            </a:schemeClr>
          </a:solidFill>
          <a:ln w="9525" cap="flat" cmpd="sng" algn="ctr">
            <a:solidFill>
              <a:srgbClr val="0070C0"/>
            </a:solidFill>
            <a:prstDash val="solid"/>
            <a:round/>
            <a:headEnd type="none" w="med" len="med"/>
            <a:tailEnd type="none" w="med" len="med"/>
          </a:ln>
          <a:effectLst/>
        </p:spPr>
        <p:txBody>
          <a:bodyPr/>
          <a:lstStyle/>
          <a:p>
            <a:pPr>
              <a:defRPr/>
            </a:pPr>
            <a:endParaRPr lang="en-US"/>
          </a:p>
        </p:txBody>
      </p:sp>
      <p:graphicFrame>
        <p:nvGraphicFramePr>
          <p:cNvPr id="10254" name="Object 7"/>
          <p:cNvGraphicFramePr>
            <a:graphicFrameLocks noChangeAspect="1"/>
          </p:cNvGraphicFramePr>
          <p:nvPr>
            <p:extLst/>
          </p:nvPr>
        </p:nvGraphicFramePr>
        <p:xfrm>
          <a:off x="2427289" y="3214689"/>
          <a:ext cx="4384675" cy="2617787"/>
        </p:xfrm>
        <a:graphic>
          <a:graphicData uri="http://schemas.openxmlformats.org/presentationml/2006/ole">
            <mc:AlternateContent xmlns:mc="http://schemas.openxmlformats.org/markup-compatibility/2006">
              <mc:Choice xmlns:v="urn:schemas-microsoft-com:vml" Requires="v">
                <p:oleObj spid="_x0000_s95255" name="Equation" r:id="rId5" imgW="2514600" imgH="1498600" progId="Equation.DSMT4">
                  <p:embed/>
                </p:oleObj>
              </mc:Choice>
              <mc:Fallback>
                <p:oleObj name="Equation" r:id="rId5" imgW="2514600" imgH="1498600" progId="Equation.DSMT4">
                  <p:embed/>
                  <p:pic>
                    <p:nvPicPr>
                      <p:cNvPr id="10254"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7289" y="3214689"/>
                        <a:ext cx="4384675" cy="261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2" name="Rectangle 22"/>
          <p:cNvSpPr>
            <a:spLocks noChangeArrowheads="1"/>
          </p:cNvSpPr>
          <p:nvPr/>
        </p:nvSpPr>
        <p:spPr bwMode="auto">
          <a:xfrm>
            <a:off x="3667126" y="2773364"/>
            <a:ext cx="1357313" cy="357187"/>
          </a:xfrm>
          <a:prstGeom prst="rect">
            <a:avLst/>
          </a:prstGeom>
          <a:solidFill>
            <a:srgbClr val="92D050"/>
          </a:solidFill>
          <a:ln w="9525" algn="ctr">
            <a:solidFill>
              <a:schemeClr val="tx1"/>
            </a:solidFill>
            <a:round/>
            <a:headEnd/>
            <a:tailEnd/>
          </a:ln>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0246" name="Text Box 4"/>
          <p:cNvSpPr txBox="1">
            <a:spLocks noChangeArrowheads="1"/>
          </p:cNvSpPr>
          <p:nvPr/>
        </p:nvSpPr>
        <p:spPr bwMode="auto">
          <a:xfrm>
            <a:off x="2279651" y="300038"/>
            <a:ext cx="57451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2400" dirty="0">
              <a:solidFill>
                <a:srgbClr val="CC3300"/>
              </a:solidFill>
              <a:latin typeface="Calibri" pitchFamily="34" charset="0"/>
            </a:endParaRPr>
          </a:p>
          <a:p>
            <a:pPr eaLnBrk="1" hangingPunct="1">
              <a:spcBef>
                <a:spcPct val="0"/>
              </a:spcBef>
              <a:buFontTx/>
              <a:buNone/>
            </a:pPr>
            <a:r>
              <a:rPr lang="en-US" altLang="en-US" sz="2400" dirty="0">
                <a:solidFill>
                  <a:srgbClr val="CC3300"/>
                </a:solidFill>
                <a:latin typeface="Calibri" pitchFamily="34" charset="0"/>
              </a:rPr>
              <a:t>Find the eigenvalues </a:t>
            </a:r>
            <a:r>
              <a:rPr lang="en-US" altLang="en-US" sz="2400" dirty="0" err="1">
                <a:solidFill>
                  <a:srgbClr val="CC3300"/>
                </a:solidFill>
                <a:latin typeface="Calibri" pitchFamily="34" charset="0"/>
              </a:rPr>
              <a:t>ang</a:t>
            </a:r>
            <a:r>
              <a:rPr lang="en-US" altLang="en-US" sz="2400" dirty="0">
                <a:solidFill>
                  <a:srgbClr val="CC3300"/>
                </a:solidFill>
                <a:latin typeface="Calibri" pitchFamily="34" charset="0"/>
              </a:rPr>
              <a:t> eigenvectors  and then </a:t>
            </a:r>
            <a:r>
              <a:rPr lang="en-US" altLang="en-US" sz="2400" i="1" dirty="0" err="1">
                <a:solidFill>
                  <a:srgbClr val="002060"/>
                </a:solidFill>
                <a:latin typeface="Calibri" pitchFamily="34" charset="0"/>
              </a:rPr>
              <a:t>diagonalize</a:t>
            </a:r>
            <a:r>
              <a:rPr lang="en-US" altLang="en-US" sz="2400" dirty="0">
                <a:solidFill>
                  <a:srgbClr val="CC3300"/>
                </a:solidFill>
                <a:latin typeface="Calibri" pitchFamily="34" charset="0"/>
              </a:rPr>
              <a:t> the matrix</a:t>
            </a:r>
          </a:p>
        </p:txBody>
      </p:sp>
      <p:sp>
        <p:nvSpPr>
          <p:cNvPr id="10247" name="Rectangle 6"/>
          <p:cNvSpPr>
            <a:spLocks noChangeArrowheads="1"/>
          </p:cNvSpPr>
          <p:nvPr/>
        </p:nvSpPr>
        <p:spPr bwMode="auto">
          <a:xfrm>
            <a:off x="1524001"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graphicFrame>
        <p:nvGraphicFramePr>
          <p:cNvPr id="10248" name="Object 5"/>
          <p:cNvGraphicFramePr>
            <a:graphicFrameLocks noChangeAspect="1"/>
          </p:cNvGraphicFramePr>
          <p:nvPr/>
        </p:nvGraphicFramePr>
        <p:xfrm>
          <a:off x="8151813" y="500063"/>
          <a:ext cx="1587500" cy="990600"/>
        </p:xfrm>
        <a:graphic>
          <a:graphicData uri="http://schemas.openxmlformats.org/presentationml/2006/ole">
            <mc:AlternateContent xmlns:mc="http://schemas.openxmlformats.org/markup-compatibility/2006">
              <mc:Choice xmlns:v="urn:schemas-microsoft-com:vml" Requires="v">
                <p:oleObj spid="_x0000_s95256" name="Equation" r:id="rId7" imgW="736600" imgH="457200" progId="Equation.DSMT4">
                  <p:embed/>
                </p:oleObj>
              </mc:Choice>
              <mc:Fallback>
                <p:oleObj name="Equation" r:id="rId7" imgW="736600" imgH="457200" progId="Equation.DSMT4">
                  <p:embed/>
                  <p:pic>
                    <p:nvPicPr>
                      <p:cNvPr id="10248"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51813" y="500063"/>
                        <a:ext cx="15875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9" name="Rectangle 8"/>
          <p:cNvSpPr>
            <a:spLocks noChangeArrowheads="1"/>
          </p:cNvSpPr>
          <p:nvPr/>
        </p:nvSpPr>
        <p:spPr bwMode="auto">
          <a:xfrm>
            <a:off x="1524001"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0250" name="Rectangle 16"/>
          <p:cNvSpPr>
            <a:spLocks noChangeArrowheads="1"/>
          </p:cNvSpPr>
          <p:nvPr/>
        </p:nvSpPr>
        <p:spPr bwMode="auto">
          <a:xfrm>
            <a:off x="1524001" y="39872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0251" name="Text Box 17"/>
          <p:cNvSpPr txBox="1">
            <a:spLocks noChangeArrowheads="1"/>
          </p:cNvSpPr>
          <p:nvPr/>
        </p:nvSpPr>
        <p:spPr bwMode="auto">
          <a:xfrm>
            <a:off x="2273301" y="1428751"/>
            <a:ext cx="4856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en-US" sz="2400">
                <a:solidFill>
                  <a:schemeClr val="accent2"/>
                </a:solidFill>
                <a:latin typeface="Calibri" pitchFamily="34" charset="0"/>
              </a:rPr>
              <a:t>The characteristic polynomial of A is </a:t>
            </a:r>
          </a:p>
        </p:txBody>
      </p:sp>
      <p:graphicFrame>
        <p:nvGraphicFramePr>
          <p:cNvPr id="10252" name="Object 18"/>
          <p:cNvGraphicFramePr>
            <a:graphicFrameLocks noChangeAspect="1"/>
          </p:cNvGraphicFramePr>
          <p:nvPr/>
        </p:nvGraphicFramePr>
        <p:xfrm>
          <a:off x="2452688" y="1895475"/>
          <a:ext cx="7429500" cy="1212850"/>
        </p:xfrm>
        <a:graphic>
          <a:graphicData uri="http://schemas.openxmlformats.org/presentationml/2006/ole">
            <mc:AlternateContent xmlns:mc="http://schemas.openxmlformats.org/markup-compatibility/2006">
              <mc:Choice xmlns:v="urn:schemas-microsoft-com:vml" Requires="v">
                <p:oleObj spid="_x0000_s95257" name="Equation" r:id="rId9" imgW="4203700" imgH="685800" progId="Equation.DSMT4">
                  <p:embed/>
                </p:oleObj>
              </mc:Choice>
              <mc:Fallback>
                <p:oleObj name="Equation" r:id="rId9" imgW="4203700" imgH="685800" progId="Equation.DSMT4">
                  <p:embed/>
                  <p:pic>
                    <p:nvPicPr>
                      <p:cNvPr id="10252"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2688" y="1895475"/>
                        <a:ext cx="742950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3" name="Rectangle 19"/>
          <p:cNvSpPr>
            <a:spLocks noChangeArrowheads="1"/>
          </p:cNvSpPr>
          <p:nvPr/>
        </p:nvSpPr>
        <p:spPr bwMode="auto">
          <a:xfrm>
            <a:off x="230982" y="-224631"/>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en-US" sz="3600" dirty="0">
                <a:solidFill>
                  <a:srgbClr val="FF0000"/>
                </a:solidFill>
                <a:latin typeface="Calibri" pitchFamily="34" charset="0"/>
              </a:rPr>
              <a:t>Example</a:t>
            </a:r>
          </a:p>
        </p:txBody>
      </p:sp>
      <p:cxnSp>
        <p:nvCxnSpPr>
          <p:cNvPr id="14" name="Straight Connector 13"/>
          <p:cNvCxnSpPr/>
          <p:nvPr/>
        </p:nvCxnSpPr>
        <p:spPr bwMode="auto">
          <a:xfrm>
            <a:off x="3810001" y="1357313"/>
            <a:ext cx="3643313" cy="2214562"/>
          </a:xfrm>
          <a:prstGeom prst="line">
            <a:avLst/>
          </a:prstGeom>
          <a:solidFill>
            <a:schemeClr val="accent1"/>
          </a:solidFill>
          <a:ln w="9525" cap="flat" cmpd="sng" algn="ctr">
            <a:solidFill>
              <a:schemeClr val="tx2">
                <a:lumMod val="65000"/>
                <a:lumOff val="35000"/>
              </a:schemeClr>
            </a:solidFill>
            <a:prstDash val="solid"/>
            <a:round/>
            <a:headEnd type="none" w="med" len="med"/>
            <a:tailEnd type="none" w="med" len="med"/>
          </a:ln>
          <a:effectLst/>
        </p:spPr>
      </p:cxnSp>
      <p:cxnSp>
        <p:nvCxnSpPr>
          <p:cNvPr id="10256" name="Straight Connector 15"/>
          <p:cNvCxnSpPr>
            <a:cxnSpLocks noChangeShapeType="1"/>
          </p:cNvCxnSpPr>
          <p:nvPr/>
        </p:nvCxnSpPr>
        <p:spPr bwMode="auto">
          <a:xfrm flipV="1">
            <a:off x="6667501" y="4000501"/>
            <a:ext cx="1857375" cy="142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257" name="Straight Connector 17"/>
          <p:cNvCxnSpPr>
            <a:cxnSpLocks noChangeShapeType="1"/>
          </p:cNvCxnSpPr>
          <p:nvPr/>
        </p:nvCxnSpPr>
        <p:spPr bwMode="auto">
          <a:xfrm flipV="1">
            <a:off x="6453189" y="4143376"/>
            <a:ext cx="2643187" cy="1285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563741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467"/>
            <a:ext cx="9372600" cy="3302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04800" y="3749457"/>
            <a:ext cx="11430000" cy="230832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rgbClr val="C00000"/>
                </a:solidFill>
                <a:latin typeface="+mn-lt"/>
              </a:rPr>
              <a:t>Use the fact: if x1, x2,…, </a:t>
            </a:r>
            <a:r>
              <a:rPr lang="en-US" sz="2400" dirty="0" err="1" smtClean="0">
                <a:solidFill>
                  <a:srgbClr val="C00000"/>
                </a:solidFill>
                <a:latin typeface="+mn-lt"/>
              </a:rPr>
              <a:t>xm</a:t>
            </a:r>
            <a:r>
              <a:rPr lang="en-US" sz="2400" dirty="0" smtClean="0">
                <a:solidFill>
                  <a:srgbClr val="C00000"/>
                </a:solidFill>
                <a:latin typeface="+mn-lt"/>
              </a:rPr>
              <a:t> are eigenvalues of an </a:t>
            </a:r>
            <a:r>
              <a:rPr lang="en-US" sz="2400" dirty="0" err="1" smtClean="0">
                <a:solidFill>
                  <a:srgbClr val="C00000"/>
                </a:solidFill>
                <a:latin typeface="+mn-lt"/>
              </a:rPr>
              <a:t>nxn</a:t>
            </a:r>
            <a:r>
              <a:rPr lang="en-US" sz="2400" dirty="0" smtClean="0">
                <a:solidFill>
                  <a:srgbClr val="C00000"/>
                </a:solidFill>
                <a:latin typeface="+mn-lt"/>
              </a:rPr>
              <a:t> matrix , then </a:t>
            </a:r>
            <a:r>
              <a:rPr lang="en-US" sz="2400" dirty="0" err="1" smtClean="0">
                <a:solidFill>
                  <a:srgbClr val="C00000"/>
                </a:solidFill>
                <a:latin typeface="+mn-lt"/>
              </a:rPr>
              <a:t>det</a:t>
            </a:r>
            <a:r>
              <a:rPr lang="en-US" sz="2400" dirty="0" smtClean="0">
                <a:solidFill>
                  <a:srgbClr val="C00000"/>
                </a:solidFill>
                <a:latin typeface="+mn-lt"/>
              </a:rPr>
              <a:t>(A) = x1.x2…</a:t>
            </a:r>
            <a:r>
              <a:rPr lang="en-US" sz="2400" dirty="0" err="1" smtClean="0">
                <a:solidFill>
                  <a:srgbClr val="C00000"/>
                </a:solidFill>
                <a:latin typeface="+mn-lt"/>
              </a:rPr>
              <a:t>xm</a:t>
            </a:r>
            <a:r>
              <a:rPr lang="en-US" sz="2400" dirty="0" smtClean="0">
                <a:solidFill>
                  <a:srgbClr val="C00000"/>
                </a:solidFill>
                <a:latin typeface="+mn-lt"/>
              </a:rPr>
              <a:t> </a:t>
            </a:r>
          </a:p>
          <a:p>
            <a:endParaRPr lang="en-US" sz="2400" dirty="0">
              <a:solidFill>
                <a:srgbClr val="C00000"/>
              </a:solidFill>
              <a:latin typeface="+mn-lt"/>
            </a:endParaRPr>
          </a:p>
          <a:p>
            <a:r>
              <a:rPr lang="en-US" sz="2400" dirty="0" smtClean="0">
                <a:solidFill>
                  <a:srgbClr val="C00000"/>
                </a:solidFill>
                <a:latin typeface="+mn-lt"/>
              </a:rPr>
              <a:t>First, </a:t>
            </a:r>
            <a:r>
              <a:rPr lang="en-US" sz="2400" dirty="0" err="1" smtClean="0">
                <a:solidFill>
                  <a:srgbClr val="C00000"/>
                </a:solidFill>
                <a:latin typeface="+mn-lt"/>
              </a:rPr>
              <a:t>det</a:t>
            </a:r>
            <a:r>
              <a:rPr lang="en-US" sz="2400" dirty="0" smtClean="0">
                <a:solidFill>
                  <a:srgbClr val="C00000"/>
                </a:solidFill>
                <a:latin typeface="+mn-lt"/>
              </a:rPr>
              <a:t>(A) = 4</a:t>
            </a:r>
          </a:p>
          <a:p>
            <a:r>
              <a:rPr lang="en-US" sz="2400" dirty="0" smtClean="0">
                <a:solidFill>
                  <a:srgbClr val="C00000"/>
                </a:solidFill>
                <a:latin typeface="+mn-lt"/>
              </a:rPr>
              <a:t>We know that </a:t>
            </a:r>
            <a:r>
              <a:rPr lang="en-US" sz="2400" dirty="0" err="1" smtClean="0">
                <a:solidFill>
                  <a:srgbClr val="C00000"/>
                </a:solidFill>
                <a:latin typeface="+mn-lt"/>
              </a:rPr>
              <a:t>det</a:t>
            </a:r>
            <a:r>
              <a:rPr lang="en-US" sz="2400" dirty="0" smtClean="0">
                <a:solidFill>
                  <a:srgbClr val="C00000"/>
                </a:solidFill>
                <a:latin typeface="+mn-lt"/>
              </a:rPr>
              <a:t>(A) = the product of eigenvalues </a:t>
            </a:r>
          </a:p>
          <a:p>
            <a:r>
              <a:rPr lang="en-US" sz="2400" dirty="0" smtClean="0">
                <a:solidFill>
                  <a:srgbClr val="C00000"/>
                </a:solidFill>
                <a:latin typeface="+mn-lt"/>
                <a:sym typeface="Wingdings" panose="05000000000000000000" pitchFamily="2" charset="2"/>
              </a:rPr>
              <a:t>4 = 1.2.2  f	// x1=1, x2 = x3 = 2.</a:t>
            </a:r>
            <a:endParaRPr lang="en-US" sz="2400" dirty="0" smtClean="0">
              <a:solidFill>
                <a:srgbClr val="C00000"/>
              </a:solidFill>
              <a:latin typeface="+mn-lt"/>
            </a:endParaRPr>
          </a:p>
          <a:p>
            <a:endParaRPr lang="en-US" sz="2400" dirty="0">
              <a:solidFill>
                <a:srgbClr val="C00000"/>
              </a:solidFill>
              <a:latin typeface="+mn-lt"/>
            </a:endParaRPr>
          </a:p>
        </p:txBody>
      </p:sp>
    </p:spTree>
    <p:extLst>
      <p:ext uri="{BB962C8B-B14F-4D97-AF65-F5344CB8AC3E}">
        <p14:creationId xmlns:p14="http://schemas.microsoft.com/office/powerpoint/2010/main" val="11053305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799"/>
            <a:ext cx="10820400" cy="3179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31800" y="4114800"/>
            <a:ext cx="11582400" cy="95410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dirty="0" smtClean="0">
                <a:solidFill>
                  <a:srgbClr val="C00000"/>
                </a:solidFill>
              </a:rPr>
              <a:t>Use the fact: if X is an eigenvector of a matrix A corresponding an eigenvalue k, then AX = </a:t>
            </a:r>
            <a:r>
              <a:rPr lang="en-US" sz="2800" dirty="0" err="1" smtClean="0">
                <a:solidFill>
                  <a:srgbClr val="C00000"/>
                </a:solidFill>
              </a:rPr>
              <a:t>kX</a:t>
            </a:r>
            <a:endParaRPr lang="en-US" sz="2800" dirty="0">
              <a:solidFill>
                <a:srgbClr val="C00000"/>
              </a:solidFill>
            </a:endParaRPr>
          </a:p>
        </p:txBody>
      </p:sp>
    </p:spTree>
    <p:extLst>
      <p:ext uri="{BB962C8B-B14F-4D97-AF65-F5344CB8AC3E}">
        <p14:creationId xmlns:p14="http://schemas.microsoft.com/office/powerpoint/2010/main" val="14617191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2849563" y="4857750"/>
            <a:ext cx="1674812" cy="357188"/>
          </a:xfrm>
          <a:prstGeom prst="rect">
            <a:avLst/>
          </a:prstGeom>
          <a:solidFill>
            <a:srgbClr val="FFC000"/>
          </a:solidFill>
          <a:ln w="9525" algn="ctr">
            <a:solidFill>
              <a:schemeClr val="tx1"/>
            </a:solidFill>
            <a:round/>
            <a:headEnd/>
            <a:tailEnd/>
          </a:ln>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0" name="Rectangle 9"/>
          <p:cNvSpPr>
            <a:spLocks noChangeArrowheads="1"/>
          </p:cNvSpPr>
          <p:nvPr/>
        </p:nvSpPr>
        <p:spPr bwMode="auto">
          <a:xfrm>
            <a:off x="4953000" y="5643564"/>
            <a:ext cx="1500188" cy="357187"/>
          </a:xfrm>
          <a:prstGeom prst="rect">
            <a:avLst/>
          </a:prstGeom>
          <a:solidFill>
            <a:srgbClr val="FFC000"/>
          </a:solidFill>
          <a:ln w="9525" algn="ctr">
            <a:solidFill>
              <a:schemeClr val="tx1"/>
            </a:solidFill>
            <a:round/>
            <a:headEnd/>
            <a:tailEnd/>
          </a:ln>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1268" name="Text Box 3"/>
          <p:cNvSpPr txBox="1">
            <a:spLocks noChangeArrowheads="1"/>
          </p:cNvSpPr>
          <p:nvPr/>
        </p:nvSpPr>
        <p:spPr bwMode="auto">
          <a:xfrm>
            <a:off x="231775" y="884878"/>
            <a:ext cx="11811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en-US" sz="2800" i="1" u="sng" dirty="0">
                <a:latin typeface="+mn-lt"/>
              </a:rPr>
              <a:t>Theorem</a:t>
            </a:r>
          </a:p>
          <a:p>
            <a:pPr eaLnBrk="1" hangingPunct="1">
              <a:spcBef>
                <a:spcPct val="0"/>
              </a:spcBef>
              <a:buFontTx/>
              <a:buNone/>
            </a:pPr>
            <a:r>
              <a:rPr lang="en-US" altLang="en-US" sz="2800" dirty="0" smtClean="0">
                <a:latin typeface="+mn-lt"/>
              </a:rPr>
              <a:t>A </a:t>
            </a:r>
            <a:r>
              <a:rPr lang="en-US" altLang="en-US" sz="2800" dirty="0">
                <a:latin typeface="+mn-lt"/>
              </a:rPr>
              <a:t>is diagonalizable </a:t>
            </a:r>
            <a:r>
              <a:rPr lang="en-US" altLang="en-US" sz="2800" dirty="0" err="1">
                <a:latin typeface="+mn-lt"/>
              </a:rPr>
              <a:t>iff</a:t>
            </a:r>
            <a:r>
              <a:rPr lang="en-US" altLang="en-US" sz="2800" dirty="0">
                <a:latin typeface="+mn-lt"/>
              </a:rPr>
              <a:t> every eigenvalue </a:t>
            </a:r>
            <a:r>
              <a:rPr lang="en-US" altLang="en-US" sz="2800" dirty="0">
                <a:solidFill>
                  <a:srgbClr val="002060"/>
                </a:solidFill>
                <a:latin typeface="+mn-lt"/>
                <a:sym typeface="Euclid Symbol" pitchFamily="18" charset="2"/>
              </a:rPr>
              <a:t></a:t>
            </a:r>
            <a:r>
              <a:rPr lang="en-US" altLang="en-US" sz="2800" dirty="0">
                <a:solidFill>
                  <a:srgbClr val="002060"/>
                </a:solidFill>
                <a:latin typeface="+mn-lt"/>
              </a:rPr>
              <a:t> of multiplicity m </a:t>
            </a:r>
            <a:r>
              <a:rPr lang="en-US" altLang="en-US" sz="2800" dirty="0">
                <a:latin typeface="+mn-lt"/>
              </a:rPr>
              <a:t>yields exactly m basic eigenvectors, that is, </a:t>
            </a:r>
            <a:r>
              <a:rPr lang="en-US" altLang="en-US" sz="2800" dirty="0" err="1">
                <a:latin typeface="+mn-lt"/>
              </a:rPr>
              <a:t>iff</a:t>
            </a:r>
            <a:r>
              <a:rPr lang="en-US" altLang="en-US" sz="2800" dirty="0">
                <a:latin typeface="+mn-lt"/>
              </a:rPr>
              <a:t> the general solution of the system </a:t>
            </a:r>
            <a:r>
              <a:rPr lang="en-US" altLang="en-US" sz="2800" dirty="0">
                <a:solidFill>
                  <a:srgbClr val="002060"/>
                </a:solidFill>
                <a:latin typeface="+mn-lt"/>
              </a:rPr>
              <a:t>(</a:t>
            </a:r>
            <a:r>
              <a:rPr lang="en-US" altLang="en-US" sz="2800" dirty="0">
                <a:solidFill>
                  <a:srgbClr val="002060"/>
                </a:solidFill>
                <a:latin typeface="+mn-lt"/>
                <a:sym typeface="Euclid Symbol" pitchFamily="18" charset="2"/>
              </a:rPr>
              <a:t>I-A)X=0 </a:t>
            </a:r>
            <a:r>
              <a:rPr lang="en-US" altLang="en-US" sz="2800" dirty="0">
                <a:latin typeface="+mn-lt"/>
              </a:rPr>
              <a:t>has exactly </a:t>
            </a:r>
            <a:r>
              <a:rPr lang="en-US" altLang="en-US" sz="2800" dirty="0">
                <a:solidFill>
                  <a:srgbClr val="002060"/>
                </a:solidFill>
                <a:latin typeface="+mn-lt"/>
              </a:rPr>
              <a:t>m parameters.</a:t>
            </a:r>
          </a:p>
          <a:p>
            <a:pPr eaLnBrk="1" hangingPunct="1">
              <a:spcBef>
                <a:spcPct val="0"/>
              </a:spcBef>
              <a:buFontTx/>
              <a:buNone/>
            </a:pPr>
            <a:r>
              <a:rPr lang="en-US" altLang="en-US" sz="2800" dirty="0">
                <a:latin typeface="+mn-lt"/>
              </a:rPr>
              <a:t>For example,</a:t>
            </a:r>
          </a:p>
        </p:txBody>
      </p:sp>
      <p:sp>
        <p:nvSpPr>
          <p:cNvPr id="11269" name="Text Box 2"/>
          <p:cNvSpPr txBox="1">
            <a:spLocks noChangeArrowheads="1"/>
          </p:cNvSpPr>
          <p:nvPr/>
        </p:nvSpPr>
        <p:spPr bwMode="auto">
          <a:xfrm>
            <a:off x="3224214" y="142876"/>
            <a:ext cx="4969245" cy="5847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en-US">
                <a:solidFill>
                  <a:srgbClr val="CC3300"/>
                </a:solidFill>
              </a:rPr>
              <a:t>When is A diagonalizable?</a:t>
            </a:r>
          </a:p>
        </p:txBody>
      </p:sp>
      <p:sp>
        <p:nvSpPr>
          <p:cNvPr id="11270" name="Rectangle 5"/>
          <p:cNvSpPr>
            <a:spLocks noChangeArrowheads="1"/>
          </p:cNvSpPr>
          <p:nvPr/>
        </p:nvSpPr>
        <p:spPr bwMode="auto">
          <a:xfrm>
            <a:off x="1524001"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1271" name="Rectangle 7"/>
          <p:cNvSpPr>
            <a:spLocks noChangeArrowheads="1"/>
          </p:cNvSpPr>
          <p:nvPr/>
        </p:nvSpPr>
        <p:spPr bwMode="auto">
          <a:xfrm>
            <a:off x="1524001" y="31443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cxnSp>
        <p:nvCxnSpPr>
          <p:cNvPr id="14" name="Straight Connector 13"/>
          <p:cNvCxnSpPr>
            <a:cxnSpLocks noChangeShapeType="1"/>
          </p:cNvCxnSpPr>
          <p:nvPr/>
        </p:nvCxnSpPr>
        <p:spPr bwMode="auto">
          <a:xfrm>
            <a:off x="4524375" y="5143501"/>
            <a:ext cx="1143000" cy="5000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aphicFrame>
        <p:nvGraphicFramePr>
          <p:cNvPr id="11273" name="Object 8"/>
          <p:cNvGraphicFramePr>
            <a:graphicFrameLocks noChangeAspect="1"/>
          </p:cNvGraphicFramePr>
          <p:nvPr/>
        </p:nvGraphicFramePr>
        <p:xfrm>
          <a:off x="2143125" y="3225801"/>
          <a:ext cx="7988300" cy="2917825"/>
        </p:xfrm>
        <a:graphic>
          <a:graphicData uri="http://schemas.openxmlformats.org/presentationml/2006/ole">
            <mc:AlternateContent xmlns:mc="http://schemas.openxmlformats.org/markup-compatibility/2006">
              <mc:Choice xmlns:v="urn:schemas-microsoft-com:vml" Requires="v">
                <p:oleObj spid="_x0000_s96263" name="Equation" r:id="rId3" imgW="5283200" imgH="1930400" progId="Equation.DSMT4">
                  <p:embed/>
                </p:oleObj>
              </mc:Choice>
              <mc:Fallback>
                <p:oleObj name="Equation" r:id="rId3" imgW="5283200" imgH="1930400" progId="Equation.DSMT4">
                  <p:embed/>
                  <p:pic>
                    <p:nvPicPr>
                      <p:cNvPr id="11273"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25" y="3225801"/>
                        <a:ext cx="7988300" cy="291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69552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8"/>
          <p:cNvSpPr>
            <a:spLocks noGrp="1" noChangeArrowheads="1"/>
          </p:cNvSpPr>
          <p:nvPr>
            <p:ph type="title"/>
          </p:nvPr>
        </p:nvSpPr>
        <p:spPr/>
        <p:txBody>
          <a:bodyPr>
            <a:normAutofit/>
          </a:bodyPr>
          <a:lstStyle/>
          <a:p>
            <a:pPr eaLnBrk="1" hangingPunct="1"/>
            <a:r>
              <a:rPr lang="en-US" altLang="en-US" sz="3600" b="1" dirty="0" smtClean="0">
                <a:solidFill>
                  <a:schemeClr val="accent2"/>
                </a:solidFill>
                <a:latin typeface="+mn-lt"/>
              </a:rPr>
              <a:t>Find </a:t>
            </a:r>
            <a:r>
              <a:rPr lang="en-US" altLang="en-US" sz="3600" b="1" dirty="0" err="1" smtClean="0">
                <a:solidFill>
                  <a:schemeClr val="accent2"/>
                </a:solidFill>
                <a:latin typeface="+mn-lt"/>
              </a:rPr>
              <a:t>detA</a:t>
            </a:r>
            <a:r>
              <a:rPr lang="en-US" altLang="en-US" sz="3600" b="1" dirty="0" smtClean="0">
                <a:solidFill>
                  <a:schemeClr val="accent2"/>
                </a:solidFill>
                <a:latin typeface="+mn-lt"/>
              </a:rPr>
              <a:t> if</a:t>
            </a:r>
          </a:p>
        </p:txBody>
      </p:sp>
      <p:graphicFrame>
        <p:nvGraphicFramePr>
          <p:cNvPr id="4098" name="Object 4"/>
          <p:cNvGraphicFramePr>
            <a:graphicFrameLocks noGrp="1" noChangeAspect="1"/>
          </p:cNvGraphicFramePr>
          <p:nvPr>
            <p:ph sz="half" idx="1"/>
            <p:extLst>
              <p:ext uri="{D42A27DB-BD31-4B8C-83A1-F6EECF244321}">
                <p14:modId xmlns:p14="http://schemas.microsoft.com/office/powerpoint/2010/main" val="1317272365"/>
              </p:ext>
            </p:extLst>
          </p:nvPr>
        </p:nvGraphicFramePr>
        <p:xfrm>
          <a:off x="4119563" y="1619250"/>
          <a:ext cx="2586037" cy="1733550"/>
        </p:xfrm>
        <a:graphic>
          <a:graphicData uri="http://schemas.openxmlformats.org/presentationml/2006/ole">
            <mc:AlternateContent xmlns:mc="http://schemas.openxmlformats.org/markup-compatibility/2006">
              <mc:Choice xmlns:v="urn:schemas-microsoft-com:vml" Requires="v">
                <p:oleObj spid="_x0000_s4127" name="MathType 6.0 Equation" r:id="rId3" imgW="1117440" imgH="749160" progId="Equation.DSMT4">
                  <p:embed/>
                </p:oleObj>
              </mc:Choice>
              <mc:Fallback>
                <p:oleObj name="MathType 6.0 Equation" r:id="rId3" imgW="1117440" imgH="7491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9563" y="1619250"/>
                        <a:ext cx="2586037" cy="173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7"/>
          <p:cNvGraphicFramePr>
            <a:graphicFrameLocks noGrp="1" noChangeAspect="1"/>
          </p:cNvGraphicFramePr>
          <p:nvPr>
            <p:ph sz="half" idx="2"/>
            <p:extLst>
              <p:ext uri="{D42A27DB-BD31-4B8C-83A1-F6EECF244321}">
                <p14:modId xmlns:p14="http://schemas.microsoft.com/office/powerpoint/2010/main" val="1742145604"/>
              </p:ext>
            </p:extLst>
          </p:nvPr>
        </p:nvGraphicFramePr>
        <p:xfrm>
          <a:off x="3124200" y="3589338"/>
          <a:ext cx="4722813" cy="2201862"/>
        </p:xfrm>
        <a:graphic>
          <a:graphicData uri="http://schemas.openxmlformats.org/presentationml/2006/ole">
            <mc:AlternateContent xmlns:mc="http://schemas.openxmlformats.org/markup-compatibility/2006">
              <mc:Choice xmlns:v="urn:schemas-microsoft-com:vml" Requires="v">
                <p:oleObj spid="_x0000_s4128" name="MathType 6.0 Equation" r:id="rId5" imgW="2070000" imgH="965160" progId="Equation.DSMT4">
                  <p:embed/>
                </p:oleObj>
              </mc:Choice>
              <mc:Fallback>
                <p:oleObj name="MathType 6.0 Equation" r:id="rId5" imgW="2070000" imgH="9651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589338"/>
                        <a:ext cx="4722813" cy="2201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1" name="Text Box 10"/>
          <p:cNvSpPr txBox="1">
            <a:spLocks noChangeArrowheads="1"/>
          </p:cNvSpPr>
          <p:nvPr/>
        </p:nvSpPr>
        <p:spPr bwMode="auto">
          <a:xfrm>
            <a:off x="283633" y="6199187"/>
            <a:ext cx="752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dirty="0">
                <a:solidFill>
                  <a:srgbClr val="003399"/>
                </a:solidFill>
                <a:latin typeface="+mn-lt"/>
              </a:rPr>
              <a:t>Note that : only use with 3x3 matrices</a:t>
            </a:r>
          </a:p>
        </p:txBody>
      </p:sp>
      <p:grpSp>
        <p:nvGrpSpPr>
          <p:cNvPr id="2" name="Group 13"/>
          <p:cNvGrpSpPr>
            <a:grpSpLocks/>
          </p:cNvGrpSpPr>
          <p:nvPr/>
        </p:nvGrpSpPr>
        <p:grpSpPr bwMode="auto">
          <a:xfrm>
            <a:off x="3581400" y="4330700"/>
            <a:ext cx="4191000" cy="1460500"/>
            <a:chOff x="384" y="1584"/>
            <a:chExt cx="2640" cy="920"/>
          </a:xfrm>
        </p:grpSpPr>
        <p:sp>
          <p:nvSpPr>
            <p:cNvPr id="4112" name="Line 14"/>
            <p:cNvSpPr>
              <a:spLocks noChangeShapeType="1"/>
            </p:cNvSpPr>
            <p:nvPr/>
          </p:nvSpPr>
          <p:spPr bwMode="auto">
            <a:xfrm>
              <a:off x="384" y="1584"/>
              <a:ext cx="1632" cy="91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113" name="Line 15"/>
            <p:cNvSpPr>
              <a:spLocks noChangeShapeType="1"/>
            </p:cNvSpPr>
            <p:nvPr/>
          </p:nvSpPr>
          <p:spPr bwMode="auto">
            <a:xfrm>
              <a:off x="1392" y="1584"/>
              <a:ext cx="1632" cy="91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114" name="Line 16"/>
            <p:cNvSpPr>
              <a:spLocks noChangeShapeType="1"/>
            </p:cNvSpPr>
            <p:nvPr/>
          </p:nvSpPr>
          <p:spPr bwMode="auto">
            <a:xfrm>
              <a:off x="864" y="1592"/>
              <a:ext cx="1632" cy="91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mn-lt"/>
              </a:endParaRPr>
            </a:p>
          </p:txBody>
        </p:sp>
      </p:grpSp>
      <p:sp>
        <p:nvSpPr>
          <p:cNvPr id="8209" name="Line 17"/>
          <p:cNvSpPr>
            <a:spLocks noChangeShapeType="1"/>
          </p:cNvSpPr>
          <p:nvPr/>
        </p:nvSpPr>
        <p:spPr bwMode="auto">
          <a:xfrm flipH="1">
            <a:off x="3282950" y="4343400"/>
            <a:ext cx="2438400" cy="1371600"/>
          </a:xfrm>
          <a:prstGeom prst="line">
            <a:avLst/>
          </a:prstGeom>
          <a:noFill/>
          <a:ln w="38100">
            <a:solidFill>
              <a:srgbClr val="003399"/>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210" name="Line 18"/>
          <p:cNvSpPr>
            <a:spLocks noChangeShapeType="1"/>
          </p:cNvSpPr>
          <p:nvPr/>
        </p:nvSpPr>
        <p:spPr bwMode="auto">
          <a:xfrm flipH="1">
            <a:off x="4114800" y="4343400"/>
            <a:ext cx="2438400" cy="1371600"/>
          </a:xfrm>
          <a:prstGeom prst="line">
            <a:avLst/>
          </a:prstGeom>
          <a:noFill/>
          <a:ln w="38100">
            <a:solidFill>
              <a:srgbClr val="003399"/>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211" name="Line 19"/>
          <p:cNvSpPr>
            <a:spLocks noChangeShapeType="1"/>
          </p:cNvSpPr>
          <p:nvPr/>
        </p:nvSpPr>
        <p:spPr bwMode="auto">
          <a:xfrm flipH="1">
            <a:off x="5105400" y="4343400"/>
            <a:ext cx="2438400" cy="1371600"/>
          </a:xfrm>
          <a:prstGeom prst="line">
            <a:avLst/>
          </a:prstGeom>
          <a:noFill/>
          <a:ln w="38100">
            <a:solidFill>
              <a:srgbClr val="003399"/>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212" name="Text Box 20"/>
          <p:cNvSpPr txBox="1">
            <a:spLocks noChangeArrowheads="1"/>
          </p:cNvSpPr>
          <p:nvPr/>
        </p:nvSpPr>
        <p:spPr bwMode="auto">
          <a:xfrm>
            <a:off x="6010275" y="5605463"/>
            <a:ext cx="4924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a:solidFill>
                  <a:srgbClr val="FF0000"/>
                </a:solidFill>
                <a:latin typeface="+mn-lt"/>
              </a:rPr>
              <a:t>+</a:t>
            </a:r>
          </a:p>
        </p:txBody>
      </p:sp>
      <p:sp>
        <p:nvSpPr>
          <p:cNvPr id="8213" name="Text Box 21"/>
          <p:cNvSpPr txBox="1">
            <a:spLocks noChangeArrowheads="1"/>
          </p:cNvSpPr>
          <p:nvPr/>
        </p:nvSpPr>
        <p:spPr bwMode="auto">
          <a:xfrm>
            <a:off x="6794500" y="5607050"/>
            <a:ext cx="4924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a:solidFill>
                  <a:srgbClr val="FF0000"/>
                </a:solidFill>
                <a:latin typeface="+mn-lt"/>
              </a:rPr>
              <a:t>+</a:t>
            </a:r>
          </a:p>
        </p:txBody>
      </p:sp>
      <p:sp>
        <p:nvSpPr>
          <p:cNvPr id="8214" name="Text Box 22"/>
          <p:cNvSpPr txBox="1">
            <a:spLocks noChangeArrowheads="1"/>
          </p:cNvSpPr>
          <p:nvPr/>
        </p:nvSpPr>
        <p:spPr bwMode="auto">
          <a:xfrm>
            <a:off x="7550150" y="5607050"/>
            <a:ext cx="4924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a:solidFill>
                  <a:srgbClr val="FF0000"/>
                </a:solidFill>
                <a:latin typeface="+mn-lt"/>
              </a:rPr>
              <a:t>+</a:t>
            </a:r>
          </a:p>
        </p:txBody>
      </p:sp>
      <p:sp>
        <p:nvSpPr>
          <p:cNvPr id="8215" name="Text Box 23"/>
          <p:cNvSpPr txBox="1">
            <a:spLocks noChangeArrowheads="1"/>
          </p:cNvSpPr>
          <p:nvPr/>
        </p:nvSpPr>
        <p:spPr bwMode="auto">
          <a:xfrm>
            <a:off x="4692650" y="5486400"/>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a:solidFill>
                  <a:srgbClr val="003399"/>
                </a:solidFill>
                <a:latin typeface="+mn-lt"/>
              </a:rPr>
              <a:t>-</a:t>
            </a:r>
          </a:p>
        </p:txBody>
      </p:sp>
      <p:sp>
        <p:nvSpPr>
          <p:cNvPr id="8216" name="Text Box 24"/>
          <p:cNvSpPr txBox="1">
            <a:spLocks noChangeArrowheads="1"/>
          </p:cNvSpPr>
          <p:nvPr/>
        </p:nvSpPr>
        <p:spPr bwMode="auto">
          <a:xfrm>
            <a:off x="3740150" y="5486400"/>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a:solidFill>
                  <a:srgbClr val="003399"/>
                </a:solidFill>
                <a:latin typeface="+mn-lt"/>
              </a:rPr>
              <a:t>-</a:t>
            </a:r>
          </a:p>
        </p:txBody>
      </p:sp>
      <p:sp>
        <p:nvSpPr>
          <p:cNvPr id="8217" name="Text Box 25"/>
          <p:cNvSpPr txBox="1">
            <a:spLocks noChangeArrowheads="1"/>
          </p:cNvSpPr>
          <p:nvPr/>
        </p:nvSpPr>
        <p:spPr bwMode="auto">
          <a:xfrm>
            <a:off x="3016250" y="5486400"/>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a:solidFill>
                  <a:srgbClr val="003399"/>
                </a:solidFill>
                <a:latin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12"/>
                                        </p:tgtEl>
                                        <p:attrNameLst>
                                          <p:attrName>style.visibility</p:attrName>
                                        </p:attrNameLst>
                                      </p:cBhvr>
                                      <p:to>
                                        <p:strVal val="visible"/>
                                      </p:to>
                                    </p:set>
                                    <p:animEffect transition="in" filter="fade">
                                      <p:cBhvr>
                                        <p:cTn id="12" dur="500"/>
                                        <p:tgtEl>
                                          <p:spTgt spid="82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213"/>
                                        </p:tgtEl>
                                        <p:attrNameLst>
                                          <p:attrName>style.visibility</p:attrName>
                                        </p:attrNameLst>
                                      </p:cBhvr>
                                      <p:to>
                                        <p:strVal val="visible"/>
                                      </p:to>
                                    </p:set>
                                    <p:animEffect transition="in" filter="fade">
                                      <p:cBhvr>
                                        <p:cTn id="15" dur="500"/>
                                        <p:tgtEl>
                                          <p:spTgt spid="82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214"/>
                                        </p:tgtEl>
                                        <p:attrNameLst>
                                          <p:attrName>style.visibility</p:attrName>
                                        </p:attrNameLst>
                                      </p:cBhvr>
                                      <p:to>
                                        <p:strVal val="visible"/>
                                      </p:to>
                                    </p:set>
                                    <p:animEffect transition="in" filter="fade">
                                      <p:cBhvr>
                                        <p:cTn id="18" dur="500"/>
                                        <p:tgtEl>
                                          <p:spTgt spid="82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8211"/>
                                        </p:tgtEl>
                                        <p:attrNameLst>
                                          <p:attrName>style.visibility</p:attrName>
                                        </p:attrNameLst>
                                      </p:cBhvr>
                                      <p:to>
                                        <p:strVal val="visible"/>
                                      </p:to>
                                    </p:set>
                                    <p:animEffect transition="in" filter="fade">
                                      <p:cBhvr>
                                        <p:cTn id="23" dur="500"/>
                                        <p:tgtEl>
                                          <p:spTgt spid="8211"/>
                                        </p:tgtEl>
                                      </p:cBhvr>
                                    </p:animEffect>
                                  </p:childTnLst>
                                </p:cTn>
                              </p:par>
                              <p:par>
                                <p:cTn id="24" presetID="10" presetClass="entr" presetSubtype="0" fill="hold" nodeType="withEffect">
                                  <p:stCondLst>
                                    <p:cond delay="0"/>
                                  </p:stCondLst>
                                  <p:childTnLst>
                                    <p:set>
                                      <p:cBhvr>
                                        <p:cTn id="25" dur="1" fill="hold">
                                          <p:stCondLst>
                                            <p:cond delay="0"/>
                                          </p:stCondLst>
                                        </p:cTn>
                                        <p:tgtEl>
                                          <p:spTgt spid="8210"/>
                                        </p:tgtEl>
                                        <p:attrNameLst>
                                          <p:attrName>style.visibility</p:attrName>
                                        </p:attrNameLst>
                                      </p:cBhvr>
                                      <p:to>
                                        <p:strVal val="visible"/>
                                      </p:to>
                                    </p:set>
                                    <p:animEffect transition="in" filter="fade">
                                      <p:cBhvr>
                                        <p:cTn id="26" dur="500"/>
                                        <p:tgtEl>
                                          <p:spTgt spid="8210"/>
                                        </p:tgtEl>
                                      </p:cBhvr>
                                    </p:animEffect>
                                  </p:childTnLst>
                                </p:cTn>
                              </p:par>
                              <p:par>
                                <p:cTn id="27" presetID="10" presetClass="entr" presetSubtype="0" fill="hold" nodeType="withEffect">
                                  <p:stCondLst>
                                    <p:cond delay="0"/>
                                  </p:stCondLst>
                                  <p:childTnLst>
                                    <p:set>
                                      <p:cBhvr>
                                        <p:cTn id="28" dur="1" fill="hold">
                                          <p:stCondLst>
                                            <p:cond delay="0"/>
                                          </p:stCondLst>
                                        </p:cTn>
                                        <p:tgtEl>
                                          <p:spTgt spid="8209"/>
                                        </p:tgtEl>
                                        <p:attrNameLst>
                                          <p:attrName>style.visibility</p:attrName>
                                        </p:attrNameLst>
                                      </p:cBhvr>
                                      <p:to>
                                        <p:strVal val="visible"/>
                                      </p:to>
                                    </p:set>
                                    <p:animEffect transition="in" filter="fade">
                                      <p:cBhvr>
                                        <p:cTn id="29" dur="500"/>
                                        <p:tgtEl>
                                          <p:spTgt spid="820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8217"/>
                                        </p:tgtEl>
                                        <p:attrNameLst>
                                          <p:attrName>style.visibility</p:attrName>
                                        </p:attrNameLst>
                                      </p:cBhvr>
                                      <p:to>
                                        <p:strVal val="visible"/>
                                      </p:to>
                                    </p:set>
                                    <p:anim calcmode="lin" valueType="num">
                                      <p:cBhvr additive="base">
                                        <p:cTn id="34" dur="500" fill="hold"/>
                                        <p:tgtEl>
                                          <p:spTgt spid="8217"/>
                                        </p:tgtEl>
                                        <p:attrNameLst>
                                          <p:attrName>ppt_x</p:attrName>
                                        </p:attrNameLst>
                                      </p:cBhvr>
                                      <p:tavLst>
                                        <p:tav tm="0">
                                          <p:val>
                                            <p:strVal val="#ppt_x"/>
                                          </p:val>
                                        </p:tav>
                                        <p:tav tm="100000">
                                          <p:val>
                                            <p:strVal val="#ppt_x"/>
                                          </p:val>
                                        </p:tav>
                                      </p:tavLst>
                                    </p:anim>
                                    <p:anim calcmode="lin" valueType="num">
                                      <p:cBhvr additive="base">
                                        <p:cTn id="35" dur="500" fill="hold"/>
                                        <p:tgtEl>
                                          <p:spTgt spid="8217"/>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8216"/>
                                        </p:tgtEl>
                                        <p:attrNameLst>
                                          <p:attrName>style.visibility</p:attrName>
                                        </p:attrNameLst>
                                      </p:cBhvr>
                                      <p:to>
                                        <p:strVal val="visible"/>
                                      </p:to>
                                    </p:set>
                                    <p:anim calcmode="lin" valueType="num">
                                      <p:cBhvr additive="base">
                                        <p:cTn id="38" dur="500" fill="hold"/>
                                        <p:tgtEl>
                                          <p:spTgt spid="8216"/>
                                        </p:tgtEl>
                                        <p:attrNameLst>
                                          <p:attrName>ppt_x</p:attrName>
                                        </p:attrNameLst>
                                      </p:cBhvr>
                                      <p:tavLst>
                                        <p:tav tm="0">
                                          <p:val>
                                            <p:strVal val="#ppt_x"/>
                                          </p:val>
                                        </p:tav>
                                        <p:tav tm="100000">
                                          <p:val>
                                            <p:strVal val="#ppt_x"/>
                                          </p:val>
                                        </p:tav>
                                      </p:tavLst>
                                    </p:anim>
                                    <p:anim calcmode="lin" valueType="num">
                                      <p:cBhvr additive="base">
                                        <p:cTn id="39" dur="500" fill="hold"/>
                                        <p:tgtEl>
                                          <p:spTgt spid="8216"/>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8215"/>
                                        </p:tgtEl>
                                        <p:attrNameLst>
                                          <p:attrName>style.visibility</p:attrName>
                                        </p:attrNameLst>
                                      </p:cBhvr>
                                      <p:to>
                                        <p:strVal val="visible"/>
                                      </p:to>
                                    </p:set>
                                    <p:anim calcmode="lin" valueType="num">
                                      <p:cBhvr additive="base">
                                        <p:cTn id="42" dur="500" fill="hold"/>
                                        <p:tgtEl>
                                          <p:spTgt spid="8215"/>
                                        </p:tgtEl>
                                        <p:attrNameLst>
                                          <p:attrName>ppt_x</p:attrName>
                                        </p:attrNameLst>
                                      </p:cBhvr>
                                      <p:tavLst>
                                        <p:tav tm="0">
                                          <p:val>
                                            <p:strVal val="#ppt_x"/>
                                          </p:val>
                                        </p:tav>
                                        <p:tav tm="100000">
                                          <p:val>
                                            <p:strVal val="#ppt_x"/>
                                          </p:val>
                                        </p:tav>
                                      </p:tavLst>
                                    </p:anim>
                                    <p:anim calcmode="lin" valueType="num">
                                      <p:cBhvr additive="base">
                                        <p:cTn id="43" dur="500" fill="hold"/>
                                        <p:tgtEl>
                                          <p:spTgt spid="82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 grpId="0"/>
      <p:bldP spid="8213" grpId="0"/>
      <p:bldP spid="8214" grpId="0"/>
      <p:bldP spid="8215" grpId="0"/>
      <p:bldP spid="8216" grpId="0"/>
      <p:bldP spid="821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4524375" y="4572000"/>
            <a:ext cx="1500188" cy="357188"/>
          </a:xfrm>
          <a:prstGeom prst="rect">
            <a:avLst/>
          </a:prstGeom>
          <a:solidFill>
            <a:srgbClr val="FFC000"/>
          </a:solidFill>
          <a:ln w="9525" algn="ctr">
            <a:solidFill>
              <a:schemeClr val="tx1"/>
            </a:solidFill>
            <a:round/>
            <a:headEnd/>
            <a:tailEnd/>
          </a:ln>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9" name="Rectangle 8"/>
          <p:cNvSpPr>
            <a:spLocks noChangeArrowheads="1"/>
          </p:cNvSpPr>
          <p:nvPr/>
        </p:nvSpPr>
        <p:spPr bwMode="auto">
          <a:xfrm>
            <a:off x="2335213" y="3857625"/>
            <a:ext cx="1643062" cy="357188"/>
          </a:xfrm>
          <a:prstGeom prst="rect">
            <a:avLst/>
          </a:prstGeom>
          <a:solidFill>
            <a:srgbClr val="FFC000"/>
          </a:solidFill>
          <a:ln w="9525" algn="ctr">
            <a:solidFill>
              <a:schemeClr val="tx1"/>
            </a:solidFill>
            <a:round/>
            <a:headEnd/>
            <a:tailEnd/>
          </a:ln>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292" name="Text Box 2"/>
          <p:cNvSpPr txBox="1">
            <a:spLocks noChangeArrowheads="1"/>
          </p:cNvSpPr>
          <p:nvPr/>
        </p:nvSpPr>
        <p:spPr bwMode="auto">
          <a:xfrm>
            <a:off x="3224214" y="142876"/>
            <a:ext cx="4969245" cy="5847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en-US">
                <a:solidFill>
                  <a:srgbClr val="CC3300"/>
                </a:solidFill>
              </a:rPr>
              <a:t>When is A diagonalizable?</a:t>
            </a:r>
          </a:p>
        </p:txBody>
      </p:sp>
      <p:sp>
        <p:nvSpPr>
          <p:cNvPr id="12293" name="Rectangle 5"/>
          <p:cNvSpPr>
            <a:spLocks noChangeArrowheads="1"/>
          </p:cNvSpPr>
          <p:nvPr/>
        </p:nvSpPr>
        <p:spPr bwMode="auto">
          <a:xfrm>
            <a:off x="1524001"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294" name="Rectangle 7"/>
          <p:cNvSpPr>
            <a:spLocks noChangeArrowheads="1"/>
          </p:cNvSpPr>
          <p:nvPr/>
        </p:nvSpPr>
        <p:spPr bwMode="auto">
          <a:xfrm>
            <a:off x="1524001" y="31443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cxnSp>
        <p:nvCxnSpPr>
          <p:cNvPr id="12295" name="Straight Connector 11"/>
          <p:cNvCxnSpPr>
            <a:cxnSpLocks noChangeShapeType="1"/>
          </p:cNvCxnSpPr>
          <p:nvPr/>
        </p:nvCxnSpPr>
        <p:spPr bwMode="auto">
          <a:xfrm rot="10800000" flipV="1">
            <a:off x="6024564" y="4286250"/>
            <a:ext cx="3214687" cy="3571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aphicFrame>
        <p:nvGraphicFramePr>
          <p:cNvPr id="12296" name="Object 2"/>
          <p:cNvGraphicFramePr>
            <a:graphicFrameLocks noChangeAspect="1"/>
          </p:cNvGraphicFramePr>
          <p:nvPr/>
        </p:nvGraphicFramePr>
        <p:xfrm>
          <a:off x="1865314" y="1357314"/>
          <a:ext cx="8543925" cy="3571875"/>
        </p:xfrm>
        <a:graphic>
          <a:graphicData uri="http://schemas.openxmlformats.org/presentationml/2006/ole">
            <mc:AlternateContent xmlns:mc="http://schemas.openxmlformats.org/markup-compatibility/2006">
              <mc:Choice xmlns:v="urn:schemas-microsoft-com:vml" Requires="v">
                <p:oleObj spid="_x0000_s97287" name="Equation" r:id="rId3" imgW="5651500" imgH="2362200" progId="Equation.DSMT4">
                  <p:embed/>
                </p:oleObj>
              </mc:Choice>
              <mc:Fallback>
                <p:oleObj name="Equation" r:id="rId3" imgW="5651500" imgH="2362200" progId="Equation.DSMT4">
                  <p:embed/>
                  <p:pic>
                    <p:nvPicPr>
                      <p:cNvPr id="1229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5314" y="1357314"/>
                        <a:ext cx="8543925" cy="357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64052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4524375" y="4572000"/>
            <a:ext cx="1500188" cy="357188"/>
          </a:xfrm>
          <a:prstGeom prst="rect">
            <a:avLst/>
          </a:prstGeom>
          <a:solidFill>
            <a:srgbClr val="FFC000"/>
          </a:solidFill>
          <a:ln w="9525" algn="ctr">
            <a:solidFill>
              <a:schemeClr val="tx1"/>
            </a:solidFill>
            <a:round/>
            <a:headEnd/>
            <a:tailEnd/>
          </a:ln>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9" name="Rectangle 8"/>
          <p:cNvSpPr>
            <a:spLocks noChangeArrowheads="1"/>
          </p:cNvSpPr>
          <p:nvPr/>
        </p:nvSpPr>
        <p:spPr bwMode="auto">
          <a:xfrm>
            <a:off x="2335213" y="3857625"/>
            <a:ext cx="1643062" cy="357188"/>
          </a:xfrm>
          <a:prstGeom prst="rect">
            <a:avLst/>
          </a:prstGeom>
          <a:solidFill>
            <a:srgbClr val="FFC000"/>
          </a:solidFill>
          <a:ln w="9525" algn="ctr">
            <a:solidFill>
              <a:schemeClr val="tx1"/>
            </a:solidFill>
            <a:round/>
            <a:headEnd/>
            <a:tailEnd/>
          </a:ln>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292" name="Text Box 2"/>
          <p:cNvSpPr txBox="1">
            <a:spLocks noChangeArrowheads="1"/>
          </p:cNvSpPr>
          <p:nvPr/>
        </p:nvSpPr>
        <p:spPr bwMode="auto">
          <a:xfrm>
            <a:off x="3224214" y="142876"/>
            <a:ext cx="4969245" cy="5847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en-US">
                <a:solidFill>
                  <a:srgbClr val="CC3300"/>
                </a:solidFill>
              </a:rPr>
              <a:t>When is A diagonalizable?</a:t>
            </a:r>
          </a:p>
        </p:txBody>
      </p:sp>
      <p:sp>
        <p:nvSpPr>
          <p:cNvPr id="12293" name="Rectangle 5"/>
          <p:cNvSpPr>
            <a:spLocks noChangeArrowheads="1"/>
          </p:cNvSpPr>
          <p:nvPr/>
        </p:nvSpPr>
        <p:spPr bwMode="auto">
          <a:xfrm>
            <a:off x="1524001"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12294" name="Rectangle 7"/>
          <p:cNvSpPr>
            <a:spLocks noChangeArrowheads="1"/>
          </p:cNvSpPr>
          <p:nvPr/>
        </p:nvSpPr>
        <p:spPr bwMode="auto">
          <a:xfrm>
            <a:off x="1524001" y="31443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en-US" altLang="en-US" sz="1800"/>
          </a:p>
        </p:txBody>
      </p:sp>
      <p:cxnSp>
        <p:nvCxnSpPr>
          <p:cNvPr id="12295" name="Straight Connector 11"/>
          <p:cNvCxnSpPr>
            <a:cxnSpLocks noChangeShapeType="1"/>
          </p:cNvCxnSpPr>
          <p:nvPr/>
        </p:nvCxnSpPr>
        <p:spPr bwMode="auto">
          <a:xfrm rot="10800000" flipV="1">
            <a:off x="6024564" y="4286250"/>
            <a:ext cx="3214687" cy="3571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aphicFrame>
        <p:nvGraphicFramePr>
          <p:cNvPr id="12296" name="Object 2"/>
          <p:cNvGraphicFramePr>
            <a:graphicFrameLocks noChangeAspect="1"/>
          </p:cNvGraphicFramePr>
          <p:nvPr/>
        </p:nvGraphicFramePr>
        <p:xfrm>
          <a:off x="1865314" y="1357314"/>
          <a:ext cx="8543925" cy="3571875"/>
        </p:xfrm>
        <a:graphic>
          <a:graphicData uri="http://schemas.openxmlformats.org/presentationml/2006/ole">
            <mc:AlternateContent xmlns:mc="http://schemas.openxmlformats.org/markup-compatibility/2006">
              <mc:Choice xmlns:v="urn:schemas-microsoft-com:vml" Requires="v">
                <p:oleObj spid="_x0000_s98311" name="Equation" r:id="rId3" imgW="5651500" imgH="2362200" progId="Equation.DSMT4">
                  <p:embed/>
                </p:oleObj>
              </mc:Choice>
              <mc:Fallback>
                <p:oleObj name="Equation" r:id="rId3" imgW="5651500" imgH="2362200" progId="Equation.DSMT4">
                  <p:embed/>
                  <p:pic>
                    <p:nvPicPr>
                      <p:cNvPr id="1229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5314" y="1357314"/>
                        <a:ext cx="8543925" cy="357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47697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79249"/>
            <a:ext cx="11201400" cy="6678751"/>
          </a:xfrm>
          <a:prstGeom prst="rect">
            <a:avLst/>
          </a:prstGeom>
          <a:noFill/>
        </p:spPr>
        <p:txBody>
          <a:bodyPr wrap="square" rtlCol="0">
            <a:spAutoFit/>
          </a:bodyPr>
          <a:lstStyle/>
          <a:p>
            <a:pPr algn="ctr"/>
            <a:r>
              <a:rPr lang="en-US" sz="3600" b="1" dirty="0" smtClean="0">
                <a:solidFill>
                  <a:srgbClr val="FF0000"/>
                </a:solidFill>
                <a:latin typeface="+mn-lt"/>
              </a:rPr>
              <a:t>SUMMARY</a:t>
            </a:r>
          </a:p>
          <a:p>
            <a:pPr marL="285750" indent="-285750">
              <a:buFont typeface="Courier New" panose="02070309020205020404" pitchFamily="49" charset="0"/>
              <a:buChar char="o"/>
            </a:pPr>
            <a:r>
              <a:rPr lang="en-US" sz="2800" dirty="0" smtClean="0">
                <a:latin typeface="+mn-lt"/>
              </a:rPr>
              <a:t>Determinants of </a:t>
            </a:r>
            <a:r>
              <a:rPr lang="en-US" sz="2800" dirty="0" err="1" smtClean="0">
                <a:latin typeface="+mn-lt"/>
              </a:rPr>
              <a:t>nxn</a:t>
            </a:r>
            <a:r>
              <a:rPr lang="en-US" sz="2800" dirty="0" smtClean="0">
                <a:latin typeface="+mn-lt"/>
              </a:rPr>
              <a:t> matrices</a:t>
            </a:r>
          </a:p>
          <a:p>
            <a:pPr marL="285750" indent="-285750">
              <a:buFont typeface="Courier New" panose="02070309020205020404" pitchFamily="49" charset="0"/>
              <a:buChar char="o"/>
            </a:pPr>
            <a:r>
              <a:rPr lang="en-US" sz="2800" dirty="0" smtClean="0">
                <a:latin typeface="+mn-lt"/>
              </a:rPr>
              <a:t>Properties:</a:t>
            </a:r>
          </a:p>
          <a:p>
            <a:pPr marL="742950" lvl="1" indent="-285750">
              <a:buFont typeface="Courier New" panose="02070309020205020404" pitchFamily="49" charset="0"/>
              <a:buChar char="o"/>
            </a:pPr>
            <a:r>
              <a:rPr lang="en-US" sz="2800" dirty="0" err="1">
                <a:latin typeface="+mn-lt"/>
              </a:rPr>
              <a:t>d</a:t>
            </a:r>
            <a:r>
              <a:rPr lang="en-US" sz="2800" dirty="0" err="1" smtClean="0">
                <a:latin typeface="+mn-lt"/>
              </a:rPr>
              <a:t>et</a:t>
            </a:r>
            <a:r>
              <a:rPr lang="en-US" sz="2800" dirty="0" smtClean="0">
                <a:latin typeface="+mn-lt"/>
              </a:rPr>
              <a:t>(AB) = </a:t>
            </a:r>
            <a:r>
              <a:rPr lang="en-US" sz="2800" dirty="0" err="1" smtClean="0">
                <a:latin typeface="+mn-lt"/>
              </a:rPr>
              <a:t>det</a:t>
            </a:r>
            <a:r>
              <a:rPr lang="en-US" sz="2800" dirty="0" smtClean="0">
                <a:latin typeface="+mn-lt"/>
              </a:rPr>
              <a:t>(A)</a:t>
            </a:r>
            <a:r>
              <a:rPr lang="en-US" sz="2800" dirty="0" err="1" smtClean="0">
                <a:latin typeface="+mn-lt"/>
              </a:rPr>
              <a:t>det</a:t>
            </a:r>
            <a:r>
              <a:rPr lang="en-US" sz="2800" dirty="0" smtClean="0">
                <a:latin typeface="+mn-lt"/>
              </a:rPr>
              <a:t>(B)</a:t>
            </a:r>
          </a:p>
          <a:p>
            <a:pPr marL="742950" lvl="1" indent="-285750">
              <a:buFont typeface="Courier New" panose="02070309020205020404" pitchFamily="49" charset="0"/>
              <a:buChar char="o"/>
            </a:pPr>
            <a:r>
              <a:rPr lang="en-US" sz="2800" dirty="0" err="1">
                <a:latin typeface="+mn-lt"/>
              </a:rPr>
              <a:t>d</a:t>
            </a:r>
            <a:r>
              <a:rPr lang="en-US" sz="2800" dirty="0" err="1" smtClean="0">
                <a:latin typeface="+mn-lt"/>
              </a:rPr>
              <a:t>et</a:t>
            </a:r>
            <a:r>
              <a:rPr lang="en-US" sz="2800" dirty="0" smtClean="0">
                <a:latin typeface="+mn-lt"/>
              </a:rPr>
              <a:t>(</a:t>
            </a:r>
            <a:r>
              <a:rPr lang="en-US" sz="2800" dirty="0" err="1" smtClean="0">
                <a:latin typeface="+mn-lt"/>
              </a:rPr>
              <a:t>cA</a:t>
            </a:r>
            <a:r>
              <a:rPr lang="en-US" sz="2800" dirty="0" smtClean="0">
                <a:latin typeface="+mn-lt"/>
              </a:rPr>
              <a:t>) = </a:t>
            </a:r>
            <a:r>
              <a:rPr lang="en-US" sz="2800" dirty="0" err="1" smtClean="0">
                <a:latin typeface="+mn-lt"/>
              </a:rPr>
              <a:t>c</a:t>
            </a:r>
            <a:r>
              <a:rPr lang="en-US" sz="2800" baseline="30000" dirty="0" err="1" smtClean="0">
                <a:latin typeface="+mn-lt"/>
              </a:rPr>
              <a:t>n</a:t>
            </a:r>
            <a:r>
              <a:rPr lang="en-US" sz="2800" dirty="0" err="1" smtClean="0">
                <a:latin typeface="+mn-lt"/>
              </a:rPr>
              <a:t>det</a:t>
            </a:r>
            <a:r>
              <a:rPr lang="en-US" sz="2800" dirty="0" smtClean="0">
                <a:latin typeface="+mn-lt"/>
              </a:rPr>
              <a:t>(A)</a:t>
            </a:r>
          </a:p>
          <a:p>
            <a:pPr marL="742950" lvl="1" indent="-285750">
              <a:buFont typeface="Courier New" panose="02070309020205020404" pitchFamily="49" charset="0"/>
              <a:buChar char="o"/>
            </a:pPr>
            <a:r>
              <a:rPr lang="en-US" sz="2800" dirty="0" err="1">
                <a:latin typeface="+mn-lt"/>
              </a:rPr>
              <a:t>d</a:t>
            </a:r>
            <a:r>
              <a:rPr lang="en-US" sz="2800" dirty="0" err="1" smtClean="0">
                <a:latin typeface="+mn-lt"/>
              </a:rPr>
              <a:t>et</a:t>
            </a:r>
            <a:r>
              <a:rPr lang="en-US" sz="2800" dirty="0" smtClean="0">
                <a:latin typeface="+mn-lt"/>
              </a:rPr>
              <a:t>(A</a:t>
            </a:r>
            <a:r>
              <a:rPr lang="en-US" sz="2800" baseline="30000" dirty="0" smtClean="0">
                <a:latin typeface="+mn-lt"/>
              </a:rPr>
              <a:t>T</a:t>
            </a:r>
            <a:r>
              <a:rPr lang="en-US" sz="2800" dirty="0" smtClean="0">
                <a:latin typeface="+mn-lt"/>
              </a:rPr>
              <a:t>) = </a:t>
            </a:r>
            <a:r>
              <a:rPr lang="en-US" sz="2800" dirty="0" err="1" smtClean="0">
                <a:latin typeface="+mn-lt"/>
              </a:rPr>
              <a:t>det</a:t>
            </a:r>
            <a:r>
              <a:rPr lang="en-US" sz="2800" dirty="0" smtClean="0">
                <a:latin typeface="+mn-lt"/>
              </a:rPr>
              <a:t>(A)</a:t>
            </a:r>
          </a:p>
          <a:p>
            <a:pPr marL="742950" lvl="1" indent="-285750">
              <a:buFont typeface="Courier New" panose="02070309020205020404" pitchFamily="49" charset="0"/>
              <a:buChar char="o"/>
            </a:pPr>
            <a:r>
              <a:rPr lang="en-US" sz="2800" dirty="0" err="1">
                <a:latin typeface="+mn-lt"/>
              </a:rPr>
              <a:t>d</a:t>
            </a:r>
            <a:r>
              <a:rPr lang="en-US" sz="2800" dirty="0" err="1" smtClean="0">
                <a:latin typeface="+mn-lt"/>
              </a:rPr>
              <a:t>et</a:t>
            </a:r>
            <a:r>
              <a:rPr lang="en-US" sz="2800" dirty="0" smtClean="0">
                <a:latin typeface="+mn-lt"/>
              </a:rPr>
              <a:t>(A</a:t>
            </a:r>
            <a:r>
              <a:rPr lang="en-US" sz="2800" baseline="30000" dirty="0" smtClean="0">
                <a:latin typeface="+mn-lt"/>
              </a:rPr>
              <a:t>-1</a:t>
            </a:r>
            <a:r>
              <a:rPr lang="en-US" sz="2800" dirty="0" smtClean="0">
                <a:latin typeface="+mn-lt"/>
              </a:rPr>
              <a:t>) = 1/</a:t>
            </a:r>
            <a:r>
              <a:rPr lang="en-US" sz="2800" dirty="0" err="1" smtClean="0">
                <a:latin typeface="+mn-lt"/>
              </a:rPr>
              <a:t>det</a:t>
            </a:r>
            <a:r>
              <a:rPr lang="en-US" sz="2800" dirty="0" smtClean="0">
                <a:latin typeface="+mn-lt"/>
              </a:rPr>
              <a:t>(A)</a:t>
            </a:r>
          </a:p>
          <a:p>
            <a:pPr marL="742950" lvl="1" indent="-285750">
              <a:buFont typeface="Courier New" panose="02070309020205020404" pitchFamily="49" charset="0"/>
              <a:buChar char="o"/>
            </a:pPr>
            <a:r>
              <a:rPr lang="en-US" sz="2800" dirty="0" smtClean="0">
                <a:latin typeface="+mn-lt"/>
              </a:rPr>
              <a:t>Determinants and elementary operators</a:t>
            </a:r>
          </a:p>
          <a:p>
            <a:pPr marL="285750" indent="-285750">
              <a:buFont typeface="Courier New" panose="02070309020205020404" pitchFamily="49" charset="0"/>
              <a:buChar char="o"/>
            </a:pPr>
            <a:r>
              <a:rPr lang="en-US" sz="2800" dirty="0" smtClean="0">
                <a:latin typeface="+mn-lt"/>
              </a:rPr>
              <a:t>Determinants and inverse of a matrix</a:t>
            </a:r>
          </a:p>
          <a:p>
            <a:pPr marL="742950" lvl="1" indent="-285750">
              <a:buFont typeface="Courier New" panose="02070309020205020404" pitchFamily="49" charset="0"/>
              <a:buChar char="o"/>
            </a:pPr>
            <a:r>
              <a:rPr lang="en-US" sz="2800" dirty="0" smtClean="0">
                <a:latin typeface="+mn-lt"/>
              </a:rPr>
              <a:t>An </a:t>
            </a:r>
            <a:r>
              <a:rPr lang="en-US" sz="2800" dirty="0" err="1" smtClean="0">
                <a:latin typeface="+mn-lt"/>
              </a:rPr>
              <a:t>nxn</a:t>
            </a:r>
            <a:r>
              <a:rPr lang="en-US" sz="2800" dirty="0" smtClean="0">
                <a:latin typeface="+mn-lt"/>
              </a:rPr>
              <a:t> matrix has an inverse if and only if </a:t>
            </a:r>
            <a:r>
              <a:rPr lang="en-US" sz="2800" dirty="0" err="1" smtClean="0">
                <a:latin typeface="+mn-lt"/>
              </a:rPr>
              <a:t>det</a:t>
            </a:r>
            <a:r>
              <a:rPr lang="en-US" sz="2800" dirty="0" smtClean="0">
                <a:latin typeface="+mn-lt"/>
              </a:rPr>
              <a:t>(A) </a:t>
            </a:r>
            <a:r>
              <a:rPr lang="en-US" sz="2800" dirty="0" smtClean="0">
                <a:latin typeface="+mn-lt"/>
                <a:sym typeface="Symbol"/>
              </a:rPr>
              <a:t> 0</a:t>
            </a:r>
          </a:p>
          <a:p>
            <a:pPr marL="742950" lvl="1" indent="-285750">
              <a:buFont typeface="Courier New" panose="02070309020205020404" pitchFamily="49" charset="0"/>
              <a:buChar char="o"/>
            </a:pPr>
            <a:r>
              <a:rPr lang="en-US" sz="2800" dirty="0" smtClean="0">
                <a:latin typeface="+mn-lt"/>
                <a:sym typeface="Symbol"/>
              </a:rPr>
              <a:t>A</a:t>
            </a:r>
            <a:r>
              <a:rPr lang="en-US" sz="2800" baseline="30000" dirty="0" smtClean="0">
                <a:latin typeface="+mn-lt"/>
                <a:sym typeface="Symbol"/>
              </a:rPr>
              <a:t>-1</a:t>
            </a:r>
            <a:r>
              <a:rPr lang="en-US" sz="2800" dirty="0" smtClean="0">
                <a:latin typeface="+mn-lt"/>
                <a:sym typeface="Symbol"/>
              </a:rPr>
              <a:t> = </a:t>
            </a:r>
            <a:r>
              <a:rPr lang="en-US" sz="2800" dirty="0" err="1" smtClean="0">
                <a:latin typeface="+mn-lt"/>
                <a:sym typeface="Symbol"/>
              </a:rPr>
              <a:t>adj</a:t>
            </a:r>
            <a:r>
              <a:rPr lang="en-US" sz="2800" dirty="0" smtClean="0">
                <a:latin typeface="+mn-lt"/>
                <a:sym typeface="Symbol"/>
              </a:rPr>
              <a:t>(A)/</a:t>
            </a:r>
            <a:r>
              <a:rPr lang="en-US" sz="2800" dirty="0" err="1" smtClean="0">
                <a:latin typeface="+mn-lt"/>
                <a:sym typeface="Symbol"/>
              </a:rPr>
              <a:t>detA</a:t>
            </a:r>
            <a:r>
              <a:rPr lang="en-US" sz="2800" dirty="0" smtClean="0">
                <a:latin typeface="+mn-lt"/>
              </a:rPr>
              <a:t> </a:t>
            </a:r>
          </a:p>
          <a:p>
            <a:pPr marL="285750" indent="-285750">
              <a:buFont typeface="Courier New" panose="02070309020205020404" pitchFamily="49" charset="0"/>
              <a:buChar char="o"/>
            </a:pPr>
            <a:r>
              <a:rPr lang="en-US" sz="2800" dirty="0" smtClean="0">
                <a:latin typeface="+mn-lt"/>
              </a:rPr>
              <a:t>Diagonalization </a:t>
            </a:r>
          </a:p>
          <a:p>
            <a:pPr marL="742950" lvl="1" indent="-285750">
              <a:buFont typeface="Courier New" panose="02070309020205020404" pitchFamily="49" charset="0"/>
              <a:buChar char="o"/>
            </a:pPr>
            <a:r>
              <a:rPr lang="en-US" sz="2800" dirty="0" smtClean="0">
                <a:latin typeface="+mn-lt"/>
              </a:rPr>
              <a:t>Characteristic polynomial </a:t>
            </a:r>
          </a:p>
          <a:p>
            <a:pPr marL="742950" lvl="1" indent="-285750">
              <a:buFont typeface="Courier New" panose="02070309020205020404" pitchFamily="49" charset="0"/>
              <a:buChar char="o"/>
            </a:pPr>
            <a:r>
              <a:rPr lang="en-US" sz="2800" dirty="0" smtClean="0">
                <a:latin typeface="+mn-lt"/>
              </a:rPr>
              <a:t>Eigenvalues</a:t>
            </a:r>
          </a:p>
          <a:p>
            <a:pPr marL="742950" lvl="1" indent="-285750">
              <a:buFont typeface="Courier New" panose="02070309020205020404" pitchFamily="49" charset="0"/>
              <a:buChar char="o"/>
            </a:pPr>
            <a:r>
              <a:rPr lang="en-US" sz="2800" dirty="0" smtClean="0">
                <a:latin typeface="+mn-lt"/>
              </a:rPr>
              <a:t>Eigenvectors </a:t>
            </a:r>
            <a:endParaRPr lang="en-US" sz="2800" dirty="0">
              <a:latin typeface="+mn-lt"/>
            </a:endParaRPr>
          </a:p>
        </p:txBody>
      </p:sp>
    </p:spTree>
    <p:extLst>
      <p:ext uri="{BB962C8B-B14F-4D97-AF65-F5344CB8AC3E}">
        <p14:creationId xmlns:p14="http://schemas.microsoft.com/office/powerpoint/2010/main" val="29561656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4"/>
          <p:cNvSpPr txBox="1">
            <a:spLocks noChangeArrowheads="1"/>
          </p:cNvSpPr>
          <p:nvPr/>
        </p:nvSpPr>
        <p:spPr bwMode="auto">
          <a:xfrm>
            <a:off x="4511676" y="2781301"/>
            <a:ext cx="23800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6000">
                <a:solidFill>
                  <a:srgbClr val="CC3300"/>
                </a:solidFill>
              </a:rPr>
              <a:t>Thanks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Autofit/>
          </a:bodyPr>
          <a:lstStyle/>
          <a:p>
            <a:pPr eaLnBrk="1" hangingPunct="1"/>
            <a:r>
              <a:rPr lang="en-US" altLang="en-US" sz="4400" b="1" cap="none" dirty="0" smtClean="0">
                <a:solidFill>
                  <a:srgbClr val="FF0000"/>
                </a:solidFill>
                <a:latin typeface="+mn-lt"/>
              </a:rPr>
              <a:t>How to define the determinant of an </a:t>
            </a:r>
            <a:r>
              <a:rPr lang="en-US" altLang="en-US" sz="4400" b="1" cap="none" dirty="0" err="1" smtClean="0">
                <a:solidFill>
                  <a:srgbClr val="FF0000"/>
                </a:solidFill>
                <a:latin typeface="+mn-lt"/>
              </a:rPr>
              <a:t>mxm</a:t>
            </a:r>
            <a:r>
              <a:rPr lang="en-US" altLang="en-US" sz="4400" b="1" cap="none" dirty="0" smtClean="0">
                <a:solidFill>
                  <a:srgbClr val="FF0000"/>
                </a:solidFill>
                <a:latin typeface="+mn-lt"/>
              </a:rPr>
              <a:t> matrix?</a:t>
            </a:r>
            <a:endParaRPr lang="en-US" altLang="en-US" sz="4400" b="1" cap="none" dirty="0">
              <a:solidFill>
                <a:srgbClr val="FF0000"/>
              </a:solidFill>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762000" y="493777"/>
            <a:ext cx="11167872" cy="1499616"/>
          </a:xfrm>
        </p:spPr>
        <p:txBody>
          <a:bodyPr>
            <a:normAutofit/>
          </a:bodyPr>
          <a:lstStyle/>
          <a:p>
            <a:pPr eaLnBrk="1" hangingPunct="1"/>
            <a:r>
              <a:rPr lang="en-US" altLang="en-US" sz="3600" b="1" dirty="0">
                <a:solidFill>
                  <a:srgbClr val="FF0000"/>
                </a:solidFill>
                <a:latin typeface="+mn-lt"/>
              </a:rPr>
              <a:t>The (</a:t>
            </a:r>
            <a:r>
              <a:rPr lang="en-US" altLang="en-US" sz="3600" b="1" dirty="0" err="1">
                <a:solidFill>
                  <a:srgbClr val="FF0000"/>
                </a:solidFill>
                <a:latin typeface="+mn-lt"/>
              </a:rPr>
              <a:t>i,j</a:t>
            </a:r>
            <a:r>
              <a:rPr lang="en-US" altLang="en-US" sz="3600" b="1" dirty="0">
                <a:solidFill>
                  <a:srgbClr val="FF0000"/>
                </a:solidFill>
                <a:latin typeface="+mn-lt"/>
              </a:rPr>
              <a:t>)-</a:t>
            </a:r>
            <a:r>
              <a:rPr lang="en-US" altLang="en-US" sz="3600" b="1" dirty="0" smtClean="0">
                <a:solidFill>
                  <a:srgbClr val="FF0000"/>
                </a:solidFill>
                <a:latin typeface="+mn-lt"/>
              </a:rPr>
              <a:t>cofactor (</a:t>
            </a:r>
            <a:r>
              <a:rPr lang="en-US" altLang="en-US" sz="3600" b="1" dirty="0" err="1">
                <a:solidFill>
                  <a:srgbClr val="FF0000"/>
                </a:solidFill>
                <a:latin typeface="+mn-lt"/>
              </a:rPr>
              <a:t>phần</a:t>
            </a:r>
            <a:r>
              <a:rPr lang="en-US" altLang="en-US" sz="3600" b="1" dirty="0">
                <a:solidFill>
                  <a:srgbClr val="FF0000"/>
                </a:solidFill>
                <a:latin typeface="+mn-lt"/>
              </a:rPr>
              <a:t> </a:t>
            </a:r>
            <a:r>
              <a:rPr lang="en-US" altLang="en-US" sz="3600" b="1" dirty="0" err="1">
                <a:solidFill>
                  <a:srgbClr val="FF0000"/>
                </a:solidFill>
                <a:latin typeface="+mn-lt"/>
              </a:rPr>
              <a:t>phụ</a:t>
            </a:r>
            <a:r>
              <a:rPr lang="en-US" altLang="en-US" sz="3600" b="1" dirty="0">
                <a:solidFill>
                  <a:srgbClr val="FF0000"/>
                </a:solidFill>
                <a:latin typeface="+mn-lt"/>
              </a:rPr>
              <a:t> </a:t>
            </a:r>
            <a:r>
              <a:rPr lang="en-US" altLang="en-US" sz="3600" b="1" dirty="0" err="1">
                <a:solidFill>
                  <a:srgbClr val="FF0000"/>
                </a:solidFill>
                <a:latin typeface="+mn-lt"/>
              </a:rPr>
              <a:t>đại</a:t>
            </a:r>
            <a:r>
              <a:rPr lang="en-US" altLang="en-US" sz="3600" b="1" dirty="0">
                <a:solidFill>
                  <a:srgbClr val="FF0000"/>
                </a:solidFill>
                <a:latin typeface="+mn-lt"/>
              </a:rPr>
              <a:t> </a:t>
            </a:r>
            <a:r>
              <a:rPr lang="en-US" altLang="en-US" sz="3600" b="1" dirty="0" err="1">
                <a:solidFill>
                  <a:srgbClr val="FF0000"/>
                </a:solidFill>
                <a:latin typeface="+mn-lt"/>
              </a:rPr>
              <a:t>số</a:t>
            </a:r>
            <a:r>
              <a:rPr lang="en-US" altLang="en-US" sz="3600" b="1" dirty="0">
                <a:solidFill>
                  <a:srgbClr val="FF0000"/>
                </a:solidFill>
                <a:latin typeface="+mn-lt"/>
              </a:rPr>
              <a:t>)</a:t>
            </a:r>
          </a:p>
        </p:txBody>
      </p:sp>
      <p:sp>
        <p:nvSpPr>
          <p:cNvPr id="5125" name="Rectangle 3"/>
          <p:cNvSpPr>
            <a:spLocks noGrp="1" noChangeArrowheads="1"/>
          </p:cNvSpPr>
          <p:nvPr>
            <p:ph idx="1"/>
          </p:nvPr>
        </p:nvSpPr>
        <p:spPr>
          <a:xfrm>
            <a:off x="374904" y="1786467"/>
            <a:ext cx="11942064" cy="5105400"/>
          </a:xfrm>
        </p:spPr>
        <p:txBody>
          <a:bodyPr/>
          <a:lstStyle/>
          <a:p>
            <a:pPr eaLnBrk="1" hangingPunct="1"/>
            <a:r>
              <a:rPr lang="en-US" altLang="en-US" sz="2800" dirty="0">
                <a:latin typeface="+mn-lt"/>
              </a:rPr>
              <a:t>If A is an </a:t>
            </a:r>
            <a:r>
              <a:rPr lang="en-US" altLang="en-US" sz="2800" dirty="0" err="1">
                <a:latin typeface="+mn-lt"/>
              </a:rPr>
              <a:t>mxm</a:t>
            </a:r>
            <a:r>
              <a:rPr lang="en-US" altLang="en-US" sz="2800" dirty="0">
                <a:latin typeface="+mn-lt"/>
              </a:rPr>
              <a:t> matrix then the (</a:t>
            </a:r>
            <a:r>
              <a:rPr lang="en-US" altLang="en-US" sz="2800" b="1" dirty="0" err="1">
                <a:solidFill>
                  <a:srgbClr val="FF0000"/>
                </a:solidFill>
                <a:latin typeface="+mn-lt"/>
              </a:rPr>
              <a:t>i</a:t>
            </a:r>
            <a:r>
              <a:rPr lang="en-US" altLang="en-US" sz="2800" dirty="0" err="1">
                <a:latin typeface="+mn-lt"/>
              </a:rPr>
              <a:t>,</a:t>
            </a:r>
            <a:r>
              <a:rPr lang="en-US" altLang="en-US" sz="2800" b="1" dirty="0" err="1">
                <a:solidFill>
                  <a:srgbClr val="003399"/>
                </a:solidFill>
                <a:latin typeface="+mn-lt"/>
              </a:rPr>
              <a:t>j</a:t>
            </a:r>
            <a:r>
              <a:rPr lang="en-US" altLang="en-US" sz="2800" dirty="0">
                <a:latin typeface="+mn-lt"/>
              </a:rPr>
              <a:t>)-cofactor of A is defined by </a:t>
            </a:r>
          </a:p>
          <a:p>
            <a:pPr eaLnBrk="1" hangingPunct="1">
              <a:buFontTx/>
              <a:buNone/>
            </a:pPr>
            <a:r>
              <a:rPr lang="en-US" altLang="en-US" sz="2800" dirty="0">
                <a:latin typeface="+mn-lt"/>
              </a:rPr>
              <a:t>                             </a:t>
            </a:r>
            <a:r>
              <a:rPr lang="en-US" altLang="en-US" sz="3600" b="1" dirty="0" err="1">
                <a:solidFill>
                  <a:srgbClr val="FF0000"/>
                </a:solidFill>
                <a:latin typeface="+mn-lt"/>
              </a:rPr>
              <a:t>c</a:t>
            </a:r>
            <a:r>
              <a:rPr lang="en-US" altLang="en-US" sz="3600" b="1" baseline="-25000" dirty="0" err="1">
                <a:solidFill>
                  <a:srgbClr val="FF0000"/>
                </a:solidFill>
                <a:latin typeface="+mn-lt"/>
              </a:rPr>
              <a:t>ij</a:t>
            </a:r>
            <a:r>
              <a:rPr lang="en-US" altLang="en-US" sz="3600" b="1" dirty="0">
                <a:solidFill>
                  <a:srgbClr val="FF0000"/>
                </a:solidFill>
                <a:latin typeface="+mn-lt"/>
              </a:rPr>
              <a:t>(A)=(-1)</a:t>
            </a:r>
            <a:r>
              <a:rPr lang="en-US" altLang="en-US" sz="3600" b="1" baseline="30000" dirty="0" err="1">
                <a:solidFill>
                  <a:srgbClr val="FF0000"/>
                </a:solidFill>
                <a:latin typeface="+mn-lt"/>
              </a:rPr>
              <a:t>i+j</a:t>
            </a:r>
            <a:r>
              <a:rPr lang="en-US" altLang="en-US" sz="3600" b="1" dirty="0" err="1">
                <a:solidFill>
                  <a:srgbClr val="FF0000"/>
                </a:solidFill>
                <a:latin typeface="+mn-lt"/>
              </a:rPr>
              <a:t>det</a:t>
            </a:r>
            <a:r>
              <a:rPr lang="en-US" altLang="en-US" sz="3600" b="1" dirty="0">
                <a:solidFill>
                  <a:srgbClr val="FF0000"/>
                </a:solidFill>
                <a:latin typeface="+mn-lt"/>
              </a:rPr>
              <a:t>(</a:t>
            </a:r>
            <a:r>
              <a:rPr lang="en-US" altLang="en-US" sz="3600" b="1" dirty="0" err="1">
                <a:solidFill>
                  <a:srgbClr val="FF0000"/>
                </a:solidFill>
                <a:latin typeface="+mn-lt"/>
              </a:rPr>
              <a:t>A</a:t>
            </a:r>
            <a:r>
              <a:rPr lang="en-US" altLang="en-US" sz="3600" b="1" baseline="-25000" dirty="0" err="1">
                <a:solidFill>
                  <a:srgbClr val="FF0000"/>
                </a:solidFill>
                <a:latin typeface="+mn-lt"/>
              </a:rPr>
              <a:t>ij</a:t>
            </a:r>
            <a:r>
              <a:rPr lang="en-US" altLang="en-US" sz="3600" b="1" dirty="0">
                <a:solidFill>
                  <a:srgbClr val="FF0000"/>
                </a:solidFill>
                <a:latin typeface="+mn-lt"/>
              </a:rPr>
              <a:t>)</a:t>
            </a:r>
          </a:p>
          <a:p>
            <a:pPr eaLnBrk="1" hangingPunct="1"/>
            <a:r>
              <a:rPr lang="en-US" altLang="en-US" sz="2800" dirty="0" err="1">
                <a:latin typeface="+mn-lt"/>
              </a:rPr>
              <a:t>A</a:t>
            </a:r>
            <a:r>
              <a:rPr lang="en-US" altLang="en-US" sz="2800" b="1" baseline="-25000" dirty="0" err="1">
                <a:solidFill>
                  <a:srgbClr val="FF0000"/>
                </a:solidFill>
                <a:latin typeface="+mn-lt"/>
              </a:rPr>
              <a:t>i</a:t>
            </a:r>
            <a:r>
              <a:rPr lang="en-US" altLang="en-US" sz="2800" b="1" baseline="-25000" dirty="0" err="1">
                <a:solidFill>
                  <a:srgbClr val="003399"/>
                </a:solidFill>
                <a:latin typeface="+mn-lt"/>
              </a:rPr>
              <a:t>j</a:t>
            </a:r>
            <a:r>
              <a:rPr lang="en-US" altLang="en-US" sz="2800" dirty="0">
                <a:latin typeface="+mn-lt"/>
              </a:rPr>
              <a:t> is the </a:t>
            </a:r>
            <a:r>
              <a:rPr lang="en-US" altLang="en-US" sz="2800" dirty="0">
                <a:solidFill>
                  <a:schemeClr val="accent2"/>
                </a:solidFill>
                <a:latin typeface="+mn-lt"/>
              </a:rPr>
              <a:t>(m-1)x(m-1)</a:t>
            </a:r>
            <a:r>
              <a:rPr lang="en-US" altLang="en-US" sz="2800" dirty="0">
                <a:latin typeface="+mn-lt"/>
              </a:rPr>
              <a:t> matrix obtained from A by deleting </a:t>
            </a:r>
            <a:r>
              <a:rPr lang="en-US" altLang="en-US" sz="2800" b="1" dirty="0">
                <a:solidFill>
                  <a:srgbClr val="FF0000"/>
                </a:solidFill>
                <a:latin typeface="+mn-lt"/>
              </a:rPr>
              <a:t>row </a:t>
            </a:r>
            <a:r>
              <a:rPr lang="en-US" altLang="en-US" sz="2800" b="1" dirty="0" err="1">
                <a:solidFill>
                  <a:srgbClr val="FF0000"/>
                </a:solidFill>
                <a:latin typeface="+mn-lt"/>
              </a:rPr>
              <a:t>i</a:t>
            </a:r>
            <a:r>
              <a:rPr lang="en-US" altLang="en-US" sz="2800" dirty="0">
                <a:latin typeface="+mn-lt"/>
              </a:rPr>
              <a:t> and </a:t>
            </a:r>
            <a:r>
              <a:rPr lang="en-US" altLang="en-US" sz="2800" b="1" dirty="0">
                <a:solidFill>
                  <a:srgbClr val="003399"/>
                </a:solidFill>
                <a:latin typeface="+mn-lt"/>
              </a:rPr>
              <a:t>column j</a:t>
            </a:r>
            <a:r>
              <a:rPr lang="en-US" altLang="en-US" sz="2800" dirty="0">
                <a:latin typeface="+mn-lt"/>
              </a:rPr>
              <a:t> of A</a:t>
            </a:r>
          </a:p>
          <a:p>
            <a:pPr eaLnBrk="1" hangingPunct="1"/>
            <a:r>
              <a:rPr lang="en-US" altLang="en-US" sz="2800" dirty="0">
                <a:latin typeface="+mn-lt"/>
              </a:rPr>
              <a:t>For example, </a:t>
            </a:r>
            <a:r>
              <a:rPr lang="en-US" altLang="en-US" sz="2800" dirty="0" smtClean="0">
                <a:latin typeface="+mn-lt"/>
              </a:rPr>
              <a:t>c</a:t>
            </a:r>
            <a:r>
              <a:rPr lang="en-US" altLang="en-US" sz="2800" b="1" baseline="-25000" dirty="0" smtClean="0">
                <a:solidFill>
                  <a:srgbClr val="FF0000"/>
                </a:solidFill>
                <a:latin typeface="+mn-lt"/>
              </a:rPr>
              <a:t>2</a:t>
            </a:r>
            <a:r>
              <a:rPr lang="en-US" altLang="en-US" sz="2800" baseline="-25000" dirty="0" smtClean="0">
                <a:solidFill>
                  <a:srgbClr val="003399"/>
                </a:solidFill>
                <a:latin typeface="+mn-lt"/>
              </a:rPr>
              <a:t>3</a:t>
            </a:r>
            <a:r>
              <a:rPr lang="en-US" altLang="en-US" sz="2800" dirty="0" smtClean="0">
                <a:latin typeface="+mn-lt"/>
              </a:rPr>
              <a:t>(A</a:t>
            </a:r>
            <a:r>
              <a:rPr lang="en-US" altLang="en-US" sz="2800" dirty="0">
                <a:latin typeface="+mn-lt"/>
              </a:rPr>
              <a:t>)=(-1)</a:t>
            </a:r>
            <a:r>
              <a:rPr lang="en-US" altLang="en-US" sz="2800" b="1" baseline="30000" dirty="0">
                <a:solidFill>
                  <a:srgbClr val="FF0000"/>
                </a:solidFill>
                <a:latin typeface="+mn-lt"/>
              </a:rPr>
              <a:t>2</a:t>
            </a:r>
            <a:r>
              <a:rPr lang="en-US" altLang="en-US" sz="2800" baseline="30000" dirty="0">
                <a:latin typeface="+mn-lt"/>
              </a:rPr>
              <a:t>+</a:t>
            </a:r>
            <a:r>
              <a:rPr lang="en-US" altLang="en-US" sz="2800" b="1" baseline="30000" dirty="0">
                <a:solidFill>
                  <a:srgbClr val="003399"/>
                </a:solidFill>
                <a:latin typeface="+mn-lt"/>
              </a:rPr>
              <a:t>3</a:t>
            </a:r>
            <a:r>
              <a:rPr lang="en-US" altLang="en-US" sz="2800" dirty="0">
                <a:latin typeface="+mn-lt"/>
              </a:rPr>
              <a:t>det(A</a:t>
            </a:r>
            <a:r>
              <a:rPr lang="en-US" altLang="en-US" sz="2800" b="1" baseline="-25000" dirty="0">
                <a:solidFill>
                  <a:srgbClr val="FF0000"/>
                </a:solidFill>
                <a:latin typeface="+mn-lt"/>
              </a:rPr>
              <a:t>2</a:t>
            </a:r>
            <a:r>
              <a:rPr lang="en-US" altLang="en-US" sz="2800" b="1" baseline="-25000" dirty="0">
                <a:solidFill>
                  <a:srgbClr val="003399"/>
                </a:solidFill>
                <a:latin typeface="+mn-lt"/>
              </a:rPr>
              <a:t>3</a:t>
            </a:r>
            <a:r>
              <a:rPr lang="en-US" altLang="en-US" sz="2800" dirty="0">
                <a:latin typeface="+mn-lt"/>
              </a:rPr>
              <a:t>)=-14</a:t>
            </a:r>
          </a:p>
        </p:txBody>
      </p:sp>
      <p:graphicFrame>
        <p:nvGraphicFramePr>
          <p:cNvPr id="5122" name="Object 4"/>
          <p:cNvGraphicFramePr>
            <a:graphicFrameLocks noChangeAspect="1"/>
          </p:cNvGraphicFramePr>
          <p:nvPr>
            <p:extLst>
              <p:ext uri="{D42A27DB-BD31-4B8C-83A1-F6EECF244321}">
                <p14:modId xmlns:p14="http://schemas.microsoft.com/office/powerpoint/2010/main" val="2392344198"/>
              </p:ext>
            </p:extLst>
          </p:nvPr>
        </p:nvGraphicFramePr>
        <p:xfrm>
          <a:off x="1676401" y="4606926"/>
          <a:ext cx="2854325" cy="2098675"/>
        </p:xfrm>
        <a:graphic>
          <a:graphicData uri="http://schemas.openxmlformats.org/presentationml/2006/ole">
            <mc:AlternateContent xmlns:mc="http://schemas.openxmlformats.org/markup-compatibility/2006">
              <mc:Choice xmlns:v="urn:schemas-microsoft-com:vml" Requires="v">
                <p:oleObj spid="_x0000_s5142" name="Equation" r:id="rId3" imgW="1346040" imgH="990360" progId="Equation.DSMT4">
                  <p:embed/>
                </p:oleObj>
              </mc:Choice>
              <mc:Fallback>
                <p:oleObj name="Equation" r:id="rId3" imgW="1346040" imgH="990360" progId="Equation.DSMT4">
                  <p:embed/>
                  <p:pic>
                    <p:nvPicPr>
                      <p:cNvPr id="0" name="Object 4"/>
                      <p:cNvPicPr>
                        <a:picLocks noChangeAspect="1" noChangeArrowheads="1"/>
                      </p:cNvPicPr>
                      <p:nvPr/>
                    </p:nvPicPr>
                    <p:blipFill>
                      <a:blip r:embed="rId4"/>
                      <a:srcRect/>
                      <a:stretch>
                        <a:fillRect/>
                      </a:stretch>
                    </p:blipFill>
                    <p:spPr bwMode="auto">
                      <a:xfrm>
                        <a:off x="1676401" y="4606926"/>
                        <a:ext cx="285432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6" name="Line 7"/>
          <p:cNvSpPr>
            <a:spLocks noChangeShapeType="1"/>
          </p:cNvSpPr>
          <p:nvPr/>
        </p:nvSpPr>
        <p:spPr bwMode="auto">
          <a:xfrm>
            <a:off x="3657600" y="4572000"/>
            <a:ext cx="0" cy="2133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7" name="Line 8"/>
          <p:cNvSpPr>
            <a:spLocks noChangeShapeType="1"/>
          </p:cNvSpPr>
          <p:nvPr/>
        </p:nvSpPr>
        <p:spPr bwMode="auto">
          <a:xfrm>
            <a:off x="1981200" y="5410200"/>
            <a:ext cx="2667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5123" name="Object 9"/>
          <p:cNvGraphicFramePr>
            <a:graphicFrameLocks noChangeAspect="1"/>
          </p:cNvGraphicFramePr>
          <p:nvPr>
            <p:extLst>
              <p:ext uri="{D42A27DB-BD31-4B8C-83A1-F6EECF244321}">
                <p14:modId xmlns:p14="http://schemas.microsoft.com/office/powerpoint/2010/main" val="2361802428"/>
              </p:ext>
            </p:extLst>
          </p:nvPr>
        </p:nvGraphicFramePr>
        <p:xfrm>
          <a:off x="4676775" y="4737100"/>
          <a:ext cx="3241675" cy="1838325"/>
        </p:xfrm>
        <a:graphic>
          <a:graphicData uri="http://schemas.openxmlformats.org/presentationml/2006/ole">
            <mc:AlternateContent xmlns:mc="http://schemas.openxmlformats.org/markup-compatibility/2006">
              <mc:Choice xmlns:v="urn:schemas-microsoft-com:vml" Requires="v">
                <p:oleObj spid="_x0000_s5143" name="Equation" r:id="rId5" imgW="1320480" imgH="749160" progId="Equation.DSMT4">
                  <p:embed/>
                </p:oleObj>
              </mc:Choice>
              <mc:Fallback>
                <p:oleObj name="Equation" r:id="rId5" imgW="1320480" imgH="749160" progId="Equation.DSMT4">
                  <p:embed/>
                  <p:pic>
                    <p:nvPicPr>
                      <p:cNvPr id="0" name="Object 9"/>
                      <p:cNvPicPr>
                        <a:picLocks noChangeAspect="1" noChangeArrowheads="1"/>
                      </p:cNvPicPr>
                      <p:nvPr/>
                    </p:nvPicPr>
                    <p:blipFill>
                      <a:blip r:embed="rId6"/>
                      <a:srcRect/>
                      <a:stretch>
                        <a:fillRect/>
                      </a:stretch>
                    </p:blipFill>
                    <p:spPr bwMode="auto">
                      <a:xfrm>
                        <a:off x="4676775" y="4737100"/>
                        <a:ext cx="324167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p:cNvSpPr>
            <a:spLocks noChangeArrowheads="1"/>
          </p:cNvSpPr>
          <p:nvPr/>
        </p:nvSpPr>
        <p:spPr bwMode="auto">
          <a:xfrm>
            <a:off x="3352800" y="4114800"/>
            <a:ext cx="304800" cy="2209800"/>
          </a:xfrm>
          <a:prstGeom prst="rect">
            <a:avLst/>
          </a:prstGeom>
          <a:solidFill>
            <a:srgbClr val="FFCCFF"/>
          </a:solidFill>
          <a:ln w="9525">
            <a:solidFill>
              <a:schemeClr val="tx1"/>
            </a:solidFill>
            <a:miter lim="800000"/>
            <a:headEnd/>
            <a:tailEnd/>
          </a:ln>
        </p:spPr>
        <p:txBody>
          <a:bodyPr wrap="none" anchor="ct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48" name="Rectangle 2"/>
          <p:cNvSpPr>
            <a:spLocks noGrp="1" noChangeArrowheads="1"/>
          </p:cNvSpPr>
          <p:nvPr>
            <p:ph type="title"/>
          </p:nvPr>
        </p:nvSpPr>
        <p:spPr/>
        <p:txBody>
          <a:bodyPr>
            <a:normAutofit/>
          </a:bodyPr>
          <a:lstStyle/>
          <a:p>
            <a:pPr eaLnBrk="1" hangingPunct="1"/>
            <a:r>
              <a:rPr lang="en-US" altLang="en-US" sz="3600" b="1" dirty="0">
                <a:solidFill>
                  <a:srgbClr val="FF0000"/>
                </a:solidFill>
                <a:latin typeface="+mn-lt"/>
              </a:rPr>
              <a:t>Definition</a:t>
            </a:r>
          </a:p>
        </p:txBody>
      </p:sp>
      <p:sp>
        <p:nvSpPr>
          <p:cNvPr id="6149" name="Rectangle 3"/>
          <p:cNvSpPr>
            <a:spLocks noGrp="1" noChangeArrowheads="1"/>
          </p:cNvSpPr>
          <p:nvPr>
            <p:ph idx="1"/>
          </p:nvPr>
        </p:nvSpPr>
        <p:spPr>
          <a:xfrm>
            <a:off x="220133" y="1950719"/>
            <a:ext cx="10515600" cy="4023360"/>
          </a:xfrm>
        </p:spPr>
        <p:txBody>
          <a:bodyPr/>
          <a:lstStyle/>
          <a:p>
            <a:pPr eaLnBrk="1" hangingPunct="1">
              <a:buFontTx/>
              <a:buNone/>
            </a:pPr>
            <a:r>
              <a:rPr lang="en-US" altLang="en-US" sz="2800" dirty="0" smtClean="0">
                <a:latin typeface="+mn-lt"/>
              </a:rPr>
              <a:t>    If A is an </a:t>
            </a:r>
            <a:r>
              <a:rPr lang="en-US" altLang="en-US" sz="2800" dirty="0" err="1" smtClean="0">
                <a:latin typeface="+mn-lt"/>
              </a:rPr>
              <a:t>mxm</a:t>
            </a:r>
            <a:r>
              <a:rPr lang="en-US" altLang="en-US" sz="2800" dirty="0" smtClean="0">
                <a:latin typeface="+mn-lt"/>
              </a:rPr>
              <a:t> matrix then the </a:t>
            </a:r>
            <a:r>
              <a:rPr lang="en-US" altLang="en-US" sz="2800" b="1" dirty="0" smtClean="0">
                <a:solidFill>
                  <a:srgbClr val="003399"/>
                </a:solidFill>
                <a:latin typeface="+mn-lt"/>
              </a:rPr>
              <a:t>determinant</a:t>
            </a:r>
            <a:r>
              <a:rPr lang="en-US" altLang="en-US" sz="2800" dirty="0" smtClean="0">
                <a:latin typeface="+mn-lt"/>
              </a:rPr>
              <a:t> of A is defined by</a:t>
            </a:r>
          </a:p>
          <a:p>
            <a:pPr algn="ctr" eaLnBrk="1" hangingPunct="1"/>
            <a:r>
              <a:rPr lang="en-US" altLang="en-US" sz="3600" b="1" dirty="0" err="1" smtClean="0">
                <a:solidFill>
                  <a:srgbClr val="FF0000"/>
                </a:solidFill>
                <a:latin typeface="+mn-lt"/>
              </a:rPr>
              <a:t>detA</a:t>
            </a:r>
            <a:r>
              <a:rPr lang="en-US" altLang="en-US" sz="3600" dirty="0" smtClean="0">
                <a:latin typeface="+mn-lt"/>
              </a:rPr>
              <a:t>=a</a:t>
            </a:r>
            <a:r>
              <a:rPr lang="en-US" altLang="en-US" sz="3600" b="1" baseline="-25000" dirty="0" smtClean="0">
                <a:solidFill>
                  <a:srgbClr val="FF0000"/>
                </a:solidFill>
                <a:latin typeface="+mn-lt"/>
              </a:rPr>
              <a:t>i</a:t>
            </a:r>
            <a:r>
              <a:rPr lang="en-US" altLang="en-US" sz="3600" baseline="-25000" dirty="0" smtClean="0">
                <a:latin typeface="+mn-lt"/>
              </a:rPr>
              <a:t>1</a:t>
            </a:r>
            <a:r>
              <a:rPr lang="en-US" altLang="en-US" sz="3600" dirty="0" smtClean="0">
                <a:latin typeface="+mn-lt"/>
              </a:rPr>
              <a:t>c</a:t>
            </a:r>
            <a:r>
              <a:rPr lang="en-US" altLang="en-US" sz="3600" b="1" baseline="-25000" dirty="0" smtClean="0">
                <a:solidFill>
                  <a:srgbClr val="FF0000"/>
                </a:solidFill>
                <a:latin typeface="+mn-lt"/>
              </a:rPr>
              <a:t>i</a:t>
            </a:r>
            <a:r>
              <a:rPr lang="en-US" altLang="en-US" sz="3600" baseline="-25000" dirty="0" smtClean="0">
                <a:latin typeface="+mn-lt"/>
              </a:rPr>
              <a:t>1</a:t>
            </a:r>
            <a:r>
              <a:rPr lang="en-US" altLang="en-US" sz="3600" dirty="0" smtClean="0">
                <a:latin typeface="+mn-lt"/>
              </a:rPr>
              <a:t>(A)+a</a:t>
            </a:r>
            <a:r>
              <a:rPr lang="en-US" altLang="en-US" sz="3600" b="1" baseline="-25000" dirty="0" smtClean="0">
                <a:solidFill>
                  <a:srgbClr val="FF0000"/>
                </a:solidFill>
                <a:latin typeface="+mn-lt"/>
              </a:rPr>
              <a:t>i</a:t>
            </a:r>
            <a:r>
              <a:rPr lang="en-US" altLang="en-US" sz="3600" baseline="-25000" dirty="0" smtClean="0">
                <a:latin typeface="+mn-lt"/>
              </a:rPr>
              <a:t>2</a:t>
            </a:r>
            <a:r>
              <a:rPr lang="en-US" altLang="en-US" sz="3600" dirty="0" smtClean="0">
                <a:latin typeface="+mn-lt"/>
              </a:rPr>
              <a:t>c</a:t>
            </a:r>
            <a:r>
              <a:rPr lang="en-US" altLang="en-US" sz="3600" b="1" baseline="-25000" dirty="0" smtClean="0">
                <a:solidFill>
                  <a:srgbClr val="FF0000"/>
                </a:solidFill>
                <a:latin typeface="+mn-lt"/>
              </a:rPr>
              <a:t>i</a:t>
            </a:r>
            <a:r>
              <a:rPr lang="en-US" altLang="en-US" sz="3600" baseline="-25000" dirty="0" smtClean="0">
                <a:latin typeface="+mn-lt"/>
              </a:rPr>
              <a:t>2</a:t>
            </a:r>
            <a:r>
              <a:rPr lang="en-US" altLang="en-US" sz="3600" dirty="0" smtClean="0">
                <a:latin typeface="+mn-lt"/>
              </a:rPr>
              <a:t>(A)+…+</a:t>
            </a:r>
            <a:r>
              <a:rPr lang="en-US" altLang="en-US" sz="3600" dirty="0" err="1" smtClean="0">
                <a:latin typeface="+mn-lt"/>
              </a:rPr>
              <a:t>a</a:t>
            </a:r>
            <a:r>
              <a:rPr lang="en-US" altLang="en-US" sz="3600" b="1" baseline="-25000" dirty="0" err="1" smtClean="0">
                <a:solidFill>
                  <a:srgbClr val="FF0000"/>
                </a:solidFill>
                <a:latin typeface="+mn-lt"/>
              </a:rPr>
              <a:t>i</a:t>
            </a:r>
            <a:r>
              <a:rPr lang="en-US" altLang="en-US" sz="3600" baseline="-25000" dirty="0" err="1" smtClean="0">
                <a:latin typeface="+mn-lt"/>
              </a:rPr>
              <a:t>m</a:t>
            </a:r>
            <a:r>
              <a:rPr lang="en-US" altLang="en-US" sz="3600" dirty="0" err="1" smtClean="0">
                <a:latin typeface="+mn-lt"/>
              </a:rPr>
              <a:t>c</a:t>
            </a:r>
            <a:r>
              <a:rPr lang="en-US" altLang="en-US" sz="3600" b="1" baseline="-25000" dirty="0" err="1" smtClean="0">
                <a:solidFill>
                  <a:srgbClr val="FF0000"/>
                </a:solidFill>
                <a:latin typeface="+mn-lt"/>
              </a:rPr>
              <a:t>i</a:t>
            </a:r>
            <a:r>
              <a:rPr lang="en-US" altLang="en-US" sz="3600" baseline="-25000" dirty="0" err="1" smtClean="0">
                <a:latin typeface="+mn-lt"/>
              </a:rPr>
              <a:t>m</a:t>
            </a:r>
            <a:r>
              <a:rPr lang="en-US" altLang="en-US" sz="3600" dirty="0" smtClean="0">
                <a:latin typeface="+mn-lt"/>
              </a:rPr>
              <a:t>(A)</a:t>
            </a:r>
          </a:p>
          <a:p>
            <a:pPr algn="ctr" eaLnBrk="1" hangingPunct="1"/>
            <a:r>
              <a:rPr lang="en-US" altLang="en-US" sz="3600" dirty="0" smtClean="0">
                <a:latin typeface="+mn-lt"/>
              </a:rPr>
              <a:t>or </a:t>
            </a:r>
            <a:r>
              <a:rPr lang="en-US" altLang="en-US" sz="3600" b="1" dirty="0" err="1" smtClean="0">
                <a:solidFill>
                  <a:srgbClr val="003399"/>
                </a:solidFill>
                <a:latin typeface="+mn-lt"/>
              </a:rPr>
              <a:t>detA</a:t>
            </a:r>
            <a:r>
              <a:rPr lang="en-US" altLang="en-US" sz="3600" dirty="0" smtClean="0">
                <a:latin typeface="+mn-lt"/>
              </a:rPr>
              <a:t>= a</a:t>
            </a:r>
            <a:r>
              <a:rPr lang="en-US" altLang="en-US" sz="3600" baseline="-25000" dirty="0" smtClean="0">
                <a:latin typeface="+mn-lt"/>
              </a:rPr>
              <a:t>1</a:t>
            </a:r>
            <a:r>
              <a:rPr lang="en-US" altLang="en-US" sz="3600" b="1" baseline="-25000" dirty="0" smtClean="0">
                <a:solidFill>
                  <a:srgbClr val="003399"/>
                </a:solidFill>
                <a:latin typeface="+mn-lt"/>
              </a:rPr>
              <a:t>j</a:t>
            </a:r>
            <a:r>
              <a:rPr lang="en-US" altLang="en-US" sz="3600" dirty="0" smtClean="0">
                <a:latin typeface="+mn-lt"/>
              </a:rPr>
              <a:t>c</a:t>
            </a:r>
            <a:r>
              <a:rPr lang="en-US" altLang="en-US" sz="3600" baseline="-25000" dirty="0" smtClean="0">
                <a:latin typeface="+mn-lt"/>
              </a:rPr>
              <a:t>1</a:t>
            </a:r>
            <a:r>
              <a:rPr lang="en-US" altLang="en-US" sz="3600" b="1" baseline="-25000" dirty="0" smtClean="0">
                <a:solidFill>
                  <a:srgbClr val="003399"/>
                </a:solidFill>
                <a:latin typeface="+mn-lt"/>
              </a:rPr>
              <a:t>j</a:t>
            </a:r>
            <a:r>
              <a:rPr lang="en-US" altLang="en-US" sz="3600" dirty="0" smtClean="0">
                <a:latin typeface="+mn-lt"/>
              </a:rPr>
              <a:t>(A)+a</a:t>
            </a:r>
            <a:r>
              <a:rPr lang="en-US" altLang="en-US" sz="3600" baseline="-25000" dirty="0" smtClean="0">
                <a:latin typeface="+mn-lt"/>
              </a:rPr>
              <a:t>2</a:t>
            </a:r>
            <a:r>
              <a:rPr lang="en-US" altLang="en-US" sz="3600" b="1" baseline="-25000" dirty="0" smtClean="0">
                <a:solidFill>
                  <a:srgbClr val="003399"/>
                </a:solidFill>
                <a:latin typeface="+mn-lt"/>
              </a:rPr>
              <a:t>j</a:t>
            </a:r>
            <a:r>
              <a:rPr lang="en-US" altLang="en-US" sz="3600" dirty="0" smtClean="0">
                <a:latin typeface="+mn-lt"/>
              </a:rPr>
              <a:t>c</a:t>
            </a:r>
            <a:r>
              <a:rPr lang="en-US" altLang="en-US" sz="3600" baseline="-25000" dirty="0" smtClean="0">
                <a:latin typeface="+mn-lt"/>
              </a:rPr>
              <a:t>2</a:t>
            </a:r>
            <a:r>
              <a:rPr lang="en-US" altLang="en-US" sz="3600" b="1" baseline="-25000" dirty="0" smtClean="0">
                <a:solidFill>
                  <a:srgbClr val="003399"/>
                </a:solidFill>
                <a:latin typeface="+mn-lt"/>
              </a:rPr>
              <a:t>j</a:t>
            </a:r>
            <a:r>
              <a:rPr lang="en-US" altLang="en-US" sz="3600" dirty="0" smtClean="0">
                <a:latin typeface="+mn-lt"/>
              </a:rPr>
              <a:t>(A)+…+</a:t>
            </a:r>
            <a:r>
              <a:rPr lang="en-US" altLang="en-US" sz="3600" dirty="0" err="1" smtClean="0">
                <a:latin typeface="+mn-lt"/>
              </a:rPr>
              <a:t>a</a:t>
            </a:r>
            <a:r>
              <a:rPr lang="en-US" altLang="en-US" sz="3600" baseline="-25000" dirty="0" err="1" smtClean="0">
                <a:latin typeface="+mn-lt"/>
              </a:rPr>
              <a:t>m</a:t>
            </a:r>
            <a:r>
              <a:rPr lang="en-US" altLang="en-US" sz="3600" b="1" baseline="-25000" dirty="0" err="1" smtClean="0">
                <a:solidFill>
                  <a:srgbClr val="003399"/>
                </a:solidFill>
                <a:latin typeface="+mn-lt"/>
              </a:rPr>
              <a:t>j</a:t>
            </a:r>
            <a:r>
              <a:rPr lang="en-US" altLang="en-US" sz="3600" dirty="0" err="1" smtClean="0">
                <a:latin typeface="+mn-lt"/>
              </a:rPr>
              <a:t>c</a:t>
            </a:r>
            <a:r>
              <a:rPr lang="en-US" altLang="en-US" sz="3600" baseline="-25000" dirty="0" err="1" smtClean="0">
                <a:latin typeface="+mn-lt"/>
              </a:rPr>
              <a:t>m</a:t>
            </a:r>
            <a:r>
              <a:rPr lang="en-US" altLang="en-US" sz="3600" b="1" baseline="-25000" dirty="0" err="1" smtClean="0">
                <a:solidFill>
                  <a:srgbClr val="003399"/>
                </a:solidFill>
                <a:latin typeface="+mn-lt"/>
              </a:rPr>
              <a:t>j</a:t>
            </a:r>
            <a:r>
              <a:rPr lang="en-US" altLang="en-US" sz="3600" dirty="0" smtClean="0">
                <a:latin typeface="+mn-lt"/>
              </a:rPr>
              <a:t>(A)</a:t>
            </a:r>
          </a:p>
        </p:txBody>
      </p:sp>
      <p:graphicFrame>
        <p:nvGraphicFramePr>
          <p:cNvPr id="11268" name="Object 4"/>
          <p:cNvGraphicFramePr>
            <a:graphicFrameLocks noChangeAspect="1"/>
          </p:cNvGraphicFramePr>
          <p:nvPr/>
        </p:nvGraphicFramePr>
        <p:xfrm>
          <a:off x="3276600" y="4094164"/>
          <a:ext cx="5562600" cy="2382837"/>
        </p:xfrm>
        <a:graphic>
          <a:graphicData uri="http://schemas.openxmlformats.org/presentationml/2006/ole">
            <mc:AlternateContent xmlns:mc="http://schemas.openxmlformats.org/markup-compatibility/2006">
              <mc:Choice xmlns:v="urn:schemas-microsoft-com:vml" Requires="v">
                <p:oleObj spid="_x0000_s6156" name="Equation" r:id="rId3" imgW="2311200" imgH="990360" progId="Equation.DSMT4">
                  <p:embed/>
                </p:oleObj>
              </mc:Choice>
              <mc:Fallback>
                <p:oleObj name="Equation" r:id="rId3" imgW="2311200" imgH="9903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094164"/>
                        <a:ext cx="5562600" cy="238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70"/>
                                        </p:tgtEl>
                                        <p:attrNameLst>
                                          <p:attrName>style.visibility</p:attrName>
                                        </p:attrNameLst>
                                      </p:cBhvr>
                                      <p:to>
                                        <p:strVal val="visible"/>
                                      </p:to>
                                    </p:set>
                                    <p:animEffect transition="in" filter="fade">
                                      <p:cBhvr>
                                        <p:cTn id="12"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2859</TotalTime>
  <Words>1629</Words>
  <Application>Microsoft Office PowerPoint</Application>
  <PresentationFormat>Widescreen</PresentationFormat>
  <Paragraphs>266</Paragraphs>
  <Slides>63</Slides>
  <Notes>6</Notes>
  <HiddenSlides>4</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4</vt:i4>
      </vt:variant>
      <vt:variant>
        <vt:lpstr>Slide Titles</vt:lpstr>
      </vt:variant>
      <vt:variant>
        <vt:i4>63</vt:i4>
      </vt:variant>
    </vt:vector>
  </HeadingPairs>
  <TitlesOfParts>
    <vt:vector size="80" baseType="lpstr">
      <vt:lpstr>Arial</vt:lpstr>
      <vt:lpstr>Calibri</vt:lpstr>
      <vt:lpstr>Cambria Math</vt:lpstr>
      <vt:lpstr>Courier New</vt:lpstr>
      <vt:lpstr>Euclid Symbol</vt:lpstr>
      <vt:lpstr>Symbol</vt:lpstr>
      <vt:lpstr>Tahoma</vt:lpstr>
      <vt:lpstr>Times New Roman</vt:lpstr>
      <vt:lpstr>Tw Cen MT</vt:lpstr>
      <vt:lpstr>Tw Cen MT Condensed</vt:lpstr>
      <vt:lpstr>Wingdings</vt:lpstr>
      <vt:lpstr>Wingdings 3</vt:lpstr>
      <vt:lpstr>Integral</vt:lpstr>
      <vt:lpstr>Microsoft Equation 3.0</vt:lpstr>
      <vt:lpstr>MathType 6.0 Equation</vt:lpstr>
      <vt:lpstr>Equation</vt:lpstr>
      <vt:lpstr>Unknown</vt:lpstr>
      <vt:lpstr>Chapter 3</vt:lpstr>
      <vt:lpstr>Contents</vt:lpstr>
      <vt:lpstr>3.1. The Cofactor Expansion</vt:lpstr>
      <vt:lpstr>The determinant of 3x3 matrix</vt:lpstr>
      <vt:lpstr>The determinant of 3x3 matrix</vt:lpstr>
      <vt:lpstr>Find detA if</vt:lpstr>
      <vt:lpstr>How to define the determinant of an mxm matrix?</vt:lpstr>
      <vt:lpstr>The (i,j)-cofactor (phần phụ đại số)</vt:lpstr>
      <vt:lpstr>Definition</vt:lpstr>
      <vt:lpstr>Examples</vt:lpstr>
      <vt:lpstr>Properties</vt:lpstr>
      <vt:lpstr>Example</vt:lpstr>
      <vt:lpstr>Determinants and elementary operations</vt:lpstr>
      <vt:lpstr>Examples</vt:lpstr>
      <vt:lpstr>Determinants and elementary operations</vt:lpstr>
      <vt:lpstr>PowerPoint Presentation</vt:lpstr>
      <vt:lpstr>PowerPoint Presentation</vt:lpstr>
      <vt:lpstr>Determinants and elementary operations</vt:lpstr>
      <vt:lpstr>PowerPoint Presentation</vt:lpstr>
      <vt:lpstr>PowerPoint Presentation</vt:lpstr>
      <vt:lpstr>Theorem</vt:lpstr>
      <vt:lpstr>PowerPoint Presentation</vt:lpstr>
      <vt:lpstr>PowerPoint Presentation</vt:lpstr>
      <vt:lpstr>PowerPoint Presentation</vt:lpstr>
      <vt:lpstr>PowerPoint Presentation</vt:lpstr>
      <vt:lpstr>Determinant with block</vt:lpstr>
      <vt:lpstr>Determinant with block</vt:lpstr>
      <vt:lpstr>Determinant with block</vt:lpstr>
      <vt:lpstr>PowerPoint Presentation</vt:lpstr>
      <vt:lpstr>3.2.Determinant and Matrix Inverses</vt:lpstr>
      <vt:lpstr>(i,j)-Cofactor (Phần phụ đại số)</vt:lpstr>
      <vt:lpstr>Adjugate matrix (Ma trận liên hợp)</vt:lpstr>
      <vt:lpstr>Theorem of Adjugate Formula</vt:lpstr>
      <vt:lpstr>PowerPoint Presentation</vt:lpstr>
      <vt:lpstr>Cramer’s Rule</vt:lpstr>
      <vt:lpstr>Cramer’s Rule</vt:lpstr>
      <vt:lpstr>Cramer’s system: AX=B</vt:lpstr>
      <vt:lpstr>Example 9 p.123</vt:lpstr>
      <vt:lpstr>PowerPoint Presentation</vt:lpstr>
      <vt:lpstr>The following statements are equivalent</vt:lpstr>
      <vt:lpstr>Example</vt:lpstr>
      <vt:lpstr>Diagonal matrices</vt:lpstr>
      <vt:lpstr>Theorem </vt:lpstr>
      <vt:lpstr>Objective </vt:lpstr>
      <vt:lpstr>PowerPoint Presentation</vt:lpstr>
      <vt:lpstr>PowerPoint Presentation</vt:lpstr>
      <vt:lpstr>Eigenvalues and eigenvectors </vt:lpstr>
      <vt:lpstr>Example</vt:lpstr>
      <vt:lpstr>PowerPoint Presentation</vt:lpstr>
      <vt:lpstr>Characteristic Polynomial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 The Cofactor Expansion</dc:title>
  <dc:creator>User</dc:creator>
  <cp:lastModifiedBy>Admin</cp:lastModifiedBy>
  <cp:revision>153</cp:revision>
  <dcterms:created xsi:type="dcterms:W3CDTF">2009-12-03T10:42:11Z</dcterms:created>
  <dcterms:modified xsi:type="dcterms:W3CDTF">2023-03-13T02:00:45Z</dcterms:modified>
</cp:coreProperties>
</file>