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312" r:id="rId3"/>
    <p:sldId id="258" r:id="rId4"/>
    <p:sldId id="313" r:id="rId5"/>
    <p:sldId id="259" r:id="rId6"/>
    <p:sldId id="260" r:id="rId7"/>
    <p:sldId id="261" r:id="rId8"/>
    <p:sldId id="276" r:id="rId9"/>
    <p:sldId id="277" r:id="rId10"/>
    <p:sldId id="278" r:id="rId11"/>
    <p:sldId id="263" r:id="rId12"/>
    <p:sldId id="286" r:id="rId13"/>
    <p:sldId id="280" r:id="rId14"/>
    <p:sldId id="309" r:id="rId15"/>
    <p:sldId id="287" r:id="rId16"/>
    <p:sldId id="310" r:id="rId17"/>
    <p:sldId id="299" r:id="rId18"/>
    <p:sldId id="301" r:id="rId19"/>
    <p:sldId id="302" r:id="rId20"/>
    <p:sldId id="303" r:id="rId21"/>
    <p:sldId id="304" r:id="rId22"/>
    <p:sldId id="305" r:id="rId23"/>
    <p:sldId id="306" r:id="rId24"/>
    <p:sldId id="311" r:id="rId25"/>
    <p:sldId id="281" r:id="rId26"/>
    <p:sldId id="282" r:id="rId27"/>
    <p:sldId id="288" r:id="rId28"/>
    <p:sldId id="283" r:id="rId29"/>
    <p:sldId id="289" r:id="rId30"/>
    <p:sldId id="290" r:id="rId31"/>
    <p:sldId id="291" r:id="rId32"/>
    <p:sldId id="284" r:id="rId33"/>
    <p:sldId id="285" r:id="rId34"/>
    <p:sldId id="292" r:id="rId35"/>
    <p:sldId id="298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58805" autoAdjust="0"/>
  </p:normalViewPr>
  <p:slideViewPr>
    <p:cSldViewPr>
      <p:cViewPr varScale="1">
        <p:scale>
          <a:sx n="50" d="100"/>
          <a:sy n="50" d="100"/>
        </p:scale>
        <p:origin x="19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EC78-90B4-49B0-8944-411995D7F445}" type="datetimeFigureOut">
              <a:rPr lang="en-US" smtClean="0"/>
              <a:pPr/>
              <a:t>01/04/2022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6593-786F-409C-A823-3763486186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7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90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2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4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9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78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44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7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16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08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24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71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71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46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05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60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38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4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6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5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73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2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76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2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5B0-1EBD-49DF-94C3-FCC6868D9E10}" type="datetime1">
              <a:rPr lang="en-US" smtClean="0"/>
              <a:pPr/>
              <a:t>01/04/2022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BE-8264-4F40-A432-68405651132A}" type="datetime1">
              <a:rPr lang="en-US" smtClean="0"/>
              <a:pPr/>
              <a:t>01/04/2022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AD0B-F2CC-400F-AEDE-9DD45F548502}" type="datetime1">
              <a:rPr lang="en-US" smtClean="0"/>
              <a:pPr/>
              <a:t>01/04/2022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785-8574-4290-9C4F-75702A3ED376}" type="datetime1">
              <a:rPr lang="en-US" smtClean="0"/>
              <a:pPr/>
              <a:t>01/04/2022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472-AB30-4061-BF90-4689B348EC39}" type="datetime1">
              <a:rPr lang="en-US" smtClean="0"/>
              <a:pPr/>
              <a:t>01/04/2022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D41-112F-4F1C-ACF3-47FFDB8AC99C}" type="datetime1">
              <a:rPr lang="en-US" smtClean="0"/>
              <a:pPr/>
              <a:t>01/04/2022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F22-11C2-4CFD-BACB-14319E89A98A}" type="datetime1">
              <a:rPr lang="en-US" smtClean="0"/>
              <a:pPr/>
              <a:t>01/04/2022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2FCF-7A9F-482C-BE43-ACE995519165}" type="datetime1">
              <a:rPr lang="en-US" smtClean="0"/>
              <a:pPr/>
              <a:t>01/04/2022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2C0E-6C1D-44A7-B664-F57E6E714FA9}" type="datetime1">
              <a:rPr lang="en-US" smtClean="0"/>
              <a:pPr/>
              <a:t>01/04/2022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CB4-CD04-4872-9975-1D8378F1B2BB}" type="datetime1">
              <a:rPr lang="en-US" smtClean="0"/>
              <a:pPr/>
              <a:t>01/04/2022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5A1-C2E1-48BA-B5A0-26CA096AD72F}" type="datetime1">
              <a:rPr lang="en-US" smtClean="0"/>
              <a:pPr/>
              <a:t>01/04/2022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B6D783-6D88-4BCD-828E-93ACB5430B1B}" type="datetime1">
              <a:rPr lang="en-US" smtClean="0"/>
              <a:pPr/>
              <a:t>01/04/2022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b" anchorCtr="1">
            <a:normAutofit/>
            <a:scene3d>
              <a:camera prst="orthographicFront">
                <a:rot lat="0" lon="0" rev="5400000"/>
              </a:camera>
              <a:lightRig rig="threePt" dir="t"/>
            </a:scene3d>
            <a:sp3d/>
          </a:bodyPr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001000" cy="1470025"/>
          </a:xfrm>
        </p:spPr>
        <p:txBody>
          <a:bodyPr/>
          <a:lstStyle/>
          <a:p>
            <a:pPr algn="r"/>
            <a:r>
              <a:rPr lang="en-US" dirty="0" smtClean="0"/>
              <a:t>Slot 2 </a:t>
            </a:r>
            <a:br>
              <a:rPr lang="en-US" dirty="0" smtClean="0"/>
            </a:br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algn="r">
              <a:buFontTx/>
              <a:buChar char="-"/>
            </a:pPr>
            <a:r>
              <a:rPr lang="en-US" dirty="0" smtClean="0"/>
              <a:t>Languages and C Compilers</a:t>
            </a:r>
          </a:p>
          <a:p>
            <a:pPr algn="r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First Program in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 smtClean="0"/>
              <a:t>Include basic I/O devices such as a keyboard, a monitor and a mouse…</a:t>
            </a:r>
          </a:p>
          <a:p>
            <a:pPr marL="393700" lvl="1" algn="just"/>
            <a:r>
              <a:rPr lang="en-US" dirty="0" smtClean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 smtClean="0"/>
              <a:t>All device interfaces connect to the system buses through a central controller.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447800"/>
            <a:ext cx="31623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5- Data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81600" cy="4906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Transistor is the basic physical unit for storing data </a:t>
            </a:r>
            <a:r>
              <a:rPr lang="en-US" dirty="0" smtClean="0">
                <a:sym typeface="Wingdings" pitchFamily="2" charset="2"/>
              </a:rPr>
              <a:t> Binary format</a:t>
            </a:r>
            <a:r>
              <a:rPr lang="en-US" dirty="0" smtClean="0"/>
              <a:t>   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John von Neumann selected binary (base 2) digits as the EDVAC's fundamental unit.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The vast majority of modern computers process and store information in binary digits.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We call a </a:t>
            </a:r>
            <a:r>
              <a:rPr lang="en-US" b="1" u="sng" dirty="0" smtClean="0">
                <a:solidFill>
                  <a:srgbClr val="FF0000"/>
                </a:solidFill>
              </a:rPr>
              <a:t>bi</a:t>
            </a:r>
            <a:r>
              <a:rPr lang="en-US" dirty="0" smtClean="0"/>
              <a:t>nary digi</a:t>
            </a:r>
            <a:r>
              <a:rPr lang="en-US" b="1" u="sng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as a bit.</a:t>
            </a:r>
          </a:p>
          <a:p>
            <a:pPr algn="just"/>
            <a:r>
              <a:rPr lang="en-US" dirty="0" smtClean="0"/>
              <a:t>Nibble =  4 consecutive bits. </a:t>
            </a:r>
          </a:p>
          <a:p>
            <a:pPr algn="just"/>
            <a:r>
              <a:rPr lang="en-US" dirty="0" smtClean="0"/>
              <a:t>Byte = 8 consecutive bits </a:t>
            </a:r>
          </a:p>
          <a:p>
            <a:pPr algn="just">
              <a:buNone/>
            </a:pPr>
            <a:r>
              <a:rPr lang="en-US" dirty="0" smtClean="0"/>
              <a:t>             = 2 nibbles </a:t>
            </a:r>
          </a:p>
          <a:p>
            <a:pPr algn="just"/>
            <a:r>
              <a:rPr lang="en-US" dirty="0" smtClean="0"/>
              <a:t>Unit of memory is BYTE</a:t>
            </a:r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5638800" y="1600201"/>
          <a:ext cx="3352800" cy="1676399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88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867400" y="3505200"/>
          <a:ext cx="3124200" cy="256032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 &lt;- possibility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 &lt;- possibility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 &lt;- possibility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00000011 &lt;- possibility 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00000100 &lt;- possibility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00111000 &lt;- possibility 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&lt;- possibility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438274"/>
            <a:ext cx="2045154" cy="420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Data Units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419600" cy="4906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The natural unit of the CPU is a </a:t>
            </a:r>
            <a:r>
              <a:rPr lang="en-US" dirty="0" smtClean="0">
                <a:solidFill>
                  <a:srgbClr val="FF0000"/>
                </a:solidFill>
              </a:rPr>
              <a:t>word</a:t>
            </a:r>
            <a:r>
              <a:rPr lang="en-US" dirty="0" smtClean="0"/>
              <a:t>.  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The  word length is number of bits of a general register within CPU(CPU memory).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Word length can be 8, 16 (old CPUs), 32, 64 (current CPUs) 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486400" y="3672682"/>
            <a:ext cx="1066800" cy="670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6- Data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592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in computer are binary values </a:t>
            </a:r>
            <a:r>
              <a:rPr lang="en-US" sz="2400" dirty="0" smtClean="0">
                <a:sym typeface="Wingdings" pitchFamily="2" charset="2"/>
              </a:rPr>
              <a:t> They can </a:t>
            </a:r>
            <a:r>
              <a:rPr lang="en-US" sz="2400" dirty="0" smtClean="0"/>
              <a:t> be treated as numbers.</a:t>
            </a:r>
          </a:p>
          <a:p>
            <a:r>
              <a:rPr lang="en-US" sz="2400" dirty="0" smtClean="0"/>
              <a:t>3 common number systems: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Decimal Representation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Hexadecimal Representation </a:t>
            </a:r>
          </a:p>
          <a:p>
            <a:pPr lvl="2" algn="just"/>
            <a:r>
              <a:rPr lang="en-US" sz="1800" dirty="0" smtClean="0"/>
              <a:t>Base 16: 0, 1, …, 9, A, B, C, D, E, F</a:t>
            </a:r>
          </a:p>
          <a:p>
            <a:pPr lvl="2" algn="just"/>
            <a:r>
              <a:rPr lang="en-US" sz="1800" dirty="0" smtClean="0"/>
              <a:t>Each hexadecimal digit represents 4 bits of information.</a:t>
            </a:r>
          </a:p>
          <a:p>
            <a:pPr lvl="2" algn="just"/>
            <a:r>
              <a:rPr lang="en-US" sz="1800" dirty="0" smtClean="0"/>
              <a:t>The 0x prefix identifies the number as a hexadecimal number: 0x5C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Octal Representation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 smtClean="0"/>
              <a:t>Base </a:t>
            </a:r>
            <a:r>
              <a:rPr lang="en-US" sz="1800" dirty="0"/>
              <a:t>8: 0, 1, 2, .., 7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Set of 3 consecutive bits forms an octal digit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The prefix 0 identifies the number as an octal number: </a:t>
            </a:r>
            <a:r>
              <a:rPr lang="en-US" sz="1800" dirty="0" smtClean="0"/>
              <a:t>031</a:t>
            </a:r>
          </a:p>
          <a:p>
            <a:pPr lvl="1" algn="just" eaLnBrk="0" hangingPunct="0">
              <a:defRPr/>
            </a:pPr>
            <a:r>
              <a:rPr lang="en-US" sz="2000" dirty="0" smtClean="0"/>
              <a:t>We can convert a number in one system to another ( introduced in the subject Introduction to Computing)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Next 12 slides will be read by yourself. Use your notebook for doing  exercises.</a:t>
            </a:r>
            <a:endParaRPr lang="en-US" sz="2000" dirty="0"/>
          </a:p>
          <a:p>
            <a:pPr lvl="2" algn="just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Conversion-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943100"/>
            <a:ext cx="81629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905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97 </a:t>
            </a:r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 Binary system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887" y="2447924"/>
            <a:ext cx="8630902" cy="311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828800"/>
            <a:ext cx="726491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1828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Summary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61607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Computer is a binary device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All data are stored in binary format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 descr="FD00419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048000"/>
            <a:ext cx="1308100" cy="1349375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3352800"/>
            <a:ext cx="1524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 smtClean="0"/>
              <a:t>Number:</a:t>
            </a:r>
            <a:endParaRPr lang="en-US" sz="1800" b="1" dirty="0"/>
          </a:p>
          <a:p>
            <a:pPr algn="ctr"/>
            <a:r>
              <a:rPr lang="en-US" sz="1800" b="1" dirty="0"/>
              <a:t>3</a:t>
            </a:r>
          </a:p>
        </p:txBody>
      </p:sp>
      <p:pic>
        <p:nvPicPr>
          <p:cNvPr id="10" name="Picture 6" descr="BS00092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2438400"/>
            <a:ext cx="3702050" cy="361791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486400" y="5181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48200" y="4191000"/>
            <a:ext cx="12192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00110011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105400" y="2895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4191000"/>
            <a:ext cx="2667000" cy="1066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5410200" y="4495800"/>
            <a:ext cx="152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5334000" y="3200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600200" y="4495800"/>
            <a:ext cx="1676400" cy="990600"/>
          </a:xfrm>
          <a:prstGeom prst="wedgeRectCallout">
            <a:avLst>
              <a:gd name="adj1" fmla="val 75000"/>
              <a:gd name="adj2" fmla="val -516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 smtClean="0"/>
              <a:t>Normal description (human being)</a:t>
            </a:r>
            <a:endParaRPr lang="en-US" sz="1800" b="1" dirty="0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6629400" y="3505200"/>
            <a:ext cx="1752600" cy="990600"/>
          </a:xfrm>
          <a:prstGeom prst="wedgeRectCallout">
            <a:avLst>
              <a:gd name="adj1" fmla="val -98585"/>
              <a:gd name="adj2" fmla="val 3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smtClean="0"/>
              <a:t>Encode</a:t>
            </a:r>
          </a:p>
          <a:p>
            <a:pPr algn="ctr"/>
            <a:r>
              <a:rPr lang="en-US" sz="1800" b="1" dirty="0" smtClean="0"/>
              <a:t>(Another format is chosen)</a:t>
            </a:r>
            <a:endParaRPr lang="en-US" sz="1800" b="1" dirty="0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24600" y="2362200"/>
            <a:ext cx="2667000" cy="685800"/>
          </a:xfrm>
          <a:prstGeom prst="wedgeRectCallout">
            <a:avLst>
              <a:gd name="adj1" fmla="val -84757"/>
              <a:gd name="adj2" fmla="val 545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smtClean="0"/>
              <a:t>Decoding (restore) to the normal description</a:t>
            </a:r>
            <a:endParaRPr lang="en-US" sz="1800" b="1" dirty="0"/>
          </a:p>
        </p:txBody>
      </p:sp>
      <p:sp>
        <p:nvSpPr>
          <p:cNvPr id="20" name="Oval 1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31768"/>
              </p:ext>
            </p:extLst>
          </p:nvPr>
        </p:nvGraphicFramePr>
        <p:xfrm>
          <a:off x="380999" y="1981200"/>
          <a:ext cx="807720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1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(8bit)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Octal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Hexa</a:t>
                      </a:r>
                      <a:r>
                        <a:rPr lang="en-US" dirty="0" smtClean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Fill the blank cells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Do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152400" y="2133600"/>
            <a:ext cx="4905375" cy="2438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60020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/>
              <a:t>Do yourself:</a:t>
            </a:r>
          </a:p>
          <a:p>
            <a:r>
              <a:rPr lang="en-US" sz="2400" b="1" dirty="0"/>
              <a:t>3245q + 247q</a:t>
            </a:r>
          </a:p>
          <a:p>
            <a:endParaRPr lang="en-US" sz="2400" b="1" dirty="0"/>
          </a:p>
          <a:p>
            <a:r>
              <a:rPr lang="en-US" sz="2400" b="1" dirty="0"/>
              <a:t>1A7Bh + 26FE7h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15000" y="3733800"/>
            <a:ext cx="2514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/>
              <a:t>101101111 b</a:t>
            </a:r>
          </a:p>
          <a:p>
            <a:r>
              <a:rPr lang="en-US" sz="2400" dirty="0"/>
              <a:t>100111011 b</a:t>
            </a:r>
          </a:p>
          <a:p>
            <a:r>
              <a:rPr lang="en-US" sz="2400" dirty="0"/>
              <a:t>110110001 b</a:t>
            </a:r>
          </a:p>
          <a:p>
            <a:r>
              <a:rPr lang="en-US" sz="2400" dirty="0"/>
              <a:t>110001101b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4572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1219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How to make a good software?</a:t>
            </a:r>
          </a:p>
          <a:p>
            <a:r>
              <a:rPr lang="en-US" dirty="0" smtClean="0"/>
              <a:t>Steps to develop a software?</a:t>
            </a:r>
          </a:p>
          <a:p>
            <a:r>
              <a:rPr lang="en-US" dirty="0" smtClean="0"/>
              <a:t>Computer hardware.</a:t>
            </a:r>
          </a:p>
          <a:p>
            <a:r>
              <a:rPr lang="en-US" dirty="0" smtClean="0"/>
              <a:t>Data Units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Addressing Information</a:t>
            </a:r>
          </a:p>
          <a:p>
            <a:r>
              <a:rPr lang="en-US" dirty="0" smtClean="0"/>
              <a:t>Program Instructions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Translate and execute a program</a:t>
            </a:r>
          </a:p>
          <a:p>
            <a:r>
              <a:rPr lang="en-US" dirty="0" smtClean="0"/>
              <a:t>Why C is the first language selected?</a:t>
            </a:r>
          </a:p>
          <a:p>
            <a:r>
              <a:rPr lang="en-US" dirty="0" smtClean="0"/>
              <a:t>Some notable features of C</a:t>
            </a:r>
          </a:p>
          <a:p>
            <a:r>
              <a:rPr lang="en-US" dirty="0" smtClean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96875" y="1066800"/>
            <a:ext cx="8351838" cy="30861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343400"/>
            <a:ext cx="7696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/>
              <a:t>Do yourself</a:t>
            </a:r>
          </a:p>
          <a:p>
            <a:r>
              <a:rPr lang="en-US" sz="2000" b="1" dirty="0"/>
              <a:t>1101101101b -  10110111b     3654q – 337q    3AB7h – 1FAh </a:t>
            </a:r>
          </a:p>
          <a:p>
            <a:r>
              <a:rPr lang="en-US" sz="2000" b="1" dirty="0"/>
              <a:t>36Ah – 576q = ? h          64AEh – 1001101b= ? q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200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3962400"/>
            <a:ext cx="48006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u="sng" dirty="0" smtClean="0"/>
              <a:t>Exercises</a:t>
            </a:r>
            <a:r>
              <a:rPr lang="en-US" sz="2000" b="1" dirty="0" smtClean="0"/>
              <a:t> :</a:t>
            </a:r>
            <a:endParaRPr lang="en-US" sz="2000" b="1" u="sng" dirty="0"/>
          </a:p>
          <a:p>
            <a:r>
              <a:rPr lang="en-US" sz="2000" dirty="0"/>
              <a:t>  1011010 b* 1011b</a:t>
            </a:r>
          </a:p>
          <a:p>
            <a:r>
              <a:rPr lang="en-US" sz="2000" dirty="0"/>
              <a:t>  1101000b + 2AB h + 345 q = ? h = ? q</a:t>
            </a:r>
          </a:p>
          <a:p>
            <a:r>
              <a:rPr lang="en-US" sz="2000" dirty="0"/>
              <a:t>  3AFh / 1Ch =? b = ?d</a:t>
            </a:r>
          </a:p>
          <a:p>
            <a:r>
              <a:rPr lang="en-US" sz="2000" dirty="0"/>
              <a:t>  3ACh – 562q = ?b = ? d</a:t>
            </a:r>
          </a:p>
          <a:p>
            <a:r>
              <a:rPr lang="en-US" sz="2000" dirty="0"/>
              <a:t>  3FFA h / 327q = ?b = ? d</a:t>
            </a:r>
          </a:p>
        </p:txBody>
      </p:sp>
      <p:sp>
        <p:nvSpPr>
          <p:cNvPr id="9" name="Oval 8"/>
          <p:cNvSpPr/>
          <p:nvPr/>
        </p:nvSpPr>
        <p:spPr>
          <a:xfrm>
            <a:off x="0" y="3962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133475"/>
            <a:ext cx="8553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677669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66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Signed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238250"/>
            <a:ext cx="1905000" cy="272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leftmost bit is the sign bit.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0:positive, 1:negative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1345674"/>
            <a:ext cx="685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Solution: Use 2-complement format</a:t>
            </a:r>
            <a:endParaRPr lang="en-US" sz="24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+67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    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0100 0011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  1011 1100 (reverse bits)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+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1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-67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        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1011 1101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(2-complement) </a:t>
            </a:r>
          </a:p>
          <a:p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Check: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(67)           0100 0011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(-67)        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 1011 1101  </a:t>
            </a:r>
          </a:p>
          <a:p>
            <a:pPr marL="457200" indent="-457200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+           0  0000 0000</a:t>
            </a:r>
            <a:endParaRPr lang="en-US" sz="2400" b="1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" y="5553551"/>
            <a:ext cx="84582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/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Positive representation 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 2-complement  negative representation </a:t>
            </a:r>
            <a:endParaRPr lang="en-US" sz="20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Signed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263792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Give binary representation of –35 using 1 byte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Solution: +35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binary representation  2-complement  Binary representation of -35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Give the decimal of the binary presentation of a signed one-byte integer 11111100 b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Leftmost bit is 1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This is a binary representation of a negative integer.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1111 1100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2-complement format positive number  Decimal number n  -n is the value of this representation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Exercises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1-byte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251 , 163, 117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 2-byte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551 , 160, 443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1-byte 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-51 , -163, -117, 320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the decimal values of 1-byte unsigned representations: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01100011 b , 10001111 b , 11001010 b , 01001100 b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715000" y="914400"/>
            <a:ext cx="3124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7- Addressing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648200" cy="4906963"/>
          </a:xfrm>
        </p:spPr>
        <p:txBody>
          <a:bodyPr>
            <a:normAutofit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sz="2400" dirty="0" smtClean="0"/>
              <a:t>Each byte of primary memory has a unique address (order number), starting from zero</a:t>
            </a:r>
          </a:p>
          <a:p>
            <a:pPr lvl="1" algn="just"/>
            <a:r>
              <a:rPr lang="en-US" sz="2000" dirty="0" smtClean="0"/>
              <a:t>Kilobyte = 1024 bytes</a:t>
            </a:r>
          </a:p>
          <a:p>
            <a:pPr lvl="1" algn="just"/>
            <a:r>
              <a:rPr lang="en-US" sz="2000" dirty="0" smtClean="0"/>
              <a:t>Kilo K= 1024 ( 2</a:t>
            </a:r>
            <a:r>
              <a:rPr lang="en-US" sz="2000" baseline="30000" dirty="0" smtClean="0"/>
              <a:t>10</a:t>
            </a:r>
            <a:r>
              <a:rPr lang="en-US" sz="2000" dirty="0" smtClean="0"/>
              <a:t>)</a:t>
            </a:r>
          </a:p>
          <a:p>
            <a:pPr lvl="1" algn="just"/>
            <a:r>
              <a:rPr lang="en-US" sz="2000" dirty="0" smtClean="0"/>
              <a:t>Mega or M (=1024k) </a:t>
            </a:r>
          </a:p>
          <a:p>
            <a:pPr lvl="1" algn="just"/>
            <a:r>
              <a:rPr lang="en-US" sz="2000" dirty="0" smtClean="0"/>
              <a:t>Giga or G (=1024M) </a:t>
            </a:r>
          </a:p>
          <a:p>
            <a:pPr lvl="1" algn="just"/>
            <a:r>
              <a:rPr lang="en-US" sz="2000" dirty="0" smtClean="0"/>
              <a:t>Tera or T (=1024G) </a:t>
            </a:r>
          </a:p>
          <a:p>
            <a:pPr lvl="1" algn="just"/>
            <a:r>
              <a:rPr lang="en-US" sz="2000" dirty="0" smtClean="0"/>
              <a:t>Peta or P (=1024T) </a:t>
            </a:r>
          </a:p>
          <a:p>
            <a:pPr lvl="1" algn="just"/>
            <a:r>
              <a:rPr lang="en-US" sz="2000" dirty="0" smtClean="0"/>
              <a:t>Exa or E (=1024P)</a:t>
            </a:r>
          </a:p>
          <a:p>
            <a:pPr algn="just">
              <a:buFont typeface="Arial" charset="0"/>
              <a:buChar char="•"/>
            </a:pPr>
            <a:r>
              <a:rPr lang="en-US" sz="2400" dirty="0" smtClean="0"/>
              <a:t>Addressible Memory</a:t>
            </a:r>
          </a:p>
          <a:p>
            <a:pPr lvl="1" algn="just"/>
            <a:r>
              <a:rPr lang="en-US" sz="2000" dirty="0" smtClean="0"/>
              <a:t>The maximum size of addressable primary memory depends upon the size of the address registers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1752600"/>
          <a:ext cx="1828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1010 1010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0011 1100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1001 0000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1100 1011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0100 0001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895600"/>
            <a:ext cx="914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B: byte</a:t>
            </a:r>
          </a:p>
          <a:p>
            <a:pPr>
              <a:defRPr/>
            </a:pPr>
            <a:r>
              <a:rPr lang="en-US" dirty="0"/>
              <a:t>b:  bit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Address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6962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value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8- Program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3459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Each program instruction consists of an operation and operands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CPU performs the operation on the values stored as operands or on the values stored in the operand addresses.  </a:t>
            </a:r>
          </a:p>
          <a:p>
            <a:pPr marL="350838" indent="-350838">
              <a:buFont typeface="Arial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: Constants, registers, primary memory addresses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3970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01001011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100110110110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011011010111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Instructions…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High-level language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Assembly</a:t>
            </a:r>
          </a:p>
          <a:p>
            <a:pPr algn="ctr">
              <a:defRPr/>
            </a:pPr>
            <a:r>
              <a:rPr lang="en-US" dirty="0"/>
              <a:t>(low-level)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Machine (binary) 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2" name="Oval 21"/>
          <p:cNvSpPr/>
          <p:nvPr/>
        </p:nvSpPr>
        <p:spPr>
          <a:xfrm>
            <a:off x="1828800" y="2286000"/>
            <a:ext cx="14478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286000"/>
            <a:ext cx="16764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assembler</a:t>
            </a:r>
          </a:p>
        </p:txBody>
      </p:sp>
      <p:cxnSp>
        <p:nvCxnSpPr>
          <p:cNvPr id="24" name="Straight Arrow Connector 23"/>
          <p:cNvCxnSpPr>
            <a:stCxn id="19" idx="3"/>
            <a:endCxn id="22" idx="2"/>
          </p:cNvCxnSpPr>
          <p:nvPr/>
        </p:nvCxnSpPr>
        <p:spPr>
          <a:xfrm flipV="1">
            <a:off x="1447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0" idx="1"/>
          </p:cNvCxnSpPr>
          <p:nvPr/>
        </p:nvCxnSpPr>
        <p:spPr>
          <a:xfrm>
            <a:off x="32766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3" idx="2"/>
          </p:cNvCxnSpPr>
          <p:nvPr/>
        </p:nvCxnSpPr>
        <p:spPr>
          <a:xfrm flipV="1">
            <a:off x="4876800" y="2514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1" idx="1"/>
          </p:cNvCxnSpPr>
          <p:nvPr/>
        </p:nvCxnSpPr>
        <p:spPr>
          <a:xfrm>
            <a:off x="70104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305175"/>
            <a:ext cx="1590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3148013"/>
            <a:ext cx="18002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314700"/>
            <a:ext cx="355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9-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0"/>
            <a:ext cx="7924800" cy="2925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Programs that perform relatively simple tasks and are written in assembly language contain a large number of statements.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Machine Language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Assembly language </a:t>
            </a:r>
            <a:r>
              <a:rPr lang="en-US" dirty="0" smtClean="0">
                <a:sym typeface="Wingdings" pitchFamily="2" charset="2"/>
              </a:rPr>
              <a:t> High-</a:t>
            </a:r>
            <a:r>
              <a:rPr lang="en-US" dirty="0" smtClean="0"/>
              <a:t>level languages,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To make our programs shorter, we use higher-level languages.</a:t>
            </a:r>
            <a:endParaRPr lang="en-US" dirty="0"/>
          </a:p>
        </p:txBody>
      </p:sp>
      <p:pic>
        <p:nvPicPr>
          <p:cNvPr id="5" name="Picture 5" descr="prog_langu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066800"/>
            <a:ext cx="3108612" cy="21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5 Generations of Programming Languages: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(1) Machine languages. 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(2) </a:t>
            </a:r>
            <a:r>
              <a:rPr lang="en-US" sz="2400" b="1" dirty="0" smtClean="0"/>
              <a:t>Assembly</a:t>
            </a:r>
            <a:r>
              <a:rPr lang="en-US" sz="2400" dirty="0" smtClean="0"/>
              <a:t> languages.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(3) Third-generation languages.  These are languages with instructions that describe how a result is to be obtained (</a:t>
            </a:r>
            <a:r>
              <a:rPr lang="en-US" sz="2400" b="1" dirty="0" smtClean="0"/>
              <a:t>C, Pascal, C++, Java</a:t>
            </a:r>
            <a:r>
              <a:rPr lang="en-US" sz="2400" dirty="0" smtClean="0"/>
              <a:t>…).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(4) Fourth-generation languages.  These are languages with instructions that describe what is to be done without specifying how it is to be done (</a:t>
            </a:r>
            <a:r>
              <a:rPr lang="en-US" sz="2400" b="1" dirty="0" smtClean="0"/>
              <a:t>SQL</a:t>
            </a:r>
            <a:r>
              <a:rPr lang="en-US" sz="2400" dirty="0" smtClean="0"/>
              <a:t>).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(5) Fifth-generation languages are the closest to human languages.  They are used for artificial intelligence, fuzzy sets, and neural networks (</a:t>
            </a:r>
            <a:r>
              <a:rPr lang="en-US" sz="2400" b="1" dirty="0" smtClean="0"/>
              <a:t>Prolog, Matlab</a:t>
            </a:r>
            <a:r>
              <a:rPr lang="en-US" sz="2400" dirty="0" smtClean="0"/>
              <a:t>)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1-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Information: </a:t>
            </a:r>
            <a:r>
              <a:rPr lang="en-US" sz="2800" dirty="0" smtClean="0"/>
              <a:t>Knowledge about something</a:t>
            </a:r>
          </a:p>
          <a:p>
            <a:r>
              <a:rPr lang="en-US" dirty="0" smtClean="0"/>
              <a:t>Data: </a:t>
            </a:r>
            <a:r>
              <a:rPr lang="en-US" sz="2600" dirty="0" smtClean="0"/>
              <a:t>Values are used to describe information. So, information can be called as the mean of data</a:t>
            </a:r>
            <a:endParaRPr lang="en-US" sz="3000" dirty="0" smtClean="0"/>
          </a:p>
          <a:p>
            <a:r>
              <a:rPr lang="en-US" dirty="0" smtClean="0"/>
              <a:t>Problem: </a:t>
            </a:r>
            <a:r>
              <a:rPr lang="en-US" sz="2600" dirty="0" smtClean="0"/>
              <a:t>A situation in which something is hidden</a:t>
            </a:r>
          </a:p>
          <a:p>
            <a:r>
              <a:rPr lang="en-US" dirty="0" smtClean="0"/>
              <a:t>Solve a problem: </a:t>
            </a:r>
            <a:r>
              <a:rPr lang="en-US" sz="2600" dirty="0" smtClean="0"/>
              <a:t>explore the hidden information</a:t>
            </a:r>
          </a:p>
          <a:p>
            <a:r>
              <a:rPr lang="en-US" dirty="0" smtClean="0"/>
              <a:t>Solution:</a:t>
            </a:r>
            <a:r>
              <a:rPr lang="en-US" sz="2800" dirty="0" smtClean="0"/>
              <a:t> </a:t>
            </a:r>
            <a:r>
              <a:rPr lang="en-US" sz="2600" dirty="0" smtClean="0"/>
              <a:t>Value(data) of hidden information </a:t>
            </a:r>
          </a:p>
          <a:p>
            <a:r>
              <a:rPr lang="en-US" dirty="0" smtClean="0"/>
              <a:t>Algorithm: </a:t>
            </a:r>
            <a:r>
              <a:rPr lang="en-US" sz="2800" dirty="0" smtClean="0"/>
              <a:t>a way to find out a solution</a:t>
            </a:r>
          </a:p>
          <a:p>
            <a:r>
              <a:rPr lang="en-US" dirty="0" smtClean="0"/>
              <a:t>Program: </a:t>
            </a:r>
            <a:r>
              <a:rPr lang="en-US" sz="2600" dirty="0" smtClean="0"/>
              <a:t>A sequence of steps to find out the solution of a problem. An algorithm is a implementation of an algorithm</a:t>
            </a:r>
            <a:endParaRPr lang="en-US" sz="3000" dirty="0" smtClean="0"/>
          </a:p>
          <a:p>
            <a:r>
              <a:rPr lang="en-US" dirty="0" smtClean="0"/>
              <a:t>Computer program: </a:t>
            </a:r>
            <a:r>
              <a:rPr lang="en-US" sz="2600" dirty="0" smtClean="0"/>
              <a:t>a program is executed using a computer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The higher the level, the closer to the human languages and the further from native machine languages</a:t>
            </a:r>
          </a:p>
          <a:p>
            <a:pPr lvl="1"/>
            <a:r>
              <a:rPr lang="en-US" dirty="0" smtClean="0"/>
              <a:t>Each third generation language statement ~ 5-10 machine language statements.  </a:t>
            </a:r>
          </a:p>
          <a:p>
            <a:pPr lvl="1"/>
            <a:r>
              <a:rPr lang="en-US" dirty="0" smtClean="0"/>
              <a:t>Each fourth generation language ~ 30-40 machine language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10- Translating and Executing</a:t>
            </a:r>
            <a:br>
              <a:rPr lang="en-US" dirty="0" smtClean="0"/>
            </a:br>
            <a:r>
              <a:rPr lang="en-US" dirty="0" smtClean="0"/>
              <a:t>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Program code in a high level language can not run, It must be translated to binary code (machine code) before running.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 ways of translations: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Interpreting</a:t>
            </a:r>
            <a:r>
              <a:rPr lang="en-US" dirty="0" smtClean="0"/>
              <a:t>: one-by-one statement is translated then run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Interpreter</a:t>
            </a:r>
            <a:endParaRPr lang="en-US" b="1" dirty="0" smtClean="0">
              <a:solidFill>
                <a:srgbClr val="0000CC"/>
              </a:solidFill>
            </a:endParaRP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Compiling</a:t>
            </a:r>
            <a:r>
              <a:rPr lang="en-US" dirty="0" smtClean="0"/>
              <a:t>: All statements of program are translated then executed as a whole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Compiler</a:t>
            </a:r>
            <a:endParaRPr lang="en-US" dirty="0" smtClean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 translator is a compiler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Why C is the 1</a:t>
            </a:r>
            <a:r>
              <a:rPr lang="en-US" baseline="30000" dirty="0" smtClean="0"/>
              <a:t>st</a:t>
            </a:r>
            <a:r>
              <a:rPr lang="en-US" dirty="0" smtClean="0"/>
              <a:t>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C is one of the most popular languages in use globally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Some </a:t>
            </a:r>
            <a:r>
              <a:rPr lang="en-US" sz="2800" b="1" u="sng" dirty="0" smtClean="0"/>
              <a:t>reasons</a:t>
            </a:r>
            <a:r>
              <a:rPr lang="en-US" sz="2800" dirty="0" smtClean="0"/>
              <a:t> for learning programming using the C language include: </a:t>
            </a:r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562600" y="1371600"/>
          <a:ext cx="3352800" cy="13411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 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to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Assembly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 0.18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2.7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Basic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Comparative times for a Sieve of Eratosthenes 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English-like,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quite compact - has a small number of keywords,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large number of C programs need to be maintained,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the lowest of high-level languages, 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faster and more powerful than other high-level languages,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UNIX, Linux and Windows operating systems are written in C and C++.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 most common languages, such as Java, C#, are similar to C.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supports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basic ways which help us understanding memory of a program. These can be hidden in higher languages.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12- Some Notable 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Comments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/*      */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comments to document our programs and to enhance their readability.  C compilers ignore all comments.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Whitespace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whitespace to improve program readability and to display the structure of our program's logic. C compilers ignore all whitespace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Case Sensitivity</a:t>
            </a:r>
          </a:p>
          <a:p>
            <a:pPr lvl="1"/>
            <a:r>
              <a:rPr lang="en-US" dirty="0" smtClean="0"/>
              <a:t>C language is case sensitive.  </a:t>
            </a:r>
          </a:p>
          <a:p>
            <a:pPr lvl="1"/>
            <a:r>
              <a:rPr lang="en-US" dirty="0" smtClean="0"/>
              <a:t>C compilers treat the character 'A' as different from the character 'a'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66800"/>
            <a:ext cx="69056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13- Structure of a Simple C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Comment for program description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Declaration for library  using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Entry point of C-program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4267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Statements + comments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9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Exit point of C-program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617220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52900" y="914400"/>
            <a:ext cx="4991100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6200000" flipH="1">
            <a:off x="-1028700" y="3619500"/>
            <a:ext cx="434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" y="1524000"/>
            <a:ext cx="3657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Structure…: C program Entry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Entry point: the point where a program begins.</a:t>
            </a:r>
          </a:p>
          <a:p>
            <a:pPr>
              <a:buNone/>
            </a:pPr>
            <a:r>
              <a:rPr lang="en-US" dirty="0" smtClean="0"/>
              <a:t>Entry points of C-programs: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7200" y="2514600"/>
            <a:ext cx="7924800" cy="3886200"/>
            <a:chOff x="457200" y="2362200"/>
            <a:chExt cx="7924800" cy="3886200"/>
          </a:xfrm>
        </p:grpSpPr>
        <p:sp>
          <p:nvSpPr>
            <p:cNvPr id="10" name="Rectangle 9"/>
            <p:cNvSpPr/>
            <p:nvPr/>
          </p:nvSpPr>
          <p:spPr>
            <a:xfrm>
              <a:off x="457200" y="4343400"/>
              <a:ext cx="5867400" cy="1905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[int] main( int argCount, char* args[])</a:t>
              </a:r>
            </a:p>
            <a:p>
              <a:r>
                <a:rPr lang="en-US" sz="2800" b="1" dirty="0" smtClean="0"/>
                <a:t>{  &lt;statements&gt;</a:t>
              </a:r>
            </a:p>
            <a:p>
              <a:r>
                <a:rPr lang="en-US" sz="2800" b="1" dirty="0" smtClean="0"/>
                <a:t>    [ return number; ]</a:t>
              </a:r>
            </a:p>
            <a:p>
              <a:r>
                <a:rPr lang="en-US" sz="2800" b="1" dirty="0" smtClean="0"/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4343400"/>
              <a:ext cx="2057400" cy="1143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Demo. </a:t>
              </a:r>
            </a:p>
            <a:p>
              <a:pPr algn="ctr"/>
              <a:r>
                <a:rPr lang="en-US" sz="2000" b="1" dirty="0" smtClean="0"/>
                <a:t>In the module H (Files)</a:t>
              </a:r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2362200"/>
              <a:ext cx="20574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Common form</a:t>
              </a:r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362200"/>
              <a:ext cx="3429000" cy="1828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[int] main( [void] )</a:t>
              </a:r>
            </a:p>
            <a:p>
              <a:r>
                <a:rPr lang="en-US" sz="2800" b="1" dirty="0" smtClean="0"/>
                <a:t>{  &lt;statements&gt;</a:t>
              </a:r>
            </a:p>
            <a:p>
              <a:r>
                <a:rPr lang="en-US" sz="2800" b="1" dirty="0" smtClean="0"/>
                <a:t>    [ return number; ]</a:t>
              </a:r>
            </a:p>
            <a:p>
              <a:r>
                <a:rPr lang="en-US" sz="2800" b="1" dirty="0" smtClean="0"/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Definitions related to programming</a:t>
            </a:r>
          </a:p>
          <a:p>
            <a:r>
              <a:rPr lang="en-US" dirty="0" smtClean="0"/>
              <a:t>How to make a good software?</a:t>
            </a:r>
          </a:p>
          <a:p>
            <a:r>
              <a:rPr lang="en-US" dirty="0" smtClean="0"/>
              <a:t>Steps to develop a software?</a:t>
            </a:r>
          </a:p>
          <a:p>
            <a:r>
              <a:rPr lang="en-US" dirty="0" smtClean="0"/>
              <a:t>Computer hardware.</a:t>
            </a:r>
          </a:p>
          <a:p>
            <a:r>
              <a:rPr lang="en-US" dirty="0" smtClean="0"/>
              <a:t>Fundamental Data Units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Program Instructions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C Compilers</a:t>
            </a:r>
          </a:p>
          <a:p>
            <a:r>
              <a:rPr lang="en-US" dirty="0" smtClean="0"/>
              <a:t>Why C is the first language selected?</a:t>
            </a:r>
          </a:p>
          <a:p>
            <a:r>
              <a:rPr lang="en-US" dirty="0" smtClean="0"/>
              <a:t>Some notable features of C</a:t>
            </a:r>
          </a:p>
          <a:p>
            <a:r>
              <a:rPr lang="en-US" dirty="0" smtClean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50292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program = data + instructions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b="1" u="sng" dirty="0" smtClean="0">
                <a:solidFill>
                  <a:srgbClr val="FF0000"/>
                </a:solidFill>
              </a:rPr>
              <a:t>simulation</a:t>
            </a:r>
            <a:r>
              <a:rPr lang="en-US" sz="2400" dirty="0" smtClean="0"/>
              <a:t> of solution.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Is a set of instructions that computer hardware will execute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2400" dirty="0" smtClean="0">
                <a:sym typeface="Wingdings" pitchFamily="2" charset="2"/>
              </a:rPr>
              <a:t></a:t>
            </a:r>
            <a:r>
              <a:rPr lang="en-US" sz="2400" dirty="0" smtClean="0"/>
              <a:t>Increase </a:t>
            </a:r>
            <a:r>
              <a:rPr lang="en-US" sz="2400" b="1" u="sng" dirty="0" smtClean="0"/>
              <a:t>performance</a:t>
            </a:r>
            <a:r>
              <a:rPr lang="en-US" sz="2400" dirty="0" smtClean="0"/>
              <a:t> of standard workflow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5" descr="input_outp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555750"/>
            <a:ext cx="37338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724401"/>
            <a:ext cx="44958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Computer software: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A set of related programs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532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864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3048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2- How to make a good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Issues for a program/software: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Usability: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Users can use the program to solve the problem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robust and user-friendly interfaces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Correctness: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Solution must be correct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comprehensive testing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Maintainability: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The program can be modified easily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Understandability 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structured programming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internal documentation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Modifiability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standards compliance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Portability: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The program can run in different platforms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standards compliance </a:t>
            </a:r>
            <a:r>
              <a:rPr lang="en-US" sz="2000" dirty="0" smtClean="0">
                <a:sym typeface="Wingdings" pitchFamily="2" charset="2"/>
              </a:rPr>
              <a:t> Needed modifications are minimum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(platform: CPU + operating system running on it)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3- Steps to develop a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10600" cy="2895600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sz="2400" dirty="0" smtClean="0"/>
              <a:t>Requirements </a:t>
            </a:r>
            <a:r>
              <a:rPr lang="en-US" sz="2400" dirty="0" smtClean="0">
                <a:sym typeface="Wingdings" pitchFamily="2" charset="2"/>
              </a:rPr>
              <a:t> The problem is understood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Analysis </a:t>
            </a:r>
            <a:r>
              <a:rPr lang="en-US" sz="2400" dirty="0" smtClean="0">
                <a:sym typeface="Wingdings" pitchFamily="2" charset="2"/>
              </a:rPr>
              <a:t> Data and tasks are identified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Design </a:t>
            </a:r>
            <a:r>
              <a:rPr lang="en-US" sz="2400" dirty="0" smtClean="0">
                <a:sym typeface="Wingdings" pitchFamily="2" charset="2"/>
              </a:rPr>
              <a:t> folders, files are organized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Coding </a:t>
            </a:r>
            <a:r>
              <a:rPr lang="en-US" sz="2400" dirty="0" smtClean="0">
                <a:sym typeface="Wingdings" pitchFamily="2" charset="2"/>
              </a:rPr>
              <a:t> Implementation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Testing </a:t>
            </a:r>
            <a:r>
              <a:rPr lang="en-US" sz="2400" dirty="0" smtClean="0">
                <a:sym typeface="Wingdings" pitchFamily="2" charset="2"/>
              </a:rPr>
              <a:t> Checking whether requirements are satisfied or not 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Deploying </a:t>
            </a:r>
            <a:r>
              <a:rPr lang="en-US" sz="2400" dirty="0" smtClean="0">
                <a:sym typeface="Wingdings" pitchFamily="2" charset="2"/>
              </a:rPr>
              <a:t> Program is installed to user computers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Maintenance </a:t>
            </a:r>
            <a:r>
              <a:rPr lang="en-US" sz="2400" dirty="0" smtClean="0">
                <a:sym typeface="Wingdings" pitchFamily="2" charset="2"/>
              </a:rPr>
              <a:t> Needed modifications, if any, are carried out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371600"/>
            <a:ext cx="64849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4- Computer Hardware - Review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4976446"/>
          <a:ext cx="8686800" cy="150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the IO peripherals, position of  accessed memory.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 smtClean="0"/>
                        <a:t>Data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operation on peripherals,</a:t>
                      </a:r>
                      <a:r>
                        <a:rPr lang="en-US" baseline="0" dirty="0" smtClean="0"/>
                        <a:t> read peripheral ‘s states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1752600"/>
            <a:ext cx="2895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3 steps to read a memory cell</a:t>
            </a:r>
            <a:r>
              <a:rPr lang="en-US" dirty="0" smtClean="0"/>
              <a:t>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CPU puts the memory address to  address bus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CPU puts the read-signal to control bus.</a:t>
            </a:r>
          </a:p>
          <a:p>
            <a:pPr marL="342900" indent="-342900">
              <a:buAutoNum type="arabicParenBoth"/>
            </a:pPr>
            <a:r>
              <a:rPr lang="en-US" dirty="0" smtClean="0"/>
              <a:t>Data  in memory cell is transferred to  a register in CPU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990600"/>
            <a:ext cx="5619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46452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ALU</a:t>
            </a:r>
            <a:r>
              <a:rPr lang="en-US" sz="1400" dirty="0" smtClean="0"/>
              <a:t>: Arithmetic and Logic Unit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5486400" cy="30480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The most expensive and fastest memory - registers - is reserved for the CPU. </a:t>
            </a:r>
          </a:p>
          <a:p>
            <a:pPr lvl="1" algn="just"/>
            <a:r>
              <a:rPr lang="en-US" dirty="0" smtClean="0"/>
              <a:t>CPU transfers information at less than 10 nanoseconds </a:t>
            </a:r>
          </a:p>
          <a:p>
            <a:pPr lvl="1" algn="just"/>
            <a:r>
              <a:rPr lang="en-US" dirty="0" smtClean="0"/>
              <a:t>primary memory transfers information at about 60 nanoseconds </a:t>
            </a:r>
          </a:p>
          <a:p>
            <a:pPr lvl="1" algn="just"/>
            <a:r>
              <a:rPr lang="en-US" dirty="0" smtClean="0"/>
              <a:t>a hard disk transfers information at about 12,000,000 nanoseconds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5887" y="1066800"/>
            <a:ext cx="2424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24325" y="1273175"/>
            <a:ext cx="250507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48640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 memory is volatile - the contents of the registers are lost as soon as power is turned off.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0" y="976480"/>
            <a:ext cx="2038350" cy="405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267201"/>
            <a:ext cx="8077200" cy="2209799"/>
          </a:xfrm>
        </p:spPr>
        <p:txBody>
          <a:bodyPr>
            <a:normAutofit fontScale="62500" lnSpcReduction="20000"/>
          </a:bodyPr>
          <a:lstStyle/>
          <a:p>
            <a:pPr marL="454025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Primary Memory</a:t>
            </a:r>
          </a:p>
          <a:p>
            <a:pPr marL="454025" lvl="1"/>
            <a:r>
              <a:rPr lang="en-US" dirty="0" smtClean="0"/>
              <a:t>Primary memory holds the information accessed by the CPU.</a:t>
            </a:r>
          </a:p>
          <a:p>
            <a:pPr marL="454025" lvl="1"/>
            <a:r>
              <a:rPr lang="en-US" dirty="0" smtClean="0"/>
              <a:t>Primary memory is also volatile.</a:t>
            </a:r>
          </a:p>
          <a:p>
            <a:pPr marL="454025" lvl="1"/>
            <a:r>
              <a:rPr lang="en-US" dirty="0" smtClean="0"/>
              <a:t>The popular term for primary memory is RAM (Random Access Memory).</a:t>
            </a:r>
          </a:p>
          <a:p>
            <a:pPr marL="454025" lvl="1"/>
            <a:r>
              <a:rPr lang="en-US" dirty="0" smtClean="0"/>
              <a:t>A specific memory cell is identified uniquely by a decoder. Decoder has n inputs and 2</a:t>
            </a:r>
            <a:r>
              <a:rPr lang="en-US" baseline="30000" dirty="0" smtClean="0"/>
              <a:t>n</a:t>
            </a:r>
            <a:r>
              <a:rPr lang="en-US" dirty="0" smtClean="0"/>
              <a:t> outputs. With a specific input, only one output is chosen (value=1), others having the value 0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828800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6225" y="971550"/>
            <a:ext cx="48291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2004</Words>
  <Application>Microsoft Office PowerPoint</Application>
  <PresentationFormat>On-screen Show (4:3)</PresentationFormat>
  <Paragraphs>468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Slot 2  Introduction to PFC</vt:lpstr>
      <vt:lpstr>Contents</vt:lpstr>
      <vt:lpstr>1- Definitions</vt:lpstr>
      <vt:lpstr>Definitions…</vt:lpstr>
      <vt:lpstr>2- How to make a good software?</vt:lpstr>
      <vt:lpstr>3- Steps to develop a software</vt:lpstr>
      <vt:lpstr>4- Computer Hardware - Review</vt:lpstr>
      <vt:lpstr>Computer Hardware…</vt:lpstr>
      <vt:lpstr>Computer Hardware…</vt:lpstr>
      <vt:lpstr>Computer Hardware…</vt:lpstr>
      <vt:lpstr>5- Data Units</vt:lpstr>
      <vt:lpstr>Data Units …</vt:lpstr>
      <vt:lpstr>6- Data Representations</vt:lpstr>
      <vt:lpstr>Data Representations:  Conversion- A review</vt:lpstr>
      <vt:lpstr>Data Representations:  Conversion: A review</vt:lpstr>
      <vt:lpstr>Data Representations:  Conversion: A review</vt:lpstr>
      <vt:lpstr>Data Representations: Conversion…</vt:lpstr>
      <vt:lpstr>Data Representations: Conversion…</vt:lpstr>
      <vt:lpstr>Data Representations: Operations</vt:lpstr>
      <vt:lpstr>Data Representations: Operations …</vt:lpstr>
      <vt:lpstr>Data Representations: Operations …</vt:lpstr>
      <vt:lpstr>Data Representations: Operations …</vt:lpstr>
      <vt:lpstr>Data Representations: Signed Integers</vt:lpstr>
      <vt:lpstr>Data Representations: Signed Integers</vt:lpstr>
      <vt:lpstr>7- Addressing Information</vt:lpstr>
      <vt:lpstr>8- Program Instructions</vt:lpstr>
      <vt:lpstr>Program Instructions…</vt:lpstr>
      <vt:lpstr>9- Programming Languages</vt:lpstr>
      <vt:lpstr>Programming Languages…</vt:lpstr>
      <vt:lpstr>Programming Languages…</vt:lpstr>
      <vt:lpstr>10- Translating and Executing  a Program</vt:lpstr>
      <vt:lpstr>Why C is the 1st Language?</vt:lpstr>
      <vt:lpstr>12- Some Notable C Features</vt:lpstr>
      <vt:lpstr>13- Structure of a Simple C Program</vt:lpstr>
      <vt:lpstr>Structure…: C program Entry Points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Ngoc Truong Thi My (FE FPTU HCM)</cp:lastModifiedBy>
  <cp:revision>134</cp:revision>
  <dcterms:created xsi:type="dcterms:W3CDTF">2013-07-11T00:46:38Z</dcterms:created>
  <dcterms:modified xsi:type="dcterms:W3CDTF">2022-01-03T17:10:50Z</dcterms:modified>
</cp:coreProperties>
</file>