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17" r:id="rId4"/>
    <p:sldId id="258" r:id="rId5"/>
    <p:sldId id="260" r:id="rId6"/>
    <p:sldId id="261" r:id="rId7"/>
    <p:sldId id="265" r:id="rId8"/>
    <p:sldId id="266" r:id="rId9"/>
    <p:sldId id="267" r:id="rId10"/>
    <p:sldId id="318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308" r:id="rId28"/>
    <p:sldId id="262" r:id="rId29"/>
    <p:sldId id="284" r:id="rId30"/>
    <p:sldId id="285" r:id="rId31"/>
    <p:sldId id="291" r:id="rId32"/>
    <p:sldId id="286" r:id="rId33"/>
    <p:sldId id="287" r:id="rId34"/>
    <p:sldId id="292" r:id="rId35"/>
    <p:sldId id="313" r:id="rId36"/>
    <p:sldId id="289" r:id="rId37"/>
    <p:sldId id="293" r:id="rId38"/>
    <p:sldId id="288" r:id="rId39"/>
    <p:sldId id="315" r:id="rId40"/>
    <p:sldId id="311" r:id="rId41"/>
    <p:sldId id="290" r:id="rId42"/>
    <p:sldId id="264" r:id="rId43"/>
    <p:sldId id="294" r:id="rId44"/>
    <p:sldId id="295" r:id="rId45"/>
    <p:sldId id="302" r:id="rId46"/>
    <p:sldId id="296" r:id="rId47"/>
    <p:sldId id="297" r:id="rId48"/>
    <p:sldId id="298" r:id="rId49"/>
    <p:sldId id="303" r:id="rId50"/>
    <p:sldId id="299" r:id="rId51"/>
    <p:sldId id="300" r:id="rId52"/>
    <p:sldId id="304" r:id="rId53"/>
    <p:sldId id="305" r:id="rId54"/>
    <p:sldId id="306" r:id="rId55"/>
    <p:sldId id="307" r:id="rId56"/>
    <p:sldId id="301" r:id="rId57"/>
    <p:sldId id="259" r:id="rId58"/>
    <p:sldId id="312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61091" autoAdjust="0"/>
  </p:normalViewPr>
  <p:slideViewPr>
    <p:cSldViewPr>
      <p:cViewPr varScale="1">
        <p:scale>
          <a:sx n="45" d="100"/>
          <a:sy n="45" d="100"/>
        </p:scale>
        <p:origin x="21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4B044-78B0-48B1-8CA8-2D904B4A8F3A}" type="datetimeFigureOut">
              <a:rPr lang="en-US" smtClean="0"/>
              <a:pPr/>
              <a:t>01/06/2021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92CB-B1F6-4CC0-8E0B-989281D002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20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82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17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00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60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83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46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1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47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16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4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97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2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45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53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69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35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36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22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54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8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19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43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55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091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34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12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2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91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280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225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0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79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2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1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44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65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5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9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16A6-1E1C-4EF8-8239-60090C8B800A}" type="datetime1">
              <a:rPr lang="en-US" smtClean="0"/>
              <a:pPr/>
              <a:t>01/06/2021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732-4ED3-449E-B0A3-47ECCBFF2AEB}" type="datetime1">
              <a:rPr lang="en-US" smtClean="0"/>
              <a:pPr/>
              <a:t>01/06/2021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23E0-D7E4-4319-9CB6-10DD214C1EB8}" type="datetime1">
              <a:rPr lang="en-US" smtClean="0"/>
              <a:pPr/>
              <a:t>01/06/2021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8384-7A62-45C8-A966-F2F534B590E2}" type="datetime1">
              <a:rPr lang="en-US" smtClean="0"/>
              <a:pPr/>
              <a:t>01/06/2021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7866-FD2D-44ED-AE1C-24112240888E}" type="datetime1">
              <a:rPr lang="en-US" smtClean="0"/>
              <a:pPr/>
              <a:t>01/06/2021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FCC-864E-4888-B66E-1833F2CF2BF3}" type="datetime1">
              <a:rPr lang="en-US" smtClean="0"/>
              <a:pPr/>
              <a:t>01/06/2021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D834-DEDC-494A-B63D-D0CA10EDA392}" type="datetime1">
              <a:rPr lang="en-US" smtClean="0"/>
              <a:pPr/>
              <a:t>01/06/2021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6F4-9325-4A2C-BCE0-76006A6E542E}" type="datetime1">
              <a:rPr lang="en-US" smtClean="0"/>
              <a:pPr/>
              <a:t>01/06/2021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70A-5912-42A7-B9ED-B5F93BA95F23}" type="datetime1">
              <a:rPr lang="en-US" smtClean="0"/>
              <a:pPr/>
              <a:t>01/06/2021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632-0FDE-4572-91E3-D7B911C445E7}" type="datetime1">
              <a:rPr lang="en-US" smtClean="0"/>
              <a:pPr/>
              <a:t>01/06/2021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2AD5-B511-41C1-AE57-3A764C9C1ECE}" type="datetime1">
              <a:rPr lang="en-US" smtClean="0"/>
              <a:pPr/>
              <a:t>01/06/2021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3CA2E7-19C6-49A9-AD9C-BA39C28FE535}" type="datetime1">
              <a:rPr lang="en-US" smtClean="0"/>
              <a:pPr/>
              <a:t>01/06/2021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Slots 03-04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Basic Computations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Basic Memory Operations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Expressions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Yourself Now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555" y="1371600"/>
            <a:ext cx="851489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4876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800" b="1" i="1" dirty="0" smtClean="0"/>
              <a:t>Qualifiers: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We can qualify the int data type so that it contains a minimum number of bits.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Qualifiers:</a:t>
            </a:r>
          </a:p>
          <a:p>
            <a:pPr lvl="1"/>
            <a:r>
              <a:rPr lang="en-US" sz="2400" b="1" dirty="0" smtClean="0"/>
              <a:t>short</a:t>
            </a:r>
            <a:r>
              <a:rPr lang="en-US" sz="2400" dirty="0" smtClean="0"/>
              <a:t> :at least 16 bits </a:t>
            </a:r>
          </a:p>
          <a:p>
            <a:pPr lvl="1"/>
            <a:r>
              <a:rPr lang="en-US" sz="2400" b="1" dirty="0" smtClean="0"/>
              <a:t>long</a:t>
            </a:r>
            <a:r>
              <a:rPr lang="en-US" sz="2400" dirty="0" smtClean="0"/>
              <a:t>: at least 32 bits </a:t>
            </a:r>
          </a:p>
          <a:p>
            <a:pPr lvl="1"/>
            <a:r>
              <a:rPr lang="en-US" sz="2400" b="1" dirty="0" smtClean="0"/>
              <a:t>long</a:t>
            </a:r>
            <a:r>
              <a:rPr lang="en-US" sz="2400" dirty="0" smtClean="0"/>
              <a:t> </a:t>
            </a:r>
            <a:r>
              <a:rPr lang="en-US" sz="2400" b="1" dirty="0" smtClean="0"/>
              <a:t>long</a:t>
            </a:r>
            <a:r>
              <a:rPr lang="en-US" sz="2400" dirty="0" smtClean="0"/>
              <a:t>: at least 64 bits </a:t>
            </a:r>
          </a:p>
          <a:p>
            <a:pPr>
              <a:buFont typeface="Arial" charset="0"/>
              <a:buChar char="•"/>
            </a:pPr>
            <a:r>
              <a:rPr lang="en-US" sz="2800" i="1" dirty="0" smtClean="0"/>
              <a:t>Standard C does not specify that a long double must occupy a minimum number of bits, only that it occupies no less bits than a double. 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1534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Representation of Integral Values:</a:t>
            </a:r>
            <a:endParaRPr lang="en-US" sz="3200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 </a:t>
            </a:r>
            <a:r>
              <a:rPr lang="en-US" sz="2400" dirty="0" smtClean="0"/>
              <a:t> </a:t>
            </a:r>
            <a:r>
              <a:rPr lang="en-US" sz="2800" dirty="0" smtClean="0"/>
              <a:t>C stores integral values in equivalent binary form.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Non-Negative Values:</a:t>
            </a:r>
          </a:p>
          <a:p>
            <a:pPr lvl="1"/>
            <a:r>
              <a:rPr lang="en-US" sz="2400" b="1" dirty="0" smtClean="0"/>
              <a:t>Intel</a:t>
            </a:r>
            <a:r>
              <a:rPr lang="en-US" sz="2400" dirty="0" smtClean="0"/>
              <a:t> uses this </a:t>
            </a:r>
            <a:r>
              <a:rPr lang="en-US" sz="2400" u="sng" dirty="0" smtClean="0"/>
              <a:t>little-endian ordering</a:t>
            </a:r>
            <a:r>
              <a:rPr lang="en-US" sz="2400" dirty="0" smtClean="0"/>
              <a:t>.  </a:t>
            </a:r>
          </a:p>
          <a:p>
            <a:pPr lvl="1"/>
            <a:r>
              <a:rPr lang="en-US" sz="2400" b="1" dirty="0" smtClean="0"/>
              <a:t>Motorola</a:t>
            </a:r>
            <a:r>
              <a:rPr lang="en-US" sz="2400" dirty="0" smtClean="0"/>
              <a:t> uses </a:t>
            </a:r>
            <a:r>
              <a:rPr lang="en-US" sz="2400" u="sng" dirty="0" smtClean="0"/>
              <a:t>big-endian ordering</a:t>
            </a:r>
            <a:r>
              <a:rPr lang="en-US" sz="2400" dirty="0" smtClean="0"/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7000" y="3581400"/>
            <a:ext cx="1371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CC"/>
                </a:solidFill>
              </a:rPr>
              <a:t>Value is stored:</a:t>
            </a:r>
          </a:p>
          <a:p>
            <a:pPr algn="ctr"/>
            <a:r>
              <a:rPr lang="en-US" sz="2000" b="1" dirty="0">
                <a:solidFill>
                  <a:srgbClr val="0000CC"/>
                </a:solidFill>
              </a:rPr>
              <a:t>09F5E103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72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672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672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cxnSp>
        <p:nvCxnSpPr>
          <p:cNvPr id="21" name="Straight Arrow Connector 20"/>
          <p:cNvCxnSpPr>
            <a:endCxn id="5" idx="3"/>
          </p:cNvCxnSpPr>
          <p:nvPr/>
        </p:nvCxnSpPr>
        <p:spPr>
          <a:xfrm rot="10800000" flipV="1">
            <a:off x="2362200" y="2895599"/>
            <a:ext cx="1066804" cy="7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1"/>
          </p:cNvCxnSpPr>
          <p:nvPr/>
        </p:nvCxnSpPr>
        <p:spPr>
          <a:xfrm rot="16200000" flipH="1">
            <a:off x="3886995" y="3428206"/>
            <a:ext cx="45561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Least significant is stored in lowest byte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386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Most significant is stored in lowest byte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2057400"/>
            <a:ext cx="21336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CPU family has it’s own way to store data . So, compilers must have a suitable way for copying data from this variable to other. And  due to this reason also, each compiler can run well only on a specific family of CPU  only. A supplier may supply some versions of their compiler for some CPU families.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 smtClean="0"/>
              <a:t>Exercises:</a:t>
            </a:r>
            <a:endParaRPr lang="en-US" sz="8000" dirty="0" smtClean="0"/>
          </a:p>
          <a:p>
            <a:pPr>
              <a:buFont typeface="Arial" charset="0"/>
              <a:buChar char="•"/>
            </a:pPr>
            <a:r>
              <a:rPr lang="en-US" sz="7000" dirty="0" smtClean="0"/>
              <a:t>Convert the following decimal integers to binary: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 smtClean="0"/>
              <a:t>	63 __________________________________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 smtClean="0"/>
              <a:t>	219 _________________________________</a:t>
            </a:r>
          </a:p>
          <a:p>
            <a:pPr>
              <a:buFont typeface="Arial" charset="0"/>
              <a:buChar char="•"/>
            </a:pPr>
            <a:r>
              <a:rPr lang="en-US" sz="7000" dirty="0" smtClean="0"/>
              <a:t>Convert the following binary notation to decimal: 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0111 0101 ___________________________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0011 1011 ___________________________ 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01011011  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733799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b="1" i="1" dirty="0" smtClean="0"/>
              <a:t>Negative and Positive Values: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Computers store negative integers using encoding schemes: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two's complement notation,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one's complement notation, and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sign magnitude notation.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All of these schemes represent non-negative integers identically.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The most popular scheme is two's complement.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To obtain the two's complement of an integer, we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flip the bits ( 1-complement)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add one </a:t>
            </a:r>
            <a:r>
              <a:rPr lang="en-US" sz="2000" dirty="0" smtClean="0">
                <a:sym typeface="Wingdings" pitchFamily="2" charset="2"/>
              </a:rPr>
              <a:t> 2-complement</a:t>
            </a:r>
            <a:endParaRPr lang="en-US" sz="2000" dirty="0" smtClean="0"/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For example: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800600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800" b="1" i="1" dirty="0" smtClean="0"/>
              <a:t>Exercises </a:t>
            </a:r>
            <a:r>
              <a:rPr lang="en-US" sz="2600" b="1" i="1" dirty="0" smtClean="0"/>
              <a:t>(Use signed 1-byte integral number)</a:t>
            </a:r>
            <a:r>
              <a:rPr lang="en-US" sz="3800" b="1" i="1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What is the two's complement notation of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-63____________________________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-219___________________________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Convert the following binary notation to decimal: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1111 0101______________________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1011 1011______________________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895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Unsigned Integers: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can use all of the bits available to store the value of a variable.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With unsigned variables, there is no need for a negative-value encoding scheme.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338637"/>
            <a:ext cx="88392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7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Cultural Symbols (characters):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store cultural symbols using an integral data type.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store a symbol by storing the integer associated with the symbol.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Over 60 encoding sequences have already been defined.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848100"/>
            <a:ext cx="68310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6034087"/>
            <a:ext cx="643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We use the ASCII encoding sequence throughout this course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1905000"/>
            <a:ext cx="2514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800" b="1" dirty="0" smtClean="0"/>
              <a:t>The </a:t>
            </a:r>
            <a:r>
              <a:rPr lang="en-US" sz="2800" b="1" dirty="0"/>
              <a:t>ASCII </a:t>
            </a:r>
            <a:r>
              <a:rPr lang="en-US" sz="2800" b="1" dirty="0" smtClean="0"/>
              <a:t>table for characters </a:t>
            </a:r>
            <a:endParaRPr lang="en-US" sz="2800" b="1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838200"/>
            <a:ext cx="5353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086600" cy="51053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 smtClean="0"/>
              <a:t>Exercises: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0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What is the ASCII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'0'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What is the EBCDIC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'0' ___________________________________________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Convert the following binary notation to an ASCII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0110 1101 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0100 1101 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Convert the following decimal notation to an EBCDIC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199 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35 __________________________</a:t>
            </a:r>
            <a:endParaRPr lang="en-US" sz="4400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831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A problem needs to be represented by data. After studying this chapter, you should be able to: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Understand what is a data type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Declare constants and variables of a program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Express operations on data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962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500" b="1" i="1" dirty="0" smtClean="0"/>
              <a:t>Representation of Floating-Point Data 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Computers store floating-point data using two separate components: </a:t>
            </a:r>
          </a:p>
          <a:p>
            <a:pPr lvl="1"/>
            <a:r>
              <a:rPr lang="en-US" dirty="0" smtClean="0"/>
              <a:t>an exponent and </a:t>
            </a:r>
          </a:p>
          <a:p>
            <a:pPr lvl="1"/>
            <a:r>
              <a:rPr lang="en-US" dirty="0" smtClean="0"/>
              <a:t>a mantissa (phần định trị)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1.2345         = 1.2345 *10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123.45         = 1.2345 *10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1234.5         = 1.2345 *10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0.0012345  =  1.2345 *10</a:t>
            </a:r>
            <a:r>
              <a:rPr lang="en-US" baseline="30000" dirty="0" smtClean="0"/>
              <a:t>-3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Give your comment about position of the point mark and it’s mantissa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85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600" b="1" i="1" dirty="0" smtClean="0">
                <a:latin typeface="Calibri" pitchFamily="34" charset="0"/>
                <a:cs typeface="Arial" charset="0"/>
              </a:rPr>
              <a:t>IEEE 754, 32 bits float</a:t>
            </a:r>
            <a:r>
              <a:rPr lang="en-US" sz="3500" b="1" i="1" dirty="0" smtClean="0"/>
              <a:t>:</a:t>
            </a:r>
            <a:r>
              <a:rPr lang="en-US" dirty="0" smtClean="0"/>
              <a:t>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828800"/>
            <a:ext cx="7561262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IEEE 754, 64 bits double </a:t>
            </a:r>
            <a:r>
              <a:rPr lang="en-US" sz="3500" b="1" i="1" dirty="0" smtClean="0"/>
              <a:t>:</a:t>
            </a:r>
            <a:r>
              <a:rPr lang="en-US" b="1" i="1" dirty="0" smtClean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775" y="1752600"/>
            <a:ext cx="766603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Limits on float and double data type in the IEEE standards</a:t>
            </a:r>
            <a:r>
              <a:rPr lang="en-US" sz="3500" b="1" i="1" dirty="0" smtClean="0"/>
              <a:t>:</a:t>
            </a:r>
            <a:r>
              <a:rPr lang="en-US" b="1" i="1" dirty="0" smtClean="0"/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38028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85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Variable Declarations in C</a:t>
            </a:r>
            <a:r>
              <a:rPr lang="en-US" sz="3500" b="1" i="1" dirty="0" smtClean="0"/>
              <a:t>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solidFill>
                  <a:srgbClr val="0000FF"/>
                </a:solidFill>
              </a:rPr>
              <a:t>data_type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identifier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[= initial value]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For example: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char section;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int numberOfClasses;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double cashFare = 2.25;</a:t>
            </a:r>
            <a:r>
              <a:rPr lang="en-US" b="1" i="1" dirty="0" smtClean="0"/>
              <a:t> </a:t>
            </a:r>
          </a:p>
          <a:p>
            <a:pPr>
              <a:buFont typeface="Arial" charset="0"/>
              <a:buNone/>
            </a:pPr>
            <a:r>
              <a:rPr lang="en-US" b="1" i="1" dirty="0" smtClean="0"/>
              <a:t>Naming Conventions</a:t>
            </a:r>
            <a:r>
              <a:rPr lang="en-US" dirty="0" smtClean="0"/>
              <a:t>: Name is one word only</a:t>
            </a:r>
          </a:p>
          <a:p>
            <a:pPr lvl="1"/>
            <a:r>
              <a:rPr lang="en-US" dirty="0" smtClean="0"/>
              <a:t>must not be a C reserved word</a:t>
            </a:r>
          </a:p>
          <a:p>
            <a:pPr lvl="1"/>
            <a:r>
              <a:rPr lang="en-US" dirty="0" smtClean="0"/>
              <a:t>Some compilers allow more than 31 characters, while others do not.  To be safe, we avoid using more than 31 characters. </a:t>
            </a:r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09800" y="54864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 or ‘_’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5486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Letters/digits/ ‘_’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Exercises:</a:t>
            </a:r>
            <a:endParaRPr lang="en-US" sz="3500" b="1" i="1" dirty="0" smtClean="0"/>
          </a:p>
          <a:p>
            <a:pPr>
              <a:buClrTx/>
              <a:buSzTx/>
              <a:buFont typeface="Arial" charset="0"/>
              <a:buNone/>
            </a:pPr>
            <a:r>
              <a:rPr lang="en-US" sz="2600" b="1" dirty="0" smtClean="0"/>
              <a:t>Which of the following is an invalid identifier?</a:t>
            </a:r>
          </a:p>
          <a:p>
            <a:pPr marL="512763" lvl="1">
              <a:buFont typeface="Arial" charset="0"/>
              <a:buNone/>
            </a:pPr>
            <a:r>
              <a:rPr lang="en-US" sz="2400" i="1" dirty="0" smtClean="0"/>
              <a:t>  whale</a:t>
            </a:r>
            <a:r>
              <a:rPr lang="en-US" sz="2400" dirty="0" smtClean="0"/>
              <a:t>  	giraffe's  	</a:t>
            </a:r>
            <a:r>
              <a:rPr lang="en-US" sz="2400" i="1" dirty="0" smtClean="0"/>
              <a:t>camel_back</a:t>
            </a:r>
            <a:r>
              <a:rPr lang="en-US" sz="2400" dirty="0" smtClean="0"/>
              <a:t>  	4me2</a:t>
            </a:r>
          </a:p>
          <a:p>
            <a:pPr marL="512763" lvl="1" indent="-171450">
              <a:buFont typeface="Arial" charset="0"/>
              <a:buNone/>
            </a:pPr>
            <a:r>
              <a:rPr lang="en-US" sz="2400" dirty="0" smtClean="0"/>
              <a:t>_</a:t>
            </a:r>
            <a:r>
              <a:rPr lang="en-US" sz="2400" i="1" dirty="0" smtClean="0"/>
              <a:t>how_do_you_do</a:t>
            </a:r>
            <a:r>
              <a:rPr lang="en-US" sz="2400" dirty="0" smtClean="0"/>
              <a:t>  	senecac.on.ca  	</a:t>
            </a:r>
            <a:r>
              <a:rPr lang="en-US" sz="2400" i="1" dirty="0" smtClean="0"/>
              <a:t>digt3</a:t>
            </a:r>
            <a:r>
              <a:rPr lang="en-US" sz="2400" dirty="0" smtClean="0"/>
              <a:t>  	register </a:t>
            </a:r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Select a descriptive identifier for and write a complete declaration for: </a:t>
            </a:r>
          </a:p>
          <a:p>
            <a:pPr lvl="1"/>
            <a:r>
              <a:rPr lang="en-US" sz="2400" dirty="0" smtClean="0"/>
              <a:t>A shelf of books__________________________</a:t>
            </a:r>
          </a:p>
          <a:p>
            <a:pPr lvl="1"/>
            <a:r>
              <a:rPr lang="en-US" sz="2400" dirty="0" smtClean="0"/>
              <a:t>A cash register___________________________ </a:t>
            </a:r>
          </a:p>
          <a:p>
            <a:pPr lvl="1"/>
            <a:r>
              <a:rPr lang="en-US" sz="2400" dirty="0" smtClean="0"/>
              <a:t>A part_time student_______________________</a:t>
            </a:r>
          </a:p>
          <a:p>
            <a:pPr lvl="1"/>
            <a:r>
              <a:rPr lang="en-US" sz="2400" dirty="0" smtClean="0"/>
              <a:t>A group of programs______________________</a:t>
            </a:r>
            <a:r>
              <a:rPr lang="en-US" b="1" i="1" dirty="0" smtClean="0"/>
              <a:t> </a:t>
            </a:r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Some operations on variables:</a:t>
            </a:r>
            <a:endParaRPr lang="en-US" sz="3500" b="1" i="1" dirty="0" smtClean="0"/>
          </a:p>
          <a:p>
            <a:pPr lvl="1"/>
            <a:r>
              <a:rPr lang="en-US" sz="2400" dirty="0" smtClean="0"/>
              <a:t>assign a constant value to a variable, </a:t>
            </a:r>
          </a:p>
          <a:p>
            <a:pPr lvl="1"/>
            <a:r>
              <a:rPr lang="en-US" sz="2400" dirty="0" smtClean="0"/>
              <a:t>assign the value of another variable to a variable, </a:t>
            </a:r>
          </a:p>
          <a:p>
            <a:pPr lvl="1"/>
            <a:r>
              <a:rPr lang="en-US" sz="2400" dirty="0" smtClean="0"/>
              <a:t>output the value of a variable, </a:t>
            </a:r>
          </a:p>
          <a:p>
            <a:pPr lvl="1"/>
            <a:r>
              <a:rPr lang="en-US" sz="2400" dirty="0" smtClean="0"/>
              <a:t>input a fresh value into a variable's memory location.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76400" y="3962400"/>
            <a:ext cx="6096000" cy="2438400"/>
            <a:chOff x="1676400" y="3962400"/>
            <a:chExt cx="60960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1676400" y="3962400"/>
              <a:ext cx="6096000" cy="2438400"/>
              <a:chOff x="1676400" y="3810000"/>
              <a:chExt cx="6096000" cy="2438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variable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810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constant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76400" y="4343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anotherVar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Keyboard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24600" y="4572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Monitor</a:t>
                </a:r>
                <a:endParaRPr lang="en-US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324600" y="5029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File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24600" y="5486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Netwwork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76400" y="5410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File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6400" y="5867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Network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5" idx="3"/>
                <a:endCxn id="4" idx="1"/>
              </p:cNvCxnSpPr>
              <p:nvPr/>
            </p:nvCxnSpPr>
            <p:spPr>
              <a:xfrm>
                <a:off x="3124200" y="4000500"/>
                <a:ext cx="8382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3"/>
                <a:endCxn id="4" idx="1"/>
              </p:cNvCxnSpPr>
              <p:nvPr/>
            </p:nvCxnSpPr>
            <p:spPr>
              <a:xfrm>
                <a:off x="3124200" y="45339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3"/>
                <a:endCxn id="4" idx="1"/>
              </p:cNvCxnSpPr>
              <p:nvPr/>
            </p:nvCxnSpPr>
            <p:spPr>
              <a:xfrm>
                <a:off x="3124200" y="50673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3"/>
                <a:endCxn id="4" idx="1"/>
              </p:cNvCxnSpPr>
              <p:nvPr/>
            </p:nvCxnSpPr>
            <p:spPr>
              <a:xfrm flipV="1">
                <a:off x="3124200" y="50673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2" idx="3"/>
                <a:endCxn id="4" idx="1"/>
              </p:cNvCxnSpPr>
              <p:nvPr/>
            </p:nvCxnSpPr>
            <p:spPr>
              <a:xfrm flipV="1">
                <a:off x="3124200" y="5067300"/>
                <a:ext cx="83820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4" idx="3"/>
                <a:endCxn id="8" idx="1"/>
              </p:cNvCxnSpPr>
              <p:nvPr/>
            </p:nvCxnSpPr>
            <p:spPr>
              <a:xfrm flipV="1">
                <a:off x="5410200" y="4762500"/>
                <a:ext cx="9144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3"/>
                <a:endCxn id="9" idx="1"/>
              </p:cNvCxnSpPr>
              <p:nvPr/>
            </p:nvCxnSpPr>
            <p:spPr>
              <a:xfrm>
                <a:off x="5410200" y="5067300"/>
                <a:ext cx="914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3"/>
                <a:endCxn id="10" idx="1"/>
              </p:cNvCxnSpPr>
              <p:nvPr/>
            </p:nvCxnSpPr>
            <p:spPr>
              <a:xfrm>
                <a:off x="5410200" y="5067300"/>
                <a:ext cx="914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324600" y="42672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AnotherVar</a:t>
              </a:r>
              <a:endParaRPr lang="en-US" b="1" dirty="0"/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 flipV="1">
              <a:off x="5410200" y="4457700"/>
              <a:ext cx="914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Questions as 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What is a variable?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What is a data type?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Characteristics of a data type are ……  and …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The size of the int data type is …. Bytes.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Choose the wrong declarations: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int  n=10;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char c1, c2=‘A’;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int m=19; k=2;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char c3; int t;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float f1; f2=5.1;</a:t>
            </a:r>
          </a:p>
          <a:p>
            <a:r>
              <a:rPr lang="en-US" sz="2400" dirty="0" smtClean="0"/>
              <a:t>Explain little-endian ordering and big-endian ordering.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19200"/>
            <a:ext cx="44958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Constant values are specified directly in the source code.</a:t>
            </a:r>
          </a:p>
          <a:p>
            <a:r>
              <a:rPr lang="en-US" dirty="0" smtClean="0"/>
              <a:t>They can be</a:t>
            </a:r>
          </a:p>
          <a:p>
            <a:pPr lvl="1"/>
            <a:r>
              <a:rPr lang="en-US" dirty="0" smtClean="0"/>
              <a:t>Character literals (constant characters)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String literals(constant strings)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Number literals (constant numbers)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33600"/>
            <a:ext cx="4067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2590800" y="2819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32004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86000" y="3429000"/>
            <a:ext cx="2743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Characters,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96200" cy="213360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3600" b="1" dirty="0" smtClean="0"/>
              <a:t>4 ways for representing a character literal: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04 ways: </a:t>
            </a:r>
          </a:p>
          <a:p>
            <a:pPr lvl="1"/>
            <a:r>
              <a:rPr lang="en-US" sz="2400" dirty="0" smtClean="0">
                <a:solidFill>
                  <a:srgbClr val="FF3300"/>
                </a:solidFill>
              </a:rPr>
              <a:t>Enclose  the character single quotes - for example 'A', </a:t>
            </a:r>
          </a:p>
          <a:p>
            <a:pPr lvl="1"/>
            <a:r>
              <a:rPr lang="en-US" sz="2400" dirty="0" smtClean="0"/>
              <a:t>Decimal ASCII code of the character :   65 for 'A‘</a:t>
            </a:r>
          </a:p>
          <a:p>
            <a:pPr lvl="1"/>
            <a:r>
              <a:rPr lang="en-US" sz="2400" dirty="0" smtClean="0"/>
              <a:t>Octal ASCII code of the character:   0101 for 'A', </a:t>
            </a:r>
          </a:p>
          <a:p>
            <a:pPr lvl="1"/>
            <a:r>
              <a:rPr lang="en-US" sz="2400" dirty="0" smtClean="0"/>
              <a:t>Hexadecimal ASCII code of the character:   0x41 for 'A',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609975"/>
            <a:ext cx="6562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76800" y="3810000"/>
            <a:ext cx="3124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Assign value to a variable: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The operator 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38100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Variables and Data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Data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Integral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Floating-Point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Declarations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Basic Memory Operations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Literals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Constants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Assignment Operator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0"/>
            <a:ext cx="38100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In-Class Problem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Statistics: Which operators should be used?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Mixing Data Types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>
                <a:latin typeface="Calibri" pitchFamily="34" charset="0"/>
                <a:cs typeface="Arial" charset="0"/>
              </a:rPr>
              <a:t>Pre-defined literals for special actions: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828800"/>
            <a:ext cx="6153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Escape Sequences…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95400"/>
            <a:ext cx="6505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562600" y="1219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 Why?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rot="5400000">
            <a:off x="5258758" y="1803609"/>
            <a:ext cx="481433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038600"/>
            <a:ext cx="65151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6324600" y="4114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then run it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543300" y="33909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267200" y="34290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57600" y="6096000"/>
            <a:ext cx="426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 \ to \\ then run 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6200000" flipV="1">
            <a:off x="4045302" y="5936899"/>
            <a:ext cx="306715" cy="16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rot="5400000" flipH="1" flipV="1">
            <a:off x="4197701" y="5952217"/>
            <a:ext cx="306715" cy="13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rot="5400000" flipH="1" flipV="1">
            <a:off x="4502501" y="5571217"/>
            <a:ext cx="382915" cy="822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800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The compiler will convert directly numeric literals (constants) to binary numbers and put them in the executable file. </a:t>
            </a:r>
            <a:r>
              <a:rPr lang="en-US" sz="2400" dirty="0" smtClean="0">
                <a:sym typeface="Wingdings" pitchFamily="2" charset="2"/>
              </a:rPr>
              <a:t> How long of binary constants?  They depend on their data types specified by programmers.</a:t>
            </a:r>
            <a:endParaRPr lang="en-US" sz="2400" dirty="0" smtClean="0"/>
          </a:p>
          <a:p>
            <a:r>
              <a:rPr lang="en-US" sz="2400" dirty="0" smtClean="0"/>
              <a:t>Default: Integral value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ym typeface="Wingdings" pitchFamily="2" charset="2"/>
              </a:rPr>
              <a:t>int</a:t>
            </a:r>
            <a:r>
              <a:rPr lang="en-US" sz="2400" dirty="0" smtClean="0">
                <a:sym typeface="Wingdings" pitchFamily="2" charset="2"/>
              </a:rPr>
              <a:t>,  real number  </a:t>
            </a:r>
            <a:r>
              <a:rPr lang="en-US" sz="2400" b="1" dirty="0" smtClean="0">
                <a:sym typeface="Wingdings" pitchFamily="2" charset="2"/>
              </a:rPr>
              <a:t>double</a:t>
            </a:r>
          </a:p>
          <a:p>
            <a:r>
              <a:rPr lang="en-US" sz="2400" dirty="0" smtClean="0">
                <a:sym typeface="Wingdings" pitchFamily="2" charset="2"/>
              </a:rPr>
              <a:t>Specifying data type of constants: </a:t>
            </a:r>
            <a:r>
              <a:rPr lang="en-US" sz="2400" b="1" dirty="0" smtClean="0">
                <a:sym typeface="Wingdings" pitchFamily="2" charset="2"/>
              </a:rPr>
              <a:t>Suffixes after numbers.</a:t>
            </a: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3886200"/>
            <a:ext cx="79994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Named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914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pre-processor (pre-compiled directive) </a:t>
            </a:r>
            <a:r>
              <a:rPr lang="en-US" sz="2400" b="1" dirty="0" smtClean="0"/>
              <a:t>#define</a:t>
            </a:r>
            <a:r>
              <a:rPr lang="en-US" sz="2400" dirty="0" smtClean="0"/>
              <a:t> or the keyword </a:t>
            </a:r>
            <a:r>
              <a:rPr lang="en-US" sz="2400" b="1" dirty="0" smtClean="0"/>
              <a:t>const</a:t>
            </a:r>
            <a:r>
              <a:rPr lang="en-US" sz="2400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2133600"/>
            <a:ext cx="8448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1828800"/>
            <a:ext cx="518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will allocate memory location for constants that are declared using the keyword </a:t>
            </a:r>
            <a:r>
              <a:rPr lang="en-US" b="1" dirty="0" smtClean="0"/>
              <a:t>const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Constants…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82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i="1" dirty="0" smtClean="0"/>
              <a:t>Attention when the directive </a:t>
            </a:r>
            <a:r>
              <a:rPr lang="en-US" sz="2400" b="1" i="1" dirty="0" smtClean="0">
                <a:solidFill>
                  <a:srgbClr val="FF0000"/>
                </a:solidFill>
              </a:rPr>
              <a:t>#define </a:t>
            </a:r>
            <a:r>
              <a:rPr lang="en-US" sz="2400" b="1" i="1" dirty="0" smtClean="0"/>
              <a:t>is used:</a:t>
            </a:r>
          </a:p>
          <a:p>
            <a:r>
              <a:rPr lang="en-US" sz="2400" dirty="0" smtClean="0"/>
              <a:t>The compiler will not allocate memory block for values but all pre-defined names in the source code will be replaced by their values before the translation performs (The MACRO REPLACEMENT)</a:t>
            </a:r>
          </a:p>
          <a:p>
            <a:r>
              <a:rPr lang="en-US" sz="2400" dirty="0" smtClean="0"/>
              <a:t>A name is call as a MACRO.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3400" y="2895600"/>
            <a:ext cx="8001000" cy="3562350"/>
            <a:chOff x="0" y="2895600"/>
            <a:chExt cx="8001000" cy="3562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2895600"/>
              <a:ext cx="3829050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5105400"/>
              <a:ext cx="6927696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5791200" y="30480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(… , PI*3*3)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39624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(… , =3.14;*3*3)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rot="5400000">
              <a:off x="6629400" y="3695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638800" y="4800600"/>
              <a:ext cx="1371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5981700" y="4762500"/>
              <a:ext cx="17526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6019800" y="4724400"/>
              <a:ext cx="19812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3124200"/>
            <a:ext cx="2466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Fill the blank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221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3 ways to specify a constant in a source program: use a literal, use the keyword…., and specify a macro using  the directive 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Input/Output Variables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28600" y="1524000"/>
            <a:ext cx="8534400" cy="4800600"/>
            <a:chOff x="228600" y="1524000"/>
            <a:chExt cx="8534400" cy="4800600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28600" y="1524000"/>
              <a:ext cx="8534400" cy="4191000"/>
              <a:chOff x="240" y="960"/>
              <a:chExt cx="5376" cy="2640"/>
            </a:xfrm>
          </p:grpSpPr>
          <p:pic>
            <p:nvPicPr>
              <p:cNvPr id="5" name="Picture 4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0" y="960"/>
                <a:ext cx="1920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pic>
            <p:nvPicPr>
              <p:cNvPr id="7" name="Picture 6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76" y="960"/>
                <a:ext cx="2256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00000011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4848" y="1680"/>
                <a:ext cx="768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 smtClean="0">
                    <a:solidFill>
                      <a:schemeClr val="bg1"/>
                    </a:solidFill>
                  </a:rPr>
                  <a:t>Convert</a:t>
                </a: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416" y="2016"/>
                <a:ext cx="48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4464" y="1872"/>
                <a:ext cx="38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240" y="2064"/>
                <a:ext cx="864" cy="576"/>
              </a:xfrm>
              <a:prstGeom prst="wedgeRectCallout">
                <a:avLst>
                  <a:gd name="adj1" fmla="val 79051"/>
                  <a:gd name="adj2" fmla="val -133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/>
                  <a:t>ASCII code of the digit</a:t>
                </a:r>
              </a:p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864" cy="576"/>
              </a:xfrm>
              <a:prstGeom prst="wedgeRectCallout">
                <a:avLst>
                  <a:gd name="adj1" fmla="val 70718"/>
                  <a:gd name="adj2" fmla="val 73523"/>
                </a:avLst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Binary code of  3 for calculating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40" y="1008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Monitor is </a:t>
                </a:r>
              </a:p>
              <a:p>
                <a:pPr algn="ctr"/>
                <a:r>
                  <a:rPr lang="en-US" sz="1800" b="1" dirty="0"/>
                  <a:t>a character 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Keyboard is </a:t>
                </a:r>
              </a:p>
              <a:p>
                <a:pPr algn="ctr"/>
                <a:r>
                  <a:rPr lang="en-US" sz="1800" b="1" dirty="0"/>
                  <a:t>a character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1776" y="15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04" y="249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672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57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H="1" flipV="1">
                <a:off x="4320" y="235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486400" y="3124200"/>
              <a:ext cx="1447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/>
                <a:t>00110011</a:t>
              </a: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5974081" y="2438400"/>
              <a:ext cx="45719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43400" y="5715000"/>
              <a:ext cx="434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Conversion rules are pre-defined in C</a:t>
              </a:r>
              <a:endParaRPr lang="en-US" dirty="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" y="5715000"/>
            <a:ext cx="41148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 inputted from keyboard are ASCII codes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Data printed out to monitor are ASCII codes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81200"/>
            <a:ext cx="86090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381000" y="10668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Conversion Specifiers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0"/>
            <a:ext cx="364319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5143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64770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4210784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77724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4770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7724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6477000" y="2286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7772400" y="1752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29" idx="1"/>
          </p:cNvCxnSpPr>
          <p:nvPr/>
        </p:nvCxnSpPr>
        <p:spPr>
          <a:xfrm flipV="1">
            <a:off x="1524000" y="1371600"/>
            <a:ext cx="495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1752600" y="2133600"/>
            <a:ext cx="472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1"/>
          </p:cNvCxnSpPr>
          <p:nvPr/>
        </p:nvCxnSpPr>
        <p:spPr>
          <a:xfrm>
            <a:off x="1905000" y="1905000"/>
            <a:ext cx="457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876800" y="4191000"/>
            <a:ext cx="411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scanf( “%d%d”, &amp;n, &amp;m)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r>
              <a:rPr lang="en-US" dirty="0" smtClean="0"/>
              <a:t>scanf( “%d%d”, 4210784, 2293620)  means that get keys pressed then change them to decimal integers and store them to memory locations 4210784, 2293620.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3622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Format string</a:t>
            </a:r>
            <a:endParaRPr lang="en-US" sz="16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4991100" y="3695700"/>
            <a:ext cx="381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962400" y="3886200"/>
            <a:ext cx="1219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810000" y="3733800"/>
            <a:ext cx="304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143898" y="3771502"/>
            <a:ext cx="532605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 flipV="1">
            <a:off x="4572000" y="4038598"/>
            <a:ext cx="838994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4304903" y="3771503"/>
            <a:ext cx="532605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1905000"/>
            <a:ext cx="8924925" cy="4362450"/>
            <a:chOff x="0" y="1905000"/>
            <a:chExt cx="8924925" cy="436245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362200"/>
              <a:ext cx="8115300" cy="390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4953000" y="4038600"/>
              <a:ext cx="396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The function scanf receive the BLANK or ENTER KEYS as separators.</a:t>
              </a:r>
              <a:endParaRPr lang="en-US" sz="1600" dirty="0"/>
            </a:p>
          </p:txBody>
        </p:sp>
        <p:cxnSp>
          <p:nvCxnSpPr>
            <p:cNvPr id="14" name="Straight Arrow Connector 13"/>
            <p:cNvCxnSpPr>
              <a:stCxn id="3" idx="1"/>
            </p:cNvCxnSpPr>
            <p:nvPr/>
          </p:nvCxnSpPr>
          <p:spPr>
            <a:xfrm rot="10800000" flipV="1">
              <a:off x="2514600" y="19050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2667000"/>
              <a:ext cx="3200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5000" y="3276600"/>
              <a:ext cx="32099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 rot="16200000" flipV="1">
              <a:off x="7277100" y="3314700"/>
              <a:ext cx="1219200" cy="381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324600" y="3505200"/>
              <a:ext cx="1371600" cy="8382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438400" y="55626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Format string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8200" y="5867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holders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6400800" y="5486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4953000" y="5562600"/>
              <a:ext cx="152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877594" y="5485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972697" y="5524897"/>
              <a:ext cx="227806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5257802" y="5637211"/>
              <a:ext cx="1828799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144295" y="5523706"/>
              <a:ext cx="228600" cy="158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466806" y="5561806"/>
              <a:ext cx="304800" cy="15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5485610" y="5712618"/>
              <a:ext cx="2134391" cy="238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295902" y="5523708"/>
              <a:ext cx="380205" cy="7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143000"/>
            <a:ext cx="5486400" cy="15240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/>
              <a:t>Input a value to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scanf (“input format”, &amp;var1,  &amp;var2,…)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/>
              <a:t>Output the value of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printf (“output format”, var1,  var2,…)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059363"/>
          </a:xfrm>
        </p:spPr>
        <p:txBody>
          <a:bodyPr>
            <a:noAutofit/>
          </a:bodyPr>
          <a:lstStyle/>
          <a:p>
            <a:r>
              <a:rPr lang="en-US" sz="2200" b="1" i="1" dirty="0" smtClean="0"/>
              <a:t>Computer program</a:t>
            </a:r>
            <a:r>
              <a:rPr lang="en-US" sz="2200" dirty="0" smtClean="0"/>
              <a:t>: A set of instructions that computer hardware will execute.</a:t>
            </a:r>
          </a:p>
          <a:p>
            <a:r>
              <a:rPr lang="en-US" sz="2200" b="1" i="1" dirty="0" smtClean="0"/>
              <a:t>Issues for a program/software</a:t>
            </a:r>
            <a:r>
              <a:rPr lang="en-US" sz="2200" dirty="0" smtClean="0"/>
              <a:t>: Usability, Correctness, Maintainability, Portability </a:t>
            </a:r>
          </a:p>
          <a:p>
            <a:r>
              <a:rPr lang="en-US" sz="2200" b="1" i="1" dirty="0" smtClean="0"/>
              <a:t>Computer software</a:t>
            </a:r>
            <a:r>
              <a:rPr lang="en-US" sz="2200" dirty="0" smtClean="0"/>
              <a:t>: A set of related programs</a:t>
            </a:r>
          </a:p>
          <a:p>
            <a:r>
              <a:rPr lang="en-US" sz="2200" b="1" i="1" dirty="0" smtClean="0"/>
              <a:t>Steps to develop a software</a:t>
            </a:r>
            <a:r>
              <a:rPr lang="en-US" sz="2200" dirty="0" smtClean="0"/>
              <a:t>: Requirement collecting, Analysis, Design, Implementing, Testing, Deploying, Maintaining</a:t>
            </a:r>
          </a:p>
          <a:p>
            <a:r>
              <a:rPr lang="en-US" sz="2200" b="1" i="1" dirty="0" smtClean="0"/>
              <a:t>Data</a:t>
            </a:r>
            <a:r>
              <a:rPr lang="en-US" sz="2200" dirty="0" smtClean="0"/>
              <a:t>: Specific values that describe something</a:t>
            </a:r>
          </a:p>
          <a:p>
            <a:r>
              <a:rPr lang="en-US" sz="2200" b="1" i="1" dirty="0" smtClean="0"/>
              <a:t>Information</a:t>
            </a:r>
            <a:r>
              <a:rPr lang="en-US" sz="2200" dirty="0" smtClean="0"/>
              <a:t>: Mean of data</a:t>
            </a:r>
          </a:p>
          <a:p>
            <a:r>
              <a:rPr lang="en-US" sz="2200" b="1" i="1" dirty="0" smtClean="0"/>
              <a:t>Fundamental Data Units</a:t>
            </a:r>
            <a:r>
              <a:rPr lang="en-US" sz="2200" dirty="0" smtClean="0"/>
              <a:t>: Bit, Nibble, Byte, KB, MB, GB, TB </a:t>
            </a:r>
          </a:p>
          <a:p>
            <a:r>
              <a:rPr lang="en-US" sz="2200" b="1" i="1" dirty="0" smtClean="0"/>
              <a:t>Data Representation</a:t>
            </a:r>
            <a:r>
              <a:rPr lang="en-US" sz="2200" dirty="0" smtClean="0"/>
              <a:t>: Number systems: 2, 10, 8, 16</a:t>
            </a:r>
          </a:p>
          <a:p>
            <a:r>
              <a:rPr lang="en-US" sz="2200" b="1" i="1" dirty="0" smtClean="0"/>
              <a:t>Program Instructions</a:t>
            </a:r>
            <a:r>
              <a:rPr lang="en-US" sz="2200" dirty="0" smtClean="0"/>
              <a:t>: &lt;opcode, operand1, operand 2&gt;</a:t>
            </a:r>
          </a:p>
          <a:p>
            <a:r>
              <a:rPr lang="en-US" sz="2200" b="1" i="1" dirty="0" smtClean="0"/>
              <a:t>Programming Languages</a:t>
            </a:r>
            <a:r>
              <a:rPr lang="en-US" sz="2200" dirty="0" smtClean="0"/>
              <a:t>: Machine  language, Assembly, High-level languages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391400" cy="3230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Explain means of parameters of the scanf(…) and the printf(…) functions.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b="1" dirty="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Use words “left” and “right”.  The assignment x=y; will copy the value in the ….. side to the ….. Side.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1- Develop a C program in which 2 integers, 2 float numbers and 2 double numbers are declared. Ask user for values of them then print out values and addresses of them. Write down the memory map of the program.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2- Run the following program: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   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276600"/>
            <a:ext cx="42957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72200" y="28194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user do not have a chance to stroke the ENTER key before the program terminate?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42672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Modify and re-run:</a:t>
            </a:r>
          </a:p>
          <a:p>
            <a:r>
              <a:rPr lang="en-US" dirty="0" smtClean="0"/>
              <a:t>getchar();</a:t>
            </a:r>
          </a:p>
          <a:p>
            <a:r>
              <a:rPr lang="en-US" dirty="0" smtClean="0"/>
              <a:t>getchar();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352800" y="4914900"/>
            <a:ext cx="2819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Expression is a valid association of constants, variables, operators and functions and returns an only result.</a:t>
            </a: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Examples:</a:t>
            </a:r>
            <a:endParaRPr lang="en-US" dirty="0">
              <a:latin typeface="Calibri" pitchFamily="34" charset="0"/>
              <a:cs typeface="Arial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Arial" charset="0"/>
              </a:rPr>
              <a:t>32-x+y/6		16.5 + 4/sqrt(15) * 17 – 8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Arial" charset="0"/>
              </a:rPr>
              <a:t>45 &gt; 5*x		y = 17 + 6*5/9 –z*z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Hardware for calculating expressions: ALU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Operations that can be supported by ALU: Arithmetic, relational and logic operations.</a:t>
            </a:r>
          </a:p>
          <a:p>
            <a:pPr lvl="1"/>
            <a:endParaRPr lang="en-US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/>
          <a:lstStyle/>
          <a:p>
            <a:r>
              <a:rPr lang="en-US" dirty="0" smtClean="0"/>
              <a:t>Expressions: Arithmetic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2" y="1600199"/>
          <a:ext cx="8458199" cy="442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+x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leaves the variable, constant or expression unchanged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+x ;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  y = x;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reverses the sign of the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 -x;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+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x+y       x-y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Add/substract values of two operands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z= x+y;  t = x-y;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*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x*y   x/y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Multiplies values of two operands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 the quotient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z= x-y;</a:t>
                      </a:r>
                    </a:p>
                    <a:p>
                      <a:r>
                        <a:rPr lang="en-US" dirty="0" smtClean="0"/>
                        <a:t>z = 10/3;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3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z  = 10.0/3;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 3.3333333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x%y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remainder of a integral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17%3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2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15.0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% 3 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</a:p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++x      --x</a:t>
                      </a:r>
                    </a:p>
                    <a:p>
                      <a:r>
                        <a:rPr lang="en-US" dirty="0" smtClean="0"/>
                        <a:t>x++      x--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Increase/decrease the</a:t>
                      </a:r>
                      <a:r>
                        <a:rPr lang="en-US" baseline="0" dirty="0" smtClean="0"/>
                        <a:t> v</a:t>
                      </a:r>
                      <a:r>
                        <a:rPr lang="en-US" dirty="0" smtClean="0"/>
                        <a:t>alue of a</a:t>
                      </a:r>
                      <a:r>
                        <a:rPr lang="en-US" baseline="0" dirty="0" smtClean="0"/>
                        <a:t> variable (prefix/postfix operators)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</a:t>
                      </a:r>
                      <a:r>
                        <a:rPr lang="en-US" baseline="0" dirty="0" smtClean="0"/>
                        <a:t> in the next slide.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15962"/>
          </a:xfrm>
        </p:spPr>
        <p:txBody>
          <a:bodyPr/>
          <a:lstStyle/>
          <a:p>
            <a:r>
              <a:rPr lang="en-US" dirty="0" smtClean="0"/>
              <a:t>Expressions: Arith. Operators…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228725"/>
            <a:ext cx="7800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90975"/>
            <a:ext cx="7791450" cy="2486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62400" y="594360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Explain yourself  the output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Arith. Operators…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23622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Explain yourself  the 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476" y="1524000"/>
            <a:ext cx="33147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752" y="3429000"/>
            <a:ext cx="801104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495800" y="19050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4800600"/>
            <a:ext cx="746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Statistic: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Multiply &gt; Division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Integral operations &gt; floating-point ones.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905000"/>
          </a:xfrm>
        </p:spPr>
        <p:txBody>
          <a:bodyPr/>
          <a:lstStyle/>
          <a:p>
            <a:r>
              <a:rPr lang="en-US" dirty="0" smtClean="0"/>
              <a:t>For comparisional operators.</a:t>
            </a:r>
          </a:p>
          <a:p>
            <a:r>
              <a:rPr lang="en-US" dirty="0" smtClean="0"/>
              <a:t>&lt;   &lt;=  ==  &gt;=    &gt;   !=</a:t>
            </a:r>
          </a:p>
          <a:p>
            <a:r>
              <a:rPr lang="en-US" dirty="0" smtClean="0"/>
              <a:t>Return 1: true/ 0: false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5505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828800"/>
          </a:xfrm>
        </p:spPr>
        <p:txBody>
          <a:bodyPr/>
          <a:lstStyle/>
          <a:p>
            <a:r>
              <a:rPr lang="en-US" dirty="0" smtClean="0"/>
              <a:t>Operator for association of conditions</a:t>
            </a:r>
          </a:p>
          <a:p>
            <a:r>
              <a:rPr lang="en-US" dirty="0" smtClean="0"/>
              <a:t>&amp;&amp; (and), || (or) ,  ! (not)</a:t>
            </a:r>
          </a:p>
          <a:p>
            <a:r>
              <a:rPr lang="en-US" dirty="0" smtClean="0"/>
              <a:t>Return 1: true, 0: false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5753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76675"/>
            <a:ext cx="5276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&amp;</a:t>
            </a:r>
            <a:r>
              <a:rPr lang="en-US" sz="2000" dirty="0" smtClean="0"/>
              <a:t> (and), </a:t>
            </a:r>
            <a:r>
              <a:rPr lang="en-US" sz="2000" b="1" dirty="0" smtClean="0">
                <a:solidFill>
                  <a:srgbClr val="FF0000"/>
                </a:solidFill>
              </a:rPr>
              <a:t>|</a:t>
            </a:r>
            <a:r>
              <a:rPr lang="en-US" sz="2000" dirty="0" smtClean="0"/>
              <a:t> (or) , </a:t>
            </a:r>
            <a:r>
              <a:rPr lang="en-US" sz="2000" b="1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 (xor): Will act on a pair of bits at the same position in 2 operands.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&lt;&lt; </a:t>
            </a:r>
            <a:r>
              <a:rPr lang="en-US" sz="2000" b="1" dirty="0" smtClean="0"/>
              <a:t>  </a:t>
            </a:r>
            <a:r>
              <a:rPr lang="en-US" sz="2000" dirty="0" smtClean="0"/>
              <a:t>Left shift bits of the operand (operands unchanged)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&gt;&gt;</a:t>
            </a:r>
            <a:r>
              <a:rPr lang="en-US" sz="2000" b="1" dirty="0" smtClean="0"/>
              <a:t> </a:t>
            </a:r>
            <a:r>
              <a:rPr lang="en-US" sz="2000" dirty="0" smtClean="0"/>
              <a:t> Right shift bits of the operand (operands unchanged, the sign is preserved.)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~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: Inverse bits of the operand.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733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0000 0000 0000 1100</a:t>
            </a:r>
          </a:p>
          <a:p>
            <a:r>
              <a:rPr lang="en-US" dirty="0" smtClean="0"/>
              <a:t>m= 8:   0000 0000 0000 1000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2200" y="27432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n&amp;m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0000 0000 0000 1000 </a:t>
            </a:r>
            <a:r>
              <a:rPr lang="en-US" dirty="0" smtClean="0">
                <a:sym typeface="Wingdings" pitchFamily="2" charset="2"/>
              </a:rPr>
              <a:t> 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962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n|m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0000 0000 0000 1100 </a:t>
            </a:r>
            <a:r>
              <a:rPr lang="en-US" dirty="0" smtClean="0">
                <a:sym typeface="Wingdings" pitchFamily="2" charset="2"/>
              </a:rPr>
              <a:t> 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5181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n^m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0000 0000 0000 0100 </a:t>
            </a:r>
            <a:r>
              <a:rPr lang="en-US" dirty="0" smtClean="0">
                <a:sym typeface="Wingdings" pitchFamily="2" charset="2"/>
              </a:rPr>
              <a:t>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Bitwise Operators…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36576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 0000 0000 0000 1100</a:t>
            </a:r>
          </a:p>
          <a:p>
            <a:r>
              <a:rPr lang="en-US" dirty="0" smtClean="0"/>
              <a:t>n&gt;&gt;1:</a:t>
            </a:r>
          </a:p>
          <a:p>
            <a:r>
              <a:rPr lang="en-US" dirty="0" smtClean="0"/>
              <a:t>Sign: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dirty="0" smtClean="0"/>
              <a:t>  0000 0000 0000 110</a:t>
            </a:r>
          </a:p>
          <a:p>
            <a:r>
              <a:rPr lang="en-US" dirty="0" smtClean="0"/>
              <a:t>Add the sign to the left”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000 0000 0000 110 </a:t>
            </a:r>
            <a:r>
              <a:rPr lang="en-US" dirty="0" smtClean="0">
                <a:sym typeface="Wingdings" pitchFamily="2" charset="2"/>
              </a:rPr>
              <a:t> 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657600"/>
            <a:ext cx="4419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k=-1:</a:t>
            </a:r>
          </a:p>
          <a:p>
            <a:r>
              <a:rPr lang="en-US" dirty="0" smtClean="0"/>
              <a:t>1:    0000 0000 0000 0001</a:t>
            </a:r>
          </a:p>
          <a:p>
            <a:r>
              <a:rPr lang="en-US" dirty="0" smtClean="0"/>
              <a:t>-1:  1111  1111 1111 1111 (2-complement)</a:t>
            </a:r>
          </a:p>
          <a:p>
            <a:r>
              <a:rPr lang="en-US" dirty="0" smtClean="0"/>
              <a:t>Sign: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endParaRPr lang="en-US" dirty="0" smtClean="0"/>
          </a:p>
          <a:p>
            <a:pPr marL="342900" indent="-342900">
              <a:buAutoNum type="arabicPlain" startAt="1111"/>
            </a:pPr>
            <a:r>
              <a:rPr lang="en-US" dirty="0" smtClean="0"/>
              <a:t>  1111  1111  1111</a:t>
            </a:r>
          </a:p>
          <a:p>
            <a:pPr marL="342900" indent="-342900"/>
            <a:r>
              <a:rPr lang="en-US" dirty="0" smtClean="0"/>
              <a:t>  111  1111 1 111  1111</a:t>
            </a:r>
          </a:p>
          <a:p>
            <a:pPr marL="342900" indent="-342900"/>
            <a:r>
              <a:rPr lang="en-US" dirty="0" smtClean="0"/>
              <a:t>Add the sign to the left: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111  1111  1111  1111  </a:t>
            </a:r>
            <a:r>
              <a:rPr lang="en-US" dirty="0" smtClean="0">
                <a:sym typeface="Wingdings" pitchFamily="2" charset="2"/>
              </a:rPr>
              <a:t> (-1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143000" y="4267200"/>
            <a:ext cx="30480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14600" y="1524000"/>
            <a:ext cx="3200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 0000 0000 0000 1100</a:t>
            </a:r>
          </a:p>
          <a:p>
            <a:r>
              <a:rPr lang="en-US" b="1" dirty="0" smtClean="0"/>
              <a:t>n&lt;&lt;1</a:t>
            </a:r>
            <a:r>
              <a:rPr lang="en-US" dirty="0" smtClean="0"/>
              <a:t>:</a:t>
            </a:r>
          </a:p>
          <a:p>
            <a:r>
              <a:rPr lang="en-US" dirty="0" smtClean="0"/>
              <a:t> 0000 0000 0000  1100</a:t>
            </a:r>
          </a:p>
          <a:p>
            <a:r>
              <a:rPr lang="en-US" dirty="0" smtClean="0"/>
              <a:t> 0000 0000 0001  100  </a:t>
            </a:r>
            <a:r>
              <a:rPr lang="en-US" dirty="0" smtClean="0">
                <a:sym typeface="Wingdings" pitchFamily="2" charset="2"/>
              </a:rPr>
              <a:t> 0</a:t>
            </a:r>
          </a:p>
          <a:p>
            <a:r>
              <a:rPr lang="en-US" dirty="0" smtClean="0"/>
              <a:t> 0000 0000 0001  1000 (24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 Left shift 1 bit: multiply by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Instruction: A task that hardware must perform on data.</a:t>
            </a:r>
          </a:p>
          <a:p>
            <a:r>
              <a:rPr lang="en-US" dirty="0" smtClean="0"/>
              <a:t>Data can be: constants, variables.</a:t>
            </a:r>
          </a:p>
          <a:p>
            <a:r>
              <a:rPr lang="en-US" dirty="0" smtClean="0"/>
              <a:t>Constants: Fixed values that can not be changed when the program executes.</a:t>
            </a:r>
          </a:p>
          <a:p>
            <a:r>
              <a:rPr lang="en-US" dirty="0" smtClean="0"/>
              <a:t>Variables: Values can be changed when the program execute.</a:t>
            </a:r>
          </a:p>
          <a:p>
            <a:r>
              <a:rPr lang="en-US" dirty="0" smtClean="0"/>
              <a:t>Data must be stored in the main memory (RAM).</a:t>
            </a:r>
          </a:p>
          <a:p>
            <a:r>
              <a:rPr lang="en-US" dirty="0" smtClean="0"/>
              <a:t>2 basic operations on data are READ and WRITE.</a:t>
            </a:r>
          </a:p>
          <a:p>
            <a:r>
              <a:rPr lang="en-US" dirty="0" smtClean="0"/>
              <a:t>Numerical data can participate in expressions.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Assignments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Variable = expression</a:t>
            </a:r>
          </a:p>
          <a:p>
            <a:r>
              <a:rPr lang="en-US" dirty="0" smtClean="0"/>
              <a:t>Shorthand assignments: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80184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Although the ALU does not perform operations on operands of differing data type directly, C compilers can interpret expressions that contain operands of differing data type. 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a binary expression contains operands of differing type, a C compiler changes the data type of one of the operands to match the other. 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Data type hierarchy:  double, float, long, int , char 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09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Casting Data Type:  x = y;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62200"/>
            <a:ext cx="57340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77724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724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724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724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722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1722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722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5" idx="1"/>
            <a:endCxn id="29" idx="3"/>
          </p:cNvCxnSpPr>
          <p:nvPr/>
        </p:nvCxnSpPr>
        <p:spPr>
          <a:xfrm rot="10800000">
            <a:off x="74676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7467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67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47800" y="2438400"/>
            <a:ext cx="457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71600" y="3581400"/>
            <a:ext cx="464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00011001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24000" y="4800600"/>
            <a:ext cx="449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2600" y="5867400"/>
            <a:ext cx="6629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Direction for copying: From the lowest byte to higher bytes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181600" cy="5257799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Implicit Casting for the assignment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If the data type of the variable on the left side of an assignment operator differs from the data type of the right side operand, the compiler </a:t>
            </a:r>
          </a:p>
          <a:p>
            <a:pPr lvl="1"/>
            <a:r>
              <a:rPr lang="en-US" sz="2400" dirty="0" smtClean="0"/>
              <a:t>promotes the right operand to the data type of the left operand </a:t>
            </a:r>
            <a:r>
              <a:rPr lang="en-US" sz="2400" dirty="0" smtClean="0">
                <a:solidFill>
                  <a:srgbClr val="FF3300"/>
                </a:solidFill>
              </a:rPr>
              <a:t>if the left operand is of a higher data type than the right operand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dirty="0" smtClean="0"/>
              <a:t>truncates the right operand to the data type of the left operand </a:t>
            </a:r>
            <a:r>
              <a:rPr lang="en-US" sz="2400" dirty="0" smtClean="0">
                <a:solidFill>
                  <a:srgbClr val="FF3300"/>
                </a:solidFill>
              </a:rPr>
              <a:t>if the left operand is of a lower data type than the right operand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0100 0001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0100 0001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0001 1001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0001 1001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91200" y="4114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525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523999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Implicit Casting for arithmetic and relational expressions</a:t>
            </a:r>
          </a:p>
          <a:p>
            <a:pPr indent="-1588">
              <a:buNone/>
            </a:pPr>
            <a:r>
              <a:rPr lang="en-US" dirty="0" smtClean="0"/>
              <a:t>If the operands in an arithmetic or relational expression differ in data type, the compiler promotes </a:t>
            </a:r>
            <a:r>
              <a:rPr lang="en-US" dirty="0" smtClean="0">
                <a:solidFill>
                  <a:srgbClr val="FF3300"/>
                </a:solidFill>
              </a:rPr>
              <a:t>the value of lower data type to a value of higher data type</a:t>
            </a:r>
            <a:r>
              <a:rPr lang="en-US" dirty="0" smtClean="0"/>
              <a:t> before implementing the operation.  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762250"/>
            <a:ext cx="808513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90800" y="5105400"/>
            <a:ext cx="4648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 n=3; long t=123; double x=5.3;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3*n      +           620*t         – 3*x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int*int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+     (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int*long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  -  (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int*double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1019175"/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     +         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-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long                      -  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27432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Explicit Casting</a:t>
            </a:r>
          </a:p>
          <a:p>
            <a:pPr indent="-1588">
              <a:buNone/>
            </a:pPr>
            <a:r>
              <a:rPr lang="en-US" dirty="0" smtClean="0"/>
              <a:t>We may </a:t>
            </a:r>
            <a:r>
              <a:rPr lang="en-US" u="sng" dirty="0" smtClean="0"/>
              <a:t>temporarily</a:t>
            </a:r>
            <a:r>
              <a:rPr lang="en-US" dirty="0" smtClean="0"/>
              <a:t> change the data type of any operand in any expression to obtain a result of a certain data type.  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2162" y="1371600"/>
            <a:ext cx="5811838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3429000"/>
            <a:ext cx="4000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722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72400" y="3962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2400" y="4267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724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7467601" y="47228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34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a expression containing some more than one operator. Which operator will perform first? </a:t>
            </a:r>
            <a:r>
              <a:rPr lang="en-US" dirty="0" smtClean="0">
                <a:sym typeface="Wingdings" pitchFamily="2" charset="2"/>
              </a:rPr>
              <a:t> Pre-defined Precedence.</a:t>
            </a:r>
          </a:p>
          <a:p>
            <a:r>
              <a:rPr lang="en-US" dirty="0" smtClean="0"/>
              <a:t>We can use ( ) to instruct the compiler to evaluate the expression within the parentheses first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067050"/>
            <a:ext cx="6096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00800" y="3581400"/>
            <a:ext cx="25908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>
              <a:defRPr/>
            </a:pPr>
            <a:r>
              <a:rPr lang="en-US" sz="2000" b="1" dirty="0"/>
              <a:t>int m=3, k=2, n=4;</a:t>
            </a:r>
          </a:p>
          <a:p>
            <a:pPr defTabSz="1019175">
              <a:defRPr/>
            </a:pPr>
            <a:r>
              <a:rPr lang="en-US" sz="2000" b="1" dirty="0"/>
              <a:t>What is the results?</a:t>
            </a:r>
          </a:p>
          <a:p>
            <a:pPr defTabSz="1019175">
              <a:defRPr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m&lt;n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k&lt;m&lt;n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k&gt;m&gt;n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m&lt;n&gt;k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m&amp;&amp; k&lt;n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Variable is  ……</a:t>
            </a:r>
          </a:p>
          <a:p>
            <a:r>
              <a:rPr lang="en-US" dirty="0" smtClean="0"/>
              <a:t>Basic memory operations are…..</a:t>
            </a:r>
          </a:p>
          <a:p>
            <a:r>
              <a:rPr lang="en-US" dirty="0" smtClean="0"/>
              <a:t>Expression is ……….</a:t>
            </a:r>
          </a:p>
          <a:p>
            <a:r>
              <a:rPr lang="en-US" dirty="0" smtClean="0"/>
              <a:t>Which of the following operators will change value of a variable?  +   -   *   /   %   ++ </a:t>
            </a:r>
          </a:p>
          <a:p>
            <a:r>
              <a:rPr lang="en-US" dirty="0" smtClean="0"/>
              <a:t>Which of the following operators can accept only one operand?  +   -   *   /   %   -- </a:t>
            </a:r>
          </a:p>
          <a:p>
            <a:r>
              <a:rPr lang="en-US" dirty="0" smtClean="0"/>
              <a:t>13 &amp; 7 = ?</a:t>
            </a:r>
          </a:p>
          <a:p>
            <a:r>
              <a:rPr lang="en-US" dirty="0" smtClean="0"/>
              <a:t>62 | 53 = ?</a:t>
            </a:r>
          </a:p>
          <a:p>
            <a:r>
              <a:rPr lang="en-US" dirty="0" smtClean="0"/>
              <a:t>17 ^ 21 = ?</a:t>
            </a:r>
          </a:p>
          <a:p>
            <a:r>
              <a:rPr lang="en-US" dirty="0" smtClean="0"/>
              <a:t>12 &gt;&gt; 2 = ?</a:t>
            </a:r>
          </a:p>
          <a:p>
            <a:r>
              <a:rPr lang="en-US" dirty="0" smtClean="0"/>
              <a:t>65 &lt;&lt; 3 =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295400"/>
            <a:ext cx="6096000" cy="3352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562600" cy="4906963"/>
          </a:xfrm>
        </p:spPr>
        <p:txBody>
          <a:bodyPr>
            <a:normAutofit fontScale="92500" lnSpcReduction="20000"/>
          </a:bodyPr>
          <a:lstStyle/>
          <a:p>
            <a:pPr lvl="1" algn="just">
              <a:buNone/>
            </a:pPr>
            <a:r>
              <a:rPr lang="en-US" dirty="0" smtClean="0"/>
              <a:t>A variable is a name referencing to a memory location (address) 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/>
              <a:t> Holds binary data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2 basic operations: set value, get value.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When the program is compiled, the compiler will determine the position where the variable is allocated. </a:t>
            </a:r>
          </a:p>
          <a:p>
            <a:pPr lvl="1" algn="just">
              <a:buNone/>
            </a:pPr>
            <a:r>
              <a:rPr lang="en-US" dirty="0" smtClean="0">
                <a:sym typeface="Wingdings" pitchFamily="2" charset="2"/>
              </a:rPr>
              <a:t>Questions:</a:t>
            </a:r>
          </a:p>
          <a:p>
            <a:pPr marL="971550" lvl="1" indent="-514350" algn="just">
              <a:buAutoNum type="arabicParenBoth"/>
            </a:pPr>
            <a:r>
              <a:rPr lang="en-US" dirty="0" smtClean="0">
                <a:sym typeface="Wingdings" pitchFamily="2" charset="2"/>
              </a:rPr>
              <a:t>Where is it?  It’s Address</a:t>
            </a:r>
          </a:p>
          <a:p>
            <a:pPr marL="971550" lvl="1" indent="-514350" algn="just">
              <a:buAutoNum type="arabicParenBoth"/>
            </a:pPr>
            <a:r>
              <a:rPr lang="en-US" dirty="0" smtClean="0">
                <a:sym typeface="Wingdings" pitchFamily="2" charset="2"/>
              </a:rPr>
              <a:t>How many bytes does it occupy?  Data type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600200"/>
            <a:ext cx="2514600" cy="2895600"/>
            <a:chOff x="6400800" y="1600200"/>
            <a:chExt cx="2514600" cy="2895600"/>
          </a:xfrm>
        </p:grpSpPr>
        <p:sp>
          <p:nvSpPr>
            <p:cNvPr id="5" name="Rectangle 4"/>
            <p:cNvSpPr/>
            <p:nvPr/>
          </p:nvSpPr>
          <p:spPr>
            <a:xfrm>
              <a:off x="7010400" y="1600200"/>
              <a:ext cx="1905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0000 1001</a:t>
              </a:r>
            </a:p>
            <a:p>
              <a:pPr algn="ctr">
                <a:defRPr/>
              </a:pPr>
              <a:r>
                <a:rPr lang="en-US" dirty="0" smtClean="0"/>
                <a:t>1100 0011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2514600"/>
              <a:ext cx="19050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40386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41148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4290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2057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419600" y="1600200"/>
            <a:ext cx="2133600" cy="685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1905000"/>
            <a:ext cx="1371600" cy="1588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24400" y="34290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628606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410200" y="2819400"/>
            <a:ext cx="1981200" cy="1066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7162800" y="2514600"/>
            <a:ext cx="457200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5867400" y="3276600"/>
            <a:ext cx="1524000" cy="15240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91000" y="2057400"/>
            <a:ext cx="3200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3505200"/>
          </a:xfrm>
        </p:spPr>
        <p:txBody>
          <a:bodyPr>
            <a:normAutofit lnSpcReduction="10000"/>
          </a:bodyPr>
          <a:lstStyle/>
          <a:p>
            <a:pPr marL="285750" lvl="1" algn="just">
              <a:buNone/>
            </a:pPr>
            <a:r>
              <a:rPr lang="en-US" b="1" dirty="0" smtClean="0"/>
              <a:t>Data Types: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Typed languages, such as C, subdivide the universe of data values into sets of </a:t>
            </a:r>
            <a:r>
              <a:rPr lang="en-US" sz="2800" u="sng" dirty="0" smtClean="0"/>
              <a:t>distinct type</a:t>
            </a:r>
            <a:r>
              <a:rPr lang="en-US" sz="2800" dirty="0" smtClean="0"/>
              <a:t>. 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A data type defines: </a:t>
            </a:r>
          </a:p>
          <a:p>
            <a:pPr lvl="1"/>
            <a:r>
              <a:rPr lang="en-US" sz="2400" dirty="0" smtClean="0"/>
              <a:t>How the values are stored and </a:t>
            </a:r>
          </a:p>
          <a:p>
            <a:pPr lvl="1"/>
            <a:r>
              <a:rPr lang="en-US" sz="2400" dirty="0" smtClean="0"/>
              <a:t>How the operations on those values are performed. </a:t>
            </a:r>
          </a:p>
          <a:p>
            <a:r>
              <a:rPr lang="en-US" sz="2800" dirty="0" smtClean="0"/>
              <a:t>Typed languages defined some primitive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533399"/>
          </a:xfrm>
        </p:spPr>
        <p:txBody>
          <a:bodyPr>
            <a:normAutofit/>
          </a:bodyPr>
          <a:lstStyle/>
          <a:p>
            <a:pPr marL="285750" lvl="1" algn="just">
              <a:buNone/>
            </a:pPr>
            <a:r>
              <a:rPr lang="en-US" b="1" dirty="0" smtClean="0"/>
              <a:t>C has 4 primitive data types:</a:t>
            </a:r>
            <a:endParaRPr lang="en-US" sz="2800" dirty="0" smtClean="0"/>
          </a:p>
        </p:txBody>
      </p:sp>
      <p:graphicFrame>
        <p:nvGraphicFramePr>
          <p:cNvPr id="19" name="Group 55"/>
          <p:cNvGraphicFramePr>
            <a:graphicFrameLocks/>
          </p:cNvGraphicFramePr>
          <p:nvPr/>
        </p:nvGraphicFramePr>
        <p:xfrm>
          <a:off x="609600" y="1981200"/>
          <a:ext cx="8229600" cy="2651760"/>
        </p:xfrm>
        <a:graphic>
          <a:graphicData uri="http://schemas.openxmlformats.org/drawingml/2006/table">
            <a:tbl>
              <a:tblPr/>
              <a:tblGrid>
                <a:gridCol w="1064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5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1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(length of CPU register)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-32,768 to 32,767 (16 bit)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-2,147,483,648 to 2,147,483,647 (32 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3,4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-308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1,7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4495800" cy="9143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2800" b="1" i="1" dirty="0" smtClean="0"/>
              <a:t>Where are variables stored and how many bytes do they occupy?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5288" y="838200"/>
            <a:ext cx="8520112" cy="5029200"/>
            <a:chOff x="395288" y="838200"/>
            <a:chExt cx="8520112" cy="50292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5288" y="2381250"/>
              <a:ext cx="8353425" cy="348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7543800" y="27432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12.809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3800" y="2286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0.5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800" y="18288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838200"/>
              <a:ext cx="1371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‘A’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1371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3200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:2293600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2438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:2293608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19812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:2293612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15240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:2293616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9144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:2293623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6096000"/>
            <a:ext cx="876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/>
              <a:t>The operator  </a:t>
            </a:r>
            <a:r>
              <a:rPr lang="en-US" b="1" dirty="0" smtClean="0">
                <a:solidFill>
                  <a:srgbClr val="FFFF00"/>
                </a:solidFill>
              </a:rPr>
              <a:t>&amp;</a:t>
            </a:r>
            <a:r>
              <a:rPr lang="en-US" dirty="0" smtClean="0"/>
              <a:t> will get the address of  a variable or code.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operator  </a:t>
            </a:r>
            <a:r>
              <a:rPr lang="en-US" b="1" dirty="0">
                <a:solidFill>
                  <a:srgbClr val="FFFF00"/>
                </a:solidFill>
              </a:rPr>
              <a:t>sizeof(var/type)</a:t>
            </a:r>
            <a:r>
              <a:rPr lang="en-US" b="1" dirty="0"/>
              <a:t> </a:t>
            </a:r>
            <a:r>
              <a:rPr lang="en-US" dirty="0"/>
              <a:t>return the  size (number of byte) occupied by a variable/type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3046</Words>
  <Application>Microsoft Office PowerPoint</Application>
  <PresentationFormat>On-screen Show (4:3)</PresentationFormat>
  <Paragraphs>712</Paragraphs>
  <Slides>59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Courier New</vt:lpstr>
      <vt:lpstr>Times New Roman</vt:lpstr>
      <vt:lpstr>Wingdings</vt:lpstr>
      <vt:lpstr>Office Theme</vt:lpstr>
      <vt:lpstr>Slots 03-04 Basic Computations</vt:lpstr>
      <vt:lpstr>Objectives</vt:lpstr>
      <vt:lpstr>Contents</vt:lpstr>
      <vt:lpstr>Review</vt:lpstr>
      <vt:lpstr>Introduction</vt:lpstr>
      <vt:lpstr>1- Variables and Data Types</vt:lpstr>
      <vt:lpstr>Variables and Data Types…</vt:lpstr>
      <vt:lpstr>Variables and Data Types…</vt:lpstr>
      <vt:lpstr>Variables and Data Types…</vt:lpstr>
      <vt:lpstr>Do Yourself Now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Questions as Summary</vt:lpstr>
      <vt:lpstr>2- Literals</vt:lpstr>
      <vt:lpstr>Literals: Characters, Strings</vt:lpstr>
      <vt:lpstr>Literals: Escape Sequences</vt:lpstr>
      <vt:lpstr>Literals: Escape Sequences…</vt:lpstr>
      <vt:lpstr>Literals: Numbers</vt:lpstr>
      <vt:lpstr>3- Named Constants</vt:lpstr>
      <vt:lpstr>Named Constants…</vt:lpstr>
      <vt:lpstr>Fill the blank</vt:lpstr>
      <vt:lpstr>4- Input/Output Variables</vt:lpstr>
      <vt:lpstr>Input/Output Variables…</vt:lpstr>
      <vt:lpstr>Input/Output Variables…</vt:lpstr>
      <vt:lpstr>Input/Output Variables…</vt:lpstr>
      <vt:lpstr>Questions</vt:lpstr>
      <vt:lpstr>Exercises</vt:lpstr>
      <vt:lpstr>5- Expressions</vt:lpstr>
      <vt:lpstr>Expressions: Arithmetic Operators</vt:lpstr>
      <vt:lpstr>Expressions: Arith. Operators…</vt:lpstr>
      <vt:lpstr>Expressions: Arith. Operators…</vt:lpstr>
      <vt:lpstr>Expressions: Relational Operators</vt:lpstr>
      <vt:lpstr>Expressions: Logical Operators</vt:lpstr>
      <vt:lpstr>Expressions: Bitwise Operators</vt:lpstr>
      <vt:lpstr>Expressions: Bitwise Operators…</vt:lpstr>
      <vt:lpstr>Expressions: Assignments Operators</vt:lpstr>
      <vt:lpstr>Expressions: Mixing Data Types</vt:lpstr>
      <vt:lpstr>Expressions: Mixing Data Types</vt:lpstr>
      <vt:lpstr>Expressions: Mixing Data Types</vt:lpstr>
      <vt:lpstr>Expressions: Mixing Data Types</vt:lpstr>
      <vt:lpstr>Expressions: Mixing Data Types</vt:lpstr>
      <vt:lpstr>Expressions: Operator Precedence</vt:lpstr>
      <vt:lpstr>Summary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Ngoc Truong Thi My (FE FPTU HCM)</cp:lastModifiedBy>
  <cp:revision>130</cp:revision>
  <dcterms:created xsi:type="dcterms:W3CDTF">2013-07-11T00:46:38Z</dcterms:created>
  <dcterms:modified xsi:type="dcterms:W3CDTF">2021-01-06T01:37:15Z</dcterms:modified>
</cp:coreProperties>
</file>