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4630400" cy="8229600"/>
  <p:notesSz cx="6858000" cy="9144000"/>
  <p:defaultTextStyle>
    <a:lvl1pPr defTabSz="1306219">
      <a:defRPr sz="2600">
        <a:latin typeface="Tahoma"/>
        <a:ea typeface="Tahoma"/>
        <a:cs typeface="Tahoma"/>
        <a:sym typeface="Tahoma"/>
      </a:defRPr>
    </a:lvl1pPr>
    <a:lvl2pPr indent="653109" defTabSz="1306219">
      <a:defRPr sz="2600">
        <a:latin typeface="Tahoma"/>
        <a:ea typeface="Tahoma"/>
        <a:cs typeface="Tahoma"/>
        <a:sym typeface="Tahoma"/>
      </a:defRPr>
    </a:lvl2pPr>
    <a:lvl3pPr indent="1306219" defTabSz="1306219">
      <a:defRPr sz="2600">
        <a:latin typeface="Tahoma"/>
        <a:ea typeface="Tahoma"/>
        <a:cs typeface="Tahoma"/>
        <a:sym typeface="Tahoma"/>
      </a:defRPr>
    </a:lvl3pPr>
    <a:lvl4pPr indent="1959330" defTabSz="1306219">
      <a:defRPr sz="2600">
        <a:latin typeface="Tahoma"/>
        <a:ea typeface="Tahoma"/>
        <a:cs typeface="Tahoma"/>
        <a:sym typeface="Tahoma"/>
      </a:defRPr>
    </a:lvl4pPr>
    <a:lvl5pPr indent="2612440" defTabSz="1306219">
      <a:defRPr sz="2600">
        <a:latin typeface="Tahoma"/>
        <a:ea typeface="Tahoma"/>
        <a:cs typeface="Tahoma"/>
        <a:sym typeface="Tahoma"/>
      </a:defRPr>
    </a:lvl5pPr>
    <a:lvl6pPr indent="3265551" defTabSz="1306219">
      <a:defRPr sz="2600">
        <a:latin typeface="Tahoma"/>
        <a:ea typeface="Tahoma"/>
        <a:cs typeface="Tahoma"/>
        <a:sym typeface="Tahoma"/>
      </a:defRPr>
    </a:lvl6pPr>
    <a:lvl7pPr indent="3918660" defTabSz="1306219">
      <a:defRPr sz="2600">
        <a:latin typeface="Tahoma"/>
        <a:ea typeface="Tahoma"/>
        <a:cs typeface="Tahoma"/>
        <a:sym typeface="Tahoma"/>
      </a:defRPr>
    </a:lvl7pPr>
    <a:lvl8pPr indent="4571770" defTabSz="1306219">
      <a:defRPr sz="2600">
        <a:latin typeface="Tahoma"/>
        <a:ea typeface="Tahoma"/>
        <a:cs typeface="Tahoma"/>
        <a:sym typeface="Tahoma"/>
      </a:defRPr>
    </a:lvl8pPr>
    <a:lvl9pPr indent="5224881" defTabSz="1306219">
      <a:defRPr sz="2600">
        <a:latin typeface="Tahoma"/>
        <a:ea typeface="Tahoma"/>
        <a:cs typeface="Tahoma"/>
        <a:sym typeface="Tahom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73" d="100"/>
          <a:sy n="73" d="100"/>
        </p:scale>
        <p:origin x="4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59934070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962400" y="3296653"/>
            <a:ext cx="10668000" cy="4932949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4343400" y="3641036"/>
            <a:ext cx="10073641" cy="2531164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>
              <a:defRPr sz="1800" b="0"/>
            </a:pPr>
            <a:r>
              <a:rPr sz="4800" b="1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4343400" y="6172200"/>
            <a:ext cx="10088881" cy="205740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0" indent="653109" algn="ctr"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0" indent="1306219" algn="ctr"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0" indent="1959330" algn="ctr"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0" indent="2612440" algn="ctr"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10" name="Shape 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A9AD17-DD66-15E4-3FBC-EFC3066818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30"/>
            <a:ext cx="3065928" cy="1264696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731519" y="110491"/>
            <a:ext cx="13167362" cy="1809750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731519" y="1920239"/>
            <a:ext cx="6461761" cy="6309361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defRPr sz="4000"/>
            </a:lvl1pPr>
            <a:lvl2pPr marL="1133338" indent="-480228">
              <a:spcBef>
                <a:spcPts val="900"/>
              </a:spcBef>
              <a:defRPr sz="4000"/>
            </a:lvl2pPr>
            <a:lvl3pPr marL="1756641" indent="-450420">
              <a:spcBef>
                <a:spcPts val="900"/>
              </a:spcBef>
              <a:defRPr sz="4000"/>
            </a:lvl3pPr>
            <a:lvl4pPr marL="2461723" indent="-502392">
              <a:spcBef>
                <a:spcPts val="900"/>
              </a:spcBef>
              <a:defRPr sz="4000"/>
            </a:lvl4pPr>
            <a:lvl5pPr marL="3114833" indent="-502392">
              <a:spcBef>
                <a:spcPts val="900"/>
              </a:spcBef>
              <a:defRPr sz="4000"/>
            </a:lvl5pPr>
          </a:lstStyle>
          <a:p>
            <a:pPr lvl="0">
              <a:defRPr sz="1800" b="0"/>
            </a:pPr>
            <a:r>
              <a:rPr sz="4000" b="1"/>
              <a:t>Body Level One</a:t>
            </a:r>
          </a:p>
          <a:p>
            <a:pPr lvl="1">
              <a:defRPr sz="1800" b="0"/>
            </a:pPr>
            <a:r>
              <a:rPr sz="4000" b="1"/>
              <a:t>Body Level Two</a:t>
            </a:r>
          </a:p>
          <a:p>
            <a:pPr lvl="2">
              <a:defRPr sz="1800" b="0"/>
            </a:pPr>
            <a:r>
              <a:rPr sz="4000" b="1"/>
              <a:t>Body Level Three</a:t>
            </a:r>
          </a:p>
          <a:p>
            <a:pPr lvl="3">
              <a:defRPr sz="1800" b="0"/>
            </a:pPr>
            <a:r>
              <a:rPr sz="4000" b="1"/>
              <a:t>Body Level Four</a:t>
            </a:r>
          </a:p>
          <a:p>
            <a:pPr lvl="4">
              <a:defRPr sz="1800" b="0"/>
            </a:pPr>
            <a:r>
              <a:rPr sz="4000" b="1"/>
              <a:t>Body Level Five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731519" y="110491"/>
            <a:ext cx="13167362" cy="1809750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731519" y="110491"/>
            <a:ext cx="13167362" cy="1809750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10607040" y="0"/>
            <a:ext cx="3291841" cy="7680963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731519" y="329566"/>
            <a:ext cx="9631682" cy="7900035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62000" y="0"/>
            <a:ext cx="13167361" cy="1812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311" tIns="65311" rIns="65311" bIns="65311" anchor="ctr">
            <a:normAutofit/>
          </a:bodyPr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1519" y="1920239"/>
            <a:ext cx="13167362" cy="6309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311" tIns="65311" rIns="65311" bIns="65311">
            <a:normAutofit/>
          </a:bodyPr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3258800" y="7608028"/>
            <a:ext cx="716281" cy="397323"/>
          </a:xfrm>
          <a:prstGeom prst="rect">
            <a:avLst/>
          </a:prstGeom>
          <a:ln w="12700">
            <a:miter lim="400000"/>
          </a:ln>
        </p:spPr>
        <p:txBody>
          <a:bodyPr lIns="65311" tIns="65311" rIns="65311" bIns="65311" anchor="ctr">
            <a:spAutoFit/>
          </a:bodyPr>
          <a:lstStyle>
            <a:lvl1pPr algn="r">
              <a:defRPr sz="17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9E1371-EF1F-3C58-57A5-979FC8850A63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85949" cy="77795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7" r:id="rId6"/>
    <p:sldLayoutId id="2147483658" r:id="rId7"/>
  </p:sldLayoutIdLst>
  <p:transition spd="med"/>
  <p:txStyles>
    <p:titleStyle>
      <a:lvl1pPr algn="ctr" defTabSz="1306219">
        <a:defRPr sz="4000" b="1">
          <a:latin typeface="Tahoma"/>
          <a:ea typeface="Tahoma"/>
          <a:cs typeface="Tahoma"/>
          <a:sym typeface="Tahoma"/>
        </a:defRPr>
      </a:lvl1pPr>
      <a:lvl2pPr algn="ctr" defTabSz="1306219">
        <a:defRPr sz="4000" b="1">
          <a:latin typeface="Tahoma"/>
          <a:ea typeface="Tahoma"/>
          <a:cs typeface="Tahoma"/>
          <a:sym typeface="Tahoma"/>
        </a:defRPr>
      </a:lvl2pPr>
      <a:lvl3pPr algn="ctr" defTabSz="1306219">
        <a:defRPr sz="4000" b="1">
          <a:latin typeface="Tahoma"/>
          <a:ea typeface="Tahoma"/>
          <a:cs typeface="Tahoma"/>
          <a:sym typeface="Tahoma"/>
        </a:defRPr>
      </a:lvl3pPr>
      <a:lvl4pPr algn="ctr" defTabSz="1306219">
        <a:defRPr sz="4000" b="1">
          <a:latin typeface="Tahoma"/>
          <a:ea typeface="Tahoma"/>
          <a:cs typeface="Tahoma"/>
          <a:sym typeface="Tahoma"/>
        </a:defRPr>
      </a:lvl4pPr>
      <a:lvl5pPr algn="ctr" defTabSz="1306219">
        <a:defRPr sz="4000" b="1">
          <a:latin typeface="Tahoma"/>
          <a:ea typeface="Tahoma"/>
          <a:cs typeface="Tahoma"/>
          <a:sym typeface="Tahoma"/>
        </a:defRPr>
      </a:lvl5pPr>
      <a:lvl6pPr algn="ctr" defTabSz="1306219">
        <a:defRPr sz="4000" b="1">
          <a:latin typeface="Tahoma"/>
          <a:ea typeface="Tahoma"/>
          <a:cs typeface="Tahoma"/>
          <a:sym typeface="Tahoma"/>
        </a:defRPr>
      </a:lvl6pPr>
      <a:lvl7pPr algn="ctr" defTabSz="1306219">
        <a:defRPr sz="4000" b="1">
          <a:latin typeface="Tahoma"/>
          <a:ea typeface="Tahoma"/>
          <a:cs typeface="Tahoma"/>
          <a:sym typeface="Tahoma"/>
        </a:defRPr>
      </a:lvl7pPr>
      <a:lvl8pPr algn="ctr" defTabSz="1306219">
        <a:defRPr sz="4000" b="1">
          <a:latin typeface="Tahoma"/>
          <a:ea typeface="Tahoma"/>
          <a:cs typeface="Tahoma"/>
          <a:sym typeface="Tahoma"/>
        </a:defRPr>
      </a:lvl8pPr>
      <a:lvl9pPr algn="ctr" defTabSz="1306219">
        <a:defRPr sz="4000" b="1">
          <a:latin typeface="Tahoma"/>
          <a:ea typeface="Tahoma"/>
          <a:cs typeface="Tahoma"/>
          <a:sym typeface="Tahoma"/>
        </a:defRPr>
      </a:lvl9pPr>
    </p:titleStyle>
    <p:bodyStyle>
      <a:lvl1pPr marL="489832" indent="-489832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1pPr>
      <a:lvl2pPr marL="1119617" indent="-466507" defTabSz="1306219">
        <a:spcBef>
          <a:spcPts val="700"/>
        </a:spcBef>
        <a:buSzPct val="100000"/>
        <a:buFont typeface="Arial"/>
        <a:buChar char="–"/>
        <a:defRPr sz="3200" b="1">
          <a:latin typeface="Tahoma"/>
          <a:ea typeface="Tahoma"/>
          <a:cs typeface="Tahoma"/>
          <a:sym typeface="Tahoma"/>
        </a:defRPr>
      </a:lvl2pPr>
      <a:lvl3pPr marL="1679426" indent="-373205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3pPr>
      <a:lvl4pPr marL="2332536" indent="-373205" defTabSz="1306219">
        <a:spcBef>
          <a:spcPts val="700"/>
        </a:spcBef>
        <a:buSzPct val="100000"/>
        <a:buFont typeface="Arial"/>
        <a:buChar char="–"/>
        <a:defRPr sz="3200" b="1">
          <a:latin typeface="Tahoma"/>
          <a:ea typeface="Tahoma"/>
          <a:cs typeface="Tahoma"/>
          <a:sym typeface="Tahoma"/>
        </a:defRPr>
      </a:lvl4pPr>
      <a:lvl5pPr marL="2985646" indent="-373205" defTabSz="1306219">
        <a:spcBef>
          <a:spcPts val="700"/>
        </a:spcBef>
        <a:buSzPct val="100000"/>
        <a:buFont typeface="Arial"/>
        <a:buChar char="»"/>
        <a:defRPr sz="3200" b="1">
          <a:latin typeface="Tahoma"/>
          <a:ea typeface="Tahoma"/>
          <a:cs typeface="Tahoma"/>
          <a:sym typeface="Tahoma"/>
        </a:defRPr>
      </a:lvl5pPr>
      <a:lvl6pPr marL="3625887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6pPr>
      <a:lvl7pPr marL="4278997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7pPr>
      <a:lvl8pPr marL="4932108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8pPr>
      <a:lvl9pPr marL="5585218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9pPr>
    </p:bodyStyle>
    <p:otherStyle>
      <a:lvl1pPr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653109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1306219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195933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261244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3265551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391866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457177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5224881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4343400" y="3809998"/>
            <a:ext cx="10073641" cy="219324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/>
            </a:pPr>
            <a:r>
              <a:rPr lang="en-US" sz="5400" dirty="0">
                <a:solidFill>
                  <a:schemeClr val="tx1"/>
                </a:solidFill>
              </a:rPr>
              <a:t>Open Source Platform and Network Administration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4343400" y="6172200"/>
            <a:ext cx="10088881" cy="1188720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 dirty="0">
                <a:solidFill>
                  <a:srgbClr val="FFFFFF"/>
                </a:solidFill>
              </a:rPr>
              <a:t>Lesson 1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762000" y="7640413"/>
            <a:ext cx="4632960" cy="397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311" tIns="65311" rIns="65311" bIns="65311" anchor="ctr">
            <a:spAutoFit/>
          </a:bodyPr>
          <a:lstStyle>
            <a:lvl1pPr>
              <a:defRPr sz="1700" u="sng">
                <a:solidFill>
                  <a:srgbClr val="888888"/>
                </a:solidFill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1700" u="sng">
                <a:solidFill>
                  <a:srgbClr val="888888"/>
                </a:solidFill>
              </a:rPr>
              <a:t>http://fpt.edu.vn 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731520" y="1920239"/>
            <a:ext cx="13167361" cy="54311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Reverse Engineering is an important subject in the field of information security. </a:t>
            </a:r>
          </a:p>
          <a:p>
            <a:pPr lvl="0"/>
            <a:r>
              <a:rPr lang="en-US" dirty="0"/>
              <a:t>Reverse has big significance in many fields such as finding software vulnerabilities, network vulnerabilities and protocols, analyze malware ... </a:t>
            </a:r>
          </a:p>
          <a:p>
            <a:pPr lvl="0"/>
            <a:r>
              <a:rPr lang="en-US" dirty="0"/>
              <a:t>Through this course, students can grasp the knowledge as follows: depth knowledge of the x86 processor platforms, x64 and ARM, analysis and understanding kernel of the Windows operating system, debugging tools, obfuscation of software protection and related exercises ...</a:t>
            </a:r>
            <a:endParaRPr dirty="0"/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xfrm>
            <a:off x="13258800" y="7421339"/>
            <a:ext cx="716281" cy="3973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700">
                <a:solidFill>
                  <a:srgbClr val="888888"/>
                </a:solidFill>
              </a:rPr>
              <a:t>2</a:t>
            </a:fld>
            <a:endParaRPr sz="1700">
              <a:solidFill>
                <a:srgbClr val="888888"/>
              </a:solidFill>
            </a:endParaRPr>
          </a:p>
        </p:txBody>
      </p:sp>
      <p:sp>
        <p:nvSpPr>
          <p:cNvPr id="54" name="Shape 54"/>
          <p:cNvSpPr/>
          <p:nvPr/>
        </p:nvSpPr>
        <p:spPr>
          <a:xfrm>
            <a:off x="11658600" y="7611839"/>
            <a:ext cx="1371600" cy="397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311" tIns="65311" rIns="65311" bIns="65311" anchor="ctr">
            <a:spAutoFit/>
          </a:bodyPr>
          <a:lstStyle>
            <a:lvl1pPr>
              <a:defRPr sz="17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>
                <a:solidFill>
                  <a:srgbClr val="888888"/>
                </a:solidFill>
              </a:rPr>
              <a:t>01-Jul-15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Course Overview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Textbook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Bruce Dang, Alexandre </a:t>
            </a:r>
            <a:r>
              <a:rPr lang="en-US" dirty="0" err="1"/>
              <a:t>Gazet</a:t>
            </a:r>
            <a:r>
              <a:rPr lang="en-US" dirty="0"/>
              <a:t>, Elias </a:t>
            </a:r>
            <a:r>
              <a:rPr lang="en-US" dirty="0" err="1"/>
              <a:t>Bachaalany</a:t>
            </a:r>
            <a:r>
              <a:rPr lang="en-US" dirty="0"/>
              <a:t>, 2014, Practical Reverse Engineering: x86, x64, ARM, Windows Kernel, Reversing Tools, and Obfuscation, Wiley (ISBN: 9781118787311)</a:t>
            </a:r>
          </a:p>
        </p:txBody>
      </p:sp>
    </p:spTree>
    <p:extLst>
      <p:ext uri="{BB962C8B-B14F-4D97-AF65-F5344CB8AC3E}">
        <p14:creationId xmlns:p14="http://schemas.microsoft.com/office/powerpoint/2010/main" val="172710988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Contents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1: x86 and x64</a:t>
            </a:r>
          </a:p>
          <a:p>
            <a:r>
              <a:rPr lang="en-US" dirty="0"/>
              <a:t>Chapter 2: ARM</a:t>
            </a:r>
          </a:p>
          <a:p>
            <a:r>
              <a:rPr lang="en-US" dirty="0"/>
              <a:t>Chapter 3: The Windows Kernel</a:t>
            </a:r>
          </a:p>
          <a:p>
            <a:r>
              <a:rPr lang="en-US" dirty="0"/>
              <a:t>Chapter 4: Debugging and Automation</a:t>
            </a:r>
          </a:p>
          <a:p>
            <a:r>
              <a:rPr lang="en-US" dirty="0"/>
              <a:t>Chapter 5: Obfuscation</a:t>
            </a:r>
          </a:p>
        </p:txBody>
      </p:sp>
    </p:spTree>
    <p:extLst>
      <p:ext uri="{BB962C8B-B14F-4D97-AF65-F5344CB8AC3E}">
        <p14:creationId xmlns:p14="http://schemas.microsoft.com/office/powerpoint/2010/main" val="151091236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Excercise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Realworld malicious software analysis</a:t>
            </a:r>
          </a:p>
          <a:p>
            <a:r>
              <a:rPr lang="vi-VN" dirty="0"/>
              <a:t>Rootkit x86 and Rootkit x64</a:t>
            </a:r>
          </a:p>
          <a:p>
            <a:r>
              <a:rPr lang="vi-VN" dirty="0"/>
              <a:t>Spyware</a:t>
            </a:r>
          </a:p>
          <a:p>
            <a:r>
              <a:rPr lang="vi-VN" dirty="0"/>
              <a:t>Trojan Hourses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7440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Assessment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 On-going assessment: 30% </a:t>
            </a:r>
          </a:p>
          <a:p>
            <a:r>
              <a:rPr lang="en-US" dirty="0"/>
              <a:t>2) Exercise 30%</a:t>
            </a:r>
          </a:p>
          <a:p>
            <a:r>
              <a:rPr lang="en-US" dirty="0"/>
              <a:t>3) Mid-term test: 10%                                                                                                                                                                                                             3) 4) Final test: 30%</a:t>
            </a:r>
          </a:p>
          <a:p>
            <a:r>
              <a:rPr lang="en-US" dirty="0"/>
              <a:t>5) Final result:  100%</a:t>
            </a:r>
          </a:p>
          <a:p>
            <a:endParaRPr lang="en-US" dirty="0"/>
          </a:p>
          <a:p>
            <a:r>
              <a:rPr lang="en-US" dirty="0"/>
              <a:t>Completion Criteria:</a:t>
            </a:r>
          </a:p>
          <a:p>
            <a:r>
              <a:rPr lang="en-US" dirty="0"/>
              <a:t>1) Final exam score &gt;=5</a:t>
            </a:r>
          </a:p>
          <a:p>
            <a:r>
              <a:rPr lang="en-US" dirty="0"/>
              <a:t>2) Exercise &gt;= 5                                                                                                                                                                                                                       3) Mid-term &gt;=5</a:t>
            </a:r>
          </a:p>
          <a:p>
            <a:r>
              <a:rPr lang="en-US" dirty="0"/>
              <a:t>4) Final result &gt;=5</a:t>
            </a:r>
          </a:p>
        </p:txBody>
      </p:sp>
    </p:spTree>
    <p:extLst>
      <p:ext uri="{BB962C8B-B14F-4D97-AF65-F5344CB8AC3E}">
        <p14:creationId xmlns:p14="http://schemas.microsoft.com/office/powerpoint/2010/main" val="137765960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239</Words>
  <Application>Microsoft Office PowerPoint</Application>
  <PresentationFormat>Custom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Helvetica Neue</vt:lpstr>
      <vt:lpstr>Tahoma</vt:lpstr>
      <vt:lpstr>Default</vt:lpstr>
      <vt:lpstr>Open Source Platform and Network Administration</vt:lpstr>
      <vt:lpstr>Course Overview</vt:lpstr>
      <vt:lpstr>Textbook</vt:lpstr>
      <vt:lpstr>Contents</vt:lpstr>
      <vt:lpstr>Excercise</vt:lpstr>
      <vt:lpstr>Assessment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Reverse Engineering</dc:title>
  <cp:lastModifiedBy>Chi Nguyen Dinh</cp:lastModifiedBy>
  <cp:revision>11</cp:revision>
  <dcterms:modified xsi:type="dcterms:W3CDTF">2023-09-22T08:47:47Z</dcterms:modified>
</cp:coreProperties>
</file>