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673"/>
  </p:normalViewPr>
  <p:slideViewPr>
    <p:cSldViewPr snapToGrid="0" snapToObjects="1">
      <p:cViewPr varScale="1">
        <p:scale>
          <a:sx n="74" d="100"/>
          <a:sy n="74"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00B49-E8B6-413E-8871-67F55D9C571E}"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227B4C00-28F5-4C46-8C42-F7AAD1140E29}">
      <dgm:prSet phldrT="[Text]"/>
      <dgm:spPr/>
      <dgm:t>
        <a:bodyPr/>
        <a:lstStyle/>
        <a:p>
          <a:pPr algn="ctr"/>
          <a:r>
            <a:rPr lang="en-US" dirty="0"/>
            <a:t>Physical security</a:t>
          </a:r>
        </a:p>
      </dgm:t>
    </dgm:pt>
    <dgm:pt modelId="{2FD8DC9B-22B0-469D-A10F-A0193EB2689B}" type="parTrans" cxnId="{91D8F21B-CAD4-4829-A4E1-352FC6E4587D}">
      <dgm:prSet/>
      <dgm:spPr/>
      <dgm:t>
        <a:bodyPr/>
        <a:lstStyle/>
        <a:p>
          <a:pPr algn="ctr"/>
          <a:endParaRPr lang="en-US"/>
        </a:p>
      </dgm:t>
    </dgm:pt>
    <dgm:pt modelId="{9211DFE8-C9A2-4A4D-8963-E0353FCF34BC}" type="sibTrans" cxnId="{91D8F21B-CAD4-4829-A4E1-352FC6E4587D}">
      <dgm:prSet/>
      <dgm:spPr/>
      <dgm:t>
        <a:bodyPr/>
        <a:lstStyle/>
        <a:p>
          <a:pPr algn="ctr"/>
          <a:endParaRPr lang="en-US"/>
        </a:p>
      </dgm:t>
    </dgm:pt>
    <dgm:pt modelId="{F6ADFCAF-991E-4792-9DDA-358CF89C442E}">
      <dgm:prSet phldrT="[Text]"/>
      <dgm:spPr/>
      <dgm:t>
        <a:bodyPr/>
        <a:lstStyle/>
        <a:p>
          <a:pPr algn="ctr"/>
          <a:r>
            <a:rPr lang="en-US" b="1" dirty="0">
              <a:solidFill>
                <a:srgbClr val="ED6E2E"/>
              </a:solidFill>
            </a:rPr>
            <a:t>Firewall</a:t>
          </a:r>
        </a:p>
      </dgm:t>
    </dgm:pt>
    <dgm:pt modelId="{8CF631EF-66C9-474C-8672-818CAC5A53F3}" type="parTrans" cxnId="{CA7297E7-A504-4BCC-8EF8-04BFF209B757}">
      <dgm:prSet/>
      <dgm:spPr/>
      <dgm:t>
        <a:bodyPr/>
        <a:lstStyle/>
        <a:p>
          <a:pPr algn="ctr"/>
          <a:endParaRPr lang="en-US"/>
        </a:p>
      </dgm:t>
    </dgm:pt>
    <dgm:pt modelId="{91370C34-8456-4414-95F6-7396BC46E0A1}" type="sibTrans" cxnId="{CA7297E7-A504-4BCC-8EF8-04BFF209B757}">
      <dgm:prSet/>
      <dgm:spPr/>
      <dgm:t>
        <a:bodyPr/>
        <a:lstStyle/>
        <a:p>
          <a:pPr algn="ctr"/>
          <a:endParaRPr lang="en-US"/>
        </a:p>
      </dgm:t>
    </dgm:pt>
    <dgm:pt modelId="{DCB8B85F-CFD1-47F6-A662-90BF8CC3FBD4}">
      <dgm:prSet/>
      <dgm:spPr/>
      <dgm:t>
        <a:bodyPr/>
        <a:lstStyle/>
        <a:p>
          <a:pPr algn="ctr"/>
          <a:r>
            <a:rPr lang="en-US" b="1" dirty="0">
              <a:solidFill>
                <a:srgbClr val="ED6E2E"/>
              </a:solidFill>
            </a:rPr>
            <a:t>Access control mechanisms</a:t>
          </a:r>
        </a:p>
      </dgm:t>
    </dgm:pt>
    <dgm:pt modelId="{356B93E8-D947-4F4C-AA92-CFFDC64372A4}" type="parTrans" cxnId="{30298B37-E69D-428F-A3FD-4451F6CE75CD}">
      <dgm:prSet/>
      <dgm:spPr/>
      <dgm:t>
        <a:bodyPr/>
        <a:lstStyle/>
        <a:p>
          <a:pPr algn="ctr"/>
          <a:endParaRPr lang="en-US"/>
        </a:p>
      </dgm:t>
    </dgm:pt>
    <dgm:pt modelId="{0FC5250D-8D1F-4FFE-8EFC-66647F71C6F2}" type="sibTrans" cxnId="{30298B37-E69D-428F-A3FD-4451F6CE75CD}">
      <dgm:prSet/>
      <dgm:spPr/>
      <dgm:t>
        <a:bodyPr/>
        <a:lstStyle/>
        <a:p>
          <a:pPr algn="ctr"/>
          <a:endParaRPr lang="en-US"/>
        </a:p>
      </dgm:t>
    </dgm:pt>
    <dgm:pt modelId="{5AA56730-AC92-4450-B8B1-911A48B4C816}">
      <dgm:prSet/>
      <dgm:spPr/>
      <dgm:t>
        <a:bodyPr/>
        <a:lstStyle/>
        <a:p>
          <a:pPr algn="ctr"/>
          <a:r>
            <a:rPr lang="en-US" dirty="0"/>
            <a:t>Encryption</a:t>
          </a:r>
        </a:p>
      </dgm:t>
    </dgm:pt>
    <dgm:pt modelId="{AA9F59D9-63DF-49D6-AAD3-BBF334C0350F}" type="parTrans" cxnId="{F7DC7ADB-BC21-48C0-9A4D-1052623104BD}">
      <dgm:prSet/>
      <dgm:spPr/>
      <dgm:t>
        <a:bodyPr/>
        <a:lstStyle/>
        <a:p>
          <a:pPr algn="ctr"/>
          <a:endParaRPr lang="en-US"/>
        </a:p>
      </dgm:t>
    </dgm:pt>
    <dgm:pt modelId="{386984E8-22C6-475E-8298-0267BEFC4B3E}" type="sibTrans" cxnId="{F7DC7ADB-BC21-48C0-9A4D-1052623104BD}">
      <dgm:prSet/>
      <dgm:spPr/>
      <dgm:t>
        <a:bodyPr/>
        <a:lstStyle/>
        <a:p>
          <a:pPr algn="ctr"/>
          <a:endParaRPr lang="en-US"/>
        </a:p>
      </dgm:t>
    </dgm:pt>
    <dgm:pt modelId="{8FDBC400-6F31-4713-B321-02107315300B}">
      <dgm:prSet/>
      <dgm:spPr/>
      <dgm:t>
        <a:bodyPr/>
        <a:lstStyle/>
        <a:p>
          <a:pPr algn="ctr"/>
          <a:r>
            <a:rPr lang="en-US" dirty="0"/>
            <a:t>Monitoring</a:t>
          </a:r>
        </a:p>
      </dgm:t>
    </dgm:pt>
    <dgm:pt modelId="{3E9DE7BF-4D79-415E-92C8-5F91DF87B312}" type="parTrans" cxnId="{54EEC52E-E562-47D9-853D-FE7B14DCA9E8}">
      <dgm:prSet/>
      <dgm:spPr/>
      <dgm:t>
        <a:bodyPr/>
        <a:lstStyle/>
        <a:p>
          <a:pPr algn="ctr"/>
          <a:endParaRPr lang="en-US"/>
        </a:p>
      </dgm:t>
    </dgm:pt>
    <dgm:pt modelId="{0104F55B-C796-4884-BCF2-57A58C459461}" type="sibTrans" cxnId="{54EEC52E-E562-47D9-853D-FE7B14DCA9E8}">
      <dgm:prSet/>
      <dgm:spPr/>
      <dgm:t>
        <a:bodyPr/>
        <a:lstStyle/>
        <a:p>
          <a:pPr algn="ctr"/>
          <a:endParaRPr lang="en-US"/>
        </a:p>
      </dgm:t>
    </dgm:pt>
    <dgm:pt modelId="{B65C5B50-2479-47B9-8FBA-8795D1BC38B4}">
      <dgm:prSet/>
      <dgm:spPr/>
      <dgm:t>
        <a:bodyPr/>
        <a:lstStyle/>
        <a:p>
          <a:pPr algn="ctr"/>
          <a:r>
            <a:rPr lang="en-US" dirty="0"/>
            <a:t>Backups</a:t>
          </a:r>
        </a:p>
      </dgm:t>
    </dgm:pt>
    <dgm:pt modelId="{D25DC264-5DC2-4FF1-B810-8DD47FCD0906}" type="parTrans" cxnId="{7AB5209D-C75C-4A78-8B94-F55D87C41DD8}">
      <dgm:prSet/>
      <dgm:spPr/>
      <dgm:t>
        <a:bodyPr/>
        <a:lstStyle/>
        <a:p>
          <a:pPr algn="ctr"/>
          <a:endParaRPr lang="en-US"/>
        </a:p>
      </dgm:t>
    </dgm:pt>
    <dgm:pt modelId="{154B3319-3BBC-43A7-A9B0-EB426432C21E}" type="sibTrans" cxnId="{7AB5209D-C75C-4A78-8B94-F55D87C41DD8}">
      <dgm:prSet/>
      <dgm:spPr/>
      <dgm:t>
        <a:bodyPr/>
        <a:lstStyle/>
        <a:p>
          <a:pPr algn="ctr"/>
          <a:endParaRPr lang="en-US"/>
        </a:p>
      </dgm:t>
    </dgm:pt>
    <dgm:pt modelId="{5E1FBE32-50B9-479F-BBBB-6A8EAC498172}" type="pres">
      <dgm:prSet presAssocID="{38100B49-E8B6-413E-8871-67F55D9C571E}" presName="linear" presStyleCnt="0">
        <dgm:presLayoutVars>
          <dgm:animLvl val="lvl"/>
          <dgm:resizeHandles val="exact"/>
        </dgm:presLayoutVars>
      </dgm:prSet>
      <dgm:spPr/>
    </dgm:pt>
    <dgm:pt modelId="{C8F2C4B2-0312-45FE-859E-2D72F23DBD75}" type="pres">
      <dgm:prSet presAssocID="{227B4C00-28F5-4C46-8C42-F7AAD1140E29}" presName="parentText" presStyleLbl="node1" presStyleIdx="0" presStyleCnt="6">
        <dgm:presLayoutVars>
          <dgm:chMax val="0"/>
          <dgm:bulletEnabled val="1"/>
        </dgm:presLayoutVars>
      </dgm:prSet>
      <dgm:spPr/>
    </dgm:pt>
    <dgm:pt modelId="{2BFE2D67-1E02-4F03-A33B-F0535C7E5C98}" type="pres">
      <dgm:prSet presAssocID="{9211DFE8-C9A2-4A4D-8963-E0353FCF34BC}" presName="spacer" presStyleCnt="0"/>
      <dgm:spPr/>
    </dgm:pt>
    <dgm:pt modelId="{F5ECC6A8-C691-43DC-A945-F96EBD4C553C}" type="pres">
      <dgm:prSet presAssocID="{F6ADFCAF-991E-4792-9DDA-358CF89C442E}" presName="parentText" presStyleLbl="node1" presStyleIdx="1" presStyleCnt="6">
        <dgm:presLayoutVars>
          <dgm:chMax val="0"/>
          <dgm:bulletEnabled val="1"/>
        </dgm:presLayoutVars>
      </dgm:prSet>
      <dgm:spPr/>
    </dgm:pt>
    <dgm:pt modelId="{90E854AB-C457-4256-8077-2419B28EF0B2}" type="pres">
      <dgm:prSet presAssocID="{91370C34-8456-4414-95F6-7396BC46E0A1}" presName="spacer" presStyleCnt="0"/>
      <dgm:spPr/>
    </dgm:pt>
    <dgm:pt modelId="{BDA4C6F8-A9DC-4970-9926-6F7CD5992881}" type="pres">
      <dgm:prSet presAssocID="{DCB8B85F-CFD1-47F6-A662-90BF8CC3FBD4}" presName="parentText" presStyleLbl="node1" presStyleIdx="2" presStyleCnt="6">
        <dgm:presLayoutVars>
          <dgm:chMax val="0"/>
          <dgm:bulletEnabled val="1"/>
        </dgm:presLayoutVars>
      </dgm:prSet>
      <dgm:spPr/>
    </dgm:pt>
    <dgm:pt modelId="{9045345C-E87C-4ED1-8405-377E903788DE}" type="pres">
      <dgm:prSet presAssocID="{0FC5250D-8D1F-4FFE-8EFC-66647F71C6F2}" presName="spacer" presStyleCnt="0"/>
      <dgm:spPr/>
    </dgm:pt>
    <dgm:pt modelId="{19F15F59-FA33-4F01-B039-6A4335FE30F8}" type="pres">
      <dgm:prSet presAssocID="{5AA56730-AC92-4450-B8B1-911A48B4C816}" presName="parentText" presStyleLbl="node1" presStyleIdx="3" presStyleCnt="6">
        <dgm:presLayoutVars>
          <dgm:chMax val="0"/>
          <dgm:bulletEnabled val="1"/>
        </dgm:presLayoutVars>
      </dgm:prSet>
      <dgm:spPr/>
    </dgm:pt>
    <dgm:pt modelId="{5C28ACF7-3C74-48D5-9F57-C06CAD2E5296}" type="pres">
      <dgm:prSet presAssocID="{386984E8-22C6-475E-8298-0267BEFC4B3E}" presName="spacer" presStyleCnt="0"/>
      <dgm:spPr/>
    </dgm:pt>
    <dgm:pt modelId="{A30727F1-3C0A-4C2B-9B4E-7F68B1C400ED}" type="pres">
      <dgm:prSet presAssocID="{8FDBC400-6F31-4713-B321-02107315300B}" presName="parentText" presStyleLbl="node1" presStyleIdx="4" presStyleCnt="6">
        <dgm:presLayoutVars>
          <dgm:chMax val="0"/>
          <dgm:bulletEnabled val="1"/>
        </dgm:presLayoutVars>
      </dgm:prSet>
      <dgm:spPr/>
    </dgm:pt>
    <dgm:pt modelId="{2469A01C-2329-47E3-8CB9-7CD524CCBA28}" type="pres">
      <dgm:prSet presAssocID="{0104F55B-C796-4884-BCF2-57A58C459461}" presName="spacer" presStyleCnt="0"/>
      <dgm:spPr/>
    </dgm:pt>
    <dgm:pt modelId="{49E91FD2-4EBF-477B-9750-2675FAE04257}" type="pres">
      <dgm:prSet presAssocID="{B65C5B50-2479-47B9-8FBA-8795D1BC38B4}" presName="parentText" presStyleLbl="node1" presStyleIdx="5" presStyleCnt="6">
        <dgm:presLayoutVars>
          <dgm:chMax val="0"/>
          <dgm:bulletEnabled val="1"/>
        </dgm:presLayoutVars>
      </dgm:prSet>
      <dgm:spPr/>
    </dgm:pt>
  </dgm:ptLst>
  <dgm:cxnLst>
    <dgm:cxn modelId="{A366D10E-CEC5-AE42-B91E-B8A8FFA9AEF9}" type="presOf" srcId="{8FDBC400-6F31-4713-B321-02107315300B}" destId="{A30727F1-3C0A-4C2B-9B4E-7F68B1C400ED}" srcOrd="0" destOrd="0" presId="urn:microsoft.com/office/officeart/2005/8/layout/vList2"/>
    <dgm:cxn modelId="{91D8F21B-CAD4-4829-A4E1-352FC6E4587D}" srcId="{38100B49-E8B6-413E-8871-67F55D9C571E}" destId="{227B4C00-28F5-4C46-8C42-F7AAD1140E29}" srcOrd="0" destOrd="0" parTransId="{2FD8DC9B-22B0-469D-A10F-A0193EB2689B}" sibTransId="{9211DFE8-C9A2-4A4D-8963-E0353FCF34BC}"/>
    <dgm:cxn modelId="{54EEC52E-E562-47D9-853D-FE7B14DCA9E8}" srcId="{38100B49-E8B6-413E-8871-67F55D9C571E}" destId="{8FDBC400-6F31-4713-B321-02107315300B}" srcOrd="4" destOrd="0" parTransId="{3E9DE7BF-4D79-415E-92C8-5F91DF87B312}" sibTransId="{0104F55B-C796-4884-BCF2-57A58C459461}"/>
    <dgm:cxn modelId="{1CA08934-87BB-A048-9D89-5ADF7413C894}" type="presOf" srcId="{B65C5B50-2479-47B9-8FBA-8795D1BC38B4}" destId="{49E91FD2-4EBF-477B-9750-2675FAE04257}" srcOrd="0" destOrd="0" presId="urn:microsoft.com/office/officeart/2005/8/layout/vList2"/>
    <dgm:cxn modelId="{30298B37-E69D-428F-A3FD-4451F6CE75CD}" srcId="{38100B49-E8B6-413E-8871-67F55D9C571E}" destId="{DCB8B85F-CFD1-47F6-A662-90BF8CC3FBD4}" srcOrd="2" destOrd="0" parTransId="{356B93E8-D947-4F4C-AA92-CFFDC64372A4}" sibTransId="{0FC5250D-8D1F-4FFE-8EFC-66647F71C6F2}"/>
    <dgm:cxn modelId="{6B364264-62B1-4F47-9C56-F256121A3A50}" type="presOf" srcId="{5AA56730-AC92-4450-B8B1-911A48B4C816}" destId="{19F15F59-FA33-4F01-B039-6A4335FE30F8}" srcOrd="0" destOrd="0" presId="urn:microsoft.com/office/officeart/2005/8/layout/vList2"/>
    <dgm:cxn modelId="{AAE2D069-DD5F-6D48-8913-7EC166630FBE}" type="presOf" srcId="{227B4C00-28F5-4C46-8C42-F7AAD1140E29}" destId="{C8F2C4B2-0312-45FE-859E-2D72F23DBD75}" srcOrd="0" destOrd="0" presId="urn:microsoft.com/office/officeart/2005/8/layout/vList2"/>
    <dgm:cxn modelId="{5731428E-C9E8-734C-9E5E-CB8A34A559BD}" type="presOf" srcId="{DCB8B85F-CFD1-47F6-A662-90BF8CC3FBD4}" destId="{BDA4C6F8-A9DC-4970-9926-6F7CD5992881}" srcOrd="0" destOrd="0" presId="urn:microsoft.com/office/officeart/2005/8/layout/vList2"/>
    <dgm:cxn modelId="{7AB5209D-C75C-4A78-8B94-F55D87C41DD8}" srcId="{38100B49-E8B6-413E-8871-67F55D9C571E}" destId="{B65C5B50-2479-47B9-8FBA-8795D1BC38B4}" srcOrd="5" destOrd="0" parTransId="{D25DC264-5DC2-4FF1-B810-8DD47FCD0906}" sibTransId="{154B3319-3BBC-43A7-A9B0-EB426432C21E}"/>
    <dgm:cxn modelId="{AC6AEAA5-8C7D-3849-8FAB-F6FBFB95FCE9}" type="presOf" srcId="{F6ADFCAF-991E-4792-9DDA-358CF89C442E}" destId="{F5ECC6A8-C691-43DC-A945-F96EBD4C553C}" srcOrd="0" destOrd="0" presId="urn:microsoft.com/office/officeart/2005/8/layout/vList2"/>
    <dgm:cxn modelId="{DE7AD9BD-BFF4-AC47-BAD8-C6D3F1286E0F}" type="presOf" srcId="{38100B49-E8B6-413E-8871-67F55D9C571E}" destId="{5E1FBE32-50B9-479F-BBBB-6A8EAC498172}" srcOrd="0" destOrd="0" presId="urn:microsoft.com/office/officeart/2005/8/layout/vList2"/>
    <dgm:cxn modelId="{F7DC7ADB-BC21-48C0-9A4D-1052623104BD}" srcId="{38100B49-E8B6-413E-8871-67F55D9C571E}" destId="{5AA56730-AC92-4450-B8B1-911A48B4C816}" srcOrd="3" destOrd="0" parTransId="{AA9F59D9-63DF-49D6-AAD3-BBF334C0350F}" sibTransId="{386984E8-22C6-475E-8298-0267BEFC4B3E}"/>
    <dgm:cxn modelId="{CA7297E7-A504-4BCC-8EF8-04BFF209B757}" srcId="{38100B49-E8B6-413E-8871-67F55D9C571E}" destId="{F6ADFCAF-991E-4792-9DDA-358CF89C442E}" srcOrd="1" destOrd="0" parTransId="{8CF631EF-66C9-474C-8672-818CAC5A53F3}" sibTransId="{91370C34-8456-4414-95F6-7396BC46E0A1}"/>
    <dgm:cxn modelId="{D222235F-4579-4244-901B-39962ACB62F4}" type="presParOf" srcId="{5E1FBE32-50B9-479F-BBBB-6A8EAC498172}" destId="{C8F2C4B2-0312-45FE-859E-2D72F23DBD75}" srcOrd="0" destOrd="0" presId="urn:microsoft.com/office/officeart/2005/8/layout/vList2"/>
    <dgm:cxn modelId="{D8F663E5-0FAB-BB48-9A42-BE88325A991C}" type="presParOf" srcId="{5E1FBE32-50B9-479F-BBBB-6A8EAC498172}" destId="{2BFE2D67-1E02-4F03-A33B-F0535C7E5C98}" srcOrd="1" destOrd="0" presId="urn:microsoft.com/office/officeart/2005/8/layout/vList2"/>
    <dgm:cxn modelId="{2685F240-1C79-1147-993B-78FA03C0994B}" type="presParOf" srcId="{5E1FBE32-50B9-479F-BBBB-6A8EAC498172}" destId="{F5ECC6A8-C691-43DC-A945-F96EBD4C553C}" srcOrd="2" destOrd="0" presId="urn:microsoft.com/office/officeart/2005/8/layout/vList2"/>
    <dgm:cxn modelId="{E3F761AB-350B-5746-B0F6-BE2C35E161B9}" type="presParOf" srcId="{5E1FBE32-50B9-479F-BBBB-6A8EAC498172}" destId="{90E854AB-C457-4256-8077-2419B28EF0B2}" srcOrd="3" destOrd="0" presId="urn:microsoft.com/office/officeart/2005/8/layout/vList2"/>
    <dgm:cxn modelId="{F8847762-3D62-3648-A9F6-4AC7C08682F9}" type="presParOf" srcId="{5E1FBE32-50B9-479F-BBBB-6A8EAC498172}" destId="{BDA4C6F8-A9DC-4970-9926-6F7CD5992881}" srcOrd="4" destOrd="0" presId="urn:microsoft.com/office/officeart/2005/8/layout/vList2"/>
    <dgm:cxn modelId="{7E85DE19-9C43-F34E-A77E-A69636A063F7}" type="presParOf" srcId="{5E1FBE32-50B9-479F-BBBB-6A8EAC498172}" destId="{9045345C-E87C-4ED1-8405-377E903788DE}" srcOrd="5" destOrd="0" presId="urn:microsoft.com/office/officeart/2005/8/layout/vList2"/>
    <dgm:cxn modelId="{71826BC7-41BD-4D4E-8769-28A43C96B862}" type="presParOf" srcId="{5E1FBE32-50B9-479F-BBBB-6A8EAC498172}" destId="{19F15F59-FA33-4F01-B039-6A4335FE30F8}" srcOrd="6" destOrd="0" presId="urn:microsoft.com/office/officeart/2005/8/layout/vList2"/>
    <dgm:cxn modelId="{6FDA04D1-576B-BB44-B14F-C6EBF94BBABC}" type="presParOf" srcId="{5E1FBE32-50B9-479F-BBBB-6A8EAC498172}" destId="{5C28ACF7-3C74-48D5-9F57-C06CAD2E5296}" srcOrd="7" destOrd="0" presId="urn:microsoft.com/office/officeart/2005/8/layout/vList2"/>
    <dgm:cxn modelId="{71C0BF5B-501E-1047-B3CF-2AF8D4FC0DCE}" type="presParOf" srcId="{5E1FBE32-50B9-479F-BBBB-6A8EAC498172}" destId="{A30727F1-3C0A-4C2B-9B4E-7F68B1C400ED}" srcOrd="8" destOrd="0" presId="urn:microsoft.com/office/officeart/2005/8/layout/vList2"/>
    <dgm:cxn modelId="{2D63CA75-39E8-EC4C-8639-1BBBEAC6530A}" type="presParOf" srcId="{5E1FBE32-50B9-479F-BBBB-6A8EAC498172}" destId="{2469A01C-2329-47E3-8CB9-7CD524CCBA28}" srcOrd="9" destOrd="0" presId="urn:microsoft.com/office/officeart/2005/8/layout/vList2"/>
    <dgm:cxn modelId="{A2C4DCBE-19EB-1E44-B37C-01C91C4D0B6F}" type="presParOf" srcId="{5E1FBE32-50B9-479F-BBBB-6A8EAC498172}" destId="{49E91FD2-4EBF-477B-9750-2675FAE0425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A385BD-D919-4E1A-A599-260603C8A148}" type="doc">
      <dgm:prSet loTypeId="urn:microsoft.com/office/officeart/2005/8/layout/cycle1" loCatId="cycle" qsTypeId="urn:microsoft.com/office/officeart/2005/8/quickstyle/simple1" qsCatId="simple" csTypeId="urn:microsoft.com/office/officeart/2005/8/colors/accent1_2" csCatId="accent1" phldr="1"/>
      <dgm:spPr/>
    </dgm:pt>
    <dgm:pt modelId="{6601C14D-81DA-472C-842E-1130E0445FCB}">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itchFamily="34" charset="0"/>
            </a:rPr>
            <a:t>MAC allows the file sharing service to interact with the shared filesystem.</a:t>
          </a:r>
        </a:p>
      </dgm:t>
    </dgm:pt>
    <dgm:pt modelId="{DC0ADCF1-9C80-4130-B0EB-99CF76D9E77D}" type="parTrans" cxnId="{0621F7DB-3623-4A01-87BF-0EA3C36BCFF7}">
      <dgm:prSet/>
      <dgm:spPr/>
      <dgm:t>
        <a:bodyPr/>
        <a:lstStyle/>
        <a:p>
          <a:endParaRPr lang="en-US"/>
        </a:p>
      </dgm:t>
    </dgm:pt>
    <dgm:pt modelId="{2791B1E0-3C40-4ADC-A32E-E1DFA62C58FC}" type="sibTrans" cxnId="{0621F7DB-3623-4A01-87BF-0EA3C36BCFF7}">
      <dgm:prSet/>
      <dgm:spPr/>
      <dgm:t>
        <a:bodyPr/>
        <a:lstStyle/>
        <a:p>
          <a:endParaRPr lang="en-US" dirty="0"/>
        </a:p>
      </dgm:t>
    </dgm:pt>
    <dgm:pt modelId="{FDB28CD2-C59E-4048-99A9-FD158358C25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itchFamily="34" charset="0"/>
            </a:rPr>
            <a:t>DAC provides the required permissions to access files.</a:t>
          </a:r>
        </a:p>
      </dgm:t>
    </dgm:pt>
    <dgm:pt modelId="{D3A0B5F4-75A0-4B79-88B0-94B8E98015D2}" type="parTrans" cxnId="{81982BE7-FDAA-4FBF-9FB0-CAF916A5842B}">
      <dgm:prSet/>
      <dgm:spPr/>
      <dgm:t>
        <a:bodyPr/>
        <a:lstStyle/>
        <a:p>
          <a:endParaRPr lang="en-US"/>
        </a:p>
      </dgm:t>
    </dgm:pt>
    <dgm:pt modelId="{E962983D-7000-48B9-AE93-D067B146390C}" type="sibTrans" cxnId="{81982BE7-FDAA-4FBF-9FB0-CAF916A5842B}">
      <dgm:prSet/>
      <dgm:spPr/>
      <dgm:t>
        <a:bodyPr/>
        <a:lstStyle/>
        <a:p>
          <a:endParaRPr lang="en-US" dirty="0"/>
        </a:p>
      </dgm:t>
    </dgm:pt>
    <dgm:pt modelId="{D991F73C-59EB-43D3-9804-23E3168E33C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itchFamily="34" charset="0"/>
            </a:rPr>
            <a:t>The firewall allows user access based on the file service port and user’s Internet Protocol address.</a:t>
          </a:r>
        </a:p>
      </dgm:t>
    </dgm:pt>
    <dgm:pt modelId="{5BA7EE81-E6B1-488D-8659-CB2491FDC014}" type="parTrans" cxnId="{56E77A0A-7006-4BFB-B4CE-0398EE87263F}">
      <dgm:prSet/>
      <dgm:spPr/>
      <dgm:t>
        <a:bodyPr/>
        <a:lstStyle/>
        <a:p>
          <a:endParaRPr lang="en-US"/>
        </a:p>
      </dgm:t>
    </dgm:pt>
    <dgm:pt modelId="{334C4932-75E0-42B1-B547-35C79B9658DB}" type="sibTrans" cxnId="{56E77A0A-7006-4BFB-B4CE-0398EE87263F}">
      <dgm:prSet/>
      <dgm:spPr/>
      <dgm:t>
        <a:bodyPr/>
        <a:lstStyle/>
        <a:p>
          <a:endParaRPr lang="en-US" dirty="0"/>
        </a:p>
      </dgm:t>
    </dgm:pt>
    <dgm:pt modelId="{51D525BF-9295-4009-97B0-58C49DCD527C}" type="pres">
      <dgm:prSet presAssocID="{B7A385BD-D919-4E1A-A599-260603C8A148}" presName="cycle" presStyleCnt="0">
        <dgm:presLayoutVars>
          <dgm:dir/>
          <dgm:resizeHandles val="exact"/>
        </dgm:presLayoutVars>
      </dgm:prSet>
      <dgm:spPr/>
    </dgm:pt>
    <dgm:pt modelId="{1A316882-ACA4-45CD-AA30-A438199CA84E}" type="pres">
      <dgm:prSet presAssocID="{6601C14D-81DA-472C-842E-1130E0445FCB}" presName="dummy" presStyleCnt="0"/>
      <dgm:spPr/>
    </dgm:pt>
    <dgm:pt modelId="{8B7C5E47-4A62-428F-A1BF-CBF850B857DA}" type="pres">
      <dgm:prSet presAssocID="{6601C14D-81DA-472C-842E-1130E0445FCB}" presName="node" presStyleLbl="revTx" presStyleIdx="0" presStyleCnt="3" custScaleX="130704" custScaleY="98716" custRadScaleRad="121477" custRadScaleInc="14238">
        <dgm:presLayoutVars>
          <dgm:bulletEnabled val="1"/>
        </dgm:presLayoutVars>
      </dgm:prSet>
      <dgm:spPr/>
    </dgm:pt>
    <dgm:pt modelId="{6E72BB69-3E6C-44B2-B31B-FC17797E0966}" type="pres">
      <dgm:prSet presAssocID="{2791B1E0-3C40-4ADC-A32E-E1DFA62C58FC}" presName="sibTrans" presStyleLbl="node1" presStyleIdx="0" presStyleCnt="3" custLinFactNeighborX="3364" custLinFactNeighborY="2397" custRadScaleRad="70957" custRadScaleInc="-2147483648"/>
      <dgm:spPr/>
    </dgm:pt>
    <dgm:pt modelId="{3DEBD9D8-0A68-4946-94F6-DEE6E3921684}" type="pres">
      <dgm:prSet presAssocID="{FDB28CD2-C59E-4048-99A9-FD158358C25C}" presName="dummy" presStyleCnt="0"/>
      <dgm:spPr/>
    </dgm:pt>
    <dgm:pt modelId="{0A337DFF-B8EF-48A9-8F3B-4EAFB508856F}" type="pres">
      <dgm:prSet presAssocID="{FDB28CD2-C59E-4048-99A9-FD158358C25C}" presName="node" presStyleLbl="revTx" presStyleIdx="1" presStyleCnt="3" custScaleX="124311">
        <dgm:presLayoutVars>
          <dgm:bulletEnabled val="1"/>
        </dgm:presLayoutVars>
      </dgm:prSet>
      <dgm:spPr/>
    </dgm:pt>
    <dgm:pt modelId="{66F1D5B8-96A6-4460-9245-23E8020224A6}" type="pres">
      <dgm:prSet presAssocID="{E962983D-7000-48B9-AE93-D067B146390C}" presName="sibTrans" presStyleLbl="node1" presStyleIdx="1" presStyleCnt="3" custScaleX="97019" custScaleY="90647" custLinFactNeighborX="-2696" custLinFactNeighborY="6778" custRadScaleRad="57936" custRadScaleInc="-2147483648"/>
      <dgm:spPr/>
    </dgm:pt>
    <dgm:pt modelId="{5481F776-3A17-489F-AADB-351962B8FED2}" type="pres">
      <dgm:prSet presAssocID="{D991F73C-59EB-43D3-9804-23E3168E33CA}" presName="dummy" presStyleCnt="0"/>
      <dgm:spPr/>
    </dgm:pt>
    <dgm:pt modelId="{1E5BD517-4788-4FD0-8BE8-0A10A1AEDA82}" type="pres">
      <dgm:prSet presAssocID="{D991F73C-59EB-43D3-9804-23E3168E33CA}" presName="node" presStyleLbl="revTx" presStyleIdx="2" presStyleCnt="3" custScaleX="143716" custScaleY="102915" custRadScaleRad="104289" custRadScaleInc="-3379">
        <dgm:presLayoutVars>
          <dgm:bulletEnabled val="1"/>
        </dgm:presLayoutVars>
      </dgm:prSet>
      <dgm:spPr/>
    </dgm:pt>
    <dgm:pt modelId="{A1B59CE8-3DAC-4D11-9842-F9F6CDB7531A}" type="pres">
      <dgm:prSet presAssocID="{334C4932-75E0-42B1-B547-35C79B9658DB}" presName="sibTrans" presStyleLbl="node1" presStyleIdx="2" presStyleCnt="3" custLinFactNeighborY="4150"/>
      <dgm:spPr/>
    </dgm:pt>
  </dgm:ptLst>
  <dgm:cxnLst>
    <dgm:cxn modelId="{56E77A0A-7006-4BFB-B4CE-0398EE87263F}" srcId="{B7A385BD-D919-4E1A-A599-260603C8A148}" destId="{D991F73C-59EB-43D3-9804-23E3168E33CA}" srcOrd="2" destOrd="0" parTransId="{5BA7EE81-E6B1-488D-8659-CB2491FDC014}" sibTransId="{334C4932-75E0-42B1-B547-35C79B9658DB}"/>
    <dgm:cxn modelId="{48C2E225-A4A3-E84F-BC37-171FEF9A401D}" type="presOf" srcId="{334C4932-75E0-42B1-B547-35C79B9658DB}" destId="{A1B59CE8-3DAC-4D11-9842-F9F6CDB7531A}" srcOrd="0" destOrd="0" presId="urn:microsoft.com/office/officeart/2005/8/layout/cycle1"/>
    <dgm:cxn modelId="{49304070-36C8-2D4C-8D4D-B22F8FA65B91}" type="presOf" srcId="{FDB28CD2-C59E-4048-99A9-FD158358C25C}" destId="{0A337DFF-B8EF-48A9-8F3B-4EAFB508856F}" srcOrd="0" destOrd="0" presId="urn:microsoft.com/office/officeart/2005/8/layout/cycle1"/>
    <dgm:cxn modelId="{A2B46273-562F-4D41-B8DA-75F72D517FB6}" type="presOf" srcId="{B7A385BD-D919-4E1A-A599-260603C8A148}" destId="{51D525BF-9295-4009-97B0-58C49DCD527C}" srcOrd="0" destOrd="0" presId="urn:microsoft.com/office/officeart/2005/8/layout/cycle1"/>
    <dgm:cxn modelId="{37BA2C75-7D1B-344E-9136-56F4AE4E9373}" type="presOf" srcId="{D991F73C-59EB-43D3-9804-23E3168E33CA}" destId="{1E5BD517-4788-4FD0-8BE8-0A10A1AEDA82}" srcOrd="0" destOrd="0" presId="urn:microsoft.com/office/officeart/2005/8/layout/cycle1"/>
    <dgm:cxn modelId="{9F244058-B162-7745-B548-E719AB23169D}" type="presOf" srcId="{2791B1E0-3C40-4ADC-A32E-E1DFA62C58FC}" destId="{6E72BB69-3E6C-44B2-B31B-FC17797E0966}" srcOrd="0" destOrd="0" presId="urn:microsoft.com/office/officeart/2005/8/layout/cycle1"/>
    <dgm:cxn modelId="{45180A7B-1C03-9143-A50F-C2A8753BD6DC}" type="presOf" srcId="{6601C14D-81DA-472C-842E-1130E0445FCB}" destId="{8B7C5E47-4A62-428F-A1BF-CBF850B857DA}" srcOrd="0" destOrd="0" presId="urn:microsoft.com/office/officeart/2005/8/layout/cycle1"/>
    <dgm:cxn modelId="{0621F7DB-3623-4A01-87BF-0EA3C36BCFF7}" srcId="{B7A385BD-D919-4E1A-A599-260603C8A148}" destId="{6601C14D-81DA-472C-842E-1130E0445FCB}" srcOrd="0" destOrd="0" parTransId="{DC0ADCF1-9C80-4130-B0EB-99CF76D9E77D}" sibTransId="{2791B1E0-3C40-4ADC-A32E-E1DFA62C58FC}"/>
    <dgm:cxn modelId="{54451FE2-CE9F-B349-8B9C-35E95475FB2D}" type="presOf" srcId="{E962983D-7000-48B9-AE93-D067B146390C}" destId="{66F1D5B8-96A6-4460-9245-23E8020224A6}" srcOrd="0" destOrd="0" presId="urn:microsoft.com/office/officeart/2005/8/layout/cycle1"/>
    <dgm:cxn modelId="{81982BE7-FDAA-4FBF-9FB0-CAF916A5842B}" srcId="{B7A385BD-D919-4E1A-A599-260603C8A148}" destId="{FDB28CD2-C59E-4048-99A9-FD158358C25C}" srcOrd="1" destOrd="0" parTransId="{D3A0B5F4-75A0-4B79-88B0-94B8E98015D2}" sibTransId="{E962983D-7000-48B9-AE93-D067B146390C}"/>
    <dgm:cxn modelId="{B6757969-ECD3-494F-B4DE-7C6F89BDB663}" type="presParOf" srcId="{51D525BF-9295-4009-97B0-58C49DCD527C}" destId="{1A316882-ACA4-45CD-AA30-A438199CA84E}" srcOrd="0" destOrd="0" presId="urn:microsoft.com/office/officeart/2005/8/layout/cycle1"/>
    <dgm:cxn modelId="{9A18B794-5082-7949-A4D6-FB2698280B62}" type="presParOf" srcId="{51D525BF-9295-4009-97B0-58C49DCD527C}" destId="{8B7C5E47-4A62-428F-A1BF-CBF850B857DA}" srcOrd="1" destOrd="0" presId="urn:microsoft.com/office/officeart/2005/8/layout/cycle1"/>
    <dgm:cxn modelId="{F0F6611C-A511-2541-958F-13CEEC5227BF}" type="presParOf" srcId="{51D525BF-9295-4009-97B0-58C49DCD527C}" destId="{6E72BB69-3E6C-44B2-B31B-FC17797E0966}" srcOrd="2" destOrd="0" presId="urn:microsoft.com/office/officeart/2005/8/layout/cycle1"/>
    <dgm:cxn modelId="{FA73FC5C-4BB3-E74D-8564-CD4C14A33D09}" type="presParOf" srcId="{51D525BF-9295-4009-97B0-58C49DCD527C}" destId="{3DEBD9D8-0A68-4946-94F6-DEE6E3921684}" srcOrd="3" destOrd="0" presId="urn:microsoft.com/office/officeart/2005/8/layout/cycle1"/>
    <dgm:cxn modelId="{BC281139-E84F-814D-8C94-9545D688BFDB}" type="presParOf" srcId="{51D525BF-9295-4009-97B0-58C49DCD527C}" destId="{0A337DFF-B8EF-48A9-8F3B-4EAFB508856F}" srcOrd="4" destOrd="0" presId="urn:microsoft.com/office/officeart/2005/8/layout/cycle1"/>
    <dgm:cxn modelId="{AF22A9CE-9BCA-634E-BD8F-3B3B945510BD}" type="presParOf" srcId="{51D525BF-9295-4009-97B0-58C49DCD527C}" destId="{66F1D5B8-96A6-4460-9245-23E8020224A6}" srcOrd="5" destOrd="0" presId="urn:microsoft.com/office/officeart/2005/8/layout/cycle1"/>
    <dgm:cxn modelId="{C7486760-9618-7B49-90B4-570D8ED5E93A}" type="presParOf" srcId="{51D525BF-9295-4009-97B0-58C49DCD527C}" destId="{5481F776-3A17-489F-AADB-351962B8FED2}" srcOrd="6" destOrd="0" presId="urn:microsoft.com/office/officeart/2005/8/layout/cycle1"/>
    <dgm:cxn modelId="{6E474394-B216-AC41-9EA3-92F8E690A858}" type="presParOf" srcId="{51D525BF-9295-4009-97B0-58C49DCD527C}" destId="{1E5BD517-4788-4FD0-8BE8-0A10A1AEDA82}" srcOrd="7" destOrd="0" presId="urn:microsoft.com/office/officeart/2005/8/layout/cycle1"/>
    <dgm:cxn modelId="{E265F9A3-7CC9-744B-9455-5B05AAAABC9A}" type="presParOf" srcId="{51D525BF-9295-4009-97B0-58C49DCD527C}" destId="{A1B59CE8-3DAC-4D11-9842-F9F6CDB7531A}"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2C4B2-0312-45FE-859E-2D72F23DBD75}">
      <dsp:nvSpPr>
        <dsp:cNvPr id="0" name=""/>
        <dsp:cNvSpPr/>
      </dsp:nvSpPr>
      <dsp:spPr>
        <a:xfrm>
          <a:off x="0" y="6258"/>
          <a:ext cx="7315200" cy="815490"/>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Physical security</a:t>
          </a:r>
        </a:p>
      </dsp:txBody>
      <dsp:txXfrm>
        <a:off x="39809" y="46067"/>
        <a:ext cx="7235582" cy="735872"/>
      </dsp:txXfrm>
    </dsp:sp>
    <dsp:sp modelId="{F5ECC6A8-C691-43DC-A945-F96EBD4C553C}">
      <dsp:nvSpPr>
        <dsp:cNvPr id="0" name=""/>
        <dsp:cNvSpPr/>
      </dsp:nvSpPr>
      <dsp:spPr>
        <a:xfrm>
          <a:off x="0" y="919669"/>
          <a:ext cx="7315200" cy="815490"/>
        </a:xfrm>
        <a:prstGeom prst="roundRect">
          <a:avLst/>
        </a:prstGeom>
        <a:solidFill>
          <a:schemeClr val="accent1">
            <a:shade val="80000"/>
            <a:hueOff val="61249"/>
            <a:satOff val="-878"/>
            <a:lumOff val="51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1" kern="1200" dirty="0">
              <a:solidFill>
                <a:srgbClr val="ED6E2E"/>
              </a:solidFill>
            </a:rPr>
            <a:t>Firewall</a:t>
          </a:r>
        </a:p>
      </dsp:txBody>
      <dsp:txXfrm>
        <a:off x="39809" y="959478"/>
        <a:ext cx="7235582" cy="735872"/>
      </dsp:txXfrm>
    </dsp:sp>
    <dsp:sp modelId="{BDA4C6F8-A9DC-4970-9926-6F7CD5992881}">
      <dsp:nvSpPr>
        <dsp:cNvPr id="0" name=""/>
        <dsp:cNvSpPr/>
      </dsp:nvSpPr>
      <dsp:spPr>
        <a:xfrm>
          <a:off x="0" y="1833079"/>
          <a:ext cx="7315200" cy="815490"/>
        </a:xfrm>
        <a:prstGeom prst="roundRect">
          <a:avLst/>
        </a:prstGeom>
        <a:solidFill>
          <a:schemeClr val="accent1">
            <a:shade val="80000"/>
            <a:hueOff val="122498"/>
            <a:satOff val="-1757"/>
            <a:lumOff val="102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1" kern="1200" dirty="0">
              <a:solidFill>
                <a:srgbClr val="ED6E2E"/>
              </a:solidFill>
            </a:rPr>
            <a:t>Access control mechanisms</a:t>
          </a:r>
        </a:p>
      </dsp:txBody>
      <dsp:txXfrm>
        <a:off x="39809" y="1872888"/>
        <a:ext cx="7235582" cy="735872"/>
      </dsp:txXfrm>
    </dsp:sp>
    <dsp:sp modelId="{19F15F59-FA33-4F01-B039-6A4335FE30F8}">
      <dsp:nvSpPr>
        <dsp:cNvPr id="0" name=""/>
        <dsp:cNvSpPr/>
      </dsp:nvSpPr>
      <dsp:spPr>
        <a:xfrm>
          <a:off x="0" y="2746489"/>
          <a:ext cx="7315200" cy="815490"/>
        </a:xfrm>
        <a:prstGeom prst="roundRect">
          <a:avLst/>
        </a:prstGeom>
        <a:solidFill>
          <a:schemeClr val="accent1">
            <a:shade val="80000"/>
            <a:hueOff val="183747"/>
            <a:satOff val="-2635"/>
            <a:lumOff val="153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Encryption</a:t>
          </a:r>
        </a:p>
      </dsp:txBody>
      <dsp:txXfrm>
        <a:off x="39809" y="2786298"/>
        <a:ext cx="7235582" cy="735872"/>
      </dsp:txXfrm>
    </dsp:sp>
    <dsp:sp modelId="{A30727F1-3C0A-4C2B-9B4E-7F68B1C400ED}">
      <dsp:nvSpPr>
        <dsp:cNvPr id="0" name=""/>
        <dsp:cNvSpPr/>
      </dsp:nvSpPr>
      <dsp:spPr>
        <a:xfrm>
          <a:off x="0" y="3659899"/>
          <a:ext cx="7315200" cy="815490"/>
        </a:xfrm>
        <a:prstGeom prst="roundRect">
          <a:avLst/>
        </a:prstGeom>
        <a:solidFill>
          <a:schemeClr val="accent1">
            <a:shade val="80000"/>
            <a:hueOff val="244997"/>
            <a:satOff val="-3514"/>
            <a:lumOff val="204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Monitoring</a:t>
          </a:r>
        </a:p>
      </dsp:txBody>
      <dsp:txXfrm>
        <a:off x="39809" y="3699708"/>
        <a:ext cx="7235582" cy="735872"/>
      </dsp:txXfrm>
    </dsp:sp>
    <dsp:sp modelId="{49E91FD2-4EBF-477B-9750-2675FAE04257}">
      <dsp:nvSpPr>
        <dsp:cNvPr id="0" name=""/>
        <dsp:cNvSpPr/>
      </dsp:nvSpPr>
      <dsp:spPr>
        <a:xfrm>
          <a:off x="0" y="4573309"/>
          <a:ext cx="7315200" cy="815490"/>
        </a:xfrm>
        <a:prstGeom prst="roundRect">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Backups</a:t>
          </a:r>
        </a:p>
      </dsp:txBody>
      <dsp:txXfrm>
        <a:off x="39809" y="4613118"/>
        <a:ext cx="7235582" cy="735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C5E47-4A62-428F-A1BF-CBF850B857DA}">
      <dsp:nvSpPr>
        <dsp:cNvPr id="0" name=""/>
        <dsp:cNvSpPr/>
      </dsp:nvSpPr>
      <dsp:spPr>
        <a:xfrm>
          <a:off x="5388183" y="449511"/>
          <a:ext cx="2906693" cy="2195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a:ln>
                <a:noFill/>
              </a:ln>
              <a:solidFill>
                <a:schemeClr val="tx1"/>
              </a:solidFill>
              <a:effectLst/>
              <a:latin typeface="Arial" pitchFamily="34" charset="0"/>
            </a:rPr>
            <a:t>MAC allows the file sharing service to interact with the shared filesystem.</a:t>
          </a:r>
        </a:p>
      </dsp:txBody>
      <dsp:txXfrm>
        <a:off x="5388183" y="449511"/>
        <a:ext cx="2906693" cy="2195320"/>
      </dsp:txXfrm>
    </dsp:sp>
    <dsp:sp modelId="{6E72BB69-3E6C-44B2-B31B-FC17797E0966}">
      <dsp:nvSpPr>
        <dsp:cNvPr id="0" name=""/>
        <dsp:cNvSpPr/>
      </dsp:nvSpPr>
      <dsp:spPr>
        <a:xfrm>
          <a:off x="2488220" y="-182703"/>
          <a:ext cx="5256916" cy="5256916"/>
        </a:xfrm>
        <a:prstGeom prst="circularArrow">
          <a:avLst>
            <a:gd name="adj1" fmla="val 8249"/>
            <a:gd name="adj2" fmla="val 576184"/>
            <a:gd name="adj3" fmla="val 3355731"/>
            <a:gd name="adj4" fmla="val 519686"/>
            <a:gd name="adj5" fmla="val 962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337DFF-B8EF-48A9-8F3B-4EAFB508856F}">
      <dsp:nvSpPr>
        <dsp:cNvPr id="0" name=""/>
        <dsp:cNvSpPr/>
      </dsp:nvSpPr>
      <dsp:spPr>
        <a:xfrm>
          <a:off x="3069404" y="3673205"/>
          <a:ext cx="2764520" cy="222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a:ln>
                <a:noFill/>
              </a:ln>
              <a:solidFill>
                <a:schemeClr val="tx1"/>
              </a:solidFill>
              <a:effectLst/>
              <a:latin typeface="Arial" pitchFamily="34" charset="0"/>
            </a:rPr>
            <a:t>DAC provides the required permissions to access files.</a:t>
          </a:r>
        </a:p>
      </dsp:txBody>
      <dsp:txXfrm>
        <a:off x="3069404" y="3673205"/>
        <a:ext cx="2764520" cy="2223874"/>
      </dsp:txXfrm>
    </dsp:sp>
    <dsp:sp modelId="{66F1D5B8-96A6-4460-9245-23E8020224A6}">
      <dsp:nvSpPr>
        <dsp:cNvPr id="0" name=""/>
        <dsp:cNvSpPr/>
      </dsp:nvSpPr>
      <dsp:spPr>
        <a:xfrm>
          <a:off x="1663596" y="524465"/>
          <a:ext cx="5100207" cy="4765236"/>
        </a:xfrm>
        <a:prstGeom prst="circularArrow">
          <a:avLst>
            <a:gd name="adj1" fmla="val 8249"/>
            <a:gd name="adj2" fmla="val 576184"/>
            <a:gd name="adj3" fmla="val 9999533"/>
            <a:gd name="adj4" fmla="val 7593963"/>
            <a:gd name="adj5" fmla="val 962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5BD517-4788-4FD0-8BE8-0A10A1AEDA82}">
      <dsp:nvSpPr>
        <dsp:cNvPr id="0" name=""/>
        <dsp:cNvSpPr/>
      </dsp:nvSpPr>
      <dsp:spPr>
        <a:xfrm>
          <a:off x="877985" y="402803"/>
          <a:ext cx="3196063" cy="2288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a:ln>
                <a:noFill/>
              </a:ln>
              <a:solidFill>
                <a:schemeClr val="tx1"/>
              </a:solidFill>
              <a:effectLst/>
              <a:latin typeface="Arial" pitchFamily="34" charset="0"/>
            </a:rPr>
            <a:t>The firewall allows user access based on the file service port and user’s Internet Protocol address.</a:t>
          </a:r>
        </a:p>
      </dsp:txBody>
      <dsp:txXfrm>
        <a:off x="877985" y="402803"/>
        <a:ext cx="3196063" cy="2288700"/>
      </dsp:txXfrm>
    </dsp:sp>
    <dsp:sp modelId="{A1B59CE8-3DAC-4D11-9842-F9F6CDB7531A}">
      <dsp:nvSpPr>
        <dsp:cNvPr id="0" name=""/>
        <dsp:cNvSpPr/>
      </dsp:nvSpPr>
      <dsp:spPr>
        <a:xfrm>
          <a:off x="2320367" y="-29697"/>
          <a:ext cx="5256916" cy="5256916"/>
        </a:xfrm>
        <a:prstGeom prst="circularArrow">
          <a:avLst>
            <a:gd name="adj1" fmla="val 8249"/>
            <a:gd name="adj2" fmla="val 576184"/>
            <a:gd name="adj3" fmla="val 17216585"/>
            <a:gd name="adj4" fmla="val 14765631"/>
            <a:gd name="adj5" fmla="val 962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eaLnBrk="1" fontAlgn="t" latinLnBrk="0" hangingPunct="1"/>
            <a:r>
              <a:rPr lang="en-US" sz="1200" b="0" i="0" u="none" strike="noStrike" kern="1200" dirty="0">
                <a:solidFill>
                  <a:schemeClr val="tx1"/>
                </a:solidFill>
                <a:effectLst/>
                <a:latin typeface="Times New Roman" pitchFamily="18" charset="0"/>
                <a:ea typeface="+mn-ea"/>
                <a:cs typeface="+mn-cs"/>
              </a:rPr>
              <a:t>default=0 </a:t>
            </a:r>
          </a:p>
          <a:p>
            <a:pPr rtl="0" eaLnBrk="1" fontAlgn="t" latinLnBrk="0" hangingPunct="1"/>
            <a:r>
              <a:rPr lang="en-US" sz="1200" b="0" i="0" u="none" strike="noStrike" kern="1200" dirty="0">
                <a:solidFill>
                  <a:schemeClr val="tx1"/>
                </a:solidFill>
                <a:effectLst/>
                <a:latin typeface="Times New Roman" pitchFamily="18" charset="0"/>
                <a:ea typeface="+mn-ea"/>
                <a:cs typeface="+mn-cs"/>
              </a:rPr>
              <a:t>This option is for default kernel to boot. When multiple kernels are listed, the first one in the list will start at zero.</a:t>
            </a:r>
          </a:p>
          <a:p>
            <a:endParaRPr lang="en-US" b="0" dirty="0"/>
          </a:p>
          <a:p>
            <a:pPr rtl="0" eaLnBrk="1" fontAlgn="auto" latinLnBrk="0" hangingPunct="1"/>
            <a:r>
              <a:rPr lang="en-US" sz="1200" b="0" i="0" u="none" strike="noStrike" kern="1200" dirty="0">
                <a:solidFill>
                  <a:schemeClr val="tx1"/>
                </a:solidFill>
                <a:effectLst/>
                <a:latin typeface="Times New Roman" pitchFamily="18" charset="0"/>
                <a:ea typeface="+mn-ea"/>
                <a:cs typeface="+mn-cs"/>
              </a:rPr>
              <a:t>color green/blue </a:t>
            </a:r>
          </a:p>
          <a:p>
            <a:pPr rtl="0" eaLnBrk="1" fontAlgn="auto" latinLnBrk="0" hangingPunct="1"/>
            <a:r>
              <a:rPr lang="en-US" sz="1200" b="0" i="0" u="none" strike="noStrike" kern="1200" dirty="0">
                <a:solidFill>
                  <a:schemeClr val="tx1"/>
                </a:solidFill>
                <a:effectLst/>
                <a:latin typeface="Times New Roman" pitchFamily="18" charset="0"/>
                <a:ea typeface="+mn-ea"/>
                <a:cs typeface="+mn-cs"/>
              </a:rPr>
              <a:t>Specifies the color for the GRUB screen. In this case, green is the foreground color and blue is the background color.</a:t>
            </a:r>
          </a:p>
          <a:p>
            <a:endParaRPr lang="en-US" b="0" dirty="0"/>
          </a:p>
          <a:p>
            <a:endParaRPr lang="en-US" b="0"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B66522C9-D2E1-4861-90FF-86DA707D44C7}"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6B12314F-270F-40B4-8F4E-49A78CBD498D}" type="slidenum">
              <a:rPr lang="en-US" smtClean="0"/>
              <a:pPr>
                <a:defRPr/>
              </a:pPr>
              <a:t>4</a:t>
            </a:fld>
            <a:endParaRPr lang="en-US" dirty="0"/>
          </a:p>
        </p:txBody>
      </p:sp>
    </p:spTree>
    <p:extLst>
      <p:ext uri="{BB962C8B-B14F-4D97-AF65-F5344CB8AC3E}">
        <p14:creationId xmlns:p14="http://schemas.microsoft.com/office/powerpoint/2010/main" val="166104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381000" y="685800"/>
            <a:ext cx="6096000" cy="3429000"/>
          </a:xfrm>
          <a:ln/>
        </p:spPr>
      </p:sp>
      <p:sp>
        <p:nvSpPr>
          <p:cNvPr id="26627" name="Notes Placeholder 2"/>
          <p:cNvSpPr>
            <a:spLocks noGrp="1"/>
          </p:cNvSpPr>
          <p:nvPr>
            <p:ph type="body" idx="1"/>
          </p:nvPr>
        </p:nvSpPr>
        <p:spPr>
          <a:noFill/>
          <a:ln/>
        </p:spPr>
        <p:txBody>
          <a:bodyPr/>
          <a:lstStyle/>
          <a:p>
            <a:pPr>
              <a:buFont typeface="Wingdings" pitchFamily="2" charset="2"/>
              <a:buNone/>
            </a:pPr>
            <a:r>
              <a:rPr lang="en-US" dirty="0"/>
              <a:t>DAC: For example, user Joe owns the file “readme.txt” and gives read access permission to everyone but only Joe has the write permissions.</a:t>
            </a:r>
          </a:p>
          <a:p>
            <a:pPr>
              <a:buFont typeface="Wingdings" pitchFamily="2" charset="2"/>
              <a:buNone/>
            </a:pPr>
            <a:r>
              <a:rPr lang="en-US" dirty="0"/>
              <a:t>MAC: Any user or process accessing the object must have proper access before interacting with it.</a:t>
            </a:r>
          </a:p>
        </p:txBody>
      </p:sp>
      <p:sp>
        <p:nvSpPr>
          <p:cNvPr id="26628" name="Date Placeholder 3"/>
          <p:cNvSpPr>
            <a:spLocks noGrp="1"/>
          </p:cNvSpPr>
          <p:nvPr>
            <p:ph type="dt" sz="quarter" idx="1"/>
          </p:nvPr>
        </p:nvSpPr>
        <p:spPr>
          <a:xfrm>
            <a:off x="3971925" y="0"/>
            <a:ext cx="3038475" cy="463550"/>
          </a:xfrm>
          <a:prstGeom prst="rect">
            <a:avLst/>
          </a:prstGeom>
          <a:noFill/>
        </p:spPr>
        <p:txBody>
          <a:bodyPr/>
          <a:lstStyle/>
          <a:p>
            <a:pPr defTabSz="931863"/>
            <a:fld id="{331E5CE9-E15A-48A1-8310-88612CDFC5BD}" type="datetime1">
              <a:rPr lang="en-US" smtClean="0"/>
              <a:pPr defTabSz="931863"/>
              <a:t>9/22/2023</a:t>
            </a:fld>
            <a:endParaRPr lang="en-US" dirty="0"/>
          </a:p>
        </p:txBody>
      </p:sp>
      <p:sp>
        <p:nvSpPr>
          <p:cNvPr id="26629"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dirty="0"/>
          </a:p>
        </p:txBody>
      </p:sp>
      <p:sp>
        <p:nvSpPr>
          <p:cNvPr id="26630"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6927A170-E009-4087-920C-767F65360874}" type="slidenum">
              <a:rPr lang="en-US" smtClean="0"/>
              <a:pPr defTabSz="931863"/>
              <a:t>7</a:t>
            </a:fld>
            <a:endParaRPr lang="en-US" dirty="0"/>
          </a:p>
        </p:txBody>
      </p:sp>
    </p:spTree>
    <p:extLst>
      <p:ext uri="{BB962C8B-B14F-4D97-AF65-F5344CB8AC3E}">
        <p14:creationId xmlns:p14="http://schemas.microsoft.com/office/powerpoint/2010/main" val="160346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a:solidFill>
                <a:schemeClr val="tx1"/>
              </a:solidFill>
              <a:effectLst/>
              <a:latin typeface="Times New Roman" pitchFamily="18" charset="0"/>
              <a:ea typeface="+mn-ea"/>
              <a:cs typeface="+mn-cs"/>
            </a:endParaRPr>
          </a:p>
          <a:p>
            <a:r>
              <a:rPr lang="en-US" sz="1200" i="1"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"In this lesson, you were introduced to the basic security components of the Linux environment. You explored the concept of layered security, with a focus on firewalls and access control mechanisms, such as discretionary access control (DAC), access control lists (ACLs), and mandatory access control (MAC). You also learned about security challenges associated with the boot process and how to lock down the boot loaders.</a:t>
            </a:r>
          </a:p>
          <a:p>
            <a:r>
              <a:rPr lang="en-US"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In this lab, you will secure a Linux server system. You will secure the bootloader, enable iptables firewall, and run SELinux to help lock down the Linux OS. By securing the bootloader you can prevent access to single user mode and the GRUB (Grand Unified Bootloader</a:t>
            </a:r>
            <a:r>
              <a:rPr lang="en-US" sz="1200" kern="1200">
                <a:solidFill>
                  <a:schemeClr val="tx1"/>
                </a:solidFill>
                <a:effectLst/>
                <a:latin typeface="Times New Roman" pitchFamily="18" charset="0"/>
                <a:ea typeface="+mn-ea"/>
                <a:cs typeface="+mn-cs"/>
              </a:rPr>
              <a:t>) console </a:t>
            </a:r>
            <a:r>
              <a:rPr lang="en-US" sz="1200" kern="1200" dirty="0">
                <a:solidFill>
                  <a:schemeClr val="tx1"/>
                </a:solidFill>
                <a:effectLst/>
                <a:latin typeface="Times New Roman" pitchFamily="18" charset="0"/>
                <a:ea typeface="+mn-ea"/>
                <a:cs typeface="+mn-cs"/>
              </a:rPr>
              <a:t>during the boot of the system. Enabling iptables and applying firewall rules can ensure that only the applications you want have the ability to reach or reach out from your computer. You also will apply access control lists (ACLs) to directories and files within the lab to secure the file and data access and then verify those permissions on the system."</a:t>
            </a:r>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B66522C9-D2E1-4861-90FF-86DA707D44C7}"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6B12314F-270F-40B4-8F4E-49A78CBD498D}" type="slidenum">
              <a:rPr lang="en-US" smtClean="0"/>
              <a:pPr>
                <a:defRPr/>
              </a:pPr>
              <a:t>13</a:t>
            </a:fld>
            <a:endParaRPr lang="en-US" dirty="0"/>
          </a:p>
        </p:txBody>
      </p:sp>
    </p:spTree>
    <p:extLst>
      <p:ext uri="{BB962C8B-B14F-4D97-AF65-F5344CB8AC3E}">
        <p14:creationId xmlns:p14="http://schemas.microsoft.com/office/powerpoint/2010/main" val="23641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78845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AF8E09AD-EA9E-3EC1-2B0C-A13DCE9908F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28A1292C-0B33-82D1-D956-3582F219792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897380" cy="7826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7" r:id="rId6"/>
    <p:sldLayoutId id="2147483658" r:id="rId7"/>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5</a:t>
            </a:r>
            <a:endParaRPr sz="3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2476500" y="361950"/>
            <a:ext cx="9959340" cy="1188720"/>
          </a:xfrm>
        </p:spPr>
        <p:txBody>
          <a:bodyPr>
            <a:normAutofit fontScale="90000"/>
          </a:bodyPr>
          <a:lstStyle/>
          <a:p>
            <a:r>
              <a:rPr lang="en-US" sz="4800" dirty="0">
                <a:ea typeface="ＭＳ Ｐゴシック" pitchFamily="106" charset="-128"/>
              </a:rPr>
              <a:t>The Security Level Configuration Tool for Firewalls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7130" y="2311864"/>
            <a:ext cx="5225864" cy="4841831"/>
          </a:xfrm>
          <a:prstGeom prst="rect">
            <a:avLst/>
          </a:prstGeom>
        </p:spPr>
      </p:pic>
    </p:spTree>
    <p:extLst>
      <p:ext uri="{BB962C8B-B14F-4D97-AF65-F5344CB8AC3E}">
        <p14:creationId xmlns:p14="http://schemas.microsoft.com/office/powerpoint/2010/main" val="5352751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2476500" y="361950"/>
            <a:ext cx="9959340" cy="1188720"/>
          </a:xfrm>
        </p:spPr>
        <p:txBody>
          <a:bodyPr>
            <a:normAutofit fontScale="90000"/>
          </a:bodyPr>
          <a:lstStyle/>
          <a:p>
            <a:r>
              <a:rPr lang="en-US" sz="4800" dirty="0">
                <a:ea typeface="ＭＳ Ｐゴシック" pitchFamily="106" charset="-128"/>
              </a:rPr>
              <a:t>The </a:t>
            </a:r>
            <a:r>
              <a:rPr lang="en-US" sz="4800">
                <a:ea typeface="ＭＳ Ｐゴシック" pitchFamily="106" charset="-128"/>
              </a:rPr>
              <a:t>SELinux</a:t>
            </a:r>
            <a:r>
              <a:rPr lang="en-US" sz="4800" dirty="0">
                <a:ea typeface="ＭＳ Ｐゴシック" pitchFamily="106" charset="-128"/>
              </a:rPr>
              <a:t> Administration Tool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8405" y="1753916"/>
            <a:ext cx="7577960" cy="5342780"/>
          </a:xfrm>
          <a:prstGeom prst="rect">
            <a:avLst/>
          </a:prstGeom>
        </p:spPr>
      </p:pic>
    </p:spTree>
    <p:extLst>
      <p:ext uri="{BB962C8B-B14F-4D97-AF65-F5344CB8AC3E}">
        <p14:creationId xmlns:p14="http://schemas.microsoft.com/office/powerpoint/2010/main" val="55986052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Summary</a:t>
            </a:r>
          </a:p>
        </p:txBody>
      </p:sp>
      <p:sp>
        <p:nvSpPr>
          <p:cNvPr id="21507" name="Content Placeholder 4"/>
          <p:cNvSpPr>
            <a:spLocks/>
          </p:cNvSpPr>
          <p:nvPr/>
        </p:nvSpPr>
        <p:spPr bwMode="auto">
          <a:xfrm>
            <a:off x="2476500" y="1550670"/>
            <a:ext cx="9959340" cy="5311140"/>
          </a:xfrm>
          <a:prstGeom prst="rect">
            <a:avLst/>
          </a:prstGeom>
          <a:noFill/>
          <a:ln w="9525">
            <a:noFill/>
            <a:miter lim="800000"/>
            <a:headEnd/>
            <a:tailEnd/>
          </a:ln>
        </p:spPr>
        <p:txBody>
          <a:bodyPr/>
          <a:lstStyle/>
          <a:p>
            <a:pPr marL="283846" lvl="1" indent="-280036" eaLnBrk="0" hangingPunct="0">
              <a:spcBef>
                <a:spcPct val="20000"/>
              </a:spcBef>
              <a:buClr>
                <a:srgbClr val="ED6E2E"/>
              </a:buClr>
              <a:buFont typeface="Wingdings" pitchFamily="2" charset="2"/>
              <a:buChar char="§"/>
            </a:pPr>
            <a:r>
              <a:rPr lang="en-US" sz="3600" dirty="0"/>
              <a:t>Understand boot loaders</a:t>
            </a:r>
          </a:p>
          <a:p>
            <a:pPr marL="283846" lvl="1" indent="-280036" eaLnBrk="0" hangingPunct="0">
              <a:spcBef>
                <a:spcPct val="20000"/>
              </a:spcBef>
              <a:buClr>
                <a:srgbClr val="ED6E2E"/>
              </a:buClr>
              <a:buFont typeface="Wingdings" pitchFamily="2" charset="2"/>
              <a:buChar char="§"/>
            </a:pPr>
            <a:r>
              <a:rPr lang="en-US" sz="3600" dirty="0"/>
              <a:t>The process of Linux access control</a:t>
            </a:r>
          </a:p>
          <a:p>
            <a:pPr marL="283846" lvl="1" indent="-280036" eaLnBrk="0" hangingPunct="0">
              <a:spcBef>
                <a:spcPct val="20000"/>
              </a:spcBef>
              <a:buClr>
                <a:srgbClr val="ED6E2E"/>
              </a:buClr>
              <a:buFont typeface="Wingdings" pitchFamily="2" charset="2"/>
              <a:buChar char="§"/>
            </a:pPr>
            <a:r>
              <a:rPr lang="en-US" sz="3600" dirty="0"/>
              <a:t>Access control mechanisms such as DAC, ACLs, and MAC</a:t>
            </a:r>
          </a:p>
          <a:p>
            <a:pPr marL="283846" lvl="1" indent="-280036" eaLnBrk="0" hangingPunct="0">
              <a:spcBef>
                <a:spcPct val="20000"/>
              </a:spcBef>
              <a:buClr>
                <a:srgbClr val="ED6E2E"/>
              </a:buClr>
              <a:buFont typeface="Wingdings" pitchFamily="2" charset="2"/>
              <a:buChar char="§"/>
            </a:pPr>
            <a:r>
              <a:rPr lang="en-US" sz="3600" dirty="0"/>
              <a:t>Considerations for using kernel space and user space</a:t>
            </a:r>
          </a:p>
          <a:p>
            <a:pPr marL="283846" lvl="1" indent="-280036" eaLnBrk="0" hangingPunct="0">
              <a:spcBef>
                <a:spcPct val="20000"/>
              </a:spcBef>
              <a:buClr>
                <a:srgbClr val="ED6E2E"/>
              </a:buClr>
              <a:buFont typeface="Wingdings" pitchFamily="2" charset="2"/>
              <a:buChar char="§"/>
            </a:pPr>
            <a:r>
              <a:rPr lang="en-US" sz="3600" dirty="0"/>
              <a:t>Importance of firewall and securing core components </a:t>
            </a:r>
          </a:p>
        </p:txBody>
      </p:sp>
    </p:spTree>
    <p:extLst>
      <p:ext uri="{BB962C8B-B14F-4D97-AF65-F5344CB8AC3E}">
        <p14:creationId xmlns:p14="http://schemas.microsoft.com/office/powerpoint/2010/main" val="144993574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Virtual Lab</a:t>
            </a:r>
          </a:p>
        </p:txBody>
      </p:sp>
      <p:sp>
        <p:nvSpPr>
          <p:cNvPr id="21507" name="Content Placeholder 4"/>
          <p:cNvSpPr>
            <a:spLocks/>
          </p:cNvSpPr>
          <p:nvPr/>
        </p:nvSpPr>
        <p:spPr bwMode="auto">
          <a:xfrm>
            <a:off x="2476500" y="1283970"/>
            <a:ext cx="9959340" cy="5577840"/>
          </a:xfrm>
          <a:prstGeom prst="rect">
            <a:avLst/>
          </a:prstGeom>
          <a:noFill/>
          <a:ln w="9525">
            <a:noFill/>
            <a:miter lim="800000"/>
            <a:headEnd/>
            <a:tailEnd/>
          </a:ln>
        </p:spPr>
        <p:txBody>
          <a:bodyPr/>
          <a:lstStyle/>
          <a:p>
            <a:pPr marL="283846" lvl="1" indent="-280036" eaLnBrk="0" hangingPunct="0">
              <a:spcBef>
                <a:spcPct val="20000"/>
              </a:spcBef>
              <a:buClr>
                <a:srgbClr val="ED6E2E"/>
              </a:buClr>
              <a:buFont typeface="Wingdings" pitchFamily="2" charset="2"/>
              <a:buChar char="§"/>
            </a:pPr>
            <a:r>
              <a:rPr lang="en-US" sz="3840" dirty="0"/>
              <a:t>Configuring Basic Security Controls on a CentOS Linux Server </a:t>
            </a:r>
          </a:p>
        </p:txBody>
      </p:sp>
    </p:spTree>
    <p:extLst>
      <p:ext uri="{BB962C8B-B14F-4D97-AF65-F5344CB8AC3E}">
        <p14:creationId xmlns:p14="http://schemas.microsoft.com/office/powerpoint/2010/main" val="157315732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idx="4294967295"/>
          </p:nvPr>
        </p:nvSpPr>
        <p:spPr>
          <a:xfrm>
            <a:off x="2377440" y="2103121"/>
            <a:ext cx="9601200" cy="3752850"/>
          </a:xfrm>
        </p:spPr>
        <p:txBody>
          <a:bodyPr/>
          <a:lstStyle/>
          <a:p>
            <a:pPr algn="ctr"/>
            <a:br>
              <a:rPr lang="en-US" sz="4800" dirty="0">
                <a:solidFill>
                  <a:schemeClr val="tx1"/>
                </a:solidFill>
              </a:rPr>
            </a:br>
            <a:r>
              <a:rPr lang="en-US" sz="4800" dirty="0">
                <a:solidFill>
                  <a:schemeClr val="tx1"/>
                </a:solidFill>
              </a:rPr>
              <a:t>OPTIONAL SLIDES</a:t>
            </a:r>
          </a:p>
        </p:txBody>
      </p:sp>
    </p:spTree>
    <p:extLst>
      <p:ext uri="{BB962C8B-B14F-4D97-AF65-F5344CB8AC3E}">
        <p14:creationId xmlns:p14="http://schemas.microsoft.com/office/powerpoint/2010/main" val="58847748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Kernel Space</a:t>
            </a:r>
          </a:p>
        </p:txBody>
      </p:sp>
      <p:sp>
        <p:nvSpPr>
          <p:cNvPr id="16387" name="Content Placeholder 2"/>
          <p:cNvSpPr>
            <a:spLocks noGrp="1"/>
          </p:cNvSpPr>
          <p:nvPr>
            <p:ph idx="1"/>
          </p:nvPr>
        </p:nvSpPr>
        <p:spPr>
          <a:xfrm>
            <a:off x="2476500" y="1670486"/>
            <a:ext cx="9959340" cy="5195134"/>
          </a:xfrm>
        </p:spPr>
        <p:txBody>
          <a:bodyPr/>
          <a:lstStyle/>
          <a:p>
            <a:r>
              <a:rPr lang="en-US" sz="3840" dirty="0"/>
              <a:t>Kernel space has access and can control all aspects of a Linux system</a:t>
            </a:r>
          </a:p>
          <a:p>
            <a:r>
              <a:rPr lang="en-US" sz="3840" dirty="0"/>
              <a:t>Loadable kernel modules (LKMs) are a common avenue for rootkits</a:t>
            </a:r>
          </a:p>
        </p:txBody>
      </p:sp>
    </p:spTree>
    <p:extLst>
      <p:ext uri="{BB962C8B-B14F-4D97-AF65-F5344CB8AC3E}">
        <p14:creationId xmlns:p14="http://schemas.microsoft.com/office/powerpoint/2010/main" val="7609391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User Space</a:t>
            </a:r>
          </a:p>
        </p:txBody>
      </p:sp>
      <p:sp>
        <p:nvSpPr>
          <p:cNvPr id="17411" name="Content Placeholder 2"/>
          <p:cNvSpPr>
            <a:spLocks noGrp="1"/>
          </p:cNvSpPr>
          <p:nvPr>
            <p:ph idx="1"/>
          </p:nvPr>
        </p:nvSpPr>
        <p:spPr>
          <a:xfrm>
            <a:off x="2476500" y="1752372"/>
            <a:ext cx="9959340" cy="5113248"/>
          </a:xfrm>
        </p:spPr>
        <p:txBody>
          <a:bodyPr/>
          <a:lstStyle/>
          <a:p>
            <a:r>
              <a:rPr lang="en-US" sz="3840" dirty="0"/>
              <a:t>User space is the most likely avenue that black-hat hackers attempt to exploit the Linux system.</a:t>
            </a:r>
          </a:p>
          <a:p>
            <a:r>
              <a:rPr lang="en-US" sz="3840" dirty="0"/>
              <a:t>It is common for black-hat hackers to gain unauthorized access simply by guessing an easy password from a user account.</a:t>
            </a:r>
          </a:p>
        </p:txBody>
      </p:sp>
    </p:spTree>
    <p:extLst>
      <p:ext uri="{BB962C8B-B14F-4D97-AF65-F5344CB8AC3E}">
        <p14:creationId xmlns:p14="http://schemas.microsoft.com/office/powerpoint/2010/main" val="83994928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Importance of Securing Core Components</a:t>
            </a:r>
          </a:p>
        </p:txBody>
      </p:sp>
      <p:sp>
        <p:nvSpPr>
          <p:cNvPr id="20483" name="Content Placeholder 2"/>
          <p:cNvSpPr>
            <a:spLocks noGrp="1"/>
          </p:cNvSpPr>
          <p:nvPr>
            <p:ph idx="1"/>
          </p:nvPr>
        </p:nvSpPr>
        <p:spPr>
          <a:xfrm>
            <a:off x="2476500" y="2161804"/>
            <a:ext cx="9959340" cy="5248645"/>
          </a:xfrm>
        </p:spPr>
        <p:txBody>
          <a:bodyPr/>
          <a:lstStyle/>
          <a:p>
            <a:r>
              <a:rPr lang="en-US" sz="3600" dirty="0"/>
              <a:t>Default settings, improper file permissions, and insecure user accounts are common methods used by black-hat hackers to gain unauthorized access.</a:t>
            </a:r>
          </a:p>
          <a:p>
            <a:r>
              <a:rPr lang="en-US" sz="3600" dirty="0"/>
              <a:t>Best practices and compliance standards require basic security and can result in hefty fines, if not followed.</a:t>
            </a:r>
          </a:p>
        </p:txBody>
      </p:sp>
    </p:spTree>
    <p:extLst>
      <p:ext uri="{BB962C8B-B14F-4D97-AF65-F5344CB8AC3E}">
        <p14:creationId xmlns:p14="http://schemas.microsoft.com/office/powerpoint/2010/main" val="16176548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5836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2476500" y="361950"/>
            <a:ext cx="9959340" cy="1188720"/>
          </a:xfrm>
        </p:spPr>
        <p:txBody>
          <a:bodyPr>
            <a:normAutofit fontScale="90000"/>
          </a:bodyPr>
          <a:lstStyle/>
          <a:p>
            <a:r>
              <a:rPr lang="en-US" sz="4800" dirty="0">
                <a:ea typeface="ＭＳ Ｐゴシック" pitchFamily="106" charset="-128"/>
              </a:rPr>
              <a:t>Red Hat’s Authentication</a:t>
            </a:r>
            <a:br>
              <a:rPr lang="en-US" sz="4800" dirty="0">
                <a:ea typeface="ＭＳ Ｐゴシック" pitchFamily="106" charset="-128"/>
              </a:rPr>
            </a:br>
            <a:r>
              <a:rPr lang="en-US" sz="4800" dirty="0">
                <a:ea typeface="ＭＳ Ｐゴシック" pitchFamily="106" charset="-128"/>
              </a:rPr>
              <a:t>Configuration Tool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8355" y="2285667"/>
            <a:ext cx="8204264" cy="4511768"/>
          </a:xfrm>
          <a:prstGeom prst="rect">
            <a:avLst/>
          </a:prstGeom>
        </p:spPr>
      </p:pic>
    </p:spTree>
    <p:extLst>
      <p:ext uri="{BB962C8B-B14F-4D97-AF65-F5344CB8AC3E}">
        <p14:creationId xmlns:p14="http://schemas.microsoft.com/office/powerpoint/2010/main" val="52943468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476500" y="1554480"/>
          <a:ext cx="9959340" cy="5866205"/>
        </p:xfrm>
        <a:graphic>
          <a:graphicData uri="http://schemas.openxmlformats.org/drawingml/2006/table">
            <a:tbl>
              <a:tblPr firstRow="1" bandRow="1">
                <a:tableStyleId>{5C22544A-7EE6-4342-B048-85BDC9FD1C3A}</a:tableStyleId>
              </a:tblPr>
              <a:tblGrid>
                <a:gridCol w="4378550">
                  <a:extLst>
                    <a:ext uri="{9D8B030D-6E8A-4147-A177-3AD203B41FA5}">
                      <a16:colId xmlns:a16="http://schemas.microsoft.com/office/drawing/2014/main" val="20000"/>
                    </a:ext>
                  </a:extLst>
                </a:gridCol>
                <a:gridCol w="5580790">
                  <a:extLst>
                    <a:ext uri="{9D8B030D-6E8A-4147-A177-3AD203B41FA5}">
                      <a16:colId xmlns:a16="http://schemas.microsoft.com/office/drawing/2014/main" val="20001"/>
                    </a:ext>
                  </a:extLst>
                </a:gridCol>
              </a:tblGrid>
              <a:tr h="765473">
                <a:tc>
                  <a:txBody>
                    <a:bodyPr/>
                    <a:lstStyle/>
                    <a:p>
                      <a:pPr algn="ctr"/>
                      <a:r>
                        <a:rPr lang="en-US" sz="2900" dirty="0"/>
                        <a:t>Configuration Options</a:t>
                      </a:r>
                    </a:p>
                  </a:txBody>
                  <a:tcPr marL="109728" marR="109728" marT="54864" marB="54864"/>
                </a:tc>
                <a:tc>
                  <a:txBody>
                    <a:bodyPr/>
                    <a:lstStyle/>
                    <a:p>
                      <a:pPr algn="ctr"/>
                      <a:r>
                        <a:rPr lang="en-US" sz="2900" dirty="0"/>
                        <a:t>Comments</a:t>
                      </a:r>
                    </a:p>
                  </a:txBody>
                  <a:tcPr marL="109728" marR="109728" marT="54864" marB="54864"/>
                </a:tc>
                <a:extLst>
                  <a:ext uri="{0D108BD9-81ED-4DB2-BD59-A6C34878D82A}">
                    <a16:rowId xmlns:a16="http://schemas.microsoft.com/office/drawing/2014/main" val="10000"/>
                  </a:ext>
                </a:extLst>
              </a:tr>
              <a:tr h="663409">
                <a:tc>
                  <a:txBody>
                    <a:bodyPr/>
                    <a:lstStyle/>
                    <a:p>
                      <a:r>
                        <a:rPr lang="en-US" sz="2900" dirty="0"/>
                        <a:t>default=0</a:t>
                      </a:r>
                    </a:p>
                  </a:txBody>
                  <a:tcPr marL="109728" marR="109728" marT="54864" marB="54864"/>
                </a:tc>
                <a:tc>
                  <a:txBody>
                    <a:bodyPr/>
                    <a:lstStyle/>
                    <a:p>
                      <a:r>
                        <a:rPr lang="en-US" sz="2900" dirty="0"/>
                        <a:t>Is for default kernel to boot</a:t>
                      </a:r>
                    </a:p>
                  </a:txBody>
                  <a:tcPr marL="109728" marR="109728" marT="54864" marB="54864"/>
                </a:tc>
                <a:extLst>
                  <a:ext uri="{0D108BD9-81ED-4DB2-BD59-A6C34878D82A}">
                    <a16:rowId xmlns:a16="http://schemas.microsoft.com/office/drawing/2014/main" val="10001"/>
                  </a:ext>
                </a:extLst>
              </a:tr>
              <a:tr h="663409">
                <a:tc>
                  <a:txBody>
                    <a:bodyPr/>
                    <a:lstStyle/>
                    <a:p>
                      <a:r>
                        <a:rPr lang="en-US" sz="2900" dirty="0"/>
                        <a:t>timeout=0 </a:t>
                      </a:r>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solidFill>
                            <a:schemeClr val="tx1"/>
                          </a:solidFill>
                        </a:rPr>
                        <a:t>Sets the timeout to zero</a:t>
                      </a:r>
                    </a:p>
                  </a:txBody>
                  <a:tcPr marL="109728" marR="109728" marT="54864" marB="54864"/>
                </a:tc>
                <a:extLst>
                  <a:ext uri="{0D108BD9-81ED-4DB2-BD59-A6C34878D82A}">
                    <a16:rowId xmlns:a16="http://schemas.microsoft.com/office/drawing/2014/main" val="10002"/>
                  </a:ext>
                </a:extLst>
              </a:tr>
              <a:tr h="1173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t>color green/blue </a:t>
                      </a:r>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solidFill>
                            <a:schemeClr val="tx1"/>
                          </a:solidFill>
                        </a:rPr>
                        <a:t>Specifies the color for the GRUB screen</a:t>
                      </a:r>
                    </a:p>
                  </a:txBody>
                  <a:tcPr marL="109728" marR="109728" marT="54864" marB="54864"/>
                </a:tc>
                <a:extLst>
                  <a:ext uri="{0D108BD9-81ED-4DB2-BD59-A6C34878D82A}">
                    <a16:rowId xmlns:a16="http://schemas.microsoft.com/office/drawing/2014/main" val="10003"/>
                  </a:ext>
                </a:extLst>
              </a:tr>
              <a:tr h="1173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kern="1200" dirty="0">
                          <a:solidFill>
                            <a:schemeClr val="dk1"/>
                          </a:solidFill>
                          <a:latin typeface="+mn-lt"/>
                          <a:ea typeface="+mn-ea"/>
                          <a:cs typeface="+mn-cs"/>
                        </a:rPr>
                        <a:t>password – md5 &lt;encrypted password&gt; </a:t>
                      </a:r>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solidFill>
                            <a:schemeClr val="tx1"/>
                          </a:solidFill>
                        </a:rPr>
                        <a:t>Is for the encrypted password</a:t>
                      </a:r>
                    </a:p>
                  </a:txBody>
                  <a:tcPr marL="109728" marR="109728" marT="54864" marB="54864"/>
                </a:tc>
                <a:extLst>
                  <a:ext uri="{0D108BD9-81ED-4DB2-BD59-A6C34878D82A}">
                    <a16:rowId xmlns:a16="http://schemas.microsoft.com/office/drawing/2014/main" val="10004"/>
                  </a:ext>
                </a:extLst>
              </a:tr>
              <a:tr h="14264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kern="1200" dirty="0">
                          <a:solidFill>
                            <a:schemeClr val="dk1"/>
                          </a:solidFill>
                          <a:latin typeface="+mn-lt"/>
                          <a:ea typeface="+mn-ea"/>
                          <a:cs typeface="+mn-cs"/>
                        </a:rPr>
                        <a:t>splashimage=(hd0,0)/grub/splash.xpm.gz </a:t>
                      </a:r>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kern="1200" dirty="0">
                          <a:solidFill>
                            <a:schemeClr val="tx1"/>
                          </a:solidFill>
                          <a:latin typeface="+mn-lt"/>
                          <a:ea typeface="+mn-ea"/>
                          <a:cs typeface="+mn-cs"/>
                        </a:rPr>
                        <a:t>Is for “splash” image that shows when you access the GRUB menu</a:t>
                      </a:r>
                    </a:p>
                  </a:txBody>
                  <a:tcPr marL="109728" marR="109728" marT="54864" marB="54864"/>
                </a:tc>
                <a:extLst>
                  <a:ext uri="{0D108BD9-81ED-4DB2-BD59-A6C34878D82A}">
                    <a16:rowId xmlns:a16="http://schemas.microsoft.com/office/drawing/2014/main" val="10005"/>
                  </a:ext>
                </a:extLst>
              </a:tr>
            </a:tbl>
          </a:graphicData>
        </a:graphic>
      </p:graphicFrame>
      <p:sp>
        <p:nvSpPr>
          <p:cNvPr id="8217"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GRUB Configuration Options</a:t>
            </a:r>
          </a:p>
        </p:txBody>
      </p:sp>
    </p:spTree>
    <p:extLst>
      <p:ext uri="{BB962C8B-B14F-4D97-AF65-F5344CB8AC3E}">
        <p14:creationId xmlns:p14="http://schemas.microsoft.com/office/powerpoint/2010/main" val="11839172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Layered Security</a:t>
            </a:r>
          </a:p>
        </p:txBody>
      </p:sp>
      <p:graphicFrame>
        <p:nvGraphicFramePr>
          <p:cNvPr id="2" name="Diagram 1"/>
          <p:cNvGraphicFramePr/>
          <p:nvPr/>
        </p:nvGraphicFramePr>
        <p:xfrm>
          <a:off x="3690850" y="1801389"/>
          <a:ext cx="7315200" cy="5395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1997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Common Linux Access Controls</a:t>
            </a:r>
          </a:p>
        </p:txBody>
      </p:sp>
      <p:pic>
        <p:nvPicPr>
          <p:cNvPr id="12291" name="Picture 32"/>
          <p:cNvPicPr>
            <a:picLocks noChangeAspect="1" noChangeArrowheads="1"/>
          </p:cNvPicPr>
          <p:nvPr/>
        </p:nvPicPr>
        <p:blipFill>
          <a:blip r:embed="rId2" cstate="print"/>
          <a:srcRect/>
          <a:stretch>
            <a:fillRect/>
          </a:stretch>
        </p:blipFill>
        <p:spPr bwMode="auto">
          <a:xfrm>
            <a:off x="6558916" y="3133726"/>
            <a:ext cx="2103120" cy="1754504"/>
          </a:xfrm>
          <a:prstGeom prst="rect">
            <a:avLst/>
          </a:prstGeom>
          <a:noFill/>
          <a:ln w="9525">
            <a:noFill/>
            <a:miter lim="800000"/>
            <a:headEnd/>
            <a:tailEnd/>
          </a:ln>
        </p:spPr>
      </p:pic>
      <p:graphicFrame>
        <p:nvGraphicFramePr>
          <p:cNvPr id="5" name="Diagram 4"/>
          <p:cNvGraphicFramePr/>
          <p:nvPr/>
        </p:nvGraphicFramePr>
        <p:xfrm>
          <a:off x="2828107" y="1254035"/>
          <a:ext cx="8758645" cy="5897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564504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Access Control Mechanisms</a:t>
            </a:r>
          </a:p>
        </p:txBody>
      </p:sp>
      <p:grpSp>
        <p:nvGrpSpPr>
          <p:cNvPr id="14339" name="Group 5"/>
          <p:cNvGrpSpPr>
            <a:grpSpLocks/>
          </p:cNvGrpSpPr>
          <p:nvPr/>
        </p:nvGrpSpPr>
        <p:grpSpPr bwMode="auto">
          <a:xfrm>
            <a:off x="2611756" y="1535430"/>
            <a:ext cx="9641204" cy="5732269"/>
            <a:chOff x="653143" y="1435612"/>
            <a:chExt cx="8033657" cy="3986775"/>
          </a:xfrm>
        </p:grpSpPr>
        <p:sp>
          <p:nvSpPr>
            <p:cNvPr id="7" name="Freeform 6"/>
            <p:cNvSpPr/>
            <p:nvPr/>
          </p:nvSpPr>
          <p:spPr>
            <a:xfrm>
              <a:off x="653143" y="1435612"/>
              <a:ext cx="8033657" cy="679275"/>
            </a:xfrm>
            <a:custGeom>
              <a:avLst/>
              <a:gdLst>
                <a:gd name="connsiteX0" fmla="*/ 0 w 8033657"/>
                <a:gd name="connsiteY0" fmla="*/ 113102 h 678600"/>
                <a:gd name="connsiteX1" fmla="*/ 33127 w 8033657"/>
                <a:gd name="connsiteY1" fmla="*/ 33127 h 678600"/>
                <a:gd name="connsiteX2" fmla="*/ 113102 w 8033657"/>
                <a:gd name="connsiteY2" fmla="*/ 0 h 678600"/>
                <a:gd name="connsiteX3" fmla="*/ 7920555 w 8033657"/>
                <a:gd name="connsiteY3" fmla="*/ 0 h 678600"/>
                <a:gd name="connsiteX4" fmla="*/ 8000530 w 8033657"/>
                <a:gd name="connsiteY4" fmla="*/ 33127 h 678600"/>
                <a:gd name="connsiteX5" fmla="*/ 8033657 w 8033657"/>
                <a:gd name="connsiteY5" fmla="*/ 113102 h 678600"/>
                <a:gd name="connsiteX6" fmla="*/ 8033657 w 8033657"/>
                <a:gd name="connsiteY6" fmla="*/ 565498 h 678600"/>
                <a:gd name="connsiteX7" fmla="*/ 8000530 w 8033657"/>
                <a:gd name="connsiteY7" fmla="*/ 645473 h 678600"/>
                <a:gd name="connsiteX8" fmla="*/ 7920555 w 8033657"/>
                <a:gd name="connsiteY8" fmla="*/ 678600 h 678600"/>
                <a:gd name="connsiteX9" fmla="*/ 113102 w 8033657"/>
                <a:gd name="connsiteY9" fmla="*/ 678600 h 678600"/>
                <a:gd name="connsiteX10" fmla="*/ 33127 w 8033657"/>
                <a:gd name="connsiteY10" fmla="*/ 645473 h 678600"/>
                <a:gd name="connsiteX11" fmla="*/ 0 w 8033657"/>
                <a:gd name="connsiteY11" fmla="*/ 565498 h 678600"/>
                <a:gd name="connsiteX12" fmla="*/ 0 w 8033657"/>
                <a:gd name="connsiteY12" fmla="*/ 113102 h 67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33657" h="678600">
                  <a:moveTo>
                    <a:pt x="0" y="113102"/>
                  </a:moveTo>
                  <a:cubicBezTo>
                    <a:pt x="0" y="83105"/>
                    <a:pt x="11916" y="54338"/>
                    <a:pt x="33127" y="33127"/>
                  </a:cubicBezTo>
                  <a:cubicBezTo>
                    <a:pt x="54338" y="11916"/>
                    <a:pt x="83106" y="0"/>
                    <a:pt x="113102" y="0"/>
                  </a:cubicBezTo>
                  <a:lnTo>
                    <a:pt x="7920555" y="0"/>
                  </a:lnTo>
                  <a:cubicBezTo>
                    <a:pt x="7950552" y="0"/>
                    <a:pt x="7979319" y="11916"/>
                    <a:pt x="8000530" y="33127"/>
                  </a:cubicBezTo>
                  <a:cubicBezTo>
                    <a:pt x="8021741" y="54338"/>
                    <a:pt x="8033657" y="83106"/>
                    <a:pt x="8033657" y="113102"/>
                  </a:cubicBezTo>
                  <a:lnTo>
                    <a:pt x="8033657" y="565498"/>
                  </a:lnTo>
                  <a:cubicBezTo>
                    <a:pt x="8033657" y="595495"/>
                    <a:pt x="8021741" y="624262"/>
                    <a:pt x="8000530" y="645473"/>
                  </a:cubicBezTo>
                  <a:cubicBezTo>
                    <a:pt x="7979319" y="666684"/>
                    <a:pt x="7950551" y="678600"/>
                    <a:pt x="7920555" y="678600"/>
                  </a:cubicBezTo>
                  <a:lnTo>
                    <a:pt x="113102" y="678600"/>
                  </a:lnTo>
                  <a:cubicBezTo>
                    <a:pt x="83105" y="678600"/>
                    <a:pt x="54338" y="666684"/>
                    <a:pt x="33127" y="645473"/>
                  </a:cubicBezTo>
                  <a:cubicBezTo>
                    <a:pt x="11916" y="624262"/>
                    <a:pt x="0" y="595494"/>
                    <a:pt x="0" y="565498"/>
                  </a:cubicBezTo>
                  <a:lnTo>
                    <a:pt x="0" y="1131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2340" tIns="172340" rIns="172340" bIns="172340" spcCol="1270" anchor="ctr"/>
            <a:lstStyle/>
            <a:p>
              <a:pPr defTabSz="1546860">
                <a:lnSpc>
                  <a:spcPct val="90000"/>
                </a:lnSpc>
                <a:spcAft>
                  <a:spcPct val="35000"/>
                </a:spcAft>
                <a:defRPr/>
              </a:pPr>
              <a:r>
                <a:rPr lang="en-US" sz="3600" dirty="0"/>
                <a:t>DAC</a:t>
              </a:r>
            </a:p>
          </p:txBody>
        </p:sp>
        <p:sp>
          <p:nvSpPr>
            <p:cNvPr id="8" name="Freeform 7"/>
            <p:cNvSpPr/>
            <p:nvPr/>
          </p:nvSpPr>
          <p:spPr>
            <a:xfrm>
              <a:off x="653143" y="2114887"/>
              <a:ext cx="8033657" cy="479302"/>
            </a:xfrm>
            <a:custGeom>
              <a:avLst/>
              <a:gdLst>
                <a:gd name="connsiteX0" fmla="*/ 0 w 8033657"/>
                <a:gd name="connsiteY0" fmla="*/ 0 h 480240"/>
                <a:gd name="connsiteX1" fmla="*/ 8033657 w 8033657"/>
                <a:gd name="connsiteY1" fmla="*/ 0 h 480240"/>
                <a:gd name="connsiteX2" fmla="*/ 8033657 w 8033657"/>
                <a:gd name="connsiteY2" fmla="*/ 480240 h 480240"/>
                <a:gd name="connsiteX3" fmla="*/ 0 w 8033657"/>
                <a:gd name="connsiteY3" fmla="*/ 480240 h 480240"/>
                <a:gd name="connsiteX4" fmla="*/ 0 w 8033657"/>
                <a:gd name="connsiteY4" fmla="*/ 0 h 48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657" h="480240">
                  <a:moveTo>
                    <a:pt x="0" y="0"/>
                  </a:moveTo>
                  <a:lnTo>
                    <a:pt x="8033657" y="0"/>
                  </a:lnTo>
                  <a:lnTo>
                    <a:pt x="8033657" y="480240"/>
                  </a:lnTo>
                  <a:lnTo>
                    <a:pt x="0" y="48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06083" tIns="44196" rIns="247498" bIns="44196" spcCol="1270"/>
            <a:lstStyle/>
            <a:p>
              <a:pPr marL="274320" lvl="1" indent="-274320" defTabSz="1226820">
                <a:lnSpc>
                  <a:spcPct val="90000"/>
                </a:lnSpc>
                <a:spcAft>
                  <a:spcPct val="20000"/>
                </a:spcAft>
                <a:buFont typeface="Wingdings" pitchFamily="2" charset="2"/>
                <a:buChar char="§"/>
                <a:defRPr/>
              </a:pPr>
              <a:r>
                <a:rPr lang="en-US" sz="2880" dirty="0"/>
                <a:t>Defines the access control for objects in the filesystem</a:t>
              </a:r>
            </a:p>
          </p:txBody>
        </p:sp>
        <p:sp>
          <p:nvSpPr>
            <p:cNvPr id="9" name="Freeform 8"/>
            <p:cNvSpPr/>
            <p:nvPr/>
          </p:nvSpPr>
          <p:spPr>
            <a:xfrm>
              <a:off x="653143" y="2594189"/>
              <a:ext cx="8033657" cy="679275"/>
            </a:xfrm>
            <a:custGeom>
              <a:avLst/>
              <a:gdLst>
                <a:gd name="connsiteX0" fmla="*/ 0 w 8033657"/>
                <a:gd name="connsiteY0" fmla="*/ 113102 h 678600"/>
                <a:gd name="connsiteX1" fmla="*/ 33127 w 8033657"/>
                <a:gd name="connsiteY1" fmla="*/ 33127 h 678600"/>
                <a:gd name="connsiteX2" fmla="*/ 113102 w 8033657"/>
                <a:gd name="connsiteY2" fmla="*/ 0 h 678600"/>
                <a:gd name="connsiteX3" fmla="*/ 7920555 w 8033657"/>
                <a:gd name="connsiteY3" fmla="*/ 0 h 678600"/>
                <a:gd name="connsiteX4" fmla="*/ 8000530 w 8033657"/>
                <a:gd name="connsiteY4" fmla="*/ 33127 h 678600"/>
                <a:gd name="connsiteX5" fmla="*/ 8033657 w 8033657"/>
                <a:gd name="connsiteY5" fmla="*/ 113102 h 678600"/>
                <a:gd name="connsiteX6" fmla="*/ 8033657 w 8033657"/>
                <a:gd name="connsiteY6" fmla="*/ 565498 h 678600"/>
                <a:gd name="connsiteX7" fmla="*/ 8000530 w 8033657"/>
                <a:gd name="connsiteY7" fmla="*/ 645473 h 678600"/>
                <a:gd name="connsiteX8" fmla="*/ 7920555 w 8033657"/>
                <a:gd name="connsiteY8" fmla="*/ 678600 h 678600"/>
                <a:gd name="connsiteX9" fmla="*/ 113102 w 8033657"/>
                <a:gd name="connsiteY9" fmla="*/ 678600 h 678600"/>
                <a:gd name="connsiteX10" fmla="*/ 33127 w 8033657"/>
                <a:gd name="connsiteY10" fmla="*/ 645473 h 678600"/>
                <a:gd name="connsiteX11" fmla="*/ 0 w 8033657"/>
                <a:gd name="connsiteY11" fmla="*/ 565498 h 678600"/>
                <a:gd name="connsiteX12" fmla="*/ 0 w 8033657"/>
                <a:gd name="connsiteY12" fmla="*/ 113102 h 67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33657" h="678600">
                  <a:moveTo>
                    <a:pt x="0" y="113102"/>
                  </a:moveTo>
                  <a:cubicBezTo>
                    <a:pt x="0" y="83105"/>
                    <a:pt x="11916" y="54338"/>
                    <a:pt x="33127" y="33127"/>
                  </a:cubicBezTo>
                  <a:cubicBezTo>
                    <a:pt x="54338" y="11916"/>
                    <a:pt x="83106" y="0"/>
                    <a:pt x="113102" y="0"/>
                  </a:cubicBezTo>
                  <a:lnTo>
                    <a:pt x="7920555" y="0"/>
                  </a:lnTo>
                  <a:cubicBezTo>
                    <a:pt x="7950552" y="0"/>
                    <a:pt x="7979319" y="11916"/>
                    <a:pt x="8000530" y="33127"/>
                  </a:cubicBezTo>
                  <a:cubicBezTo>
                    <a:pt x="8021741" y="54338"/>
                    <a:pt x="8033657" y="83106"/>
                    <a:pt x="8033657" y="113102"/>
                  </a:cubicBezTo>
                  <a:lnTo>
                    <a:pt x="8033657" y="565498"/>
                  </a:lnTo>
                  <a:cubicBezTo>
                    <a:pt x="8033657" y="595495"/>
                    <a:pt x="8021741" y="624262"/>
                    <a:pt x="8000530" y="645473"/>
                  </a:cubicBezTo>
                  <a:cubicBezTo>
                    <a:pt x="7979319" y="666684"/>
                    <a:pt x="7950551" y="678600"/>
                    <a:pt x="7920555" y="678600"/>
                  </a:cubicBezTo>
                  <a:lnTo>
                    <a:pt x="113102" y="678600"/>
                  </a:lnTo>
                  <a:cubicBezTo>
                    <a:pt x="83105" y="678600"/>
                    <a:pt x="54338" y="666684"/>
                    <a:pt x="33127" y="645473"/>
                  </a:cubicBezTo>
                  <a:cubicBezTo>
                    <a:pt x="11916" y="624262"/>
                    <a:pt x="0" y="595494"/>
                    <a:pt x="0" y="565498"/>
                  </a:cubicBezTo>
                  <a:lnTo>
                    <a:pt x="0" y="1131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2340" tIns="172340" rIns="172340" bIns="172340" spcCol="1270" anchor="ctr"/>
            <a:lstStyle/>
            <a:p>
              <a:pPr defTabSz="1546860">
                <a:lnSpc>
                  <a:spcPct val="90000"/>
                </a:lnSpc>
                <a:spcAft>
                  <a:spcPct val="35000"/>
                </a:spcAft>
                <a:defRPr/>
              </a:pPr>
              <a:r>
                <a:rPr lang="en-US" sz="3600" dirty="0"/>
                <a:t>ACLs</a:t>
              </a:r>
              <a:r>
                <a:rPr lang="en-US" sz="3480" dirty="0"/>
                <a:t> </a:t>
              </a:r>
            </a:p>
          </p:txBody>
        </p:sp>
        <p:sp>
          <p:nvSpPr>
            <p:cNvPr id="10" name="Freeform 9"/>
            <p:cNvSpPr/>
            <p:nvPr/>
          </p:nvSpPr>
          <p:spPr>
            <a:xfrm>
              <a:off x="653143" y="3273464"/>
              <a:ext cx="8033657" cy="990345"/>
            </a:xfrm>
            <a:custGeom>
              <a:avLst/>
              <a:gdLst>
                <a:gd name="connsiteX0" fmla="*/ 0 w 8033657"/>
                <a:gd name="connsiteY0" fmla="*/ 0 h 990494"/>
                <a:gd name="connsiteX1" fmla="*/ 8033657 w 8033657"/>
                <a:gd name="connsiteY1" fmla="*/ 0 h 990494"/>
                <a:gd name="connsiteX2" fmla="*/ 8033657 w 8033657"/>
                <a:gd name="connsiteY2" fmla="*/ 990494 h 990494"/>
                <a:gd name="connsiteX3" fmla="*/ 0 w 8033657"/>
                <a:gd name="connsiteY3" fmla="*/ 990494 h 990494"/>
                <a:gd name="connsiteX4" fmla="*/ 0 w 8033657"/>
                <a:gd name="connsiteY4" fmla="*/ 0 h 99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657" h="990494">
                  <a:moveTo>
                    <a:pt x="0" y="0"/>
                  </a:moveTo>
                  <a:lnTo>
                    <a:pt x="8033657" y="0"/>
                  </a:lnTo>
                  <a:lnTo>
                    <a:pt x="8033657" y="990494"/>
                  </a:lnTo>
                  <a:lnTo>
                    <a:pt x="0" y="9904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06083" tIns="44196" rIns="247498" bIns="44196" spcCol="1270"/>
            <a:lstStyle/>
            <a:p>
              <a:pPr marL="274320" lvl="1" indent="-274320" defTabSz="1226820">
                <a:lnSpc>
                  <a:spcPct val="90000"/>
                </a:lnSpc>
                <a:spcAft>
                  <a:spcPct val="20000"/>
                </a:spcAft>
                <a:buFont typeface="Wingdings" pitchFamily="2" charset="2"/>
                <a:buChar char="§"/>
                <a:defRPr/>
              </a:pPr>
              <a:r>
                <a:rPr lang="en-US" sz="2880" dirty="0"/>
                <a:t>Grants “special” permissions to users or groups for an object in the filesystem that are not specified in the DAC permissions</a:t>
              </a:r>
            </a:p>
          </p:txBody>
        </p:sp>
        <p:sp>
          <p:nvSpPr>
            <p:cNvPr id="11" name="Freeform 10"/>
            <p:cNvSpPr/>
            <p:nvPr/>
          </p:nvSpPr>
          <p:spPr>
            <a:xfrm>
              <a:off x="653143" y="4263810"/>
              <a:ext cx="8033657" cy="677689"/>
            </a:xfrm>
            <a:custGeom>
              <a:avLst/>
              <a:gdLst>
                <a:gd name="connsiteX0" fmla="*/ 0 w 8033657"/>
                <a:gd name="connsiteY0" fmla="*/ 113102 h 678600"/>
                <a:gd name="connsiteX1" fmla="*/ 33127 w 8033657"/>
                <a:gd name="connsiteY1" fmla="*/ 33127 h 678600"/>
                <a:gd name="connsiteX2" fmla="*/ 113102 w 8033657"/>
                <a:gd name="connsiteY2" fmla="*/ 0 h 678600"/>
                <a:gd name="connsiteX3" fmla="*/ 7920555 w 8033657"/>
                <a:gd name="connsiteY3" fmla="*/ 0 h 678600"/>
                <a:gd name="connsiteX4" fmla="*/ 8000530 w 8033657"/>
                <a:gd name="connsiteY4" fmla="*/ 33127 h 678600"/>
                <a:gd name="connsiteX5" fmla="*/ 8033657 w 8033657"/>
                <a:gd name="connsiteY5" fmla="*/ 113102 h 678600"/>
                <a:gd name="connsiteX6" fmla="*/ 8033657 w 8033657"/>
                <a:gd name="connsiteY6" fmla="*/ 565498 h 678600"/>
                <a:gd name="connsiteX7" fmla="*/ 8000530 w 8033657"/>
                <a:gd name="connsiteY7" fmla="*/ 645473 h 678600"/>
                <a:gd name="connsiteX8" fmla="*/ 7920555 w 8033657"/>
                <a:gd name="connsiteY8" fmla="*/ 678600 h 678600"/>
                <a:gd name="connsiteX9" fmla="*/ 113102 w 8033657"/>
                <a:gd name="connsiteY9" fmla="*/ 678600 h 678600"/>
                <a:gd name="connsiteX10" fmla="*/ 33127 w 8033657"/>
                <a:gd name="connsiteY10" fmla="*/ 645473 h 678600"/>
                <a:gd name="connsiteX11" fmla="*/ 0 w 8033657"/>
                <a:gd name="connsiteY11" fmla="*/ 565498 h 678600"/>
                <a:gd name="connsiteX12" fmla="*/ 0 w 8033657"/>
                <a:gd name="connsiteY12" fmla="*/ 113102 h 67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33657" h="678600">
                  <a:moveTo>
                    <a:pt x="0" y="113102"/>
                  </a:moveTo>
                  <a:cubicBezTo>
                    <a:pt x="0" y="83105"/>
                    <a:pt x="11916" y="54338"/>
                    <a:pt x="33127" y="33127"/>
                  </a:cubicBezTo>
                  <a:cubicBezTo>
                    <a:pt x="54338" y="11916"/>
                    <a:pt x="83106" y="0"/>
                    <a:pt x="113102" y="0"/>
                  </a:cubicBezTo>
                  <a:lnTo>
                    <a:pt x="7920555" y="0"/>
                  </a:lnTo>
                  <a:cubicBezTo>
                    <a:pt x="7950552" y="0"/>
                    <a:pt x="7979319" y="11916"/>
                    <a:pt x="8000530" y="33127"/>
                  </a:cubicBezTo>
                  <a:cubicBezTo>
                    <a:pt x="8021741" y="54338"/>
                    <a:pt x="8033657" y="83106"/>
                    <a:pt x="8033657" y="113102"/>
                  </a:cubicBezTo>
                  <a:lnTo>
                    <a:pt x="8033657" y="565498"/>
                  </a:lnTo>
                  <a:cubicBezTo>
                    <a:pt x="8033657" y="595495"/>
                    <a:pt x="8021741" y="624262"/>
                    <a:pt x="8000530" y="645473"/>
                  </a:cubicBezTo>
                  <a:cubicBezTo>
                    <a:pt x="7979319" y="666684"/>
                    <a:pt x="7950551" y="678600"/>
                    <a:pt x="7920555" y="678600"/>
                  </a:cubicBezTo>
                  <a:lnTo>
                    <a:pt x="113102" y="678600"/>
                  </a:lnTo>
                  <a:cubicBezTo>
                    <a:pt x="83105" y="678600"/>
                    <a:pt x="54338" y="666684"/>
                    <a:pt x="33127" y="645473"/>
                  </a:cubicBezTo>
                  <a:cubicBezTo>
                    <a:pt x="11916" y="624262"/>
                    <a:pt x="0" y="595494"/>
                    <a:pt x="0" y="565498"/>
                  </a:cubicBezTo>
                  <a:lnTo>
                    <a:pt x="0" y="1131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2340" tIns="172340" rIns="172340" bIns="172340" spcCol="1270" anchor="ctr"/>
            <a:lstStyle/>
            <a:p>
              <a:pPr defTabSz="1546860">
                <a:lnSpc>
                  <a:spcPct val="90000"/>
                </a:lnSpc>
                <a:spcAft>
                  <a:spcPct val="35000"/>
                </a:spcAft>
                <a:defRPr/>
              </a:pPr>
              <a:r>
                <a:rPr lang="en-US" sz="3600" dirty="0"/>
                <a:t>MAC</a:t>
              </a:r>
            </a:p>
          </p:txBody>
        </p:sp>
        <p:sp>
          <p:nvSpPr>
            <p:cNvPr id="12" name="Freeform 11"/>
            <p:cNvSpPr/>
            <p:nvPr/>
          </p:nvSpPr>
          <p:spPr>
            <a:xfrm>
              <a:off x="653143" y="4941499"/>
              <a:ext cx="8033657" cy="480888"/>
            </a:xfrm>
            <a:custGeom>
              <a:avLst/>
              <a:gdLst>
                <a:gd name="connsiteX0" fmla="*/ 0 w 8033657"/>
                <a:gd name="connsiteY0" fmla="*/ 0 h 480240"/>
                <a:gd name="connsiteX1" fmla="*/ 8033657 w 8033657"/>
                <a:gd name="connsiteY1" fmla="*/ 0 h 480240"/>
                <a:gd name="connsiteX2" fmla="*/ 8033657 w 8033657"/>
                <a:gd name="connsiteY2" fmla="*/ 480240 h 480240"/>
                <a:gd name="connsiteX3" fmla="*/ 0 w 8033657"/>
                <a:gd name="connsiteY3" fmla="*/ 480240 h 480240"/>
                <a:gd name="connsiteX4" fmla="*/ 0 w 8033657"/>
                <a:gd name="connsiteY4" fmla="*/ 0 h 48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657" h="480240">
                  <a:moveTo>
                    <a:pt x="0" y="0"/>
                  </a:moveTo>
                  <a:lnTo>
                    <a:pt x="8033657" y="0"/>
                  </a:lnTo>
                  <a:lnTo>
                    <a:pt x="8033657" y="480240"/>
                  </a:lnTo>
                  <a:lnTo>
                    <a:pt x="0" y="48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306083" tIns="44196" rIns="247498" bIns="44196" spcCol="1270"/>
            <a:lstStyle/>
            <a:p>
              <a:pPr marL="274320" lvl="1" indent="-274320" defTabSz="1226820">
                <a:lnSpc>
                  <a:spcPct val="90000"/>
                </a:lnSpc>
                <a:spcAft>
                  <a:spcPct val="20000"/>
                </a:spcAft>
                <a:buFont typeface="Wingdings" pitchFamily="2" charset="2"/>
                <a:buChar char="§"/>
                <a:defRPr/>
              </a:pPr>
              <a:r>
                <a:rPr lang="en-US" sz="2880" dirty="0"/>
                <a:t>Adds additional categories to objects in the filesystem </a:t>
              </a:r>
            </a:p>
          </p:txBody>
        </p:sp>
      </p:grpSp>
    </p:spTree>
    <p:extLst>
      <p:ext uri="{BB962C8B-B14F-4D97-AF65-F5344CB8AC3E}">
        <p14:creationId xmlns:p14="http://schemas.microsoft.com/office/powerpoint/2010/main" val="18335126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The Linux Firewall</a:t>
            </a:r>
          </a:p>
        </p:txBody>
      </p:sp>
      <p:sp>
        <p:nvSpPr>
          <p:cNvPr id="5" name="Rounded Rectangle 4"/>
          <p:cNvSpPr/>
          <p:nvPr/>
        </p:nvSpPr>
        <p:spPr bwMode="auto">
          <a:xfrm>
            <a:off x="11014115" y="2561839"/>
            <a:ext cx="1109124" cy="444935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wordArtVert" anchor="ctr" anchorCtr="1"/>
          <a:lstStyle/>
          <a:p>
            <a:pPr eaLnBrk="0" hangingPunct="0">
              <a:defRPr/>
            </a:pPr>
            <a:r>
              <a:rPr lang="en-US" sz="2880" b="1" dirty="0">
                <a:solidFill>
                  <a:schemeClr val="bg1"/>
                </a:solidFill>
              </a:rPr>
              <a:t>Hardware</a:t>
            </a:r>
          </a:p>
        </p:txBody>
      </p:sp>
      <p:sp>
        <p:nvSpPr>
          <p:cNvPr id="6" name="Rounded Rectangle 5"/>
          <p:cNvSpPr/>
          <p:nvPr/>
        </p:nvSpPr>
        <p:spPr bwMode="auto">
          <a:xfrm>
            <a:off x="9568744" y="2070656"/>
            <a:ext cx="1427668" cy="5380212"/>
          </a:xfrm>
          <a:prstGeom prst="roundRect">
            <a:avLst/>
          </a:prstGeom>
          <a:solidFill>
            <a:srgbClr val="7030A0"/>
          </a:solidFill>
          <a:ln w="9525" cap="flat" cmpd="sng" algn="ctr">
            <a:solidFill>
              <a:schemeClr val="tx1"/>
            </a:solidFill>
            <a:prstDash val="solid"/>
            <a:round/>
            <a:headEnd type="none" w="med" len="med"/>
            <a:tailEnd type="none" w="med" len="med"/>
          </a:ln>
          <a:effectLst/>
        </p:spPr>
        <p:txBody>
          <a:bodyPr vert="wordArtVert" anchor="ctr" anchorCtr="1"/>
          <a:lstStyle/>
          <a:p>
            <a:pPr eaLnBrk="0" hangingPunct="0">
              <a:defRPr/>
            </a:pPr>
            <a:r>
              <a:rPr lang="en-US" sz="2880" b="1" dirty="0">
                <a:solidFill>
                  <a:schemeClr val="bg1"/>
                </a:solidFill>
              </a:rPr>
              <a:t>Kernel Space</a:t>
            </a:r>
          </a:p>
        </p:txBody>
      </p:sp>
      <p:sp>
        <p:nvSpPr>
          <p:cNvPr id="7" name="Rounded Rectangle 6"/>
          <p:cNvSpPr/>
          <p:nvPr/>
        </p:nvSpPr>
        <p:spPr bwMode="auto">
          <a:xfrm>
            <a:off x="5704670" y="2229943"/>
            <a:ext cx="1752109" cy="5203231"/>
          </a:xfrm>
          <a:prstGeom prst="roundRect">
            <a:avLst/>
          </a:prstGeom>
          <a:solidFill>
            <a:srgbClr val="006600"/>
          </a:solidFill>
          <a:ln w="9525" cap="flat" cmpd="sng" algn="ctr">
            <a:solidFill>
              <a:schemeClr val="tx1"/>
            </a:solidFill>
            <a:prstDash val="solid"/>
            <a:round/>
            <a:headEnd type="none" w="med" len="med"/>
            <a:tailEnd type="none" w="med" len="med"/>
          </a:ln>
          <a:effectLst/>
        </p:spPr>
        <p:txBody>
          <a:bodyPr vert="wordArtVert" anchor="ctr" anchorCtr="1"/>
          <a:lstStyle/>
          <a:p>
            <a:pPr eaLnBrk="0" hangingPunct="0">
              <a:defRPr/>
            </a:pPr>
            <a:r>
              <a:rPr lang="en-US" sz="2880" b="1" dirty="0">
                <a:solidFill>
                  <a:schemeClr val="bg1"/>
                </a:solidFill>
              </a:rPr>
              <a:t>User Space</a:t>
            </a:r>
          </a:p>
        </p:txBody>
      </p:sp>
      <p:pic>
        <p:nvPicPr>
          <p:cNvPr id="9222" name="Picture 3"/>
          <p:cNvPicPr>
            <a:picLocks noChangeAspect="1" noChangeArrowheads="1"/>
          </p:cNvPicPr>
          <p:nvPr/>
        </p:nvPicPr>
        <p:blipFill>
          <a:blip r:embed="rId2" cstate="print"/>
          <a:srcRect/>
          <a:stretch>
            <a:fillRect/>
          </a:stretch>
        </p:blipFill>
        <p:spPr bwMode="auto">
          <a:xfrm>
            <a:off x="2461261" y="1849756"/>
            <a:ext cx="2244090" cy="1743074"/>
          </a:xfrm>
          <a:prstGeom prst="rect">
            <a:avLst/>
          </a:prstGeom>
          <a:noFill/>
          <a:ln w="9525">
            <a:noFill/>
            <a:miter lim="800000"/>
            <a:headEnd/>
            <a:tailEnd/>
          </a:ln>
        </p:spPr>
      </p:pic>
      <p:cxnSp>
        <p:nvCxnSpPr>
          <p:cNvPr id="9223" name="Straight Arrow Connector 10"/>
          <p:cNvCxnSpPr>
            <a:cxnSpLocks noChangeShapeType="1"/>
          </p:cNvCxnSpPr>
          <p:nvPr/>
        </p:nvCxnSpPr>
        <p:spPr bwMode="auto">
          <a:xfrm>
            <a:off x="4448176" y="3415666"/>
            <a:ext cx="956310" cy="354330"/>
          </a:xfrm>
          <a:prstGeom prst="straightConnector1">
            <a:avLst/>
          </a:prstGeom>
          <a:noFill/>
          <a:ln w="31750" algn="ctr">
            <a:solidFill>
              <a:srgbClr val="FF0000"/>
            </a:solidFill>
            <a:round/>
            <a:headEnd/>
            <a:tailEnd type="arrow" w="med" len="med"/>
          </a:ln>
        </p:spPr>
      </p:cxnSp>
      <p:cxnSp>
        <p:nvCxnSpPr>
          <p:cNvPr id="9224" name="Straight Arrow Connector 11"/>
          <p:cNvCxnSpPr>
            <a:cxnSpLocks noChangeShapeType="1"/>
          </p:cNvCxnSpPr>
          <p:nvPr/>
        </p:nvCxnSpPr>
        <p:spPr bwMode="auto">
          <a:xfrm rot="10800000">
            <a:off x="4288156" y="3646170"/>
            <a:ext cx="944880" cy="360046"/>
          </a:xfrm>
          <a:prstGeom prst="straightConnector1">
            <a:avLst/>
          </a:prstGeom>
          <a:noFill/>
          <a:ln w="31750" algn="ctr">
            <a:solidFill>
              <a:srgbClr val="FF0000"/>
            </a:solidFill>
            <a:round/>
            <a:headEnd/>
            <a:tailEnd type="arrow" w="med" len="med"/>
          </a:ln>
        </p:spPr>
      </p:cxnSp>
      <p:cxnSp>
        <p:nvCxnSpPr>
          <p:cNvPr id="9225" name="Straight Arrow Connector 19"/>
          <p:cNvCxnSpPr>
            <a:cxnSpLocks noChangeShapeType="1"/>
          </p:cNvCxnSpPr>
          <p:nvPr/>
        </p:nvCxnSpPr>
        <p:spPr bwMode="auto">
          <a:xfrm rot="10800000">
            <a:off x="7669530" y="4726306"/>
            <a:ext cx="1522096" cy="0"/>
          </a:xfrm>
          <a:prstGeom prst="straightConnector1">
            <a:avLst/>
          </a:prstGeom>
          <a:noFill/>
          <a:ln w="31750" algn="ctr">
            <a:solidFill>
              <a:srgbClr val="FF0000"/>
            </a:solidFill>
            <a:round/>
            <a:headEnd/>
            <a:tailEnd type="arrow" w="med" len="med"/>
          </a:ln>
        </p:spPr>
      </p:cxnSp>
      <p:cxnSp>
        <p:nvCxnSpPr>
          <p:cNvPr id="9226" name="Straight Arrow Connector 40"/>
          <p:cNvCxnSpPr>
            <a:cxnSpLocks noChangeShapeType="1"/>
          </p:cNvCxnSpPr>
          <p:nvPr/>
        </p:nvCxnSpPr>
        <p:spPr bwMode="auto">
          <a:xfrm flipV="1">
            <a:off x="7692390" y="4512946"/>
            <a:ext cx="1499236" cy="22860"/>
          </a:xfrm>
          <a:prstGeom prst="straightConnector1">
            <a:avLst/>
          </a:prstGeom>
          <a:noFill/>
          <a:ln w="31750" algn="ctr">
            <a:solidFill>
              <a:srgbClr val="FF0000"/>
            </a:solidFill>
            <a:round/>
            <a:headEnd/>
            <a:tailEnd type="arrow" w="med" len="med"/>
          </a:ln>
        </p:spPr>
      </p:cxnSp>
      <p:sp>
        <p:nvSpPr>
          <p:cNvPr id="9227" name="Line Callout 2 (No Border) 48"/>
          <p:cNvSpPr>
            <a:spLocks/>
          </p:cNvSpPr>
          <p:nvPr/>
        </p:nvSpPr>
        <p:spPr bwMode="auto">
          <a:xfrm>
            <a:off x="7496176" y="1623060"/>
            <a:ext cx="1695450" cy="1066800"/>
          </a:xfrm>
          <a:prstGeom prst="callout2">
            <a:avLst>
              <a:gd name="adj1" fmla="val 18750"/>
              <a:gd name="adj2" fmla="val -8333"/>
              <a:gd name="adj3" fmla="val 18750"/>
              <a:gd name="adj4" fmla="val -16667"/>
              <a:gd name="adj5" fmla="val 112500"/>
              <a:gd name="adj6" fmla="val -46667"/>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eaLnBrk="0" hangingPunct="0"/>
            <a:r>
              <a:rPr lang="en-US" sz="2400" dirty="0">
                <a:solidFill>
                  <a:schemeClr val="bg1"/>
                </a:solidFill>
              </a:rPr>
              <a:t>Location of </a:t>
            </a:r>
            <a:r>
              <a:rPr lang="en-US" sz="2400">
                <a:solidFill>
                  <a:schemeClr val="bg1"/>
                </a:solidFill>
              </a:rPr>
              <a:t>iptables</a:t>
            </a:r>
            <a:endParaRPr lang="en-US" sz="2400" dirty="0">
              <a:solidFill>
                <a:schemeClr val="bg1"/>
              </a:solidFill>
            </a:endParaRPr>
          </a:p>
        </p:txBody>
      </p:sp>
      <p:sp>
        <p:nvSpPr>
          <p:cNvPr id="9228" name="Line Callout 2 (No Border) 55"/>
          <p:cNvSpPr>
            <a:spLocks/>
          </p:cNvSpPr>
          <p:nvPr/>
        </p:nvSpPr>
        <p:spPr bwMode="auto">
          <a:xfrm>
            <a:off x="10321291" y="937260"/>
            <a:ext cx="1802130" cy="912496"/>
          </a:xfrm>
          <a:prstGeom prst="callout2">
            <a:avLst>
              <a:gd name="adj1" fmla="val 18750"/>
              <a:gd name="adj2" fmla="val -8333"/>
              <a:gd name="adj3" fmla="val 18750"/>
              <a:gd name="adj4" fmla="val -16667"/>
              <a:gd name="adj5" fmla="val 157333"/>
              <a:gd name="adj6" fmla="val -38204"/>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eaLnBrk="0" hangingPunct="0"/>
            <a:r>
              <a:rPr lang="en-US" sz="2400" dirty="0">
                <a:solidFill>
                  <a:schemeClr val="bg1"/>
                </a:solidFill>
              </a:rPr>
              <a:t>Location of netfilter</a:t>
            </a:r>
          </a:p>
        </p:txBody>
      </p:sp>
      <p:sp>
        <p:nvSpPr>
          <p:cNvPr id="9229" name="Line Callout 2 (No Border) 48"/>
          <p:cNvSpPr>
            <a:spLocks/>
          </p:cNvSpPr>
          <p:nvPr/>
        </p:nvSpPr>
        <p:spPr bwMode="auto">
          <a:xfrm>
            <a:off x="2487930" y="3707130"/>
            <a:ext cx="1575436" cy="417196"/>
          </a:xfrm>
          <a:prstGeom prst="callout2">
            <a:avLst>
              <a:gd name="adj1" fmla="val 18750"/>
              <a:gd name="adj2" fmla="val -8333"/>
              <a:gd name="adj3" fmla="val 18750"/>
              <a:gd name="adj4" fmla="val -16667"/>
              <a:gd name="adj5" fmla="val -108264"/>
              <a:gd name="adj6" fmla="val -3134"/>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eaLnBrk="0" hangingPunct="0"/>
            <a:r>
              <a:rPr lang="en-US" sz="2400" dirty="0">
                <a:solidFill>
                  <a:schemeClr val="bg1"/>
                </a:solidFill>
              </a:rPr>
              <a:t>User</a:t>
            </a:r>
          </a:p>
        </p:txBody>
      </p:sp>
    </p:spTree>
    <p:extLst>
      <p:ext uri="{BB962C8B-B14F-4D97-AF65-F5344CB8AC3E}">
        <p14:creationId xmlns:p14="http://schemas.microsoft.com/office/powerpoint/2010/main" val="7113309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Importance of a Firewall</a:t>
            </a:r>
          </a:p>
        </p:txBody>
      </p:sp>
      <p:sp>
        <p:nvSpPr>
          <p:cNvPr id="19459" name="Content Placeholder 2"/>
          <p:cNvSpPr>
            <a:spLocks noGrp="1"/>
          </p:cNvSpPr>
          <p:nvPr>
            <p:ph idx="1"/>
          </p:nvPr>
        </p:nvSpPr>
        <p:spPr>
          <a:xfrm>
            <a:off x="2476500" y="1539468"/>
            <a:ext cx="9959340" cy="5326152"/>
          </a:xfrm>
        </p:spPr>
        <p:txBody>
          <a:bodyPr/>
          <a:lstStyle/>
          <a:p>
            <a:pPr>
              <a:defRPr/>
            </a:pPr>
            <a:r>
              <a:rPr lang="en-US" sz="3840" dirty="0"/>
              <a:t>Firewall on each host server provides an additional layer of security: </a:t>
            </a:r>
          </a:p>
          <a:p>
            <a:pPr marL="832027" lvl="2" indent="-285293">
              <a:buFont typeface="Wingdings" pitchFamily="2" charset="2"/>
              <a:buChar char="§"/>
              <a:defRPr/>
            </a:pPr>
            <a:r>
              <a:rPr lang="en-US" sz="3360" dirty="0"/>
              <a:t>If the network perimeter firewall allows unauthorized traffic into the network, firewall protects servers from the unauthorized traffic.</a:t>
            </a:r>
          </a:p>
          <a:p>
            <a:pPr marL="832027" lvl="2" indent="-285293">
              <a:buFont typeface="Wingdings" pitchFamily="2" charset="2"/>
              <a:buChar char="§"/>
              <a:defRPr/>
            </a:pPr>
            <a:r>
              <a:rPr lang="en-US" sz="3360" dirty="0"/>
              <a:t>Firewall provides additional protection to host servers if a rogue program infects the local area network (LAN).</a:t>
            </a:r>
          </a:p>
          <a:p>
            <a:pPr>
              <a:defRPr/>
            </a:pPr>
            <a:endParaRPr lang="en-US" dirty="0"/>
          </a:p>
          <a:p>
            <a:pPr>
              <a:buFont typeface="Wingdings" pitchFamily="2" charset="2"/>
              <a:buNone/>
              <a:defRPr/>
            </a:pPr>
            <a:endParaRPr lang="en-US" sz="2400" dirty="0"/>
          </a:p>
        </p:txBody>
      </p:sp>
    </p:spTree>
    <p:extLst>
      <p:ext uri="{BB962C8B-B14F-4D97-AF65-F5344CB8AC3E}">
        <p14:creationId xmlns:p14="http://schemas.microsoft.com/office/powerpoint/2010/main" val="297360012"/>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TotalTime>
  <Words>765</Words>
  <Application>Microsoft Office PowerPoint</Application>
  <PresentationFormat>Custom</PresentationFormat>
  <Paragraphs>83</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Helvetica</vt:lpstr>
      <vt:lpstr>Helvetica Neue</vt:lpstr>
      <vt:lpstr>Tahoma</vt:lpstr>
      <vt:lpstr>Times New Roman</vt:lpstr>
      <vt:lpstr>Wingdings</vt:lpstr>
      <vt:lpstr>Default</vt:lpstr>
      <vt:lpstr>Open Source Platform and Network Administration</vt:lpstr>
      <vt:lpstr>PowerPoint Presentation</vt:lpstr>
      <vt:lpstr>Red Hat’s Authentication Configuration Tool</vt:lpstr>
      <vt:lpstr>GRUB Configuration Options</vt:lpstr>
      <vt:lpstr>Layered Security</vt:lpstr>
      <vt:lpstr>Common Linux Access Controls</vt:lpstr>
      <vt:lpstr>Access Control Mechanisms</vt:lpstr>
      <vt:lpstr>The Linux Firewall</vt:lpstr>
      <vt:lpstr>Importance of a Firewall</vt:lpstr>
      <vt:lpstr>The Security Level Configuration Tool for Firewalls</vt:lpstr>
      <vt:lpstr>The SELinux Administration Tool</vt:lpstr>
      <vt:lpstr>Summary</vt:lpstr>
      <vt:lpstr>Virtual Lab</vt:lpstr>
      <vt:lpstr> OPTIONAL SLIDES</vt:lpstr>
      <vt:lpstr>Kernel Space</vt:lpstr>
      <vt:lpstr>User Space</vt:lpstr>
      <vt:lpstr>Importance of Securing Core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21</cp:revision>
  <dcterms:modified xsi:type="dcterms:W3CDTF">2023-09-22T08:50:45Z</dcterms:modified>
</cp:coreProperties>
</file>