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08"/>
    <p:restoredTop sz="95673"/>
  </p:normalViewPr>
  <p:slideViewPr>
    <p:cSldViewPr snapToGrid="0" snapToObjects="1">
      <p:cViewPr varScale="1">
        <p:scale>
          <a:sx n="67" d="100"/>
          <a:sy n="67" d="100"/>
        </p:scale>
        <p:origin x="68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6BEB8-D718-4990-B760-4C5D65882727}"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en-US"/>
        </a:p>
      </dgm:t>
    </dgm:pt>
    <dgm:pt modelId="{F23A2031-9F99-4336-B8AA-4F5E1B40833C}">
      <dgm:prSet phldrT="[Text]"/>
      <dgm:spPr/>
      <dgm:t>
        <a:bodyPr/>
        <a:lstStyle/>
        <a:p>
          <a:r>
            <a:rPr lang="en-US" dirty="0"/>
            <a:t>/</a:t>
          </a:r>
          <a:r>
            <a:rPr lang="en-US" dirty="0" err="1"/>
            <a:t>etc</a:t>
          </a:r>
          <a:r>
            <a:rPr lang="en-US" dirty="0"/>
            <a:t>/</a:t>
          </a:r>
          <a:r>
            <a:rPr lang="en-US" dirty="0" err="1"/>
            <a:t>passwd</a:t>
          </a:r>
          <a:endParaRPr lang="en-US" dirty="0"/>
        </a:p>
      </dgm:t>
    </dgm:pt>
    <dgm:pt modelId="{0886B311-939F-494D-8AD4-93F460EF4E88}" type="parTrans" cxnId="{CB56D2FD-249C-438B-9320-9FC792960716}">
      <dgm:prSet/>
      <dgm:spPr/>
      <dgm:t>
        <a:bodyPr/>
        <a:lstStyle/>
        <a:p>
          <a:endParaRPr lang="en-US"/>
        </a:p>
      </dgm:t>
    </dgm:pt>
    <dgm:pt modelId="{A8C7C673-3C91-411D-B264-EC3369F2B5D0}" type="sibTrans" cxnId="{CB56D2FD-249C-438B-9320-9FC792960716}">
      <dgm:prSet/>
      <dgm:spPr/>
      <dgm:t>
        <a:bodyPr/>
        <a:lstStyle/>
        <a:p>
          <a:endParaRPr lang="en-US"/>
        </a:p>
      </dgm:t>
    </dgm:pt>
    <dgm:pt modelId="{B00627EC-F73E-4E44-82A2-B81BD2B63182}">
      <dgm:prSet phldrT="[Text]"/>
      <dgm:spPr/>
      <dgm:t>
        <a:bodyPr/>
        <a:lstStyle/>
        <a:p>
          <a:r>
            <a:rPr lang="en-US" dirty="0"/>
            <a:t>/</a:t>
          </a:r>
          <a:r>
            <a:rPr lang="en-US" dirty="0" err="1"/>
            <a:t>etc</a:t>
          </a:r>
          <a:r>
            <a:rPr lang="en-US" dirty="0"/>
            <a:t>/group</a:t>
          </a:r>
        </a:p>
      </dgm:t>
    </dgm:pt>
    <dgm:pt modelId="{ED64EE7F-7818-4785-B5EC-0A0F3A840C05}" type="parTrans" cxnId="{CDFC1740-C19D-4210-A779-89593A33C8D2}">
      <dgm:prSet/>
      <dgm:spPr/>
      <dgm:t>
        <a:bodyPr/>
        <a:lstStyle/>
        <a:p>
          <a:endParaRPr lang="en-US"/>
        </a:p>
      </dgm:t>
    </dgm:pt>
    <dgm:pt modelId="{7F5C8EF5-ECEC-4C18-BE16-686EFFF3CE03}" type="sibTrans" cxnId="{CDFC1740-C19D-4210-A779-89593A33C8D2}">
      <dgm:prSet/>
      <dgm:spPr/>
      <dgm:t>
        <a:bodyPr/>
        <a:lstStyle/>
        <a:p>
          <a:endParaRPr lang="en-US"/>
        </a:p>
      </dgm:t>
    </dgm:pt>
    <dgm:pt modelId="{1132A86E-9E34-495D-9B61-01EFC62491FB}">
      <dgm:prSet phldrT="[Text]"/>
      <dgm:spPr/>
      <dgm:t>
        <a:bodyPr/>
        <a:lstStyle/>
        <a:p>
          <a:r>
            <a:rPr lang="en-US" dirty="0"/>
            <a:t>/</a:t>
          </a:r>
          <a:r>
            <a:rPr lang="en-US" dirty="0" err="1"/>
            <a:t>etc</a:t>
          </a:r>
          <a:r>
            <a:rPr lang="en-US" dirty="0"/>
            <a:t>/shadow</a:t>
          </a:r>
        </a:p>
      </dgm:t>
    </dgm:pt>
    <dgm:pt modelId="{BF451A20-EB0A-4A11-940E-59C1AF292B57}" type="parTrans" cxnId="{40D12B8B-E12B-4968-9D01-7FA0561E1439}">
      <dgm:prSet/>
      <dgm:spPr/>
      <dgm:t>
        <a:bodyPr/>
        <a:lstStyle/>
        <a:p>
          <a:endParaRPr lang="en-US"/>
        </a:p>
      </dgm:t>
    </dgm:pt>
    <dgm:pt modelId="{D428158B-9AEF-4082-B240-9A45F900470D}" type="sibTrans" cxnId="{40D12B8B-E12B-4968-9D01-7FA0561E1439}">
      <dgm:prSet/>
      <dgm:spPr/>
      <dgm:t>
        <a:bodyPr/>
        <a:lstStyle/>
        <a:p>
          <a:endParaRPr lang="en-US"/>
        </a:p>
      </dgm:t>
    </dgm:pt>
    <dgm:pt modelId="{85440CDD-3992-4BAE-AE43-5A618EF5575A}">
      <dgm:prSet phldrT="[Text]"/>
      <dgm:spPr/>
      <dgm:t>
        <a:bodyPr/>
        <a:lstStyle/>
        <a:p>
          <a:r>
            <a:rPr lang="en-US" dirty="0"/>
            <a:t>/</a:t>
          </a:r>
          <a:r>
            <a:rPr lang="en-US" dirty="0" err="1"/>
            <a:t>etc</a:t>
          </a:r>
          <a:r>
            <a:rPr lang="en-US" dirty="0"/>
            <a:t>/</a:t>
          </a:r>
          <a:r>
            <a:rPr lang="en-US" dirty="0" err="1"/>
            <a:t>gshadow</a:t>
          </a:r>
          <a:endParaRPr lang="en-US" dirty="0"/>
        </a:p>
      </dgm:t>
    </dgm:pt>
    <dgm:pt modelId="{6751139F-4344-49F3-92CB-FC8DAD5BD57E}" type="parTrans" cxnId="{67201C97-6186-466F-A814-1F75E67D66C7}">
      <dgm:prSet/>
      <dgm:spPr/>
      <dgm:t>
        <a:bodyPr/>
        <a:lstStyle/>
        <a:p>
          <a:endParaRPr lang="en-US"/>
        </a:p>
      </dgm:t>
    </dgm:pt>
    <dgm:pt modelId="{4488812D-A2AE-4988-8940-79B2F8621503}" type="sibTrans" cxnId="{67201C97-6186-466F-A814-1F75E67D66C7}">
      <dgm:prSet/>
      <dgm:spPr/>
      <dgm:t>
        <a:bodyPr/>
        <a:lstStyle/>
        <a:p>
          <a:endParaRPr lang="en-US"/>
        </a:p>
      </dgm:t>
    </dgm:pt>
    <dgm:pt modelId="{89C48AB6-DB2F-4A96-888A-7D141AC576BE}" type="pres">
      <dgm:prSet presAssocID="{EAB6BEB8-D718-4990-B760-4C5D65882727}" presName="diagram" presStyleCnt="0">
        <dgm:presLayoutVars>
          <dgm:dir/>
          <dgm:resizeHandles val="exact"/>
        </dgm:presLayoutVars>
      </dgm:prSet>
      <dgm:spPr/>
    </dgm:pt>
    <dgm:pt modelId="{89A4D2DC-A2FC-44BD-BF32-FFDC511D5914}" type="pres">
      <dgm:prSet presAssocID="{F23A2031-9F99-4336-B8AA-4F5E1B40833C}" presName="node" presStyleLbl="node1" presStyleIdx="0" presStyleCnt="4">
        <dgm:presLayoutVars>
          <dgm:bulletEnabled val="1"/>
        </dgm:presLayoutVars>
      </dgm:prSet>
      <dgm:spPr/>
    </dgm:pt>
    <dgm:pt modelId="{083AD6AD-0A01-4153-99A7-ADD6D63DD907}" type="pres">
      <dgm:prSet presAssocID="{A8C7C673-3C91-411D-B264-EC3369F2B5D0}" presName="sibTrans" presStyleCnt="0"/>
      <dgm:spPr/>
    </dgm:pt>
    <dgm:pt modelId="{4B7C3BB7-5C84-44D1-8C6C-4489174C9532}" type="pres">
      <dgm:prSet presAssocID="{B00627EC-F73E-4E44-82A2-B81BD2B63182}" presName="node" presStyleLbl="node1" presStyleIdx="1" presStyleCnt="4">
        <dgm:presLayoutVars>
          <dgm:bulletEnabled val="1"/>
        </dgm:presLayoutVars>
      </dgm:prSet>
      <dgm:spPr/>
    </dgm:pt>
    <dgm:pt modelId="{128961C4-D6EE-4BE9-851D-DE18D9BAD06E}" type="pres">
      <dgm:prSet presAssocID="{7F5C8EF5-ECEC-4C18-BE16-686EFFF3CE03}" presName="sibTrans" presStyleCnt="0"/>
      <dgm:spPr/>
    </dgm:pt>
    <dgm:pt modelId="{E1DD8E0C-1791-4EA4-B4FC-903C2AEE9F0D}" type="pres">
      <dgm:prSet presAssocID="{1132A86E-9E34-495D-9B61-01EFC62491FB}" presName="node" presStyleLbl="node1" presStyleIdx="2" presStyleCnt="4">
        <dgm:presLayoutVars>
          <dgm:bulletEnabled val="1"/>
        </dgm:presLayoutVars>
      </dgm:prSet>
      <dgm:spPr/>
    </dgm:pt>
    <dgm:pt modelId="{B6F61328-5DF1-4C56-B20D-D66EA162C6BC}" type="pres">
      <dgm:prSet presAssocID="{D428158B-9AEF-4082-B240-9A45F900470D}" presName="sibTrans" presStyleCnt="0"/>
      <dgm:spPr/>
    </dgm:pt>
    <dgm:pt modelId="{E10FDB80-26E4-400B-9AC4-773420C91742}" type="pres">
      <dgm:prSet presAssocID="{85440CDD-3992-4BAE-AE43-5A618EF5575A}" presName="node" presStyleLbl="node1" presStyleIdx="3" presStyleCnt="4">
        <dgm:presLayoutVars>
          <dgm:bulletEnabled val="1"/>
        </dgm:presLayoutVars>
      </dgm:prSet>
      <dgm:spPr/>
    </dgm:pt>
  </dgm:ptLst>
  <dgm:cxnLst>
    <dgm:cxn modelId="{CDFC1740-C19D-4210-A779-89593A33C8D2}" srcId="{EAB6BEB8-D718-4990-B760-4C5D65882727}" destId="{B00627EC-F73E-4E44-82A2-B81BD2B63182}" srcOrd="1" destOrd="0" parTransId="{ED64EE7F-7818-4785-B5EC-0A0F3A840C05}" sibTransId="{7F5C8EF5-ECEC-4C18-BE16-686EFFF3CE03}"/>
    <dgm:cxn modelId="{60D24368-3B66-124F-BB50-7EA5BFE492FF}" type="presOf" srcId="{B00627EC-F73E-4E44-82A2-B81BD2B63182}" destId="{4B7C3BB7-5C84-44D1-8C6C-4489174C9532}" srcOrd="0" destOrd="0" presId="urn:microsoft.com/office/officeart/2005/8/layout/default"/>
    <dgm:cxn modelId="{EEAF026D-3007-2B4D-9376-40092D356982}" type="presOf" srcId="{F23A2031-9F99-4336-B8AA-4F5E1B40833C}" destId="{89A4D2DC-A2FC-44BD-BF32-FFDC511D5914}" srcOrd="0" destOrd="0" presId="urn:microsoft.com/office/officeart/2005/8/layout/default"/>
    <dgm:cxn modelId="{0E09536D-4D31-F741-8D6C-B78F9387F940}" type="presOf" srcId="{85440CDD-3992-4BAE-AE43-5A618EF5575A}" destId="{E10FDB80-26E4-400B-9AC4-773420C91742}" srcOrd="0" destOrd="0" presId="urn:microsoft.com/office/officeart/2005/8/layout/default"/>
    <dgm:cxn modelId="{327FE570-E285-EE40-AFE0-B8BEA40A2205}" type="presOf" srcId="{EAB6BEB8-D718-4990-B760-4C5D65882727}" destId="{89C48AB6-DB2F-4A96-888A-7D141AC576BE}" srcOrd="0" destOrd="0" presId="urn:microsoft.com/office/officeart/2005/8/layout/default"/>
    <dgm:cxn modelId="{40D12B8B-E12B-4968-9D01-7FA0561E1439}" srcId="{EAB6BEB8-D718-4990-B760-4C5D65882727}" destId="{1132A86E-9E34-495D-9B61-01EFC62491FB}" srcOrd="2" destOrd="0" parTransId="{BF451A20-EB0A-4A11-940E-59C1AF292B57}" sibTransId="{D428158B-9AEF-4082-B240-9A45F900470D}"/>
    <dgm:cxn modelId="{2ABDD68C-50F2-C64E-85B2-59965E8F1D21}" type="presOf" srcId="{1132A86E-9E34-495D-9B61-01EFC62491FB}" destId="{E1DD8E0C-1791-4EA4-B4FC-903C2AEE9F0D}" srcOrd="0" destOrd="0" presId="urn:microsoft.com/office/officeart/2005/8/layout/default"/>
    <dgm:cxn modelId="{67201C97-6186-466F-A814-1F75E67D66C7}" srcId="{EAB6BEB8-D718-4990-B760-4C5D65882727}" destId="{85440CDD-3992-4BAE-AE43-5A618EF5575A}" srcOrd="3" destOrd="0" parTransId="{6751139F-4344-49F3-92CB-FC8DAD5BD57E}" sibTransId="{4488812D-A2AE-4988-8940-79B2F8621503}"/>
    <dgm:cxn modelId="{CB56D2FD-249C-438B-9320-9FC792960716}" srcId="{EAB6BEB8-D718-4990-B760-4C5D65882727}" destId="{F23A2031-9F99-4336-B8AA-4F5E1B40833C}" srcOrd="0" destOrd="0" parTransId="{0886B311-939F-494D-8AD4-93F460EF4E88}" sibTransId="{A8C7C673-3C91-411D-B264-EC3369F2B5D0}"/>
    <dgm:cxn modelId="{063B4DDC-7003-2F46-9512-9ED8F2FDBC1D}" type="presParOf" srcId="{89C48AB6-DB2F-4A96-888A-7D141AC576BE}" destId="{89A4D2DC-A2FC-44BD-BF32-FFDC511D5914}" srcOrd="0" destOrd="0" presId="urn:microsoft.com/office/officeart/2005/8/layout/default"/>
    <dgm:cxn modelId="{D40698F6-65A3-664A-86FF-9B33E3225C17}" type="presParOf" srcId="{89C48AB6-DB2F-4A96-888A-7D141AC576BE}" destId="{083AD6AD-0A01-4153-99A7-ADD6D63DD907}" srcOrd="1" destOrd="0" presId="urn:microsoft.com/office/officeart/2005/8/layout/default"/>
    <dgm:cxn modelId="{BBC4F87A-E190-054A-A2C8-C429D6C2A814}" type="presParOf" srcId="{89C48AB6-DB2F-4A96-888A-7D141AC576BE}" destId="{4B7C3BB7-5C84-44D1-8C6C-4489174C9532}" srcOrd="2" destOrd="0" presId="urn:microsoft.com/office/officeart/2005/8/layout/default"/>
    <dgm:cxn modelId="{2F96CA08-0B45-3F4B-ABB6-4A71EA9A589A}" type="presParOf" srcId="{89C48AB6-DB2F-4A96-888A-7D141AC576BE}" destId="{128961C4-D6EE-4BE9-851D-DE18D9BAD06E}" srcOrd="3" destOrd="0" presId="urn:microsoft.com/office/officeart/2005/8/layout/default"/>
    <dgm:cxn modelId="{6E27CBCD-F697-014E-9BFE-3F444B808B1A}" type="presParOf" srcId="{89C48AB6-DB2F-4A96-888A-7D141AC576BE}" destId="{E1DD8E0C-1791-4EA4-B4FC-903C2AEE9F0D}" srcOrd="4" destOrd="0" presId="urn:microsoft.com/office/officeart/2005/8/layout/default"/>
    <dgm:cxn modelId="{03FF9107-2CF2-3A45-8705-160BC7A03085}" type="presParOf" srcId="{89C48AB6-DB2F-4A96-888A-7D141AC576BE}" destId="{B6F61328-5DF1-4C56-B20D-D66EA162C6BC}" srcOrd="5" destOrd="0" presId="urn:microsoft.com/office/officeart/2005/8/layout/default"/>
    <dgm:cxn modelId="{15E06A05-0257-9149-91D4-B24EF8640C7E}" type="presParOf" srcId="{89C48AB6-DB2F-4A96-888A-7D141AC576BE}" destId="{E10FDB80-26E4-400B-9AC4-773420C9174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4D2DC-A2FC-44BD-BF32-FFDC511D5914}">
      <dsp:nvSpPr>
        <dsp:cNvPr id="0" name=""/>
        <dsp:cNvSpPr/>
      </dsp:nvSpPr>
      <dsp:spPr>
        <a:xfrm>
          <a:off x="1584108" y="1105"/>
          <a:ext cx="3233867" cy="194032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a:t>
          </a:r>
          <a:r>
            <a:rPr lang="en-US" sz="3900" kern="1200" dirty="0" err="1"/>
            <a:t>etc</a:t>
          </a:r>
          <a:r>
            <a:rPr lang="en-US" sz="3900" kern="1200" dirty="0"/>
            <a:t>/</a:t>
          </a:r>
          <a:r>
            <a:rPr lang="en-US" sz="3900" kern="1200" dirty="0" err="1"/>
            <a:t>passwd</a:t>
          </a:r>
          <a:endParaRPr lang="en-US" sz="3900" kern="1200" dirty="0"/>
        </a:p>
      </dsp:txBody>
      <dsp:txXfrm>
        <a:off x="1584108" y="1105"/>
        <a:ext cx="3233867" cy="1940320"/>
      </dsp:txXfrm>
    </dsp:sp>
    <dsp:sp modelId="{4B7C3BB7-5C84-44D1-8C6C-4489174C9532}">
      <dsp:nvSpPr>
        <dsp:cNvPr id="0" name=""/>
        <dsp:cNvSpPr/>
      </dsp:nvSpPr>
      <dsp:spPr>
        <a:xfrm>
          <a:off x="5141363" y="1105"/>
          <a:ext cx="3233867" cy="194032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a:t>
          </a:r>
          <a:r>
            <a:rPr lang="en-US" sz="3900" kern="1200" dirty="0" err="1"/>
            <a:t>etc</a:t>
          </a:r>
          <a:r>
            <a:rPr lang="en-US" sz="3900" kern="1200" dirty="0"/>
            <a:t>/group</a:t>
          </a:r>
        </a:p>
      </dsp:txBody>
      <dsp:txXfrm>
        <a:off x="5141363" y="1105"/>
        <a:ext cx="3233867" cy="1940320"/>
      </dsp:txXfrm>
    </dsp:sp>
    <dsp:sp modelId="{E1DD8E0C-1791-4EA4-B4FC-903C2AEE9F0D}">
      <dsp:nvSpPr>
        <dsp:cNvPr id="0" name=""/>
        <dsp:cNvSpPr/>
      </dsp:nvSpPr>
      <dsp:spPr>
        <a:xfrm>
          <a:off x="1584108" y="2264812"/>
          <a:ext cx="3233867" cy="194032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a:t>
          </a:r>
          <a:r>
            <a:rPr lang="en-US" sz="3900" kern="1200" dirty="0" err="1"/>
            <a:t>etc</a:t>
          </a:r>
          <a:r>
            <a:rPr lang="en-US" sz="3900" kern="1200" dirty="0"/>
            <a:t>/shadow</a:t>
          </a:r>
        </a:p>
      </dsp:txBody>
      <dsp:txXfrm>
        <a:off x="1584108" y="2264812"/>
        <a:ext cx="3233867" cy="1940320"/>
      </dsp:txXfrm>
    </dsp:sp>
    <dsp:sp modelId="{E10FDB80-26E4-400B-9AC4-773420C91742}">
      <dsp:nvSpPr>
        <dsp:cNvPr id="0" name=""/>
        <dsp:cNvSpPr/>
      </dsp:nvSpPr>
      <dsp:spPr>
        <a:xfrm>
          <a:off x="5141363" y="2264812"/>
          <a:ext cx="3233867" cy="194032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38100" dist="230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a:t>
          </a:r>
          <a:r>
            <a:rPr lang="en-US" sz="3900" kern="1200" dirty="0" err="1"/>
            <a:t>etc</a:t>
          </a:r>
          <a:r>
            <a:rPr lang="en-US" sz="3900" kern="1200" dirty="0"/>
            <a:t>/</a:t>
          </a:r>
          <a:r>
            <a:rPr lang="en-US" sz="3900" kern="1200" dirty="0" err="1"/>
            <a:t>gshadow</a:t>
          </a:r>
          <a:endParaRPr lang="en-US" sz="3900" kern="1200" dirty="0"/>
        </a:p>
      </dsp:txBody>
      <dsp:txXfrm>
        <a:off x="5141363" y="2264812"/>
        <a:ext cx="3233867" cy="19403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381000" y="685800"/>
            <a:ext cx="6096000" cy="3429000"/>
          </a:xfrm>
          <a:ln/>
        </p:spPr>
      </p:sp>
      <p:sp>
        <p:nvSpPr>
          <p:cNvPr id="24579" name="Notes Placeholder 2"/>
          <p:cNvSpPr>
            <a:spLocks noGrp="1"/>
          </p:cNvSpPr>
          <p:nvPr>
            <p:ph type="body" idx="1"/>
          </p:nvPr>
        </p:nvSpPr>
        <p:spPr>
          <a:noFill/>
          <a:ln/>
        </p:spPr>
        <p:txBody>
          <a:bodyPr/>
          <a:lstStyle/>
          <a:p>
            <a:endParaRPr lang="en-US">
              <a:latin typeface="Arial" charset="0"/>
            </a:endParaRPr>
          </a:p>
        </p:txBody>
      </p:sp>
      <p:sp>
        <p:nvSpPr>
          <p:cNvPr id="24580" name="Slide Number Placeholder 3"/>
          <p:cNvSpPr>
            <a:spLocks noGrp="1"/>
          </p:cNvSpPr>
          <p:nvPr>
            <p:ph type="sldNum" sz="quarter" idx="5"/>
          </p:nvPr>
        </p:nvSpPr>
        <p:spPr>
          <a:xfrm>
            <a:off x="3971925" y="8832850"/>
            <a:ext cx="3038475" cy="463550"/>
          </a:xfrm>
          <a:prstGeom prst="rect">
            <a:avLst/>
          </a:prstGeom>
          <a:noFill/>
        </p:spPr>
        <p:txBody>
          <a:bodyPr/>
          <a:lstStyle/>
          <a:p>
            <a:pPr defTabSz="931863"/>
            <a:fld id="{8A296EA5-D189-4A76-9FC8-C7830CBEC174}" type="slidenum">
              <a:rPr lang="en-US" smtClean="0">
                <a:latin typeface="Arial" charset="0"/>
              </a:rPr>
              <a:pPr defTabSz="931863"/>
              <a:t>3</a:t>
            </a:fld>
            <a:endParaRPr lang="en-US">
              <a:latin typeface="Arial" charset="0"/>
            </a:endParaRPr>
          </a:p>
        </p:txBody>
      </p:sp>
    </p:spTree>
    <p:extLst>
      <p:ext uri="{BB962C8B-B14F-4D97-AF65-F5344CB8AC3E}">
        <p14:creationId xmlns:p14="http://schemas.microsoft.com/office/powerpoint/2010/main" val="10649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81000" y="685800"/>
            <a:ext cx="6096000" cy="3429000"/>
          </a:xfrm>
          <a:ln/>
        </p:spPr>
      </p:sp>
      <p:sp>
        <p:nvSpPr>
          <p:cNvPr id="25603" name="Notes Placeholder 2"/>
          <p:cNvSpPr>
            <a:spLocks noGrp="1"/>
          </p:cNvSpPr>
          <p:nvPr>
            <p:ph type="body" idx="1"/>
          </p:nvPr>
        </p:nvSpPr>
        <p:spPr>
          <a:noFill/>
          <a:ln/>
        </p:spPr>
        <p:txBody>
          <a:bodyPr/>
          <a:lstStyle/>
          <a:p>
            <a:endParaRPr lang="en-US">
              <a:latin typeface="Arial" charset="0"/>
            </a:endParaRPr>
          </a:p>
        </p:txBody>
      </p:sp>
      <p:sp>
        <p:nvSpPr>
          <p:cNvPr id="25604" name="Slide Number Placeholder 3"/>
          <p:cNvSpPr>
            <a:spLocks noGrp="1"/>
          </p:cNvSpPr>
          <p:nvPr>
            <p:ph type="sldNum" sz="quarter" idx="5"/>
          </p:nvPr>
        </p:nvSpPr>
        <p:spPr>
          <a:xfrm>
            <a:off x="3971925" y="8832850"/>
            <a:ext cx="3038475" cy="463550"/>
          </a:xfrm>
          <a:prstGeom prst="rect">
            <a:avLst/>
          </a:prstGeom>
          <a:noFill/>
        </p:spPr>
        <p:txBody>
          <a:bodyPr/>
          <a:lstStyle/>
          <a:p>
            <a:pPr defTabSz="931863"/>
            <a:fld id="{93D729B4-66E7-4000-9FE4-BA6C0B75A40F}" type="slidenum">
              <a:rPr lang="en-US" smtClean="0">
                <a:latin typeface="Arial" charset="0"/>
              </a:rPr>
              <a:pPr defTabSz="931863"/>
              <a:t>4</a:t>
            </a:fld>
            <a:endParaRPr lang="en-US">
              <a:latin typeface="Arial" charset="0"/>
            </a:endParaRPr>
          </a:p>
        </p:txBody>
      </p:sp>
    </p:spTree>
    <p:extLst>
      <p:ext uri="{BB962C8B-B14F-4D97-AF65-F5344CB8AC3E}">
        <p14:creationId xmlns:p14="http://schemas.microsoft.com/office/powerpoint/2010/main" val="72416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0294ED46-CBFC-410B-A21C-B695F1FC4164}"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1BA09E72-67EA-46C8-AF16-75E6540FD552}" type="slidenum">
              <a:rPr lang="en-US" smtClean="0"/>
              <a:pPr>
                <a:defRPr/>
              </a:pPr>
              <a:t>5</a:t>
            </a:fld>
            <a:endParaRPr lang="en-US" dirty="0"/>
          </a:p>
        </p:txBody>
      </p:sp>
    </p:spTree>
    <p:extLst>
      <p:ext uri="{BB962C8B-B14F-4D97-AF65-F5344CB8AC3E}">
        <p14:creationId xmlns:p14="http://schemas.microsoft.com/office/powerpoint/2010/main" val="1382219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endParaRPr lang="en-US" dirty="0"/>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AD361619-C5D5-4F0B-9444-450AFF6EB9B9}" type="datetime1">
              <a:rPr lang="en-US" smtClean="0"/>
              <a:pPr defTabSz="931863"/>
              <a:t>9/22/2023</a:t>
            </a:fld>
            <a:endParaRPr lang="en-US"/>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6AC7B13-CD8E-4F66-9A34-735C1E3C7F56}" type="slidenum">
              <a:rPr lang="en-US" smtClean="0"/>
              <a:pPr defTabSz="931863"/>
              <a:t>7</a:t>
            </a:fld>
            <a:endParaRPr lang="en-US"/>
          </a:p>
        </p:txBody>
      </p:sp>
    </p:spTree>
    <p:extLst>
      <p:ext uri="{BB962C8B-B14F-4D97-AF65-F5344CB8AC3E}">
        <p14:creationId xmlns:p14="http://schemas.microsoft.com/office/powerpoint/2010/main" val="2998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pPr marL="0" lvl="1"/>
            <a:r>
              <a:rPr lang="en-US" sz="2800"/>
              <a:t>For example, 500 plus users in a finance department needing special privileges to accounting files can be managed in groups.</a:t>
            </a:r>
          </a:p>
          <a:p>
            <a:endParaRPr lang="en-US"/>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AD361619-C5D5-4F0B-9444-450AFF6EB9B9}" type="datetime1">
              <a:rPr lang="en-US" smtClean="0"/>
              <a:pPr defTabSz="931863"/>
              <a:t>9/22/2023</a:t>
            </a:fld>
            <a:endParaRPr lang="en-US"/>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56AC7B13-CD8E-4F66-9A34-735C1E3C7F56}" type="slidenum">
              <a:rPr lang="en-US" smtClean="0"/>
              <a:pPr defTabSz="931863"/>
              <a:t>8</a:t>
            </a:fld>
            <a:endParaRPr lang="en-US"/>
          </a:p>
        </p:txBody>
      </p:sp>
    </p:spTree>
    <p:extLst>
      <p:ext uri="{BB962C8B-B14F-4D97-AF65-F5344CB8AC3E}">
        <p14:creationId xmlns:p14="http://schemas.microsoft.com/office/powerpoint/2010/main" val="180882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55000" lnSpcReduction="20000"/>
          </a:bodyPr>
          <a:lstStyle/>
          <a:p>
            <a:pPr>
              <a:defRPr/>
            </a:pPr>
            <a:r>
              <a:rPr lang="en-US" dirty="0"/>
              <a:t>Types of permissions example:</a:t>
            </a:r>
          </a:p>
          <a:p>
            <a:pPr>
              <a:defRPr/>
            </a:pPr>
            <a:r>
              <a:rPr lang="en-US" sz="1600" dirty="0"/>
              <a:t>A file may have the following permissions: </a:t>
            </a:r>
          </a:p>
          <a:p>
            <a:pPr>
              <a:defRPr/>
            </a:pPr>
            <a:r>
              <a:rPr lang="en-US" sz="1600" dirty="0"/>
              <a:t>-rw-rw---- root.root /etc/secret_file.txt </a:t>
            </a:r>
          </a:p>
          <a:p>
            <a:pPr lvl="1">
              <a:defRPr/>
            </a:pPr>
            <a:r>
              <a:rPr lang="en-US" sz="1400" dirty="0"/>
              <a:t>The first ‘-’ means this is a file not a directory.</a:t>
            </a:r>
          </a:p>
          <a:p>
            <a:pPr lvl="1">
              <a:defRPr/>
            </a:pPr>
            <a:r>
              <a:rPr lang="en-US" sz="1400" dirty="0"/>
              <a:t>The next three characters ‘rw-’ means the owner has read and write permissions but cannot execute these permissions as denoted by the ‘-’ symbol. </a:t>
            </a:r>
          </a:p>
          <a:p>
            <a:pPr lvl="1">
              <a:defRPr/>
            </a:pPr>
            <a:r>
              <a:rPr lang="en-US" sz="1400" dirty="0"/>
              <a:t>The next set ‘rw-’ represents the group owner has read and write permissions.</a:t>
            </a:r>
          </a:p>
          <a:p>
            <a:pPr lvl="1">
              <a:defRPr/>
            </a:pPr>
            <a:r>
              <a:rPr lang="en-US" sz="1400" dirty="0"/>
              <a:t>The next set ‘---’ means others have no permissions at all to the file.</a:t>
            </a:r>
          </a:p>
          <a:p>
            <a:pPr lvl="1">
              <a:defRPr/>
            </a:pPr>
            <a:r>
              <a:rPr lang="en-US" sz="1400" dirty="0"/>
              <a:t>The next set ‘root.root” is the user owner and the group owner, user_owner.group_owner, which is root for the user owner and root for the group owner in this file.</a:t>
            </a:r>
          </a:p>
          <a:p>
            <a:pPr lvl="1">
              <a:defRPr/>
            </a:pPr>
            <a:r>
              <a:rPr lang="en-US" sz="1400" dirty="0"/>
              <a:t>If we have a user who needs permissions to read the secret_file.txt file but does not need to change the file permissions, an ACL can be set to grant permission to a specific user or group to read the file.</a:t>
            </a:r>
          </a:p>
          <a:p>
            <a:pPr>
              <a:defRPr/>
            </a:pPr>
            <a:endParaRPr lang="en-US" dirty="0"/>
          </a:p>
          <a:p>
            <a:pPr>
              <a:defRPr/>
            </a:pPr>
            <a:endParaRPr lang="en-US" dirty="0"/>
          </a:p>
          <a:p>
            <a:pPr>
              <a:defRPr/>
            </a:pPr>
            <a:r>
              <a:rPr lang="en-US" dirty="0"/>
              <a:t>Scenario example:</a:t>
            </a:r>
          </a:p>
          <a:p>
            <a:pPr>
              <a:lnSpc>
                <a:spcPct val="90000"/>
              </a:lnSpc>
              <a:buFont typeface="Wingdings" pitchFamily="2" charset="2"/>
              <a:buNone/>
              <a:defRPr/>
            </a:pPr>
            <a:r>
              <a:rPr lang="en-US" sz="2000" dirty="0"/>
              <a:t>The user Jane needs special access to read the mail logs. By default, only the root account can do this. Jane doesn’t need any other privileges, so we can assign an ACL privilege for her to read the /</a:t>
            </a:r>
            <a:r>
              <a:rPr lang="en-US" sz="2000" dirty="0" err="1"/>
              <a:t>var</a:t>
            </a:r>
            <a:r>
              <a:rPr lang="en-US" sz="2000" dirty="0"/>
              <a:t>/log/</a:t>
            </a:r>
            <a:r>
              <a:rPr lang="en-US" sz="2000" dirty="0" err="1"/>
              <a:t>maillog</a:t>
            </a:r>
            <a:r>
              <a:rPr lang="en-US" sz="2000" dirty="0"/>
              <a:t> file by using the following command:</a:t>
            </a:r>
          </a:p>
          <a:p>
            <a:pPr>
              <a:lnSpc>
                <a:spcPct val="90000"/>
              </a:lnSpc>
              <a:defRPr/>
            </a:pPr>
            <a:r>
              <a:rPr lang="en-US" sz="2000" dirty="0"/>
              <a:t>Su –c ‘setfacl -m u:jane:r /var/log/maillog’</a:t>
            </a:r>
            <a:r>
              <a:rPr lang="en-US" dirty="0"/>
              <a:t> </a:t>
            </a:r>
          </a:p>
          <a:p>
            <a:pPr lvl="1">
              <a:lnSpc>
                <a:spcPct val="90000"/>
              </a:lnSpc>
              <a:defRPr/>
            </a:pPr>
            <a:r>
              <a:rPr lang="en-US" sz="1800" dirty="0"/>
              <a:t>setfacl is the command to configure ACL permission</a:t>
            </a:r>
          </a:p>
          <a:p>
            <a:pPr lvl="1">
              <a:lnSpc>
                <a:spcPct val="90000"/>
              </a:lnSpc>
              <a:defRPr/>
            </a:pPr>
            <a:r>
              <a:rPr lang="en-US" sz="1800" dirty="0"/>
              <a:t>The –m switch is to ‘modify’</a:t>
            </a:r>
          </a:p>
          <a:p>
            <a:pPr lvl="1">
              <a:lnSpc>
                <a:spcPct val="90000"/>
              </a:lnSpc>
              <a:defRPr/>
            </a:pPr>
            <a:r>
              <a:rPr lang="en-US" sz="1800" dirty="0"/>
              <a:t>‘u:jane’ specifies user Jane. If this was a group, we would use g:group_name.</a:t>
            </a:r>
          </a:p>
          <a:p>
            <a:pPr lvl="1">
              <a:lnSpc>
                <a:spcPct val="90000"/>
              </a:lnSpc>
              <a:defRPr/>
            </a:pPr>
            <a:r>
              <a:rPr lang="en-US" sz="1800" dirty="0"/>
              <a:t>:r specifies ‘read’ permissions’ </a:t>
            </a:r>
          </a:p>
          <a:p>
            <a:pPr lvl="1">
              <a:lnSpc>
                <a:spcPct val="90000"/>
              </a:lnSpc>
              <a:defRPr/>
            </a:pPr>
            <a:r>
              <a:rPr lang="en-US" sz="1800" dirty="0"/>
              <a:t>/var/log/maillog is the file path we are granting permissions for Jane</a:t>
            </a:r>
          </a:p>
          <a:p>
            <a:pPr>
              <a:lnSpc>
                <a:spcPct val="90000"/>
              </a:lnSpc>
              <a:defRPr/>
            </a:pPr>
            <a:r>
              <a:rPr lang="en-US" sz="2000" dirty="0"/>
              <a:t>To, verify the permissions are granted to user Jane, use the following command:</a:t>
            </a:r>
          </a:p>
          <a:p>
            <a:pPr lvl="1">
              <a:lnSpc>
                <a:spcPct val="90000"/>
              </a:lnSpc>
              <a:defRPr/>
            </a:pPr>
            <a:r>
              <a:rPr lang="en-US" sz="1800" dirty="0"/>
              <a:t>getfacl /var/log/maillog</a:t>
            </a:r>
          </a:p>
        </p:txBody>
      </p:sp>
      <p:sp>
        <p:nvSpPr>
          <p:cNvPr id="27652" name="Date Placeholder 3"/>
          <p:cNvSpPr>
            <a:spLocks noGrp="1"/>
          </p:cNvSpPr>
          <p:nvPr>
            <p:ph type="dt" sz="quarter" idx="1"/>
          </p:nvPr>
        </p:nvSpPr>
        <p:spPr>
          <a:xfrm>
            <a:off x="3971925" y="0"/>
            <a:ext cx="3038475" cy="463550"/>
          </a:xfrm>
          <a:prstGeom prst="rect">
            <a:avLst/>
          </a:prstGeom>
          <a:noFill/>
        </p:spPr>
        <p:txBody>
          <a:bodyPr/>
          <a:lstStyle/>
          <a:p>
            <a:pPr defTabSz="931863"/>
            <a:fld id="{E619ECF3-6B98-4571-A732-7F7B73260EF5}" type="datetime1">
              <a:rPr lang="en-US" smtClean="0"/>
              <a:pPr defTabSz="931863"/>
              <a:t>9/22/2023</a:t>
            </a:fld>
            <a:endParaRPr lang="en-US"/>
          </a:p>
        </p:txBody>
      </p:sp>
      <p:sp>
        <p:nvSpPr>
          <p:cNvPr id="27653"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a:p>
        </p:txBody>
      </p:sp>
      <p:sp>
        <p:nvSpPr>
          <p:cNvPr id="27654"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35C4C571-1D47-429E-B5FC-1C7E92453E9F}" type="slidenum">
              <a:rPr lang="en-US" smtClean="0"/>
              <a:pPr defTabSz="931863"/>
              <a:t>12</a:t>
            </a:fld>
            <a:endParaRPr lang="en-US"/>
          </a:p>
        </p:txBody>
      </p:sp>
    </p:spTree>
    <p:extLst>
      <p:ext uri="{BB962C8B-B14F-4D97-AF65-F5344CB8AC3E}">
        <p14:creationId xmlns:p14="http://schemas.microsoft.com/office/powerpoint/2010/main" val="1278350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D4925D28-88EF-812C-C574-C86395F23F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47B2215C-BB96-85D3-D1AE-114FCDC02B0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2023110" cy="8345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7" r:id="rId5"/>
    <p:sldLayoutId id="2147483658" r:id="rId6"/>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8</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Linux System Administrator</a:t>
            </a:r>
          </a:p>
        </p:txBody>
      </p:sp>
      <p:sp>
        <p:nvSpPr>
          <p:cNvPr id="15363" name="Content Placeholder 2"/>
          <p:cNvSpPr>
            <a:spLocks noGrp="1"/>
          </p:cNvSpPr>
          <p:nvPr>
            <p:ph idx="1"/>
          </p:nvPr>
        </p:nvSpPr>
        <p:spPr>
          <a:xfrm>
            <a:off x="2476500" y="1719617"/>
            <a:ext cx="9959340" cy="5146002"/>
          </a:xfrm>
        </p:spPr>
        <p:txBody>
          <a:bodyPr/>
          <a:lstStyle/>
          <a:p>
            <a:r>
              <a:rPr lang="en-US" sz="3840" dirty="0"/>
              <a:t>Creates user accounts </a:t>
            </a:r>
          </a:p>
          <a:p>
            <a:r>
              <a:rPr lang="en-US" sz="3840" dirty="0"/>
              <a:t>Enforces user account and password policy </a:t>
            </a:r>
          </a:p>
          <a:p>
            <a:r>
              <a:rPr lang="en-US" sz="3840" dirty="0"/>
              <a:t>Establishes user account policy</a:t>
            </a:r>
          </a:p>
        </p:txBody>
      </p:sp>
    </p:spTree>
    <p:extLst>
      <p:ext uri="{BB962C8B-B14F-4D97-AF65-F5344CB8AC3E}">
        <p14:creationId xmlns:p14="http://schemas.microsoft.com/office/powerpoint/2010/main" val="13586740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Using sudo Command</a:t>
            </a:r>
          </a:p>
        </p:txBody>
      </p:sp>
      <p:grpSp>
        <p:nvGrpSpPr>
          <p:cNvPr id="13315" name="Group 9"/>
          <p:cNvGrpSpPr>
            <a:grpSpLocks/>
          </p:cNvGrpSpPr>
          <p:nvPr/>
        </p:nvGrpSpPr>
        <p:grpSpPr bwMode="auto">
          <a:xfrm>
            <a:off x="2476500" y="1400176"/>
            <a:ext cx="9679306" cy="6057900"/>
            <a:chOff x="180522" y="1296911"/>
            <a:chExt cx="8065164" cy="5049550"/>
          </a:xfrm>
        </p:grpSpPr>
        <p:sp>
          <p:nvSpPr>
            <p:cNvPr id="11" name="Freeform 10"/>
            <p:cNvSpPr/>
            <p:nvPr/>
          </p:nvSpPr>
          <p:spPr>
            <a:xfrm>
              <a:off x="180522" y="1296911"/>
              <a:ext cx="2960349" cy="2081748"/>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5" tIns="713592" rIns="9143" bIns="713591" spcCol="1270" anchor="ctr"/>
            <a:lstStyle/>
            <a:p>
              <a:pPr algn="ctr" defTabSz="640080">
                <a:lnSpc>
                  <a:spcPct val="90000"/>
                </a:lnSpc>
                <a:spcAft>
                  <a:spcPct val="35000"/>
                </a:spcAft>
                <a:defRPr/>
              </a:pPr>
              <a:r>
                <a:rPr lang="en-US" sz="3360" dirty="0"/>
                <a:t>1</a:t>
              </a:r>
            </a:p>
          </p:txBody>
        </p:sp>
        <p:sp>
          <p:nvSpPr>
            <p:cNvPr id="12" name="Freeform 11"/>
            <p:cNvSpPr/>
            <p:nvPr/>
          </p:nvSpPr>
          <p:spPr>
            <a:xfrm>
              <a:off x="3155156" y="1296911"/>
              <a:ext cx="5090530" cy="1375129"/>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98704" tIns="90534" rIns="90534" bIns="90534" spcCol="1270" anchor="ctr"/>
            <a:lstStyle/>
            <a:p>
              <a:pPr lvl="1" defTabSz="1866900">
                <a:lnSpc>
                  <a:spcPct val="90000"/>
                </a:lnSpc>
                <a:spcAft>
                  <a:spcPct val="15000"/>
                </a:spcAft>
                <a:defRPr/>
              </a:pPr>
              <a:r>
                <a:rPr lang="en-US" sz="2640" dirty="0"/>
                <a:t>As a root user, issue the following command:</a:t>
              </a:r>
              <a:br>
                <a:rPr lang="en-US" sz="2640" dirty="0"/>
              </a:br>
              <a:r>
                <a:rPr lang="en-US" sz="2640" dirty="0"/>
                <a:t>[root@is418 ~]# visudo</a:t>
              </a:r>
            </a:p>
          </p:txBody>
        </p:sp>
        <p:sp>
          <p:nvSpPr>
            <p:cNvPr id="13" name="Freeform 12"/>
            <p:cNvSpPr/>
            <p:nvPr/>
          </p:nvSpPr>
          <p:spPr>
            <a:xfrm>
              <a:off x="180522" y="2781605"/>
              <a:ext cx="2960349" cy="2080161"/>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5" tIns="713592" rIns="9143" bIns="713591" spcCol="1270" anchor="ctr"/>
            <a:lstStyle/>
            <a:p>
              <a:pPr algn="ctr" defTabSz="640080">
                <a:lnSpc>
                  <a:spcPct val="90000"/>
                </a:lnSpc>
                <a:spcAft>
                  <a:spcPct val="35000"/>
                </a:spcAft>
                <a:defRPr/>
              </a:pPr>
              <a:r>
                <a:rPr lang="en-US" sz="3360" dirty="0"/>
                <a:t>2</a:t>
              </a:r>
            </a:p>
          </p:txBody>
        </p:sp>
        <p:sp>
          <p:nvSpPr>
            <p:cNvPr id="14" name="Freeform 13"/>
            <p:cNvSpPr/>
            <p:nvPr/>
          </p:nvSpPr>
          <p:spPr>
            <a:xfrm>
              <a:off x="3155156" y="2781605"/>
              <a:ext cx="5090530" cy="1371953"/>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98704" tIns="90534" rIns="90534" bIns="90534" spcCol="1270" anchor="ctr"/>
            <a:lstStyle/>
            <a:p>
              <a:pPr lvl="1" defTabSz="1866900">
                <a:lnSpc>
                  <a:spcPct val="90000"/>
                </a:lnSpc>
                <a:spcAft>
                  <a:spcPct val="15000"/>
                </a:spcAft>
                <a:defRPr/>
              </a:pPr>
              <a:r>
                <a:rPr lang="en-US" sz="2640" dirty="0"/>
                <a:t>Enable ALL privileges to user “</a:t>
              </a:r>
              <a:r>
                <a:rPr lang="en-US" sz="2640" dirty="0" err="1"/>
                <a:t>jdoe</a:t>
              </a:r>
              <a:r>
                <a:rPr lang="en-US" sz="2640" dirty="0"/>
                <a:t>” by using the following command:</a:t>
              </a:r>
              <a:br>
                <a:rPr lang="en-US" sz="2640" dirty="0"/>
              </a:br>
              <a:r>
                <a:rPr lang="en-US" sz="2640" dirty="0"/>
                <a:t>jdoe ALL=(ALL)	ALL</a:t>
              </a:r>
            </a:p>
          </p:txBody>
        </p:sp>
        <p:sp>
          <p:nvSpPr>
            <p:cNvPr id="15" name="Freeform 14"/>
            <p:cNvSpPr/>
            <p:nvPr/>
          </p:nvSpPr>
          <p:spPr>
            <a:xfrm>
              <a:off x="180522" y="4264712"/>
              <a:ext cx="2960349" cy="2081749"/>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5" tIns="713592" rIns="9143" bIns="713591" spcCol="1270" anchor="ctr"/>
            <a:lstStyle/>
            <a:p>
              <a:pPr algn="ctr" defTabSz="640080">
                <a:lnSpc>
                  <a:spcPct val="90000"/>
                </a:lnSpc>
                <a:spcAft>
                  <a:spcPct val="35000"/>
                </a:spcAft>
                <a:defRPr/>
              </a:pPr>
              <a:r>
                <a:rPr lang="en-US" sz="3360" dirty="0"/>
                <a:t>3</a:t>
              </a:r>
            </a:p>
          </p:txBody>
        </p:sp>
        <p:sp>
          <p:nvSpPr>
            <p:cNvPr id="16" name="Freeform 15"/>
            <p:cNvSpPr/>
            <p:nvPr/>
          </p:nvSpPr>
          <p:spPr>
            <a:xfrm>
              <a:off x="3155156" y="4264712"/>
              <a:ext cx="5090530" cy="1373542"/>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98704" tIns="90534" rIns="90534" bIns="90534" spcCol="1270" anchor="ctr"/>
            <a:lstStyle/>
            <a:p>
              <a:pPr lvl="1" defTabSz="1866900">
                <a:lnSpc>
                  <a:spcPct val="90000"/>
                </a:lnSpc>
                <a:spcAft>
                  <a:spcPct val="15000"/>
                </a:spcAft>
                <a:defRPr/>
              </a:pPr>
              <a:r>
                <a:rPr lang="en-US" sz="2640" dirty="0"/>
                <a:t>Login as “jdoe” and use the following </a:t>
              </a:r>
              <a:r>
                <a:rPr lang="en-US" sz="2640" dirty="0" err="1"/>
                <a:t>sudo</a:t>
              </a:r>
              <a:r>
                <a:rPr lang="en-US" sz="2640" dirty="0"/>
                <a:t> command:</a:t>
              </a:r>
              <a:br>
                <a:rPr lang="en-US" sz="2640" dirty="0"/>
              </a:br>
              <a:r>
                <a:rPr lang="en-US" sz="2640" dirty="0"/>
                <a:t>[jdoe@is418 ~]# sudo useradd maryj</a:t>
              </a:r>
            </a:p>
          </p:txBody>
        </p:sp>
      </p:grpSp>
    </p:spTree>
    <p:extLst>
      <p:ext uri="{BB962C8B-B14F-4D97-AF65-F5344CB8AC3E}">
        <p14:creationId xmlns:p14="http://schemas.microsoft.com/office/powerpoint/2010/main" val="10405011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Files with Access Control List (ACL) Permissions</a:t>
            </a:r>
          </a:p>
        </p:txBody>
      </p:sp>
      <p:sp>
        <p:nvSpPr>
          <p:cNvPr id="16387" name="Content Placeholder 2"/>
          <p:cNvSpPr>
            <a:spLocks noGrp="1"/>
          </p:cNvSpPr>
          <p:nvPr>
            <p:ph idx="1"/>
          </p:nvPr>
        </p:nvSpPr>
        <p:spPr>
          <a:xfrm>
            <a:off x="2476500" y="2063541"/>
            <a:ext cx="9959340" cy="5346908"/>
          </a:xfrm>
        </p:spPr>
        <p:txBody>
          <a:bodyPr/>
          <a:lstStyle/>
          <a:p>
            <a:r>
              <a:rPr lang="en-US" sz="3360" dirty="0"/>
              <a:t>ACL grants special permissions that are not part of the regular file permissions. </a:t>
            </a:r>
          </a:p>
          <a:p>
            <a:r>
              <a:rPr lang="en-US" sz="3360" dirty="0"/>
              <a:t>These files are used to provide a user or group special access to a file or executable without changing the file permissions.</a:t>
            </a:r>
          </a:p>
          <a:p>
            <a:r>
              <a:rPr lang="en-US" sz="3360" dirty="0"/>
              <a:t>Permissions can be granted to a user (u), a group (g), and others (o).</a:t>
            </a:r>
          </a:p>
          <a:p>
            <a:r>
              <a:rPr lang="en-US" sz="3360" dirty="0"/>
              <a:t>Permissions are typically read, write, and execute.</a:t>
            </a:r>
          </a:p>
        </p:txBody>
      </p:sp>
    </p:spTree>
    <p:extLst>
      <p:ext uri="{BB962C8B-B14F-4D97-AF65-F5344CB8AC3E}">
        <p14:creationId xmlns:p14="http://schemas.microsoft.com/office/powerpoint/2010/main" val="743204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5836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800"/>
              <a:t>Learning Objective</a:t>
            </a:r>
          </a:p>
        </p:txBody>
      </p:sp>
      <p:sp>
        <p:nvSpPr>
          <p:cNvPr id="4099" name="Content Placeholder 2"/>
          <p:cNvSpPr>
            <a:spLocks noGrp="1"/>
          </p:cNvSpPr>
          <p:nvPr>
            <p:ph idx="1"/>
          </p:nvPr>
        </p:nvSpPr>
        <p:spPr>
          <a:xfrm>
            <a:off x="2476500" y="1554479"/>
            <a:ext cx="9959340" cy="5033010"/>
          </a:xfrm>
        </p:spPr>
        <p:txBody>
          <a:bodyPr/>
          <a:lstStyle/>
          <a:p>
            <a:r>
              <a:rPr lang="en-US" sz="3840" dirty="0"/>
              <a:t>Explain user account management and the principle of least privilege to protect and secure the system and its data.</a:t>
            </a:r>
          </a:p>
        </p:txBody>
      </p:sp>
    </p:spTree>
    <p:extLst>
      <p:ext uri="{BB962C8B-B14F-4D97-AF65-F5344CB8AC3E}">
        <p14:creationId xmlns:p14="http://schemas.microsoft.com/office/powerpoint/2010/main" val="9820001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800"/>
              <a:t>Key Concepts</a:t>
            </a:r>
          </a:p>
        </p:txBody>
      </p:sp>
      <p:sp>
        <p:nvSpPr>
          <p:cNvPr id="5123" name="Content Placeholder 2"/>
          <p:cNvSpPr>
            <a:spLocks noGrp="1"/>
          </p:cNvSpPr>
          <p:nvPr>
            <p:ph idx="1"/>
          </p:nvPr>
        </p:nvSpPr>
        <p:spPr>
          <a:xfrm>
            <a:off x="2476500" y="1424826"/>
            <a:ext cx="9959340" cy="5371759"/>
          </a:xfrm>
        </p:spPr>
        <p:txBody>
          <a:bodyPr>
            <a:normAutofit lnSpcReduction="10000"/>
          </a:bodyPr>
          <a:lstStyle/>
          <a:p>
            <a:r>
              <a:rPr lang="en-US" sz="3840" dirty="0"/>
              <a:t>Policies for user accounts </a:t>
            </a:r>
          </a:p>
          <a:p>
            <a:r>
              <a:rPr lang="en-US" sz="3840" dirty="0"/>
              <a:t>Boundaries for the user, system, and root accounts </a:t>
            </a:r>
          </a:p>
          <a:p>
            <a:r>
              <a:rPr lang="en-US" sz="3840" dirty="0"/>
              <a:t>Group accounts for managing the security process </a:t>
            </a:r>
          </a:p>
          <a:p>
            <a:r>
              <a:rPr lang="en-US" sz="3840" dirty="0"/>
              <a:t>Pluggable Authentication Modules (PAM)</a:t>
            </a:r>
          </a:p>
          <a:p>
            <a:r>
              <a:rPr lang="en-US" sz="3840" dirty="0"/>
              <a:t>Special user privileges for accessing files, including the executable files</a:t>
            </a:r>
          </a:p>
        </p:txBody>
      </p:sp>
    </p:spTree>
    <p:extLst>
      <p:ext uri="{BB962C8B-B14F-4D97-AF65-F5344CB8AC3E}">
        <p14:creationId xmlns:p14="http://schemas.microsoft.com/office/powerpoint/2010/main" val="1179777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The </a:t>
            </a:r>
            <a:r>
              <a:rPr lang="en-US" sz="4800" dirty="0">
                <a:solidFill>
                  <a:schemeClr val="tx2"/>
                </a:solidFill>
              </a:rPr>
              <a:t>Shadow Password Suite: Fundamental Files</a:t>
            </a:r>
          </a:p>
        </p:txBody>
      </p:sp>
      <p:graphicFrame>
        <p:nvGraphicFramePr>
          <p:cNvPr id="6" name="Content Placeholder 5"/>
          <p:cNvGraphicFramePr>
            <a:graphicFrameLocks noGrp="1"/>
          </p:cNvGraphicFramePr>
          <p:nvPr>
            <p:ph idx="1"/>
          </p:nvPr>
        </p:nvGraphicFramePr>
        <p:xfrm>
          <a:off x="2476500" y="2560321"/>
          <a:ext cx="9959340" cy="4206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8911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Managing Password Change and Expiration Dates</a:t>
            </a:r>
          </a:p>
        </p:txBody>
      </p:sp>
      <p:sp>
        <p:nvSpPr>
          <p:cNvPr id="5" name="Rectangle 3"/>
          <p:cNvSpPr txBox="1">
            <a:spLocks noChangeArrowheads="1"/>
          </p:cNvSpPr>
          <p:nvPr/>
        </p:nvSpPr>
        <p:spPr bwMode="auto">
          <a:xfrm>
            <a:off x="2476500" y="2030786"/>
            <a:ext cx="9959340" cy="5379664"/>
          </a:xfrm>
          <a:prstGeom prst="rect">
            <a:avLst/>
          </a:prstGeom>
          <a:noFill/>
          <a:ln w="9525">
            <a:noFill/>
            <a:miter lim="800000"/>
            <a:headEnd/>
            <a:tailEnd/>
          </a:ln>
        </p:spPr>
        <p:txBody>
          <a:bodyPr/>
          <a:lstStyle/>
          <a:p>
            <a:pPr marL="548640" indent="-548640" eaLnBrk="0" hangingPunct="0">
              <a:spcBef>
                <a:spcPct val="20000"/>
              </a:spcBef>
              <a:buClr>
                <a:srgbClr val="ED6E2E"/>
              </a:buClr>
              <a:buFont typeface="Wingdings" pitchFamily="2" charset="2"/>
              <a:buChar char="§"/>
              <a:defRPr/>
            </a:pPr>
            <a:r>
              <a:rPr lang="en-US" sz="3600" dirty="0">
                <a:latin typeface="+mn-lt"/>
              </a:rPr>
              <a:t>The following change commands are used to enforce password change and expire accounts:</a:t>
            </a:r>
          </a:p>
          <a:p>
            <a:pPr marL="833933" lvl="2" indent="-285293" eaLnBrk="0" hangingPunct="0">
              <a:spcBef>
                <a:spcPct val="20000"/>
              </a:spcBef>
              <a:buClr>
                <a:srgbClr val="ED6E2E"/>
              </a:buClr>
              <a:buSzPct val="85000"/>
              <a:buFont typeface="Wingdings" pitchFamily="2" charset="2"/>
              <a:buChar char="§"/>
              <a:defRPr/>
            </a:pPr>
            <a:r>
              <a:rPr lang="en-US" sz="3360" dirty="0">
                <a:latin typeface="+mn-lt"/>
              </a:rPr>
              <a:t>The command to enable user “jdoe” to change password at next login:</a:t>
            </a:r>
            <a:br>
              <a:rPr lang="en-US" sz="3360" dirty="0">
                <a:latin typeface="+mn-lt"/>
              </a:rPr>
            </a:br>
            <a:r>
              <a:rPr lang="de-DE" sz="3360" dirty="0">
                <a:latin typeface="+mn-lt"/>
              </a:rPr>
              <a:t>[root@is418 ~]# chage -d 0 jdoe</a:t>
            </a:r>
          </a:p>
          <a:p>
            <a:pPr marL="833933" lvl="2" indent="-285293" eaLnBrk="0" hangingPunct="0">
              <a:spcBef>
                <a:spcPct val="20000"/>
              </a:spcBef>
              <a:buClr>
                <a:srgbClr val="ED6E2E"/>
              </a:buClr>
              <a:buSzPct val="85000"/>
              <a:buFont typeface="Wingdings" pitchFamily="2" charset="2"/>
              <a:buChar char="§"/>
              <a:defRPr/>
            </a:pPr>
            <a:r>
              <a:rPr lang="en-US" sz="3360" dirty="0">
                <a:latin typeface="+mn-lt"/>
              </a:rPr>
              <a:t>The command to expire the user account “jane” on May 31, 2011:</a:t>
            </a:r>
            <a:br>
              <a:rPr lang="en-US" sz="3360" dirty="0">
                <a:latin typeface="+mn-lt"/>
              </a:rPr>
            </a:br>
            <a:r>
              <a:rPr lang="pt-BR" sz="3360" dirty="0">
                <a:latin typeface="+mn-lt"/>
              </a:rPr>
              <a:t>[root@is418 ~]# chage -E “05/31/2011” jane</a:t>
            </a:r>
            <a:endParaRPr lang="en-US" sz="3360" dirty="0">
              <a:latin typeface="+mn-lt"/>
            </a:endParaRPr>
          </a:p>
        </p:txBody>
      </p:sp>
    </p:spTree>
    <p:extLst>
      <p:ext uri="{BB962C8B-B14F-4D97-AF65-F5344CB8AC3E}">
        <p14:creationId xmlns:p14="http://schemas.microsoft.com/office/powerpoint/2010/main" val="16306445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User Privileges as a Member</a:t>
            </a:r>
            <a:br>
              <a:rPr lang="en-US" sz="4800" dirty="0">
                <a:solidFill>
                  <a:schemeClr val="tx2"/>
                </a:solidFill>
              </a:rPr>
            </a:br>
            <a:r>
              <a:rPr lang="en-US" sz="4800" dirty="0">
                <a:solidFill>
                  <a:schemeClr val="tx2"/>
                </a:solidFill>
              </a:rPr>
              <a:t>of Special Groups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36447" y="2130764"/>
            <a:ext cx="3786281" cy="5103628"/>
          </a:xfrm>
        </p:spPr>
      </p:pic>
    </p:spTree>
    <p:extLst>
      <p:ext uri="{BB962C8B-B14F-4D97-AF65-F5344CB8AC3E}">
        <p14:creationId xmlns:p14="http://schemas.microsoft.com/office/powerpoint/2010/main" val="560942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Group Account</a:t>
            </a:r>
          </a:p>
        </p:txBody>
      </p:sp>
      <p:sp>
        <p:nvSpPr>
          <p:cNvPr id="18435" name="Content Placeholder 2"/>
          <p:cNvSpPr>
            <a:spLocks noGrp="1"/>
          </p:cNvSpPr>
          <p:nvPr>
            <p:ph idx="1"/>
          </p:nvPr>
        </p:nvSpPr>
        <p:spPr>
          <a:xfrm>
            <a:off x="2476500" y="1523090"/>
            <a:ext cx="9959340" cy="5342530"/>
          </a:xfrm>
        </p:spPr>
        <p:txBody>
          <a:bodyPr>
            <a:normAutofit lnSpcReduction="10000"/>
          </a:bodyPr>
          <a:lstStyle/>
          <a:p>
            <a:pPr>
              <a:defRPr/>
            </a:pPr>
            <a:r>
              <a:rPr lang="en-US" sz="3840" dirty="0"/>
              <a:t>Groups provide a way to better manage accounts in the following ways:</a:t>
            </a:r>
          </a:p>
          <a:p>
            <a:pPr lvl="1">
              <a:defRPr/>
            </a:pPr>
            <a:r>
              <a:rPr lang="en-US" sz="3600" dirty="0"/>
              <a:t>Permissions can be given to a group rather than individuals.</a:t>
            </a:r>
          </a:p>
          <a:p>
            <a:pPr lvl="1">
              <a:defRPr/>
            </a:pPr>
            <a:r>
              <a:rPr lang="en-US" sz="3600" dirty="0"/>
              <a:t>Employees can be added or deleted from predefined groups.</a:t>
            </a:r>
          </a:p>
          <a:p>
            <a:pPr lvl="1">
              <a:defRPr/>
            </a:pPr>
            <a:r>
              <a:rPr lang="en-US" sz="3600" dirty="0"/>
              <a:t>Groups improve the maintainability of user accounts. </a:t>
            </a:r>
          </a:p>
        </p:txBody>
      </p:sp>
    </p:spTree>
    <p:extLst>
      <p:ext uri="{BB962C8B-B14F-4D97-AF65-F5344CB8AC3E}">
        <p14:creationId xmlns:p14="http://schemas.microsoft.com/office/powerpoint/2010/main" val="14030570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a:solidFill>
                  <a:schemeClr val="tx2"/>
                </a:solidFill>
              </a:rPr>
              <a:t>Defining the User Account Policy</a:t>
            </a:r>
          </a:p>
        </p:txBody>
      </p:sp>
      <p:sp>
        <p:nvSpPr>
          <p:cNvPr id="7171" name="Content Placeholder 2"/>
          <p:cNvSpPr>
            <a:spLocks noGrp="1"/>
          </p:cNvSpPr>
          <p:nvPr>
            <p:ph idx="1"/>
          </p:nvPr>
        </p:nvSpPr>
        <p:spPr>
          <a:xfrm>
            <a:off x="2476500" y="1604977"/>
            <a:ext cx="9959340" cy="5260643"/>
          </a:xfrm>
        </p:spPr>
        <p:txBody>
          <a:bodyPr/>
          <a:lstStyle/>
          <a:p>
            <a:r>
              <a:rPr lang="en-US" sz="3840" dirty="0"/>
              <a:t>Who needs access and why?</a:t>
            </a:r>
          </a:p>
          <a:p>
            <a:r>
              <a:rPr lang="en-US" sz="3840" dirty="0"/>
              <a:t>How long does a user need access?</a:t>
            </a:r>
          </a:p>
          <a:p>
            <a:r>
              <a:rPr lang="en-US" sz="3840" dirty="0"/>
              <a:t>Where will the user access the computer system from?</a:t>
            </a:r>
          </a:p>
          <a:p>
            <a:r>
              <a:rPr lang="en-US" sz="3840" dirty="0"/>
              <a:t>What are the tasks the user needs to perform?</a:t>
            </a:r>
          </a:p>
        </p:txBody>
      </p:sp>
    </p:spTree>
    <p:extLst>
      <p:ext uri="{BB962C8B-B14F-4D97-AF65-F5344CB8AC3E}">
        <p14:creationId xmlns:p14="http://schemas.microsoft.com/office/powerpoint/2010/main" val="1123973632"/>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800</Words>
  <Application>Microsoft Office PowerPoint</Application>
  <PresentationFormat>Custom</PresentationFormat>
  <Paragraphs>78</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Helvetica</vt:lpstr>
      <vt:lpstr>Helvetica Neue</vt:lpstr>
      <vt:lpstr>Tahoma</vt:lpstr>
      <vt:lpstr>Wingdings</vt:lpstr>
      <vt:lpstr>Default</vt:lpstr>
      <vt:lpstr>Open Source Platform and Network Administration</vt:lpstr>
      <vt:lpstr>PowerPoint Presentation</vt:lpstr>
      <vt:lpstr>Learning Objective</vt:lpstr>
      <vt:lpstr>Key Concepts</vt:lpstr>
      <vt:lpstr>The Shadow Password Suite: Fundamental Files</vt:lpstr>
      <vt:lpstr>Managing Password Change and Expiration Dates</vt:lpstr>
      <vt:lpstr>User Privileges as a Member of Special Groups</vt:lpstr>
      <vt:lpstr>Group Account</vt:lpstr>
      <vt:lpstr>Defining the User Account Policy</vt:lpstr>
      <vt:lpstr>Linux System Administrator</vt:lpstr>
      <vt:lpstr>Using sudo Command</vt:lpstr>
      <vt:lpstr>Files with Access Control List (ACL) 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25</cp:revision>
  <dcterms:modified xsi:type="dcterms:W3CDTF">2023-09-22T08:51:47Z</dcterms:modified>
</cp:coreProperties>
</file>