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18A4-4842-440F-BD70-0C9F2D6222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3AB91E0-E42A-438D-945F-9F3CC7A72158}">
      <dgm:prSet phldrT="[Text]" custT="1"/>
      <dgm:spPr/>
      <dgm:t>
        <a:bodyPr/>
        <a:lstStyle/>
        <a:p>
          <a:pPr algn="l"/>
          <a:r>
            <a:rPr lang="en-US" sz="2400" dirty="0"/>
            <a:t>1. Open the /etc/login.defs file.</a:t>
          </a:r>
        </a:p>
      </dgm:t>
    </dgm:pt>
    <dgm:pt modelId="{60FFE603-8D19-48AC-8FC3-58C4D593AC23}" type="parTrans" cxnId="{E2AFB7C5-22CB-4546-A186-D9C18F6D5A51}">
      <dgm:prSet/>
      <dgm:spPr/>
      <dgm:t>
        <a:bodyPr/>
        <a:lstStyle/>
        <a:p>
          <a:pPr algn="l"/>
          <a:endParaRPr lang="en-US" sz="1200"/>
        </a:p>
      </dgm:t>
    </dgm:pt>
    <dgm:pt modelId="{154C2D0B-3F80-40A8-9FB7-610B7064E61E}" type="sibTrans" cxnId="{E2AFB7C5-22CB-4546-A186-D9C18F6D5A51}">
      <dgm:prSet custT="1"/>
      <dgm:spPr/>
      <dgm:t>
        <a:bodyPr/>
        <a:lstStyle/>
        <a:p>
          <a:pPr algn="l"/>
          <a:endParaRPr lang="en-US" sz="1800" dirty="0"/>
        </a:p>
      </dgm:t>
    </dgm:pt>
    <dgm:pt modelId="{08F6A04F-D96C-40F7-A9C7-13E5FFAF6395}">
      <dgm:prSet phldrT="[Text]" custT="1"/>
      <dgm:spPr/>
      <dgm:t>
        <a:bodyPr/>
        <a:lstStyle/>
        <a:p>
          <a:pPr algn="l"/>
          <a:r>
            <a:rPr lang="en-US" sz="2400" dirty="0"/>
            <a:t>2. Set the Password Change directive.</a:t>
          </a:r>
        </a:p>
      </dgm:t>
    </dgm:pt>
    <dgm:pt modelId="{88854BCB-A368-4A5B-985B-734193450E23}" type="parTrans" cxnId="{56E73A15-18FF-4EDF-98ED-B40E4838BDF5}">
      <dgm:prSet/>
      <dgm:spPr/>
      <dgm:t>
        <a:bodyPr/>
        <a:lstStyle/>
        <a:p>
          <a:pPr algn="l"/>
          <a:endParaRPr lang="en-US" sz="1200"/>
        </a:p>
      </dgm:t>
    </dgm:pt>
    <dgm:pt modelId="{257A6300-A3BA-431A-9193-5C9354405E3B}" type="sibTrans" cxnId="{56E73A15-18FF-4EDF-98ED-B40E4838BDF5}">
      <dgm:prSet custT="1"/>
      <dgm:spPr/>
      <dgm:t>
        <a:bodyPr/>
        <a:lstStyle/>
        <a:p>
          <a:pPr algn="l"/>
          <a:endParaRPr lang="en-US" sz="1800" dirty="0"/>
        </a:p>
      </dgm:t>
    </dgm:pt>
    <dgm:pt modelId="{73CA7402-D3C2-457C-9813-2C89070EE547}">
      <dgm:prSet phldrT="[Text]" custT="1"/>
      <dgm:spPr/>
      <dgm:t>
        <a:bodyPr/>
        <a:lstStyle/>
        <a:p>
          <a:pPr algn="l"/>
          <a:r>
            <a:rPr lang="en-US" sz="2400" dirty="0"/>
            <a:t>3. Set the Warn directive.</a:t>
          </a:r>
        </a:p>
      </dgm:t>
    </dgm:pt>
    <dgm:pt modelId="{BA7C5453-CF7F-4E63-B536-F3AEF9674D7C}" type="parTrans" cxnId="{D0B851CF-8E40-40C7-B588-307DE00FB02E}">
      <dgm:prSet/>
      <dgm:spPr/>
      <dgm:t>
        <a:bodyPr/>
        <a:lstStyle/>
        <a:p>
          <a:pPr algn="l"/>
          <a:endParaRPr lang="en-US" sz="1200"/>
        </a:p>
      </dgm:t>
    </dgm:pt>
    <dgm:pt modelId="{9325BD43-FEE1-4523-95BB-1804CD65863A}" type="sibTrans" cxnId="{D0B851CF-8E40-40C7-B588-307DE00FB02E}">
      <dgm:prSet custT="1"/>
      <dgm:spPr/>
      <dgm:t>
        <a:bodyPr/>
        <a:lstStyle/>
        <a:p>
          <a:pPr algn="l"/>
          <a:endParaRPr lang="en-US" sz="1800" dirty="0"/>
        </a:p>
      </dgm:t>
    </dgm:pt>
    <dgm:pt modelId="{740692F1-99E4-4F09-8165-23239DC8923A}">
      <dgm:prSet phldrT="[Text]" custT="1"/>
      <dgm:spPr/>
      <dgm:t>
        <a:bodyPr/>
        <a:lstStyle/>
        <a:p>
          <a:pPr algn="l"/>
          <a:r>
            <a:rPr lang="en-US" sz="2400" dirty="0"/>
            <a:t>4. Set the password minimum length.</a:t>
          </a:r>
        </a:p>
      </dgm:t>
    </dgm:pt>
    <dgm:pt modelId="{B36E3F45-0300-4E00-A74B-115ADFBDC089}" type="parTrans" cxnId="{DF2C709C-8BE2-410B-8AC0-9697FA748B87}">
      <dgm:prSet/>
      <dgm:spPr/>
      <dgm:t>
        <a:bodyPr/>
        <a:lstStyle/>
        <a:p>
          <a:pPr algn="l"/>
          <a:endParaRPr lang="en-US" sz="1200"/>
        </a:p>
      </dgm:t>
    </dgm:pt>
    <dgm:pt modelId="{23D5437A-AE5A-49EA-BEB6-425DC44C39BE}" type="sibTrans" cxnId="{DF2C709C-8BE2-410B-8AC0-9697FA748B87}">
      <dgm:prSet custT="1"/>
      <dgm:spPr/>
      <dgm:t>
        <a:bodyPr/>
        <a:lstStyle/>
        <a:p>
          <a:pPr algn="l"/>
          <a:endParaRPr lang="en-US" sz="1800" dirty="0"/>
        </a:p>
      </dgm:t>
    </dgm:pt>
    <dgm:pt modelId="{A97E61E8-17DA-4838-BD2E-CB8B4E9F128B}">
      <dgm:prSet phldrT="[Text]" custT="1"/>
      <dgm:spPr/>
      <dgm:t>
        <a:bodyPr/>
        <a:lstStyle/>
        <a:p>
          <a:pPr algn="l"/>
          <a:r>
            <a:rPr lang="en-US" sz="2400" dirty="0"/>
            <a:t>5. Enable login failure logging.</a:t>
          </a:r>
        </a:p>
      </dgm:t>
    </dgm:pt>
    <dgm:pt modelId="{3BD18D8B-66C1-4849-B552-71941457E868}" type="parTrans" cxnId="{AB8A4B8F-26E5-4AF7-BAFF-AFC54C6E1312}">
      <dgm:prSet/>
      <dgm:spPr/>
      <dgm:t>
        <a:bodyPr/>
        <a:lstStyle/>
        <a:p>
          <a:pPr algn="l"/>
          <a:endParaRPr lang="en-US" sz="1200"/>
        </a:p>
      </dgm:t>
    </dgm:pt>
    <dgm:pt modelId="{3F848D23-A079-4149-8736-5EFBAB65370F}" type="sibTrans" cxnId="{AB8A4B8F-26E5-4AF7-BAFF-AFC54C6E1312}">
      <dgm:prSet/>
      <dgm:spPr/>
      <dgm:t>
        <a:bodyPr/>
        <a:lstStyle/>
        <a:p>
          <a:pPr algn="l"/>
          <a:endParaRPr lang="en-US" sz="1200" dirty="0"/>
        </a:p>
      </dgm:t>
    </dgm:pt>
    <dgm:pt modelId="{9485F8E3-5916-49C9-B55A-25E9C498EDC7}">
      <dgm:prSet phldrT="[Text]" custT="1"/>
      <dgm:spPr/>
      <dgm:t>
        <a:bodyPr/>
        <a:lstStyle/>
        <a:p>
          <a:pPr algn="l"/>
          <a:r>
            <a:rPr lang="en-US" sz="2400" dirty="0"/>
            <a:t>8. Save and exit.</a:t>
          </a:r>
        </a:p>
      </dgm:t>
    </dgm:pt>
    <dgm:pt modelId="{C425E350-51B9-4D48-BE84-E92024BB989C}" type="parTrans" cxnId="{3A9030FF-12D3-4E82-8F2D-50399C431BEE}">
      <dgm:prSet/>
      <dgm:spPr/>
      <dgm:t>
        <a:bodyPr/>
        <a:lstStyle/>
        <a:p>
          <a:pPr algn="l"/>
          <a:endParaRPr lang="en-US" sz="1200"/>
        </a:p>
      </dgm:t>
    </dgm:pt>
    <dgm:pt modelId="{F2006F23-CDBC-4FB8-A3D4-DC80251D6AEA}" type="sibTrans" cxnId="{3A9030FF-12D3-4E82-8F2D-50399C431BEE}">
      <dgm:prSet/>
      <dgm:spPr/>
      <dgm:t>
        <a:bodyPr/>
        <a:lstStyle/>
        <a:p>
          <a:pPr algn="l"/>
          <a:endParaRPr lang="en-US" sz="1200"/>
        </a:p>
      </dgm:t>
    </dgm:pt>
    <dgm:pt modelId="{B9128D02-C2D6-471A-8471-14E1793DBC1D}">
      <dgm:prSet phldrT="[Text]" custT="1"/>
      <dgm:spPr/>
      <dgm:t>
        <a:bodyPr/>
        <a:lstStyle/>
        <a:p>
          <a:pPr algn="l"/>
          <a:r>
            <a:rPr lang="en-US" sz="2400" dirty="0"/>
            <a:t>6. Enable successful login logging.</a:t>
          </a:r>
        </a:p>
      </dgm:t>
    </dgm:pt>
    <dgm:pt modelId="{0CA5CBDE-2930-4BE0-ABE0-0BFF2E9E0D4F}" type="parTrans" cxnId="{BCE49ED6-C040-4546-AD21-3247DA8227EF}">
      <dgm:prSet/>
      <dgm:spPr/>
      <dgm:t>
        <a:bodyPr/>
        <a:lstStyle/>
        <a:p>
          <a:pPr algn="l"/>
          <a:endParaRPr lang="en-US" sz="1200"/>
        </a:p>
      </dgm:t>
    </dgm:pt>
    <dgm:pt modelId="{F270E458-AD6E-4287-A46B-6F367D5C2F2D}" type="sibTrans" cxnId="{BCE49ED6-C040-4546-AD21-3247DA8227EF}">
      <dgm:prSet/>
      <dgm:spPr/>
      <dgm:t>
        <a:bodyPr/>
        <a:lstStyle/>
        <a:p>
          <a:pPr algn="l"/>
          <a:endParaRPr lang="en-US" sz="1200" dirty="0"/>
        </a:p>
      </dgm:t>
    </dgm:pt>
    <dgm:pt modelId="{F06B1941-B9C3-4462-99E6-6432D3E39C9A}">
      <dgm:prSet phldrT="[Text]" custT="1"/>
      <dgm:spPr/>
      <dgm:t>
        <a:bodyPr/>
        <a:lstStyle/>
        <a:p>
          <a:pPr algn="l"/>
          <a:r>
            <a:rPr lang="en-US" sz="2400" dirty="0"/>
            <a:t>7. Enable the su command.</a:t>
          </a:r>
        </a:p>
      </dgm:t>
    </dgm:pt>
    <dgm:pt modelId="{7C5C5510-B691-4982-BE24-DA715A3AC9BC}" type="parTrans" cxnId="{CD093D7E-35C7-40C9-BE56-C6C38B22073F}">
      <dgm:prSet/>
      <dgm:spPr/>
      <dgm:t>
        <a:bodyPr/>
        <a:lstStyle/>
        <a:p>
          <a:pPr algn="l"/>
          <a:endParaRPr lang="en-US" sz="1200"/>
        </a:p>
      </dgm:t>
    </dgm:pt>
    <dgm:pt modelId="{20D05764-75BF-4494-8C58-EE4CCFC3BB0E}" type="sibTrans" cxnId="{CD093D7E-35C7-40C9-BE56-C6C38B22073F}">
      <dgm:prSet/>
      <dgm:spPr/>
      <dgm:t>
        <a:bodyPr/>
        <a:lstStyle/>
        <a:p>
          <a:pPr algn="l"/>
          <a:endParaRPr lang="en-US" sz="1200" dirty="0"/>
        </a:p>
      </dgm:t>
    </dgm:pt>
    <dgm:pt modelId="{63C9FB15-5A11-4AC9-A1B6-C0D765FB888C}" type="pres">
      <dgm:prSet presAssocID="{959E18A4-4842-440F-BD70-0C9F2D6222A8}" presName="linearFlow" presStyleCnt="0">
        <dgm:presLayoutVars>
          <dgm:resizeHandles val="exact"/>
        </dgm:presLayoutVars>
      </dgm:prSet>
      <dgm:spPr/>
    </dgm:pt>
    <dgm:pt modelId="{ABB64F4B-A174-498E-B86B-CF889F78DEE8}" type="pres">
      <dgm:prSet presAssocID="{A3AB91E0-E42A-438D-945F-9F3CC7A72158}" presName="node" presStyleLbl="node1" presStyleIdx="0" presStyleCnt="8" custScaleX="459581">
        <dgm:presLayoutVars>
          <dgm:bulletEnabled val="1"/>
        </dgm:presLayoutVars>
      </dgm:prSet>
      <dgm:spPr/>
    </dgm:pt>
    <dgm:pt modelId="{06D34114-779D-429B-94BF-922B393C2C68}" type="pres">
      <dgm:prSet presAssocID="{154C2D0B-3F80-40A8-9FB7-610B7064E61E}" presName="sibTrans" presStyleLbl="sibTrans2D1" presStyleIdx="0" presStyleCnt="7" custScaleX="109325"/>
      <dgm:spPr/>
    </dgm:pt>
    <dgm:pt modelId="{46DA1D7B-5881-4545-9F38-35F05BE24192}" type="pres">
      <dgm:prSet presAssocID="{154C2D0B-3F80-40A8-9FB7-610B7064E61E}" presName="connectorText" presStyleLbl="sibTrans2D1" presStyleIdx="0" presStyleCnt="7"/>
      <dgm:spPr/>
    </dgm:pt>
    <dgm:pt modelId="{EF653B72-BC11-4474-BA96-24D83324E049}" type="pres">
      <dgm:prSet presAssocID="{08F6A04F-D96C-40F7-A9C7-13E5FFAF6395}" presName="node" presStyleLbl="node1" presStyleIdx="1" presStyleCnt="8" custScaleX="461381">
        <dgm:presLayoutVars>
          <dgm:bulletEnabled val="1"/>
        </dgm:presLayoutVars>
      </dgm:prSet>
      <dgm:spPr/>
    </dgm:pt>
    <dgm:pt modelId="{3094840B-54BE-4F3D-A77A-5903C1D52DB7}" type="pres">
      <dgm:prSet presAssocID="{257A6300-A3BA-431A-9193-5C9354405E3B}" presName="sibTrans" presStyleLbl="sibTrans2D1" presStyleIdx="1" presStyleCnt="7" custScaleX="109325"/>
      <dgm:spPr/>
    </dgm:pt>
    <dgm:pt modelId="{D82B8384-B1E3-42D9-8277-53722AE0958C}" type="pres">
      <dgm:prSet presAssocID="{257A6300-A3BA-431A-9193-5C9354405E3B}" presName="connectorText" presStyleLbl="sibTrans2D1" presStyleIdx="1" presStyleCnt="7"/>
      <dgm:spPr/>
    </dgm:pt>
    <dgm:pt modelId="{F5F59B28-9F0B-4C14-926F-D63EFEC3E340}" type="pres">
      <dgm:prSet presAssocID="{73CA7402-D3C2-457C-9813-2C89070EE547}" presName="node" presStyleLbl="node1" presStyleIdx="2" presStyleCnt="8" custScaleX="461381">
        <dgm:presLayoutVars>
          <dgm:bulletEnabled val="1"/>
        </dgm:presLayoutVars>
      </dgm:prSet>
      <dgm:spPr/>
    </dgm:pt>
    <dgm:pt modelId="{00578304-94A9-49F7-9C42-85D954BD4F99}" type="pres">
      <dgm:prSet presAssocID="{9325BD43-FEE1-4523-95BB-1804CD65863A}" presName="sibTrans" presStyleLbl="sibTrans2D1" presStyleIdx="2" presStyleCnt="7" custScaleX="109325"/>
      <dgm:spPr/>
    </dgm:pt>
    <dgm:pt modelId="{87E01D5D-DD5B-4EED-ABF0-D376B3AEB81A}" type="pres">
      <dgm:prSet presAssocID="{9325BD43-FEE1-4523-95BB-1804CD65863A}" presName="connectorText" presStyleLbl="sibTrans2D1" presStyleIdx="2" presStyleCnt="7"/>
      <dgm:spPr/>
    </dgm:pt>
    <dgm:pt modelId="{D77E67E5-74A0-4F37-8AB2-312D4F016077}" type="pres">
      <dgm:prSet presAssocID="{740692F1-99E4-4F09-8165-23239DC8923A}" presName="node" presStyleLbl="node1" presStyleIdx="3" presStyleCnt="8" custScaleX="461381">
        <dgm:presLayoutVars>
          <dgm:bulletEnabled val="1"/>
        </dgm:presLayoutVars>
      </dgm:prSet>
      <dgm:spPr/>
    </dgm:pt>
    <dgm:pt modelId="{24D898C6-A5FE-40E1-8082-46701BF4A9CC}" type="pres">
      <dgm:prSet presAssocID="{23D5437A-AE5A-49EA-BEB6-425DC44C39BE}" presName="sibTrans" presStyleLbl="sibTrans2D1" presStyleIdx="3" presStyleCnt="7" custScaleX="109325"/>
      <dgm:spPr/>
    </dgm:pt>
    <dgm:pt modelId="{86E40CA0-D86E-4AB3-B349-9C06C6DCEC48}" type="pres">
      <dgm:prSet presAssocID="{23D5437A-AE5A-49EA-BEB6-425DC44C39BE}" presName="connectorText" presStyleLbl="sibTrans2D1" presStyleIdx="3" presStyleCnt="7"/>
      <dgm:spPr/>
    </dgm:pt>
    <dgm:pt modelId="{F9F9F4EA-37E7-48C1-ABF7-F6B2AA582B79}" type="pres">
      <dgm:prSet presAssocID="{A97E61E8-17DA-4838-BD2E-CB8B4E9F128B}" presName="node" presStyleLbl="node1" presStyleIdx="4" presStyleCnt="8" custScaleX="461381">
        <dgm:presLayoutVars>
          <dgm:bulletEnabled val="1"/>
        </dgm:presLayoutVars>
      </dgm:prSet>
      <dgm:spPr/>
    </dgm:pt>
    <dgm:pt modelId="{4BD06A0A-71ED-4BB5-B126-D903FA6F1F2F}" type="pres">
      <dgm:prSet presAssocID="{3F848D23-A079-4149-8736-5EFBAB65370F}" presName="sibTrans" presStyleLbl="sibTrans2D1" presStyleIdx="4" presStyleCnt="7" custScaleX="109325"/>
      <dgm:spPr/>
    </dgm:pt>
    <dgm:pt modelId="{1B1BD65F-ACB4-4E48-A551-147E801047D9}" type="pres">
      <dgm:prSet presAssocID="{3F848D23-A079-4149-8736-5EFBAB65370F}" presName="connectorText" presStyleLbl="sibTrans2D1" presStyleIdx="4" presStyleCnt="7"/>
      <dgm:spPr/>
    </dgm:pt>
    <dgm:pt modelId="{2C51DA23-FB70-4EDB-AF7B-5CBFC55D0A27}" type="pres">
      <dgm:prSet presAssocID="{B9128D02-C2D6-471A-8471-14E1793DBC1D}" presName="node" presStyleLbl="node1" presStyleIdx="5" presStyleCnt="8" custScaleX="461381">
        <dgm:presLayoutVars>
          <dgm:bulletEnabled val="1"/>
        </dgm:presLayoutVars>
      </dgm:prSet>
      <dgm:spPr/>
    </dgm:pt>
    <dgm:pt modelId="{7062EF80-0B53-4E4C-B3AB-C93E7A1DCEAB}" type="pres">
      <dgm:prSet presAssocID="{F270E458-AD6E-4287-A46B-6F367D5C2F2D}" presName="sibTrans" presStyleLbl="sibTrans2D1" presStyleIdx="5" presStyleCnt="7" custScaleX="109325"/>
      <dgm:spPr/>
    </dgm:pt>
    <dgm:pt modelId="{E10009F3-EBE3-4BAE-BB81-EC1D6F7F4D4D}" type="pres">
      <dgm:prSet presAssocID="{F270E458-AD6E-4287-A46B-6F367D5C2F2D}" presName="connectorText" presStyleLbl="sibTrans2D1" presStyleIdx="5" presStyleCnt="7"/>
      <dgm:spPr/>
    </dgm:pt>
    <dgm:pt modelId="{85CACA40-B4EB-44CF-AD89-B7ED61337EB6}" type="pres">
      <dgm:prSet presAssocID="{F06B1941-B9C3-4462-99E6-6432D3E39C9A}" presName="node" presStyleLbl="node1" presStyleIdx="6" presStyleCnt="8" custScaleX="461381">
        <dgm:presLayoutVars>
          <dgm:bulletEnabled val="1"/>
        </dgm:presLayoutVars>
      </dgm:prSet>
      <dgm:spPr/>
    </dgm:pt>
    <dgm:pt modelId="{DC812312-A0EA-4222-A5DB-E3C13A797A52}" type="pres">
      <dgm:prSet presAssocID="{20D05764-75BF-4494-8C58-EE4CCFC3BB0E}" presName="sibTrans" presStyleLbl="sibTrans2D1" presStyleIdx="6" presStyleCnt="7" custScaleX="109325"/>
      <dgm:spPr/>
    </dgm:pt>
    <dgm:pt modelId="{DCEE60A3-5C47-42C1-B908-CF9356567FBC}" type="pres">
      <dgm:prSet presAssocID="{20D05764-75BF-4494-8C58-EE4CCFC3BB0E}" presName="connectorText" presStyleLbl="sibTrans2D1" presStyleIdx="6" presStyleCnt="7"/>
      <dgm:spPr/>
    </dgm:pt>
    <dgm:pt modelId="{9BC1BB1B-69D6-47C8-B5E6-60ACD41C0CE7}" type="pres">
      <dgm:prSet presAssocID="{9485F8E3-5916-49C9-B55A-25E9C498EDC7}" presName="node" presStyleLbl="node1" presStyleIdx="7" presStyleCnt="8" custScaleX="461381">
        <dgm:presLayoutVars>
          <dgm:bulletEnabled val="1"/>
        </dgm:presLayoutVars>
      </dgm:prSet>
      <dgm:spPr/>
    </dgm:pt>
  </dgm:ptLst>
  <dgm:cxnLst>
    <dgm:cxn modelId="{1DFB0F04-57CD-9C46-AFD5-47FCD1E69699}" type="presOf" srcId="{3F848D23-A079-4149-8736-5EFBAB65370F}" destId="{1B1BD65F-ACB4-4E48-A551-147E801047D9}" srcOrd="1" destOrd="0" presId="urn:microsoft.com/office/officeart/2005/8/layout/process2"/>
    <dgm:cxn modelId="{58572412-BF19-1544-B04F-B8490EC3C165}" type="presOf" srcId="{9325BD43-FEE1-4523-95BB-1804CD65863A}" destId="{00578304-94A9-49F7-9C42-85D954BD4F99}" srcOrd="0" destOrd="0" presId="urn:microsoft.com/office/officeart/2005/8/layout/process2"/>
    <dgm:cxn modelId="{56E73A15-18FF-4EDF-98ED-B40E4838BDF5}" srcId="{959E18A4-4842-440F-BD70-0C9F2D6222A8}" destId="{08F6A04F-D96C-40F7-A9C7-13E5FFAF6395}" srcOrd="1" destOrd="0" parTransId="{88854BCB-A368-4A5B-985B-734193450E23}" sibTransId="{257A6300-A3BA-431A-9193-5C9354405E3B}"/>
    <dgm:cxn modelId="{EC0A412A-0726-B34A-9F8A-0F122B842D3D}" type="presOf" srcId="{9485F8E3-5916-49C9-B55A-25E9C498EDC7}" destId="{9BC1BB1B-69D6-47C8-B5E6-60ACD41C0CE7}" srcOrd="0" destOrd="0" presId="urn:microsoft.com/office/officeart/2005/8/layout/process2"/>
    <dgm:cxn modelId="{7F29D26E-3C4F-7644-8604-3B998E69AFF6}" type="presOf" srcId="{F270E458-AD6E-4287-A46B-6F367D5C2F2D}" destId="{E10009F3-EBE3-4BAE-BB81-EC1D6F7F4D4D}" srcOrd="1" destOrd="0" presId="urn:microsoft.com/office/officeart/2005/8/layout/process2"/>
    <dgm:cxn modelId="{92D7654F-C132-DC48-B046-60701A012519}" type="presOf" srcId="{257A6300-A3BA-431A-9193-5C9354405E3B}" destId="{3094840B-54BE-4F3D-A77A-5903C1D52DB7}" srcOrd="0" destOrd="0" presId="urn:microsoft.com/office/officeart/2005/8/layout/process2"/>
    <dgm:cxn modelId="{AB8CFB79-A35D-C647-AB49-3E7CB631ACD7}" type="presOf" srcId="{08F6A04F-D96C-40F7-A9C7-13E5FFAF6395}" destId="{EF653B72-BC11-4474-BA96-24D83324E049}" srcOrd="0" destOrd="0" presId="urn:microsoft.com/office/officeart/2005/8/layout/process2"/>
    <dgm:cxn modelId="{598BC17A-E8B7-D54D-AED8-3D9C7094954E}" type="presOf" srcId="{257A6300-A3BA-431A-9193-5C9354405E3B}" destId="{D82B8384-B1E3-42D9-8277-53722AE0958C}" srcOrd="1" destOrd="0" presId="urn:microsoft.com/office/officeart/2005/8/layout/process2"/>
    <dgm:cxn modelId="{CD093D7E-35C7-40C9-BE56-C6C38B22073F}" srcId="{959E18A4-4842-440F-BD70-0C9F2D6222A8}" destId="{F06B1941-B9C3-4462-99E6-6432D3E39C9A}" srcOrd="6" destOrd="0" parTransId="{7C5C5510-B691-4982-BE24-DA715A3AC9BC}" sibTransId="{20D05764-75BF-4494-8C58-EE4CCFC3BB0E}"/>
    <dgm:cxn modelId="{C59BAA7E-B093-2740-9CB6-153EB083376D}" type="presOf" srcId="{23D5437A-AE5A-49EA-BEB6-425DC44C39BE}" destId="{86E40CA0-D86E-4AB3-B349-9C06C6DCEC48}" srcOrd="1" destOrd="0" presId="urn:microsoft.com/office/officeart/2005/8/layout/process2"/>
    <dgm:cxn modelId="{AB8A4B8F-26E5-4AF7-BAFF-AFC54C6E1312}" srcId="{959E18A4-4842-440F-BD70-0C9F2D6222A8}" destId="{A97E61E8-17DA-4838-BD2E-CB8B4E9F128B}" srcOrd="4" destOrd="0" parTransId="{3BD18D8B-66C1-4849-B552-71941457E868}" sibTransId="{3F848D23-A079-4149-8736-5EFBAB65370F}"/>
    <dgm:cxn modelId="{01DE2699-8007-D649-9873-AC8766BA0AE5}" type="presOf" srcId="{B9128D02-C2D6-471A-8471-14E1793DBC1D}" destId="{2C51DA23-FB70-4EDB-AF7B-5CBFC55D0A27}" srcOrd="0" destOrd="0" presId="urn:microsoft.com/office/officeart/2005/8/layout/process2"/>
    <dgm:cxn modelId="{DF2C709C-8BE2-410B-8AC0-9697FA748B87}" srcId="{959E18A4-4842-440F-BD70-0C9F2D6222A8}" destId="{740692F1-99E4-4F09-8165-23239DC8923A}" srcOrd="3" destOrd="0" parTransId="{B36E3F45-0300-4E00-A74B-115ADFBDC089}" sibTransId="{23D5437A-AE5A-49EA-BEB6-425DC44C39BE}"/>
    <dgm:cxn modelId="{A84587A4-5FB0-CE4B-A1B1-6FF55A5D3C6F}" type="presOf" srcId="{23D5437A-AE5A-49EA-BEB6-425DC44C39BE}" destId="{24D898C6-A5FE-40E1-8082-46701BF4A9CC}" srcOrd="0" destOrd="0" presId="urn:microsoft.com/office/officeart/2005/8/layout/process2"/>
    <dgm:cxn modelId="{4DB755A5-CE91-9E4B-8E3F-85A3CE02C386}" type="presOf" srcId="{73CA7402-D3C2-457C-9813-2C89070EE547}" destId="{F5F59B28-9F0B-4C14-926F-D63EFEC3E340}" srcOrd="0" destOrd="0" presId="urn:microsoft.com/office/officeart/2005/8/layout/process2"/>
    <dgm:cxn modelId="{297320A7-EBCE-8F4F-B72B-D6B1D05010B7}" type="presOf" srcId="{154C2D0B-3F80-40A8-9FB7-610B7064E61E}" destId="{46DA1D7B-5881-4545-9F38-35F05BE24192}" srcOrd="1" destOrd="0" presId="urn:microsoft.com/office/officeart/2005/8/layout/process2"/>
    <dgm:cxn modelId="{3D544AAB-7FA5-534B-945D-CD057EA84729}" type="presOf" srcId="{A3AB91E0-E42A-438D-945F-9F3CC7A72158}" destId="{ABB64F4B-A174-498E-B86B-CF889F78DEE8}" srcOrd="0" destOrd="0" presId="urn:microsoft.com/office/officeart/2005/8/layout/process2"/>
    <dgm:cxn modelId="{42B39AAF-ED03-EE44-BF4C-F5BA400A07C3}" type="presOf" srcId="{20D05764-75BF-4494-8C58-EE4CCFC3BB0E}" destId="{DCEE60A3-5C47-42C1-B908-CF9356567FBC}" srcOrd="1" destOrd="0" presId="urn:microsoft.com/office/officeart/2005/8/layout/process2"/>
    <dgm:cxn modelId="{5B403CB3-604B-3A42-BEA7-649EBC45497E}" type="presOf" srcId="{F06B1941-B9C3-4462-99E6-6432D3E39C9A}" destId="{85CACA40-B4EB-44CF-AD89-B7ED61337EB6}" srcOrd="0" destOrd="0" presId="urn:microsoft.com/office/officeart/2005/8/layout/process2"/>
    <dgm:cxn modelId="{683463BD-C4F7-DA4A-93D6-B1F7E7769550}" type="presOf" srcId="{20D05764-75BF-4494-8C58-EE4CCFC3BB0E}" destId="{DC812312-A0EA-4222-A5DB-E3C13A797A52}" srcOrd="0" destOrd="0" presId="urn:microsoft.com/office/officeart/2005/8/layout/process2"/>
    <dgm:cxn modelId="{E2AFB7C5-22CB-4546-A186-D9C18F6D5A51}" srcId="{959E18A4-4842-440F-BD70-0C9F2D6222A8}" destId="{A3AB91E0-E42A-438D-945F-9F3CC7A72158}" srcOrd="0" destOrd="0" parTransId="{60FFE603-8D19-48AC-8FC3-58C4D593AC23}" sibTransId="{154C2D0B-3F80-40A8-9FB7-610B7064E61E}"/>
    <dgm:cxn modelId="{74F6DECA-1BF6-1740-951B-1173C9F1444B}" type="presOf" srcId="{3F848D23-A079-4149-8736-5EFBAB65370F}" destId="{4BD06A0A-71ED-4BB5-B126-D903FA6F1F2F}" srcOrd="0" destOrd="0" presId="urn:microsoft.com/office/officeart/2005/8/layout/process2"/>
    <dgm:cxn modelId="{D0B851CF-8E40-40C7-B588-307DE00FB02E}" srcId="{959E18A4-4842-440F-BD70-0C9F2D6222A8}" destId="{73CA7402-D3C2-457C-9813-2C89070EE547}" srcOrd="2" destOrd="0" parTransId="{BA7C5453-CF7F-4E63-B536-F3AEF9674D7C}" sibTransId="{9325BD43-FEE1-4523-95BB-1804CD65863A}"/>
    <dgm:cxn modelId="{BCE49ED6-C040-4546-AD21-3247DA8227EF}" srcId="{959E18A4-4842-440F-BD70-0C9F2D6222A8}" destId="{B9128D02-C2D6-471A-8471-14E1793DBC1D}" srcOrd="5" destOrd="0" parTransId="{0CA5CBDE-2930-4BE0-ABE0-0BFF2E9E0D4F}" sibTransId="{F270E458-AD6E-4287-A46B-6F367D5C2F2D}"/>
    <dgm:cxn modelId="{B5BC21DC-09A8-0942-BFFC-27831EB16E09}" type="presOf" srcId="{959E18A4-4842-440F-BD70-0C9F2D6222A8}" destId="{63C9FB15-5A11-4AC9-A1B6-C0D765FB888C}" srcOrd="0" destOrd="0" presId="urn:microsoft.com/office/officeart/2005/8/layout/process2"/>
    <dgm:cxn modelId="{2D3AA3E3-77F4-AD46-8D9C-51A6B1A8555C}" type="presOf" srcId="{F270E458-AD6E-4287-A46B-6F367D5C2F2D}" destId="{7062EF80-0B53-4E4C-B3AB-C93E7A1DCEAB}" srcOrd="0" destOrd="0" presId="urn:microsoft.com/office/officeart/2005/8/layout/process2"/>
    <dgm:cxn modelId="{59D2E7E3-4DF1-9940-8FDA-F9868DC2891B}" type="presOf" srcId="{A97E61E8-17DA-4838-BD2E-CB8B4E9F128B}" destId="{F9F9F4EA-37E7-48C1-ABF7-F6B2AA582B79}" srcOrd="0" destOrd="0" presId="urn:microsoft.com/office/officeart/2005/8/layout/process2"/>
    <dgm:cxn modelId="{7AF986EB-874A-0846-AEC3-3A18DFF412F9}" type="presOf" srcId="{9325BD43-FEE1-4523-95BB-1804CD65863A}" destId="{87E01D5D-DD5B-4EED-ABF0-D376B3AEB81A}" srcOrd="1" destOrd="0" presId="urn:microsoft.com/office/officeart/2005/8/layout/process2"/>
    <dgm:cxn modelId="{4CA27AFC-C027-F44C-9C63-D93D36355B4A}" type="presOf" srcId="{740692F1-99E4-4F09-8165-23239DC8923A}" destId="{D77E67E5-74A0-4F37-8AB2-312D4F016077}" srcOrd="0" destOrd="0" presId="urn:microsoft.com/office/officeart/2005/8/layout/process2"/>
    <dgm:cxn modelId="{AF5C16FF-4176-E346-9DFE-D00FFCCB6CB1}" type="presOf" srcId="{154C2D0B-3F80-40A8-9FB7-610B7064E61E}" destId="{06D34114-779D-429B-94BF-922B393C2C68}" srcOrd="0" destOrd="0" presId="urn:microsoft.com/office/officeart/2005/8/layout/process2"/>
    <dgm:cxn modelId="{3A9030FF-12D3-4E82-8F2D-50399C431BEE}" srcId="{959E18A4-4842-440F-BD70-0C9F2D6222A8}" destId="{9485F8E3-5916-49C9-B55A-25E9C498EDC7}" srcOrd="7" destOrd="0" parTransId="{C425E350-51B9-4D48-BE84-E92024BB989C}" sibTransId="{F2006F23-CDBC-4FB8-A3D4-DC80251D6AEA}"/>
    <dgm:cxn modelId="{C7928D66-0AFD-1A4E-9728-45B4009310F1}" type="presParOf" srcId="{63C9FB15-5A11-4AC9-A1B6-C0D765FB888C}" destId="{ABB64F4B-A174-498E-B86B-CF889F78DEE8}" srcOrd="0" destOrd="0" presId="urn:microsoft.com/office/officeart/2005/8/layout/process2"/>
    <dgm:cxn modelId="{3D05793C-5B45-734C-A8BC-AE9C0671E124}" type="presParOf" srcId="{63C9FB15-5A11-4AC9-A1B6-C0D765FB888C}" destId="{06D34114-779D-429B-94BF-922B393C2C68}" srcOrd="1" destOrd="0" presId="urn:microsoft.com/office/officeart/2005/8/layout/process2"/>
    <dgm:cxn modelId="{9678D222-6073-1249-B7AA-69FFD821BF38}" type="presParOf" srcId="{06D34114-779D-429B-94BF-922B393C2C68}" destId="{46DA1D7B-5881-4545-9F38-35F05BE24192}" srcOrd="0" destOrd="0" presId="urn:microsoft.com/office/officeart/2005/8/layout/process2"/>
    <dgm:cxn modelId="{7E9BD7C4-A200-7D41-928E-777B8B9CCDB5}" type="presParOf" srcId="{63C9FB15-5A11-4AC9-A1B6-C0D765FB888C}" destId="{EF653B72-BC11-4474-BA96-24D83324E049}" srcOrd="2" destOrd="0" presId="urn:microsoft.com/office/officeart/2005/8/layout/process2"/>
    <dgm:cxn modelId="{5D8B9982-4B48-1140-AA88-63532F9D5096}" type="presParOf" srcId="{63C9FB15-5A11-4AC9-A1B6-C0D765FB888C}" destId="{3094840B-54BE-4F3D-A77A-5903C1D52DB7}" srcOrd="3" destOrd="0" presId="urn:microsoft.com/office/officeart/2005/8/layout/process2"/>
    <dgm:cxn modelId="{BBFF589E-FA9E-2A49-BA84-DD91BFF70CB8}" type="presParOf" srcId="{3094840B-54BE-4F3D-A77A-5903C1D52DB7}" destId="{D82B8384-B1E3-42D9-8277-53722AE0958C}" srcOrd="0" destOrd="0" presId="urn:microsoft.com/office/officeart/2005/8/layout/process2"/>
    <dgm:cxn modelId="{B5EBF659-C7ED-A448-951A-511C70740B64}" type="presParOf" srcId="{63C9FB15-5A11-4AC9-A1B6-C0D765FB888C}" destId="{F5F59B28-9F0B-4C14-926F-D63EFEC3E340}" srcOrd="4" destOrd="0" presId="urn:microsoft.com/office/officeart/2005/8/layout/process2"/>
    <dgm:cxn modelId="{F2543A7D-6177-9244-A5C0-4E31115F1455}" type="presParOf" srcId="{63C9FB15-5A11-4AC9-A1B6-C0D765FB888C}" destId="{00578304-94A9-49F7-9C42-85D954BD4F99}" srcOrd="5" destOrd="0" presId="urn:microsoft.com/office/officeart/2005/8/layout/process2"/>
    <dgm:cxn modelId="{97C6CF4D-7F8B-6040-A274-A4CD301BDF97}" type="presParOf" srcId="{00578304-94A9-49F7-9C42-85D954BD4F99}" destId="{87E01D5D-DD5B-4EED-ABF0-D376B3AEB81A}" srcOrd="0" destOrd="0" presId="urn:microsoft.com/office/officeart/2005/8/layout/process2"/>
    <dgm:cxn modelId="{F013EED8-12B9-CB4F-986F-BD99FCDE310E}" type="presParOf" srcId="{63C9FB15-5A11-4AC9-A1B6-C0D765FB888C}" destId="{D77E67E5-74A0-4F37-8AB2-312D4F016077}" srcOrd="6" destOrd="0" presId="urn:microsoft.com/office/officeart/2005/8/layout/process2"/>
    <dgm:cxn modelId="{15034BFF-F719-0B49-BF73-D134825B9F3F}" type="presParOf" srcId="{63C9FB15-5A11-4AC9-A1B6-C0D765FB888C}" destId="{24D898C6-A5FE-40E1-8082-46701BF4A9CC}" srcOrd="7" destOrd="0" presId="urn:microsoft.com/office/officeart/2005/8/layout/process2"/>
    <dgm:cxn modelId="{097B98B8-9E8D-484C-B02C-CD7453792C33}" type="presParOf" srcId="{24D898C6-A5FE-40E1-8082-46701BF4A9CC}" destId="{86E40CA0-D86E-4AB3-B349-9C06C6DCEC48}" srcOrd="0" destOrd="0" presId="urn:microsoft.com/office/officeart/2005/8/layout/process2"/>
    <dgm:cxn modelId="{67C081F1-F8EF-8E4D-99B2-31FF6CEBFC5B}" type="presParOf" srcId="{63C9FB15-5A11-4AC9-A1B6-C0D765FB888C}" destId="{F9F9F4EA-37E7-48C1-ABF7-F6B2AA582B79}" srcOrd="8" destOrd="0" presId="urn:microsoft.com/office/officeart/2005/8/layout/process2"/>
    <dgm:cxn modelId="{C4569D7E-A7AB-914B-9F7B-CF1665837741}" type="presParOf" srcId="{63C9FB15-5A11-4AC9-A1B6-C0D765FB888C}" destId="{4BD06A0A-71ED-4BB5-B126-D903FA6F1F2F}" srcOrd="9" destOrd="0" presId="urn:microsoft.com/office/officeart/2005/8/layout/process2"/>
    <dgm:cxn modelId="{14E465A9-1337-CD46-A555-E75E3334BA73}" type="presParOf" srcId="{4BD06A0A-71ED-4BB5-B126-D903FA6F1F2F}" destId="{1B1BD65F-ACB4-4E48-A551-147E801047D9}" srcOrd="0" destOrd="0" presId="urn:microsoft.com/office/officeart/2005/8/layout/process2"/>
    <dgm:cxn modelId="{FE5B122D-6D61-F048-8939-1DE554D75F5B}" type="presParOf" srcId="{63C9FB15-5A11-4AC9-A1B6-C0D765FB888C}" destId="{2C51DA23-FB70-4EDB-AF7B-5CBFC55D0A27}" srcOrd="10" destOrd="0" presId="urn:microsoft.com/office/officeart/2005/8/layout/process2"/>
    <dgm:cxn modelId="{453A29D6-96A5-4243-9850-B68D53D1351D}" type="presParOf" srcId="{63C9FB15-5A11-4AC9-A1B6-C0D765FB888C}" destId="{7062EF80-0B53-4E4C-B3AB-C93E7A1DCEAB}" srcOrd="11" destOrd="0" presId="urn:microsoft.com/office/officeart/2005/8/layout/process2"/>
    <dgm:cxn modelId="{5D51F3B6-8811-5D4D-84B8-3D0D1C1F77AF}" type="presParOf" srcId="{7062EF80-0B53-4E4C-B3AB-C93E7A1DCEAB}" destId="{E10009F3-EBE3-4BAE-BB81-EC1D6F7F4D4D}" srcOrd="0" destOrd="0" presId="urn:microsoft.com/office/officeart/2005/8/layout/process2"/>
    <dgm:cxn modelId="{1F73726D-3A7D-9647-8C13-4CFB44D88C4A}" type="presParOf" srcId="{63C9FB15-5A11-4AC9-A1B6-C0D765FB888C}" destId="{85CACA40-B4EB-44CF-AD89-B7ED61337EB6}" srcOrd="12" destOrd="0" presId="urn:microsoft.com/office/officeart/2005/8/layout/process2"/>
    <dgm:cxn modelId="{A24CAB19-DCF5-284F-BD85-D973AD8AD84A}" type="presParOf" srcId="{63C9FB15-5A11-4AC9-A1B6-C0D765FB888C}" destId="{DC812312-A0EA-4222-A5DB-E3C13A797A52}" srcOrd="13" destOrd="0" presId="urn:microsoft.com/office/officeart/2005/8/layout/process2"/>
    <dgm:cxn modelId="{12D670E8-1320-DF45-AC43-610F14BFDDB2}" type="presParOf" srcId="{DC812312-A0EA-4222-A5DB-E3C13A797A52}" destId="{DCEE60A3-5C47-42C1-B908-CF9356567FBC}" srcOrd="0" destOrd="0" presId="urn:microsoft.com/office/officeart/2005/8/layout/process2"/>
    <dgm:cxn modelId="{903D3D13-E942-8F42-A292-5E2BCB8A3129}" type="presParOf" srcId="{63C9FB15-5A11-4AC9-A1B6-C0D765FB888C}" destId="{9BC1BB1B-69D6-47C8-B5E6-60ACD41C0CE7}" srcOrd="1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64F4B-A174-498E-B86B-CF889F78DEE8}">
      <dsp:nvSpPr>
        <dsp:cNvPr id="0" name=""/>
        <dsp:cNvSpPr/>
      </dsp:nvSpPr>
      <dsp:spPr>
        <a:xfrm>
          <a:off x="797030" y="3837"/>
          <a:ext cx="8365279"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 Open the /etc/login.defs file.</a:t>
          </a:r>
        </a:p>
      </dsp:txBody>
      <dsp:txXfrm>
        <a:off x="810358" y="17165"/>
        <a:ext cx="8338623" cy="428393"/>
      </dsp:txXfrm>
    </dsp:sp>
    <dsp:sp modelId="{06D34114-779D-429B-94BF-922B393C2C68}">
      <dsp:nvSpPr>
        <dsp:cNvPr id="0" name=""/>
        <dsp:cNvSpPr/>
      </dsp:nvSpPr>
      <dsp:spPr>
        <a:xfrm rot="5400000">
          <a:off x="4886392" y="470262"/>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rot="-5400000">
        <a:off x="4918237" y="479371"/>
        <a:ext cx="122864" cy="130589"/>
      </dsp:txXfrm>
    </dsp:sp>
    <dsp:sp modelId="{EF653B72-BC11-4474-BA96-24D83324E049}">
      <dsp:nvSpPr>
        <dsp:cNvPr id="0" name=""/>
        <dsp:cNvSpPr/>
      </dsp:nvSpPr>
      <dsp:spPr>
        <a:xfrm>
          <a:off x="780648" y="686411"/>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2. Set the Password Change directive.</a:t>
          </a:r>
        </a:p>
      </dsp:txBody>
      <dsp:txXfrm>
        <a:off x="793976" y="699739"/>
        <a:ext cx="8371387" cy="428393"/>
      </dsp:txXfrm>
    </dsp:sp>
    <dsp:sp modelId="{3094840B-54BE-4F3D-A77A-5903C1D52DB7}">
      <dsp:nvSpPr>
        <dsp:cNvPr id="0" name=""/>
        <dsp:cNvSpPr/>
      </dsp:nvSpPr>
      <dsp:spPr>
        <a:xfrm rot="5400000">
          <a:off x="4886392" y="1152836"/>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rot="-5400000">
        <a:off x="4918237" y="1161945"/>
        <a:ext cx="122864" cy="130589"/>
      </dsp:txXfrm>
    </dsp:sp>
    <dsp:sp modelId="{F5F59B28-9F0B-4C14-926F-D63EFEC3E340}">
      <dsp:nvSpPr>
        <dsp:cNvPr id="0" name=""/>
        <dsp:cNvSpPr/>
      </dsp:nvSpPr>
      <dsp:spPr>
        <a:xfrm>
          <a:off x="780648" y="1368985"/>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 Set the Warn directive.</a:t>
          </a:r>
        </a:p>
      </dsp:txBody>
      <dsp:txXfrm>
        <a:off x="793976" y="1382313"/>
        <a:ext cx="8371387" cy="428393"/>
      </dsp:txXfrm>
    </dsp:sp>
    <dsp:sp modelId="{00578304-94A9-49F7-9C42-85D954BD4F99}">
      <dsp:nvSpPr>
        <dsp:cNvPr id="0" name=""/>
        <dsp:cNvSpPr/>
      </dsp:nvSpPr>
      <dsp:spPr>
        <a:xfrm rot="5400000">
          <a:off x="4886392" y="1835410"/>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rot="-5400000">
        <a:off x="4918237" y="1844519"/>
        <a:ext cx="122864" cy="130589"/>
      </dsp:txXfrm>
    </dsp:sp>
    <dsp:sp modelId="{D77E67E5-74A0-4F37-8AB2-312D4F016077}">
      <dsp:nvSpPr>
        <dsp:cNvPr id="0" name=""/>
        <dsp:cNvSpPr/>
      </dsp:nvSpPr>
      <dsp:spPr>
        <a:xfrm>
          <a:off x="780648" y="2051558"/>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4. Set the password minimum length.</a:t>
          </a:r>
        </a:p>
      </dsp:txBody>
      <dsp:txXfrm>
        <a:off x="793976" y="2064886"/>
        <a:ext cx="8371387" cy="428393"/>
      </dsp:txXfrm>
    </dsp:sp>
    <dsp:sp modelId="{24D898C6-A5FE-40E1-8082-46701BF4A9CC}">
      <dsp:nvSpPr>
        <dsp:cNvPr id="0" name=""/>
        <dsp:cNvSpPr/>
      </dsp:nvSpPr>
      <dsp:spPr>
        <a:xfrm rot="5400000">
          <a:off x="4886392" y="2517984"/>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rot="-5400000">
        <a:off x="4918237" y="2527093"/>
        <a:ext cx="122864" cy="130589"/>
      </dsp:txXfrm>
    </dsp:sp>
    <dsp:sp modelId="{F9F9F4EA-37E7-48C1-ABF7-F6B2AA582B79}">
      <dsp:nvSpPr>
        <dsp:cNvPr id="0" name=""/>
        <dsp:cNvSpPr/>
      </dsp:nvSpPr>
      <dsp:spPr>
        <a:xfrm>
          <a:off x="780648" y="2734132"/>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5. Enable login failure logging.</a:t>
          </a:r>
        </a:p>
      </dsp:txBody>
      <dsp:txXfrm>
        <a:off x="793976" y="2747460"/>
        <a:ext cx="8371387" cy="428393"/>
      </dsp:txXfrm>
    </dsp:sp>
    <dsp:sp modelId="{4BD06A0A-71ED-4BB5-B126-D903FA6F1F2F}">
      <dsp:nvSpPr>
        <dsp:cNvPr id="0" name=""/>
        <dsp:cNvSpPr/>
      </dsp:nvSpPr>
      <dsp:spPr>
        <a:xfrm rot="5400000">
          <a:off x="4886392" y="3200558"/>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400050">
            <a:lnSpc>
              <a:spcPct val="90000"/>
            </a:lnSpc>
            <a:spcBef>
              <a:spcPct val="0"/>
            </a:spcBef>
            <a:spcAft>
              <a:spcPct val="35000"/>
            </a:spcAft>
            <a:buNone/>
          </a:pPr>
          <a:endParaRPr lang="en-US" sz="900" kern="1200" dirty="0"/>
        </a:p>
      </dsp:txBody>
      <dsp:txXfrm rot="-5400000">
        <a:off x="4918237" y="3209667"/>
        <a:ext cx="122864" cy="130589"/>
      </dsp:txXfrm>
    </dsp:sp>
    <dsp:sp modelId="{2C51DA23-FB70-4EDB-AF7B-5CBFC55D0A27}">
      <dsp:nvSpPr>
        <dsp:cNvPr id="0" name=""/>
        <dsp:cNvSpPr/>
      </dsp:nvSpPr>
      <dsp:spPr>
        <a:xfrm>
          <a:off x="780648" y="3416706"/>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6. Enable successful login logging.</a:t>
          </a:r>
        </a:p>
      </dsp:txBody>
      <dsp:txXfrm>
        <a:off x="793976" y="3430034"/>
        <a:ext cx="8371387" cy="428393"/>
      </dsp:txXfrm>
    </dsp:sp>
    <dsp:sp modelId="{7062EF80-0B53-4E4C-B3AB-C93E7A1DCEAB}">
      <dsp:nvSpPr>
        <dsp:cNvPr id="0" name=""/>
        <dsp:cNvSpPr/>
      </dsp:nvSpPr>
      <dsp:spPr>
        <a:xfrm rot="5400000">
          <a:off x="4886392" y="3883132"/>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400050">
            <a:lnSpc>
              <a:spcPct val="90000"/>
            </a:lnSpc>
            <a:spcBef>
              <a:spcPct val="0"/>
            </a:spcBef>
            <a:spcAft>
              <a:spcPct val="35000"/>
            </a:spcAft>
            <a:buNone/>
          </a:pPr>
          <a:endParaRPr lang="en-US" sz="900" kern="1200" dirty="0"/>
        </a:p>
      </dsp:txBody>
      <dsp:txXfrm rot="-5400000">
        <a:off x="4918237" y="3892241"/>
        <a:ext cx="122864" cy="130589"/>
      </dsp:txXfrm>
    </dsp:sp>
    <dsp:sp modelId="{85CACA40-B4EB-44CF-AD89-B7ED61337EB6}">
      <dsp:nvSpPr>
        <dsp:cNvPr id="0" name=""/>
        <dsp:cNvSpPr/>
      </dsp:nvSpPr>
      <dsp:spPr>
        <a:xfrm>
          <a:off x="780648" y="4099280"/>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 Enable the su command.</a:t>
          </a:r>
        </a:p>
      </dsp:txBody>
      <dsp:txXfrm>
        <a:off x="793976" y="4112608"/>
        <a:ext cx="8371387" cy="428393"/>
      </dsp:txXfrm>
    </dsp:sp>
    <dsp:sp modelId="{DC812312-A0EA-4222-A5DB-E3C13A797A52}">
      <dsp:nvSpPr>
        <dsp:cNvPr id="0" name=""/>
        <dsp:cNvSpPr/>
      </dsp:nvSpPr>
      <dsp:spPr>
        <a:xfrm rot="5400000">
          <a:off x="4886392" y="4565706"/>
          <a:ext cx="186555" cy="20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400050">
            <a:lnSpc>
              <a:spcPct val="90000"/>
            </a:lnSpc>
            <a:spcBef>
              <a:spcPct val="0"/>
            </a:spcBef>
            <a:spcAft>
              <a:spcPct val="35000"/>
            </a:spcAft>
            <a:buNone/>
          </a:pPr>
          <a:endParaRPr lang="en-US" sz="900" kern="1200" dirty="0"/>
        </a:p>
      </dsp:txBody>
      <dsp:txXfrm rot="-5400000">
        <a:off x="4918237" y="4574815"/>
        <a:ext cx="122864" cy="130589"/>
      </dsp:txXfrm>
    </dsp:sp>
    <dsp:sp modelId="{9BC1BB1B-69D6-47C8-B5E6-60ACD41C0CE7}">
      <dsp:nvSpPr>
        <dsp:cNvPr id="0" name=""/>
        <dsp:cNvSpPr/>
      </dsp:nvSpPr>
      <dsp:spPr>
        <a:xfrm>
          <a:off x="780648" y="4781854"/>
          <a:ext cx="8398043" cy="4550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8. Save and exit.</a:t>
          </a:r>
        </a:p>
      </dsp:txBody>
      <dsp:txXfrm>
        <a:off x="793976" y="4795182"/>
        <a:ext cx="8371387" cy="4283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endParaRPr lang="en-US" dirty="0"/>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AD361619-C5D5-4F0B-9444-450AFF6EB9B9}" type="datetime1">
              <a:rPr lang="en-US" smtClean="0"/>
              <a:pPr defTabSz="931863"/>
              <a:t>9/22/2023</a:t>
            </a:fld>
            <a:endParaRPr lang="en-US"/>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6AC7B13-CD8E-4F66-9A34-735C1E3C7F56}" type="slidenum">
              <a:rPr lang="en-US" smtClean="0"/>
              <a:pPr defTabSz="931863"/>
              <a:t>3</a:t>
            </a:fld>
            <a:endParaRPr lang="en-US"/>
          </a:p>
        </p:txBody>
      </p:sp>
    </p:spTree>
    <p:extLst>
      <p:ext uri="{BB962C8B-B14F-4D97-AF65-F5344CB8AC3E}">
        <p14:creationId xmlns:p14="http://schemas.microsoft.com/office/powerpoint/2010/main" val="16918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endParaRPr lang="en-US" dirty="0"/>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AD361619-C5D5-4F0B-9444-450AFF6EB9B9}" type="datetime1">
              <a:rPr lang="en-US" smtClean="0"/>
              <a:pPr defTabSz="931863"/>
              <a:t>9/22/2023</a:t>
            </a:fld>
            <a:endParaRPr lang="en-US"/>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6AC7B13-CD8E-4F66-9A34-735C1E3C7F56}" type="slidenum">
              <a:rPr lang="en-US" smtClean="0"/>
              <a:pPr defTabSz="931863"/>
              <a:t>5</a:t>
            </a:fld>
            <a:endParaRPr lang="en-US"/>
          </a:p>
        </p:txBody>
      </p:sp>
    </p:spTree>
    <p:extLst>
      <p:ext uri="{BB962C8B-B14F-4D97-AF65-F5344CB8AC3E}">
        <p14:creationId xmlns:p14="http://schemas.microsoft.com/office/powerpoint/2010/main" val="12871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endParaRPr lang="en-US" dirty="0"/>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AD361619-C5D5-4F0B-9444-450AFF6EB9B9}" type="datetime1">
              <a:rPr lang="en-US" smtClean="0"/>
              <a:pPr defTabSz="931863"/>
              <a:t>9/22/2023</a:t>
            </a:fld>
            <a:endParaRPr lang="en-US"/>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6AC7B13-CD8E-4F66-9A34-735C1E3C7F56}" type="slidenum">
              <a:rPr lang="en-US" smtClean="0"/>
              <a:pPr defTabSz="931863"/>
              <a:t>6</a:t>
            </a:fld>
            <a:endParaRPr lang="en-US"/>
          </a:p>
        </p:txBody>
      </p:sp>
    </p:spTree>
    <p:extLst>
      <p:ext uri="{BB962C8B-B14F-4D97-AF65-F5344CB8AC3E}">
        <p14:creationId xmlns:p14="http://schemas.microsoft.com/office/powerpoint/2010/main" val="178605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reviewed how user and group security is handled in the Linux environment. You learned that every user and group has a unique ID number and that each user account is configurable with a variety of advanced privileges. You discovered that Linux has a hierarchy of administrative privileges and that the </a:t>
            </a:r>
            <a:r>
              <a:rPr lang="en-US" sz="1200" kern="1200" dirty="0" err="1">
                <a:solidFill>
                  <a:schemeClr val="tx1"/>
                </a:solidFill>
                <a:effectLst/>
                <a:latin typeface="Times New Roman" pitchFamily="18" charset="0"/>
                <a:ea typeface="+mn-ea"/>
                <a:cs typeface="+mn-cs"/>
              </a:rPr>
              <a:t>su</a:t>
            </a:r>
            <a:r>
              <a:rPr lang="en-US" sz="1200" kern="1200" dirty="0">
                <a:solidFill>
                  <a:schemeClr val="tx1"/>
                </a:solidFill>
                <a:effectLst/>
                <a:latin typeface="Times New Roman" pitchFamily="18" charset="0"/>
                <a:ea typeface="+mn-ea"/>
                <a:cs typeface="+mn-cs"/>
              </a:rPr>
              <a:t> command allows a user with the root password to temporarily take on an administrators privileges. You also were introduced to PAM for restricting</a:t>
            </a:r>
            <a:r>
              <a:rPr lang="en-US" sz="1200" kern="1200" baseline="0" dirty="0">
                <a:solidFill>
                  <a:schemeClr val="tx1"/>
                </a:solidFill>
                <a:effectLst/>
                <a:latin typeface="Times New Roman" pitchFamily="18" charset="0"/>
                <a:ea typeface="+mn-ea"/>
                <a:cs typeface="+mn-cs"/>
              </a:rPr>
              <a:t> user logins</a:t>
            </a:r>
            <a:r>
              <a:rPr lang="en-US" sz="1200" kern="1200" dirty="0">
                <a:solidFill>
                  <a:schemeClr val="tx1"/>
                </a:solidFill>
                <a:effectLst/>
                <a:latin typeface="Times New Roman" pitchFamily="18" charset="0"/>
                <a:ea typeface="+mn-ea"/>
                <a:cs typeface="+mn-cs"/>
              </a:rPr>
              <a:t>.</a:t>
            </a:r>
          </a:p>
          <a:p>
            <a:r>
              <a:rPr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In this lab, you will harden user accounts on a Linux system with a secure password policy definition. This definition will include the use of user groups to better manage large numbers of users. You also will create temporary user accounts and apply automatic account and password deletion after 90 days."</a:t>
            </a:r>
          </a:p>
          <a:p>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0294ED46-CBFC-410B-A21C-B695F1FC4164}"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1BA09E72-67EA-46C8-AF16-75E6540FD552}" type="slidenum">
              <a:rPr lang="en-US" smtClean="0"/>
              <a:pPr>
                <a:defRPr/>
              </a:pPr>
              <a:t>9</a:t>
            </a:fld>
            <a:endParaRPr lang="en-US" dirty="0"/>
          </a:p>
        </p:txBody>
      </p:sp>
    </p:spTree>
    <p:extLst>
      <p:ext uri="{BB962C8B-B14F-4D97-AF65-F5344CB8AC3E}">
        <p14:creationId xmlns:p14="http://schemas.microsoft.com/office/powerpoint/2010/main" val="67816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8986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381000" y="685800"/>
            <a:ext cx="6096000" cy="3429000"/>
          </a:xfrm>
          <a:ln/>
        </p:spPr>
      </p:sp>
      <p:sp>
        <p:nvSpPr>
          <p:cNvPr id="26627" name="Notes Placeholder 2"/>
          <p:cNvSpPr>
            <a:spLocks noGrp="1"/>
          </p:cNvSpPr>
          <p:nvPr>
            <p:ph type="body" idx="1"/>
          </p:nvPr>
        </p:nvSpPr>
        <p:spPr>
          <a:noFill/>
          <a:ln/>
        </p:spPr>
        <p:txBody>
          <a:bodyPr/>
          <a:lstStyle/>
          <a:p>
            <a:pPr marL="342900" indent="-342900">
              <a:lnSpc>
                <a:spcPct val="90000"/>
              </a:lnSpc>
              <a:buFont typeface="Wingdings" pitchFamily="2" charset="2"/>
              <a:buNone/>
            </a:pPr>
            <a:r>
              <a:rPr lang="en-US"/>
              <a:t>Here are the commands used for this process:</a:t>
            </a:r>
          </a:p>
          <a:p>
            <a:pPr marL="342900" indent="-342900">
              <a:lnSpc>
                <a:spcPct val="90000"/>
              </a:lnSpc>
              <a:buFont typeface="Wingdings" pitchFamily="2" charset="2"/>
              <a:buAutoNum type="arabicPeriod"/>
            </a:pPr>
            <a:r>
              <a:rPr lang="en-US"/>
              <a:t>Open the /etc/login.defs file.</a:t>
            </a:r>
          </a:p>
          <a:p>
            <a:pPr marL="760413" lvl="1" indent="-304800">
              <a:lnSpc>
                <a:spcPct val="90000"/>
              </a:lnSpc>
            </a:pPr>
            <a:r>
              <a:rPr lang="en-US"/>
              <a:t>Su –c ‘vi /etc/login.defs</a:t>
            </a:r>
          </a:p>
          <a:p>
            <a:pPr marL="342900" indent="-342900">
              <a:lnSpc>
                <a:spcPct val="90000"/>
              </a:lnSpc>
              <a:buFont typeface="Wingdings" pitchFamily="2" charset="2"/>
              <a:buAutoNum type="arabicPeriod"/>
            </a:pPr>
            <a:r>
              <a:rPr lang="en-US"/>
              <a:t>Set the Password Change directive.</a:t>
            </a:r>
          </a:p>
          <a:p>
            <a:pPr marL="760413" lvl="1" indent="-304800">
              <a:lnSpc>
                <a:spcPct val="90000"/>
              </a:lnSpc>
            </a:pPr>
            <a:r>
              <a:rPr lang="en-US"/>
              <a:t>PASS_MAX_DAYS 60</a:t>
            </a:r>
          </a:p>
          <a:p>
            <a:pPr marL="342900" indent="-342900">
              <a:lnSpc>
                <a:spcPct val="90000"/>
              </a:lnSpc>
              <a:buFont typeface="Wingdings" pitchFamily="2" charset="2"/>
              <a:buAutoNum type="arabicPeriod"/>
            </a:pPr>
            <a:r>
              <a:rPr lang="en-US"/>
              <a:t>Set the Warn directive.</a:t>
            </a:r>
          </a:p>
          <a:p>
            <a:pPr marL="760413" lvl="1" indent="-304800">
              <a:lnSpc>
                <a:spcPct val="90000"/>
              </a:lnSpc>
            </a:pPr>
            <a:r>
              <a:rPr lang="en-US"/>
              <a:t>PASS_WARN_AGE 14 </a:t>
            </a:r>
          </a:p>
          <a:p>
            <a:pPr marL="342900" indent="-342900">
              <a:lnSpc>
                <a:spcPct val="90000"/>
              </a:lnSpc>
              <a:buFont typeface="Wingdings" pitchFamily="2" charset="2"/>
              <a:buAutoNum type="arabicPeriod"/>
            </a:pPr>
            <a:r>
              <a:rPr lang="en-US"/>
              <a:t>Set the password minimum length.</a:t>
            </a:r>
          </a:p>
          <a:p>
            <a:pPr marL="760413" lvl="1" indent="-304800">
              <a:lnSpc>
                <a:spcPct val="90000"/>
              </a:lnSpc>
            </a:pPr>
            <a:r>
              <a:rPr lang="en-US"/>
              <a:t>PASS_MIN_LEN 8 </a:t>
            </a:r>
          </a:p>
          <a:p>
            <a:pPr marL="342900" indent="-342900">
              <a:lnSpc>
                <a:spcPct val="90000"/>
              </a:lnSpc>
              <a:buFont typeface="Wingdings" pitchFamily="2" charset="2"/>
              <a:buAutoNum type="arabicPeriod"/>
            </a:pPr>
            <a:r>
              <a:rPr lang="en-US"/>
              <a:t>Enable login failure logging.</a:t>
            </a:r>
          </a:p>
          <a:p>
            <a:pPr marL="760413" lvl="1" indent="-304800">
              <a:lnSpc>
                <a:spcPct val="90000"/>
              </a:lnSpc>
            </a:pPr>
            <a:r>
              <a:rPr lang="en-US"/>
              <a:t>FAILLOG_ENAB </a:t>
            </a:r>
          </a:p>
          <a:p>
            <a:pPr marL="342900" indent="-342900">
              <a:lnSpc>
                <a:spcPct val="90000"/>
              </a:lnSpc>
              <a:buFont typeface="Wingdings" pitchFamily="2" charset="2"/>
              <a:buAutoNum type="arabicPeriod"/>
            </a:pPr>
            <a:r>
              <a:rPr lang="en-US"/>
              <a:t>Enable successful login logging.</a:t>
            </a:r>
          </a:p>
          <a:p>
            <a:pPr marL="760413" lvl="1" indent="-304800">
              <a:lnSpc>
                <a:spcPct val="90000"/>
              </a:lnSpc>
            </a:pPr>
            <a:r>
              <a:rPr lang="en-US"/>
              <a:t>LOG_OK_LOGINS </a:t>
            </a:r>
          </a:p>
          <a:p>
            <a:pPr marL="342900" indent="-342900">
              <a:lnSpc>
                <a:spcPct val="90000"/>
              </a:lnSpc>
              <a:buFont typeface="Wingdings" pitchFamily="2" charset="2"/>
              <a:buAutoNum type="arabicPeriod"/>
            </a:pPr>
            <a:r>
              <a:rPr lang="en-US"/>
              <a:t>Enable the su command.</a:t>
            </a:r>
          </a:p>
          <a:p>
            <a:pPr marL="760413" lvl="1" indent="-304800">
              <a:lnSpc>
                <a:spcPct val="90000"/>
              </a:lnSpc>
            </a:pPr>
            <a:r>
              <a:rPr lang="en-US"/>
              <a:t>SYSLOG_SU_ENAB </a:t>
            </a:r>
          </a:p>
          <a:p>
            <a:pPr marL="342900" indent="-342900">
              <a:lnSpc>
                <a:spcPct val="90000"/>
              </a:lnSpc>
              <a:buFont typeface="Wingdings" pitchFamily="2" charset="2"/>
              <a:buAutoNum type="arabicPeriod"/>
            </a:pPr>
            <a:r>
              <a:rPr lang="en-US"/>
              <a:t>Save and exit.</a:t>
            </a:r>
          </a:p>
        </p:txBody>
      </p:sp>
      <p:sp>
        <p:nvSpPr>
          <p:cNvPr id="26628" name="Date Placeholder 3"/>
          <p:cNvSpPr>
            <a:spLocks noGrp="1"/>
          </p:cNvSpPr>
          <p:nvPr>
            <p:ph type="dt" sz="quarter" idx="1"/>
          </p:nvPr>
        </p:nvSpPr>
        <p:spPr>
          <a:xfrm>
            <a:off x="3971925" y="0"/>
            <a:ext cx="3038475" cy="463550"/>
          </a:xfrm>
          <a:prstGeom prst="rect">
            <a:avLst/>
          </a:prstGeom>
          <a:noFill/>
        </p:spPr>
        <p:txBody>
          <a:bodyPr/>
          <a:lstStyle/>
          <a:p>
            <a:pPr defTabSz="931863"/>
            <a:fld id="{E4E60FE4-5A21-498D-98E5-8F6DB4ED834D}" type="datetime1">
              <a:rPr lang="en-US" smtClean="0"/>
              <a:pPr defTabSz="931863"/>
              <a:t>9/22/2023</a:t>
            </a:fld>
            <a:endParaRPr lang="en-US"/>
          </a:p>
        </p:txBody>
      </p:sp>
      <p:sp>
        <p:nvSpPr>
          <p:cNvPr id="26629"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6630"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DC2CC3F0-8715-4C41-BB4E-C51D813ED6AD}" type="slidenum">
              <a:rPr lang="en-US" smtClean="0"/>
              <a:pPr defTabSz="931863"/>
              <a:t>12</a:t>
            </a:fld>
            <a:endParaRPr lang="en-US"/>
          </a:p>
        </p:txBody>
      </p:sp>
    </p:spTree>
    <p:extLst>
      <p:ext uri="{BB962C8B-B14F-4D97-AF65-F5344CB8AC3E}">
        <p14:creationId xmlns:p14="http://schemas.microsoft.com/office/powerpoint/2010/main" val="472034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70AF7228-E121-546C-6E4A-7C4AD98D5EA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01250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B362ECA7-EB6E-AA08-89D7-601F0BAB766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2286000" cy="9429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 id="2147483659" r:id="rId7"/>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9</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idx="4294967295"/>
          </p:nvPr>
        </p:nvSpPr>
        <p:spPr>
          <a:xfrm>
            <a:off x="2377440" y="2103121"/>
            <a:ext cx="9601200" cy="3752850"/>
          </a:xfrm>
        </p:spPr>
        <p:txBody>
          <a:bodyPr/>
          <a:lstStyle/>
          <a:p>
            <a:pPr algn="ctr"/>
            <a:br>
              <a:rPr lang="en-US" sz="4800" dirty="0">
                <a:solidFill>
                  <a:schemeClr val="tx1"/>
                </a:solidFill>
              </a:rPr>
            </a:br>
            <a:r>
              <a:rPr lang="en-US" sz="4800" dirty="0">
                <a:solidFill>
                  <a:schemeClr val="tx1"/>
                </a:solidFill>
              </a:rPr>
              <a:t>OPTIONAL SLIDES</a:t>
            </a:r>
          </a:p>
        </p:txBody>
      </p:sp>
    </p:spTree>
    <p:extLst>
      <p:ext uri="{BB962C8B-B14F-4D97-AF65-F5344CB8AC3E}">
        <p14:creationId xmlns:p14="http://schemas.microsoft.com/office/powerpoint/2010/main" val="604146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476501" y="1962151"/>
          <a:ext cx="9959341" cy="5538131"/>
        </p:xfrm>
        <a:graphic>
          <a:graphicData uri="http://schemas.openxmlformats.org/drawingml/2006/table">
            <a:tbl>
              <a:tblPr firstRow="1" bandRow="1">
                <a:tableStyleId>{5C22544A-7EE6-4342-B048-85BDC9FD1C3A}</a:tableStyleId>
              </a:tblPr>
              <a:tblGrid>
                <a:gridCol w="3405157">
                  <a:extLst>
                    <a:ext uri="{9D8B030D-6E8A-4147-A177-3AD203B41FA5}">
                      <a16:colId xmlns:a16="http://schemas.microsoft.com/office/drawing/2014/main" val="20000"/>
                    </a:ext>
                  </a:extLst>
                </a:gridCol>
                <a:gridCol w="3398028">
                  <a:extLst>
                    <a:ext uri="{9D8B030D-6E8A-4147-A177-3AD203B41FA5}">
                      <a16:colId xmlns:a16="http://schemas.microsoft.com/office/drawing/2014/main" val="20001"/>
                    </a:ext>
                  </a:extLst>
                </a:gridCol>
                <a:gridCol w="3156156">
                  <a:extLst>
                    <a:ext uri="{9D8B030D-6E8A-4147-A177-3AD203B41FA5}">
                      <a16:colId xmlns:a16="http://schemas.microsoft.com/office/drawing/2014/main" val="20002"/>
                    </a:ext>
                  </a:extLst>
                </a:gridCol>
              </a:tblGrid>
              <a:tr h="819827">
                <a:tc>
                  <a:txBody>
                    <a:bodyPr/>
                    <a:lstStyle/>
                    <a:p>
                      <a:pPr algn="ctr"/>
                      <a:r>
                        <a:rPr lang="en-US" sz="2900" dirty="0"/>
                        <a:t>System Account</a:t>
                      </a:r>
                    </a:p>
                  </a:txBody>
                  <a:tcPr marL="109728" marR="109728" marT="54864" marB="54864"/>
                </a:tc>
                <a:tc>
                  <a:txBody>
                    <a:bodyPr/>
                    <a:lstStyle/>
                    <a:p>
                      <a:pPr algn="ctr"/>
                      <a:r>
                        <a:rPr lang="en-US" sz="2900" dirty="0"/>
                        <a:t>Service Account</a:t>
                      </a:r>
                    </a:p>
                  </a:txBody>
                  <a:tcPr marL="109728" marR="109728" marT="54864" marB="5486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b="1" kern="1200" dirty="0">
                          <a:solidFill>
                            <a:schemeClr val="lt1"/>
                          </a:solidFill>
                          <a:latin typeface="+mn-lt"/>
                          <a:ea typeface="+mn-ea"/>
                          <a:cs typeface="+mn-cs"/>
                        </a:rPr>
                        <a:t>Regular Account</a:t>
                      </a:r>
                    </a:p>
                  </a:txBody>
                  <a:tcPr marL="109728" marR="109728" marT="54864" marB="54864"/>
                </a:tc>
                <a:extLst>
                  <a:ext uri="{0D108BD9-81ED-4DB2-BD59-A6C34878D82A}">
                    <a16:rowId xmlns:a16="http://schemas.microsoft.com/office/drawing/2014/main" val="10000"/>
                  </a:ext>
                </a:extLst>
              </a:tr>
              <a:tr h="1938528">
                <a:tc>
                  <a:txBody>
                    <a:bodyPr/>
                    <a:lstStyle/>
                    <a:p>
                      <a:r>
                        <a:rPr lang="en-US" sz="2400" dirty="0"/>
                        <a:t>Created when the operating system is installed </a:t>
                      </a:r>
                    </a:p>
                  </a:txBody>
                  <a:tcPr marL="109728" marR="109728" marT="54864" marB="54864"/>
                </a:tc>
                <a:tc>
                  <a:txBody>
                    <a:bodyPr/>
                    <a:lstStyle/>
                    <a:p>
                      <a:r>
                        <a:rPr lang="en-US" sz="2400" dirty="0"/>
                        <a:t>Created automatically when installing a service using a package management program</a:t>
                      </a:r>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Created by root or an account with privileged access</a:t>
                      </a:r>
                    </a:p>
                  </a:txBody>
                  <a:tcPr marL="109728" marR="109728" marT="54864" marB="54864"/>
                </a:tc>
                <a:extLst>
                  <a:ext uri="{0D108BD9-81ED-4DB2-BD59-A6C34878D82A}">
                    <a16:rowId xmlns:a16="http://schemas.microsoft.com/office/drawing/2014/main" val="10001"/>
                  </a:ext>
                </a:extLst>
              </a:tr>
              <a:tr h="841248">
                <a:tc>
                  <a:txBody>
                    <a:bodyPr/>
                    <a:lstStyle/>
                    <a:p>
                      <a:r>
                        <a:rPr lang="en-US" sz="2400" dirty="0"/>
                        <a:t>Users and groups &lt; 100</a:t>
                      </a:r>
                    </a:p>
                  </a:txBody>
                  <a:tcPr marL="109728" marR="109728" marT="54864" marB="54864"/>
                </a:tc>
                <a:tc>
                  <a:txBody>
                    <a:bodyPr/>
                    <a:lstStyle/>
                    <a:p>
                      <a:r>
                        <a:rPr lang="en-US" sz="2400" dirty="0"/>
                        <a:t>Users and groups &lt; 500</a:t>
                      </a:r>
                    </a:p>
                  </a:txBody>
                  <a:tcPr marL="109728" marR="109728" marT="54864" marB="54864"/>
                </a:tc>
                <a:tc>
                  <a:txBody>
                    <a:bodyPr/>
                    <a:lstStyle/>
                    <a:p>
                      <a:r>
                        <a:rPr lang="en-US" sz="2400" dirty="0"/>
                        <a:t>Users and groups &gt; 500</a:t>
                      </a:r>
                    </a:p>
                  </a:txBody>
                  <a:tcPr marL="109728" marR="109728" marT="54864" marB="54864"/>
                </a:tc>
                <a:extLst>
                  <a:ext uri="{0D108BD9-81ED-4DB2-BD59-A6C34878D82A}">
                    <a16:rowId xmlns:a16="http://schemas.microsoft.com/office/drawing/2014/main" val="10002"/>
                  </a:ext>
                </a:extLst>
              </a:tr>
              <a:tr h="1938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Login directory typically set to /sbin/nologin or a system command, such as /</a:t>
                      </a:r>
                      <a:r>
                        <a:rPr lang="en-US" sz="2400" kern="1200" dirty="0" err="1">
                          <a:solidFill>
                            <a:schemeClr val="dk1"/>
                          </a:solidFill>
                          <a:latin typeface="+mn-lt"/>
                          <a:ea typeface="+mn-ea"/>
                          <a:cs typeface="+mn-cs"/>
                        </a:rPr>
                        <a:t>sbin</a:t>
                      </a:r>
                      <a:r>
                        <a:rPr lang="en-US" sz="2400" kern="1200">
                          <a:solidFill>
                            <a:schemeClr val="dk1"/>
                          </a:solidFill>
                          <a:latin typeface="+mn-lt"/>
                          <a:ea typeface="+mn-ea"/>
                          <a:cs typeface="+mn-cs"/>
                        </a:rPr>
                        <a:t>/shutdown</a:t>
                      </a:r>
                      <a:endParaRPr lang="en-US" sz="2400" kern="1200" dirty="0">
                        <a:solidFill>
                          <a:schemeClr val="dk1"/>
                        </a:solidFill>
                        <a:latin typeface="+mn-lt"/>
                        <a:ea typeface="+mn-ea"/>
                        <a:cs typeface="+mn-cs"/>
                      </a:endParaRPr>
                    </a:p>
                  </a:txBody>
                  <a:tcPr marL="109728" marR="109728" marT="54864" marB="54864"/>
                </a:tc>
                <a:tc>
                  <a:txBody>
                    <a:bodyPr/>
                    <a:lstStyle/>
                    <a:p>
                      <a:r>
                        <a:rPr lang="en-US" sz="2400" dirty="0"/>
                        <a:t>Login directory mostly set to /sbin/nologin but may also be set to a typical login shell, such as /bin/bash</a:t>
                      </a:r>
                    </a:p>
                  </a:txBody>
                  <a:tcPr marL="109728" marR="109728" marT="54864" marB="54864"/>
                </a:tc>
                <a:tc>
                  <a:txBody>
                    <a:bodyPr/>
                    <a:lstStyle/>
                    <a:p>
                      <a:r>
                        <a:rPr lang="en-US" sz="2400" dirty="0"/>
                        <a:t>Login directory set to /bin/bash</a:t>
                      </a:r>
                    </a:p>
                  </a:txBody>
                  <a:tcPr marL="109728" marR="109728" marT="54864" marB="54864"/>
                </a:tc>
                <a:extLst>
                  <a:ext uri="{0D108BD9-81ED-4DB2-BD59-A6C34878D82A}">
                    <a16:rowId xmlns:a16="http://schemas.microsoft.com/office/drawing/2014/main" val="10003"/>
                  </a:ext>
                </a:extLst>
              </a:tr>
            </a:tbl>
          </a:graphicData>
        </a:graphic>
      </p:graphicFrame>
      <p:sp>
        <p:nvSpPr>
          <p:cNvPr id="9240" name="Title 1"/>
          <p:cNvSpPr>
            <a:spLocks noGrp="1"/>
          </p:cNvSpPr>
          <p:nvPr>
            <p:ph type="title"/>
          </p:nvPr>
        </p:nvSpPr>
        <p:spPr>
          <a:xfrm>
            <a:off x="2476500" y="365761"/>
            <a:ext cx="9959340" cy="1436370"/>
          </a:xfrm>
        </p:spPr>
        <p:txBody>
          <a:bodyPr>
            <a:normAutofit fontScale="90000"/>
          </a:bodyPr>
          <a:lstStyle/>
          <a:p>
            <a:r>
              <a:rPr lang="en-US" sz="4800">
                <a:solidFill>
                  <a:schemeClr val="tx2"/>
                </a:solidFill>
              </a:rPr>
              <a:t>System, Service, and Regular User Accounts</a:t>
            </a:r>
          </a:p>
        </p:txBody>
      </p:sp>
    </p:spTree>
    <p:extLst>
      <p:ext uri="{BB962C8B-B14F-4D97-AF65-F5344CB8AC3E}">
        <p14:creationId xmlns:p14="http://schemas.microsoft.com/office/powerpoint/2010/main" val="10235983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476500" y="365760"/>
            <a:ext cx="9959340" cy="571500"/>
          </a:xfrm>
        </p:spPr>
        <p:txBody>
          <a:bodyPr>
            <a:normAutofit fontScale="90000"/>
          </a:bodyPr>
          <a:lstStyle/>
          <a:p>
            <a:r>
              <a:rPr lang="en-US" sz="4800"/>
              <a:t>Establishing a User Account Policy</a:t>
            </a:r>
            <a:endParaRPr lang="en-US" sz="4800">
              <a:solidFill>
                <a:schemeClr val="tx2"/>
              </a:solidFill>
            </a:endParaRPr>
          </a:p>
        </p:txBody>
      </p:sp>
      <p:graphicFrame>
        <p:nvGraphicFramePr>
          <p:cNvPr id="5" name="Content Placeholder 6"/>
          <p:cNvGraphicFramePr>
            <a:graphicFrameLocks noGrp="1"/>
          </p:cNvGraphicFramePr>
          <p:nvPr>
            <p:ph idx="1"/>
          </p:nvPr>
        </p:nvGraphicFramePr>
        <p:xfrm>
          <a:off x="2476500" y="2112673"/>
          <a:ext cx="9959340" cy="5240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7790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Failed Remote Login Attempts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1077" y="1862824"/>
            <a:ext cx="8163653" cy="4759134"/>
          </a:xfrm>
          <a:ln>
            <a:solidFill>
              <a:schemeClr val="tx2"/>
            </a:solidFill>
          </a:ln>
        </p:spPr>
      </p:pic>
    </p:spTree>
    <p:extLst>
      <p:ext uri="{BB962C8B-B14F-4D97-AF65-F5344CB8AC3E}">
        <p14:creationId xmlns:p14="http://schemas.microsoft.com/office/powerpoint/2010/main" val="7366223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Using PAM</a:t>
            </a:r>
          </a:p>
        </p:txBody>
      </p:sp>
      <p:sp>
        <p:nvSpPr>
          <p:cNvPr id="20483" name="Content Placeholder 2"/>
          <p:cNvSpPr>
            <a:spLocks noGrp="1"/>
          </p:cNvSpPr>
          <p:nvPr>
            <p:ph idx="1"/>
          </p:nvPr>
        </p:nvSpPr>
        <p:spPr>
          <a:xfrm>
            <a:off x="2476500" y="1473960"/>
            <a:ext cx="9959340" cy="5830321"/>
          </a:xfrm>
        </p:spPr>
        <p:txBody>
          <a:bodyPr>
            <a:normAutofit lnSpcReduction="10000"/>
          </a:bodyPr>
          <a:lstStyle/>
          <a:p>
            <a:r>
              <a:rPr lang="en-US" sz="3600" dirty="0"/>
              <a:t>An application can use its own authentication file in the /</a:t>
            </a:r>
            <a:r>
              <a:rPr lang="en-US" sz="3600" dirty="0" err="1"/>
              <a:t>etc</a:t>
            </a:r>
            <a:r>
              <a:rPr lang="en-US" sz="3600" dirty="0"/>
              <a:t>/</a:t>
            </a:r>
            <a:r>
              <a:rPr lang="en-US" sz="3600" dirty="0" err="1"/>
              <a:t>pam.d</a:t>
            </a:r>
            <a:r>
              <a:rPr lang="en-US" sz="3600" dirty="0"/>
              <a:t> directory.</a:t>
            </a:r>
          </a:p>
          <a:p>
            <a:r>
              <a:rPr lang="en-US" sz="3600" dirty="0"/>
              <a:t>PAM can be used to:</a:t>
            </a:r>
          </a:p>
          <a:p>
            <a:pPr marL="830580" lvl="2" indent="-283846">
              <a:buFont typeface="Arial" charset="0"/>
              <a:buChar char="•"/>
            </a:pPr>
            <a:r>
              <a:rPr lang="en-US" sz="3360" dirty="0"/>
              <a:t>Allow access to specific application only during certain times of the day</a:t>
            </a:r>
          </a:p>
          <a:p>
            <a:pPr marL="830580" lvl="2" indent="-283846">
              <a:buFont typeface="Arial" charset="0"/>
              <a:buChar char="•"/>
            </a:pPr>
            <a:r>
              <a:rPr lang="en-US" sz="3360" dirty="0"/>
              <a:t>Deny user logins based on files and restrict the user of the </a:t>
            </a:r>
            <a:r>
              <a:rPr lang="en-US" sz="3360" dirty="0" err="1"/>
              <a:t>su</a:t>
            </a:r>
            <a:r>
              <a:rPr lang="en-US" sz="3360" dirty="0"/>
              <a:t> command to only certain groups or users</a:t>
            </a:r>
          </a:p>
          <a:p>
            <a:pPr marL="830580" lvl="2" indent="-283846">
              <a:buFont typeface="Arial" charset="0"/>
              <a:buChar char="•"/>
            </a:pPr>
            <a:r>
              <a:rPr lang="en-US" sz="3360" dirty="0"/>
              <a:t>Disconnect a user after ‘x’ number of login attempts</a:t>
            </a:r>
          </a:p>
          <a:p>
            <a:endParaRPr lang="en-US" sz="3840" dirty="0"/>
          </a:p>
          <a:p>
            <a:endParaRPr lang="en-US" sz="3840" dirty="0"/>
          </a:p>
          <a:p>
            <a:endParaRPr lang="en-US" sz="2400" dirty="0"/>
          </a:p>
        </p:txBody>
      </p:sp>
    </p:spTree>
    <p:extLst>
      <p:ext uri="{BB962C8B-B14F-4D97-AF65-F5344CB8AC3E}">
        <p14:creationId xmlns:p14="http://schemas.microsoft.com/office/powerpoint/2010/main" val="18920630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PAM-related Packages on Ubuntu</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89216" y="2232838"/>
            <a:ext cx="7791577" cy="4542227"/>
          </a:xfrm>
          <a:ln>
            <a:solidFill>
              <a:schemeClr val="tx2"/>
            </a:solidFill>
          </a:ln>
        </p:spPr>
      </p:pic>
    </p:spTree>
    <p:extLst>
      <p:ext uri="{BB962C8B-B14F-4D97-AF65-F5344CB8AC3E}">
        <p14:creationId xmlns:p14="http://schemas.microsoft.com/office/powerpoint/2010/main" val="17145369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dirty="0" err="1">
                <a:solidFill>
                  <a:schemeClr val="tx2"/>
                </a:solidFill>
              </a:rPr>
              <a:t>PolicyKit</a:t>
            </a:r>
            <a:r>
              <a:rPr lang="en-US" sz="4800" dirty="0">
                <a:solidFill>
                  <a:schemeClr val="tx2"/>
                </a:solidFill>
              </a:rPr>
              <a:t> Authorizations Tool</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55710" y="1901101"/>
            <a:ext cx="6962750" cy="4899482"/>
          </a:xfrm>
        </p:spPr>
      </p:pic>
    </p:spTree>
    <p:extLst>
      <p:ext uri="{BB962C8B-B14F-4D97-AF65-F5344CB8AC3E}">
        <p14:creationId xmlns:p14="http://schemas.microsoft.com/office/powerpoint/2010/main" val="11588811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Best Practices for Account Management</a:t>
            </a:r>
          </a:p>
        </p:txBody>
      </p:sp>
      <p:sp>
        <p:nvSpPr>
          <p:cNvPr id="8195" name="Content Placeholder 2"/>
          <p:cNvSpPr>
            <a:spLocks noGrp="1"/>
          </p:cNvSpPr>
          <p:nvPr>
            <p:ph idx="1"/>
          </p:nvPr>
        </p:nvSpPr>
        <p:spPr>
          <a:xfrm>
            <a:off x="2476500" y="2079919"/>
            <a:ext cx="9959340" cy="5330531"/>
          </a:xfrm>
        </p:spPr>
        <p:txBody>
          <a:bodyPr>
            <a:normAutofit fontScale="92500"/>
          </a:bodyPr>
          <a:lstStyle/>
          <a:p>
            <a:r>
              <a:rPr lang="en-US" sz="3600" dirty="0"/>
              <a:t>Create a password policy in /</a:t>
            </a:r>
            <a:r>
              <a:rPr lang="en-US" sz="3600" dirty="0" err="1"/>
              <a:t>etc</a:t>
            </a:r>
            <a:r>
              <a:rPr lang="en-US" sz="3600" dirty="0"/>
              <a:t>/</a:t>
            </a:r>
            <a:r>
              <a:rPr lang="en-US" sz="3600" dirty="0" err="1"/>
              <a:t>login.defs</a:t>
            </a:r>
            <a:r>
              <a:rPr lang="en-US" sz="3600" dirty="0"/>
              <a:t> file.</a:t>
            </a:r>
          </a:p>
          <a:p>
            <a:r>
              <a:rPr lang="en-US" sz="3600" dirty="0"/>
              <a:t>Lock user accounts that will not need access for a long period of time.</a:t>
            </a:r>
          </a:p>
          <a:p>
            <a:r>
              <a:rPr lang="en-US" sz="3600" dirty="0"/>
              <a:t>Set account expiration for temporary accounts.</a:t>
            </a:r>
          </a:p>
          <a:p>
            <a:r>
              <a:rPr lang="en-US" sz="3600" dirty="0"/>
              <a:t>Remove user and service accounts that are no longer being used.</a:t>
            </a:r>
          </a:p>
          <a:p>
            <a:r>
              <a:rPr lang="en-US" sz="3600" dirty="0"/>
              <a:t>Monitor account usage and login attempts.</a:t>
            </a:r>
          </a:p>
          <a:p>
            <a:endParaRPr lang="en-US" sz="3840" dirty="0"/>
          </a:p>
        </p:txBody>
      </p:sp>
    </p:spTree>
    <p:extLst>
      <p:ext uri="{BB962C8B-B14F-4D97-AF65-F5344CB8AC3E}">
        <p14:creationId xmlns:p14="http://schemas.microsoft.com/office/powerpoint/2010/main" val="7522201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lstStyle/>
          <a:p>
            <a:r>
              <a:rPr lang="en-US" sz="4800">
                <a:ea typeface="ＭＳ Ｐゴシック" pitchFamily="106" charset="-128"/>
              </a:rPr>
              <a:t>Summary</a:t>
            </a:r>
          </a:p>
        </p:txBody>
      </p:sp>
      <p:sp>
        <p:nvSpPr>
          <p:cNvPr id="21507"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360" dirty="0"/>
              <a:t>System, service, and regular user accounts, group accounts, and user account policy</a:t>
            </a:r>
          </a:p>
          <a:p>
            <a:pPr marL="283846" lvl="1" indent="-280036" eaLnBrk="0" hangingPunct="0">
              <a:spcBef>
                <a:spcPct val="20000"/>
              </a:spcBef>
              <a:buClr>
                <a:srgbClr val="ED6E2E"/>
              </a:buClr>
              <a:buFont typeface="Wingdings" pitchFamily="2" charset="2"/>
              <a:buChar char="§"/>
            </a:pPr>
            <a:r>
              <a:rPr lang="en-US" sz="3360" dirty="0"/>
              <a:t>Best practices for account management</a:t>
            </a:r>
          </a:p>
          <a:p>
            <a:pPr marL="283846" lvl="1" indent="-280036" eaLnBrk="0" hangingPunct="0">
              <a:spcBef>
                <a:spcPct val="20000"/>
              </a:spcBef>
              <a:buClr>
                <a:srgbClr val="ED6E2E"/>
              </a:buClr>
              <a:buFont typeface="Wingdings" pitchFamily="2" charset="2"/>
              <a:buChar char="§"/>
            </a:pPr>
            <a:r>
              <a:rPr lang="en-US" sz="3360" dirty="0"/>
              <a:t>Process of establishing a user account policy, managing password change, and using </a:t>
            </a:r>
            <a:r>
              <a:rPr lang="en-US" sz="3360" dirty="0" err="1"/>
              <a:t>sudo</a:t>
            </a:r>
            <a:r>
              <a:rPr lang="en-US" sz="3360" dirty="0"/>
              <a:t> command</a:t>
            </a:r>
          </a:p>
          <a:p>
            <a:pPr marL="283846" lvl="1" indent="-280036" eaLnBrk="0" hangingPunct="0">
              <a:spcBef>
                <a:spcPct val="20000"/>
              </a:spcBef>
              <a:buClr>
                <a:srgbClr val="ED6E2E"/>
              </a:buClr>
              <a:buFont typeface="Wingdings" pitchFamily="2" charset="2"/>
              <a:buChar char="§"/>
            </a:pPr>
            <a:r>
              <a:rPr lang="en-US" sz="3360" dirty="0"/>
              <a:t>Files with ACL permissions and the roles and responsibilities of a Linux system administrator </a:t>
            </a:r>
          </a:p>
          <a:p>
            <a:pPr marL="283846" lvl="1" indent="-280036" eaLnBrk="0" hangingPunct="0">
              <a:spcBef>
                <a:spcPct val="20000"/>
              </a:spcBef>
              <a:buClr>
                <a:srgbClr val="ED6E2E"/>
              </a:buClr>
              <a:buFont typeface="Wingdings" pitchFamily="2" charset="2"/>
              <a:buChar char="§"/>
            </a:pPr>
            <a:r>
              <a:rPr lang="en-US" sz="3360" dirty="0"/>
              <a:t>Use of PAM</a:t>
            </a:r>
          </a:p>
        </p:txBody>
      </p:sp>
    </p:spTree>
    <p:extLst>
      <p:ext uri="{BB962C8B-B14F-4D97-AF65-F5344CB8AC3E}">
        <p14:creationId xmlns:p14="http://schemas.microsoft.com/office/powerpoint/2010/main" val="3286210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275999"/>
            <a:ext cx="9959340" cy="1188720"/>
          </a:xfrm>
        </p:spPr>
        <p:txBody>
          <a:bodyPr/>
          <a:lstStyle/>
          <a:p>
            <a:r>
              <a:rPr lang="en-US" sz="4800" dirty="0">
                <a:ea typeface="ＭＳ Ｐゴシック" pitchFamily="106" charset="-128"/>
              </a:rPr>
              <a:t>Virtual Lab</a:t>
            </a:r>
          </a:p>
        </p:txBody>
      </p:sp>
      <p:sp>
        <p:nvSpPr>
          <p:cNvPr id="21507"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Hardening Security with User Account Management and Security Controls </a:t>
            </a:r>
          </a:p>
        </p:txBody>
      </p:sp>
    </p:spTree>
    <p:extLst>
      <p:ext uri="{BB962C8B-B14F-4D97-AF65-F5344CB8AC3E}">
        <p14:creationId xmlns:p14="http://schemas.microsoft.com/office/powerpoint/2010/main" val="1954203193"/>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668</Words>
  <Application>Microsoft Office PowerPoint</Application>
  <PresentationFormat>Custom</PresentationFormat>
  <Paragraphs>80</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Helvetica Neue</vt:lpstr>
      <vt:lpstr>Tahoma</vt:lpstr>
      <vt:lpstr>Times New Roman</vt:lpstr>
      <vt:lpstr>Wingdings</vt:lpstr>
      <vt:lpstr>Default</vt:lpstr>
      <vt:lpstr>Open Source Platform and Network Administration</vt:lpstr>
      <vt:lpstr>PowerPoint Presentation</vt:lpstr>
      <vt:lpstr>Failed Remote Login Attempts</vt:lpstr>
      <vt:lpstr>Using PAM</vt:lpstr>
      <vt:lpstr>PAM-related Packages on Ubuntu</vt:lpstr>
      <vt:lpstr>PolicyKit Authorizations Tool</vt:lpstr>
      <vt:lpstr>Best Practices for Account Management</vt:lpstr>
      <vt:lpstr>Summary</vt:lpstr>
      <vt:lpstr>Virtual Lab</vt:lpstr>
      <vt:lpstr> OPTIONAL SLIDES</vt:lpstr>
      <vt:lpstr>System, Service, and Regular User Accounts</vt:lpstr>
      <vt:lpstr>Establishing a User Account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27</cp:revision>
  <dcterms:modified xsi:type="dcterms:W3CDTF">2023-09-22T08:52:09Z</dcterms:modified>
</cp:coreProperties>
</file>