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FFD08-597C-4C2C-9720-E0E0540FE21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E3BE01-DBC2-4943-AC8C-DEC93509DA09}">
      <dgm:prSet phldrT="[Text]" custT="1"/>
      <dgm:spPr/>
      <dgm:t>
        <a:bodyPr/>
        <a:lstStyle/>
        <a:p>
          <a:r>
            <a:rPr lang="en-US" sz="3600" dirty="0"/>
            <a:t>Pros</a:t>
          </a:r>
        </a:p>
      </dgm:t>
    </dgm:pt>
    <dgm:pt modelId="{CB8A66FC-470D-4117-A913-00362B0237FF}" type="parTrans" cxnId="{7DDC05FB-9180-4CB3-9647-4A00B90802ED}">
      <dgm:prSet/>
      <dgm:spPr/>
      <dgm:t>
        <a:bodyPr/>
        <a:lstStyle/>
        <a:p>
          <a:endParaRPr lang="en-US"/>
        </a:p>
      </dgm:t>
    </dgm:pt>
    <dgm:pt modelId="{55F5608D-0A8C-4630-B48F-E01D206EA91A}" type="sibTrans" cxnId="{7DDC05FB-9180-4CB3-9647-4A00B90802ED}">
      <dgm:prSet/>
      <dgm:spPr/>
      <dgm:t>
        <a:bodyPr/>
        <a:lstStyle/>
        <a:p>
          <a:endParaRPr lang="en-US"/>
        </a:p>
      </dgm:t>
    </dgm:pt>
    <dgm:pt modelId="{887AF323-1B1E-4892-A60D-8B2530DD3D8A}">
      <dgm:prSet phldrT="[Text]"/>
      <dgm:spPr/>
      <dgm:t>
        <a:bodyPr/>
        <a:lstStyle/>
        <a:p>
          <a:r>
            <a:rPr lang="en-US" dirty="0"/>
            <a:t>Simple to implement</a:t>
          </a:r>
        </a:p>
      </dgm:t>
    </dgm:pt>
    <dgm:pt modelId="{79B26174-01FA-45EA-A141-5BE551FEF99E}" type="parTrans" cxnId="{73BDD34F-453F-4A18-803F-9B964E6010AC}">
      <dgm:prSet/>
      <dgm:spPr/>
      <dgm:t>
        <a:bodyPr/>
        <a:lstStyle/>
        <a:p>
          <a:endParaRPr lang="en-US"/>
        </a:p>
      </dgm:t>
    </dgm:pt>
    <dgm:pt modelId="{5719DD52-52AA-4C13-90B4-F5AD68914C73}" type="sibTrans" cxnId="{73BDD34F-453F-4A18-803F-9B964E6010AC}">
      <dgm:prSet/>
      <dgm:spPr/>
      <dgm:t>
        <a:bodyPr/>
        <a:lstStyle/>
        <a:p>
          <a:endParaRPr lang="en-US"/>
        </a:p>
      </dgm:t>
    </dgm:pt>
    <dgm:pt modelId="{955D9FAD-602E-47F1-A4C5-8BA7AF87F93E}">
      <dgm:prSet phldrT="[Text]" custT="1"/>
      <dgm:spPr/>
      <dgm:t>
        <a:bodyPr/>
        <a:lstStyle/>
        <a:p>
          <a:r>
            <a:rPr lang="en-US" sz="3600" dirty="0"/>
            <a:t>Cons</a:t>
          </a:r>
        </a:p>
      </dgm:t>
    </dgm:pt>
    <dgm:pt modelId="{6D3AB248-75F8-4013-BEA7-6E2C1E5CFB72}" type="parTrans" cxnId="{67DACBCE-2E48-421A-A9FF-131BE23382AE}">
      <dgm:prSet/>
      <dgm:spPr/>
      <dgm:t>
        <a:bodyPr/>
        <a:lstStyle/>
        <a:p>
          <a:endParaRPr lang="en-US"/>
        </a:p>
      </dgm:t>
    </dgm:pt>
    <dgm:pt modelId="{92EE588D-3239-49C9-AE4D-6F98BAE5BC82}" type="sibTrans" cxnId="{67DACBCE-2E48-421A-A9FF-131BE23382AE}">
      <dgm:prSet/>
      <dgm:spPr/>
      <dgm:t>
        <a:bodyPr/>
        <a:lstStyle/>
        <a:p>
          <a:endParaRPr lang="en-US"/>
        </a:p>
      </dgm:t>
    </dgm:pt>
    <dgm:pt modelId="{4C326913-802E-4DC2-B4BF-EDF0805B2976}">
      <dgm:prSet phldrT="[Text]"/>
      <dgm:spPr/>
      <dgm:t>
        <a:bodyPr/>
        <a:lstStyle/>
        <a:p>
          <a:r>
            <a:rPr lang="en-US" dirty="0"/>
            <a:t>All data in filesystem is encrypted, including data you don’t want encrypted</a:t>
          </a:r>
        </a:p>
      </dgm:t>
    </dgm:pt>
    <dgm:pt modelId="{D25AB4D1-A30F-4F80-A906-14D55766D961}" type="parTrans" cxnId="{9238D679-FDD4-4927-9D24-BA5E995817F4}">
      <dgm:prSet/>
      <dgm:spPr/>
      <dgm:t>
        <a:bodyPr/>
        <a:lstStyle/>
        <a:p>
          <a:endParaRPr lang="en-US"/>
        </a:p>
      </dgm:t>
    </dgm:pt>
    <dgm:pt modelId="{F4133D76-A296-4C9B-97D5-7DF913832AC5}" type="sibTrans" cxnId="{9238D679-FDD4-4927-9D24-BA5E995817F4}">
      <dgm:prSet/>
      <dgm:spPr/>
      <dgm:t>
        <a:bodyPr/>
        <a:lstStyle/>
        <a:p>
          <a:endParaRPr lang="en-US"/>
        </a:p>
      </dgm:t>
    </dgm:pt>
    <dgm:pt modelId="{EFEFE401-090A-4AE6-97DF-F53135FA6579}">
      <dgm:prSet/>
      <dgm:spPr/>
      <dgm:t>
        <a:bodyPr/>
        <a:lstStyle/>
        <a:p>
          <a:r>
            <a:rPr lang="en-US" dirty="0"/>
            <a:t>Transparent to the user</a:t>
          </a:r>
        </a:p>
      </dgm:t>
    </dgm:pt>
    <dgm:pt modelId="{093F1087-370E-4F2E-881A-8DA33A9C1BE4}" type="parTrans" cxnId="{CED61764-E206-423D-8DF7-197B406F03F8}">
      <dgm:prSet/>
      <dgm:spPr/>
      <dgm:t>
        <a:bodyPr/>
        <a:lstStyle/>
        <a:p>
          <a:endParaRPr lang="en-US"/>
        </a:p>
      </dgm:t>
    </dgm:pt>
    <dgm:pt modelId="{FE33A6EC-957D-445B-8569-2DE9E126B97E}" type="sibTrans" cxnId="{CED61764-E206-423D-8DF7-197B406F03F8}">
      <dgm:prSet/>
      <dgm:spPr/>
      <dgm:t>
        <a:bodyPr/>
        <a:lstStyle/>
        <a:p>
          <a:endParaRPr lang="en-US"/>
        </a:p>
      </dgm:t>
    </dgm:pt>
    <dgm:pt modelId="{A94D01B5-57CA-4BBF-9F89-B0B4D580D689}">
      <dgm:prSet/>
      <dgm:spPr/>
      <dgm:t>
        <a:bodyPr/>
        <a:lstStyle/>
        <a:p>
          <a:r>
            <a:rPr lang="en-US" dirty="0"/>
            <a:t>Difficult to hack</a:t>
          </a:r>
        </a:p>
      </dgm:t>
    </dgm:pt>
    <dgm:pt modelId="{B4DE7143-D991-4410-9BA1-63B44A945ED0}" type="parTrans" cxnId="{A6A83789-9B40-41B0-9D57-FBF572371516}">
      <dgm:prSet/>
      <dgm:spPr/>
      <dgm:t>
        <a:bodyPr/>
        <a:lstStyle/>
        <a:p>
          <a:endParaRPr lang="en-US"/>
        </a:p>
      </dgm:t>
    </dgm:pt>
    <dgm:pt modelId="{896C2C13-5611-4BC1-9769-8B668E9CDA9B}" type="sibTrans" cxnId="{A6A83789-9B40-41B0-9D57-FBF572371516}">
      <dgm:prSet/>
      <dgm:spPr/>
      <dgm:t>
        <a:bodyPr/>
        <a:lstStyle/>
        <a:p>
          <a:endParaRPr lang="en-US"/>
        </a:p>
      </dgm:t>
    </dgm:pt>
    <dgm:pt modelId="{0A1030E6-68C3-402E-BAE9-CCFB4B29006B}">
      <dgm:prSet/>
      <dgm:spPr/>
      <dgm:t>
        <a:bodyPr/>
        <a:lstStyle/>
        <a:p>
          <a:r>
            <a:rPr lang="en-US" dirty="0"/>
            <a:t>Resizing the filesystem later is difficult</a:t>
          </a:r>
        </a:p>
      </dgm:t>
    </dgm:pt>
    <dgm:pt modelId="{6655F83A-C4C5-492D-9DA1-09E2666164DC}" type="parTrans" cxnId="{9E5ECAE5-DE57-4CDA-A4B4-8944C1148CE6}">
      <dgm:prSet/>
      <dgm:spPr/>
      <dgm:t>
        <a:bodyPr/>
        <a:lstStyle/>
        <a:p>
          <a:endParaRPr lang="en-US"/>
        </a:p>
      </dgm:t>
    </dgm:pt>
    <dgm:pt modelId="{C5F3A56E-BD5E-4119-B4A3-9075FEB1F1B9}" type="sibTrans" cxnId="{9E5ECAE5-DE57-4CDA-A4B4-8944C1148CE6}">
      <dgm:prSet/>
      <dgm:spPr/>
      <dgm:t>
        <a:bodyPr/>
        <a:lstStyle/>
        <a:p>
          <a:endParaRPr lang="en-US"/>
        </a:p>
      </dgm:t>
    </dgm:pt>
    <dgm:pt modelId="{2D84AC86-3117-4DD2-8ED7-330EF04740F8}" type="pres">
      <dgm:prSet presAssocID="{EFEFFD08-597C-4C2C-9720-E0E0540FE218}" presName="Name0" presStyleCnt="0">
        <dgm:presLayoutVars>
          <dgm:dir/>
          <dgm:animLvl val="lvl"/>
          <dgm:resizeHandles/>
        </dgm:presLayoutVars>
      </dgm:prSet>
      <dgm:spPr/>
    </dgm:pt>
    <dgm:pt modelId="{D661481F-C1DB-4DCE-858F-62E7A0F03B23}" type="pres">
      <dgm:prSet presAssocID="{B4E3BE01-DBC2-4943-AC8C-DEC93509DA09}" presName="linNode" presStyleCnt="0"/>
      <dgm:spPr/>
    </dgm:pt>
    <dgm:pt modelId="{A0F8C935-EA70-415D-A6CC-09767F244748}" type="pres">
      <dgm:prSet presAssocID="{B4E3BE01-DBC2-4943-AC8C-DEC93509DA09}" presName="parentShp" presStyleLbl="node1" presStyleIdx="0" presStyleCnt="2" custScaleX="55088">
        <dgm:presLayoutVars>
          <dgm:bulletEnabled val="1"/>
        </dgm:presLayoutVars>
      </dgm:prSet>
      <dgm:spPr/>
    </dgm:pt>
    <dgm:pt modelId="{2C408799-7048-4E6E-923A-FE2FBA75A492}" type="pres">
      <dgm:prSet presAssocID="{B4E3BE01-DBC2-4943-AC8C-DEC93509DA09}" presName="childShp" presStyleLbl="bgAccFollowNode1" presStyleIdx="0" presStyleCnt="2" custScaleX="128539">
        <dgm:presLayoutVars>
          <dgm:bulletEnabled val="1"/>
        </dgm:presLayoutVars>
      </dgm:prSet>
      <dgm:spPr/>
    </dgm:pt>
    <dgm:pt modelId="{D930CC96-7FF0-4AF1-9A1B-BFD027ED26AC}" type="pres">
      <dgm:prSet presAssocID="{55F5608D-0A8C-4630-B48F-E01D206EA91A}" presName="spacing" presStyleCnt="0"/>
      <dgm:spPr/>
    </dgm:pt>
    <dgm:pt modelId="{236BAAA0-CE40-4F08-BD69-975E48C7C7DD}" type="pres">
      <dgm:prSet presAssocID="{955D9FAD-602E-47F1-A4C5-8BA7AF87F93E}" presName="linNode" presStyleCnt="0"/>
      <dgm:spPr/>
    </dgm:pt>
    <dgm:pt modelId="{38BC592B-E8D9-43B4-9F11-EACDB8F13551}" type="pres">
      <dgm:prSet presAssocID="{955D9FAD-602E-47F1-A4C5-8BA7AF87F93E}" presName="parentShp" presStyleLbl="node1" presStyleIdx="1" presStyleCnt="2" custScaleX="55088">
        <dgm:presLayoutVars>
          <dgm:bulletEnabled val="1"/>
        </dgm:presLayoutVars>
      </dgm:prSet>
      <dgm:spPr/>
    </dgm:pt>
    <dgm:pt modelId="{5CDB43FC-BD13-4874-8CB3-52384C067E05}" type="pres">
      <dgm:prSet presAssocID="{955D9FAD-602E-47F1-A4C5-8BA7AF87F93E}" presName="childShp" presStyleLbl="bgAccFollowNode1" presStyleIdx="1" presStyleCnt="2" custScaleX="128539">
        <dgm:presLayoutVars>
          <dgm:bulletEnabled val="1"/>
        </dgm:presLayoutVars>
      </dgm:prSet>
      <dgm:spPr/>
    </dgm:pt>
  </dgm:ptLst>
  <dgm:cxnLst>
    <dgm:cxn modelId="{E098ED24-3D1C-7A47-8DD5-654FEAA4A533}" type="presOf" srcId="{0A1030E6-68C3-402E-BAE9-CCFB4B29006B}" destId="{5CDB43FC-BD13-4874-8CB3-52384C067E05}" srcOrd="0" destOrd="1" presId="urn:microsoft.com/office/officeart/2005/8/layout/vList6"/>
    <dgm:cxn modelId="{76E34339-A2A3-F547-8BF8-BBD35E84637C}" type="presOf" srcId="{A94D01B5-57CA-4BBF-9F89-B0B4D580D689}" destId="{2C408799-7048-4E6E-923A-FE2FBA75A492}" srcOrd="0" destOrd="2" presId="urn:microsoft.com/office/officeart/2005/8/layout/vList6"/>
    <dgm:cxn modelId="{CED61764-E206-423D-8DF7-197B406F03F8}" srcId="{B4E3BE01-DBC2-4943-AC8C-DEC93509DA09}" destId="{EFEFE401-090A-4AE6-97DF-F53135FA6579}" srcOrd="1" destOrd="0" parTransId="{093F1087-370E-4F2E-881A-8DA33A9C1BE4}" sibTransId="{FE33A6EC-957D-445B-8569-2DE9E126B97E}"/>
    <dgm:cxn modelId="{73BDD34F-453F-4A18-803F-9B964E6010AC}" srcId="{B4E3BE01-DBC2-4943-AC8C-DEC93509DA09}" destId="{887AF323-1B1E-4892-A60D-8B2530DD3D8A}" srcOrd="0" destOrd="0" parTransId="{79B26174-01FA-45EA-A141-5BE551FEF99E}" sibTransId="{5719DD52-52AA-4C13-90B4-F5AD68914C73}"/>
    <dgm:cxn modelId="{43A1F677-5638-4E45-9A95-904B9F67E333}" type="presOf" srcId="{4C326913-802E-4DC2-B4BF-EDF0805B2976}" destId="{5CDB43FC-BD13-4874-8CB3-52384C067E05}" srcOrd="0" destOrd="0" presId="urn:microsoft.com/office/officeart/2005/8/layout/vList6"/>
    <dgm:cxn modelId="{9238D679-FDD4-4927-9D24-BA5E995817F4}" srcId="{955D9FAD-602E-47F1-A4C5-8BA7AF87F93E}" destId="{4C326913-802E-4DC2-B4BF-EDF0805B2976}" srcOrd="0" destOrd="0" parTransId="{D25AB4D1-A30F-4F80-A906-14D55766D961}" sibTransId="{F4133D76-A296-4C9B-97D5-7DF913832AC5}"/>
    <dgm:cxn modelId="{FAD5557A-E557-3A40-948E-F216181DFF14}" type="presOf" srcId="{955D9FAD-602E-47F1-A4C5-8BA7AF87F93E}" destId="{38BC592B-E8D9-43B4-9F11-EACDB8F13551}" srcOrd="0" destOrd="0" presId="urn:microsoft.com/office/officeart/2005/8/layout/vList6"/>
    <dgm:cxn modelId="{8B142287-CFFC-414C-9C3A-1B87E2BE24AB}" type="presOf" srcId="{887AF323-1B1E-4892-A60D-8B2530DD3D8A}" destId="{2C408799-7048-4E6E-923A-FE2FBA75A492}" srcOrd="0" destOrd="0" presId="urn:microsoft.com/office/officeart/2005/8/layout/vList6"/>
    <dgm:cxn modelId="{A6A83789-9B40-41B0-9D57-FBF572371516}" srcId="{B4E3BE01-DBC2-4943-AC8C-DEC93509DA09}" destId="{A94D01B5-57CA-4BBF-9F89-B0B4D580D689}" srcOrd="2" destOrd="0" parTransId="{B4DE7143-D991-4410-9BA1-63B44A945ED0}" sibTransId="{896C2C13-5611-4BC1-9769-8B668E9CDA9B}"/>
    <dgm:cxn modelId="{5F0E3BC5-3B7F-104A-B55D-2B93F0B077D3}" type="presOf" srcId="{EFEFE401-090A-4AE6-97DF-F53135FA6579}" destId="{2C408799-7048-4E6E-923A-FE2FBA75A492}" srcOrd="0" destOrd="1" presId="urn:microsoft.com/office/officeart/2005/8/layout/vList6"/>
    <dgm:cxn modelId="{67DACBCE-2E48-421A-A9FF-131BE23382AE}" srcId="{EFEFFD08-597C-4C2C-9720-E0E0540FE218}" destId="{955D9FAD-602E-47F1-A4C5-8BA7AF87F93E}" srcOrd="1" destOrd="0" parTransId="{6D3AB248-75F8-4013-BEA7-6E2C1E5CFB72}" sibTransId="{92EE588D-3239-49C9-AE4D-6F98BAE5BC82}"/>
    <dgm:cxn modelId="{7DBF9EE0-5AF1-9448-9E02-458F6DC3199E}" type="presOf" srcId="{EFEFFD08-597C-4C2C-9720-E0E0540FE218}" destId="{2D84AC86-3117-4DD2-8ED7-330EF04740F8}" srcOrd="0" destOrd="0" presId="urn:microsoft.com/office/officeart/2005/8/layout/vList6"/>
    <dgm:cxn modelId="{9E5ECAE5-DE57-4CDA-A4B4-8944C1148CE6}" srcId="{955D9FAD-602E-47F1-A4C5-8BA7AF87F93E}" destId="{0A1030E6-68C3-402E-BAE9-CCFB4B29006B}" srcOrd="1" destOrd="0" parTransId="{6655F83A-C4C5-492D-9DA1-09E2666164DC}" sibTransId="{C5F3A56E-BD5E-4119-B4A3-9075FEB1F1B9}"/>
    <dgm:cxn modelId="{71FE56F9-CF22-2545-98C2-3CDCCDEBC329}" type="presOf" srcId="{B4E3BE01-DBC2-4943-AC8C-DEC93509DA09}" destId="{A0F8C935-EA70-415D-A6CC-09767F244748}" srcOrd="0" destOrd="0" presId="urn:microsoft.com/office/officeart/2005/8/layout/vList6"/>
    <dgm:cxn modelId="{7DDC05FB-9180-4CB3-9647-4A00B90802ED}" srcId="{EFEFFD08-597C-4C2C-9720-E0E0540FE218}" destId="{B4E3BE01-DBC2-4943-AC8C-DEC93509DA09}" srcOrd="0" destOrd="0" parTransId="{CB8A66FC-470D-4117-A913-00362B0237FF}" sibTransId="{55F5608D-0A8C-4630-B48F-E01D206EA91A}"/>
    <dgm:cxn modelId="{415192F2-BFF7-1E40-8F66-CF2213E0E464}" type="presParOf" srcId="{2D84AC86-3117-4DD2-8ED7-330EF04740F8}" destId="{D661481F-C1DB-4DCE-858F-62E7A0F03B23}" srcOrd="0" destOrd="0" presId="urn:microsoft.com/office/officeart/2005/8/layout/vList6"/>
    <dgm:cxn modelId="{796067A4-21A0-A24F-A208-D31192690C0E}" type="presParOf" srcId="{D661481F-C1DB-4DCE-858F-62E7A0F03B23}" destId="{A0F8C935-EA70-415D-A6CC-09767F244748}" srcOrd="0" destOrd="0" presId="urn:microsoft.com/office/officeart/2005/8/layout/vList6"/>
    <dgm:cxn modelId="{C1D2F4C2-1A7D-D24C-AA74-E35F0D1E80EF}" type="presParOf" srcId="{D661481F-C1DB-4DCE-858F-62E7A0F03B23}" destId="{2C408799-7048-4E6E-923A-FE2FBA75A492}" srcOrd="1" destOrd="0" presId="urn:microsoft.com/office/officeart/2005/8/layout/vList6"/>
    <dgm:cxn modelId="{E67E29BC-EAA9-5E42-AA30-C841FA54BB9C}" type="presParOf" srcId="{2D84AC86-3117-4DD2-8ED7-330EF04740F8}" destId="{D930CC96-7FF0-4AF1-9A1B-BFD027ED26AC}" srcOrd="1" destOrd="0" presId="urn:microsoft.com/office/officeart/2005/8/layout/vList6"/>
    <dgm:cxn modelId="{7E2E5431-BC91-E948-9F3B-D93D9681D600}" type="presParOf" srcId="{2D84AC86-3117-4DD2-8ED7-330EF04740F8}" destId="{236BAAA0-CE40-4F08-BD69-975E48C7C7DD}" srcOrd="2" destOrd="0" presId="urn:microsoft.com/office/officeart/2005/8/layout/vList6"/>
    <dgm:cxn modelId="{7545EA57-56FD-2B40-BF41-4D1A38E2109D}" type="presParOf" srcId="{236BAAA0-CE40-4F08-BD69-975E48C7C7DD}" destId="{38BC592B-E8D9-43B4-9F11-EACDB8F13551}" srcOrd="0" destOrd="0" presId="urn:microsoft.com/office/officeart/2005/8/layout/vList6"/>
    <dgm:cxn modelId="{1FD9785B-3CF4-3A48-B6AA-C3CD6486DDB4}" type="presParOf" srcId="{236BAAA0-CE40-4F08-BD69-975E48C7C7DD}" destId="{5CDB43FC-BD13-4874-8CB3-52384C067E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8799-7048-4E6E-923A-FE2FBA75A492}">
      <dsp:nvSpPr>
        <dsp:cNvPr id="0" name=""/>
        <dsp:cNvSpPr/>
      </dsp:nvSpPr>
      <dsp:spPr>
        <a:xfrm>
          <a:off x="2236459" y="607"/>
          <a:ext cx="7680981" cy="23687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Simple to implement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Transparent to the user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Difficult to hack</a:t>
          </a:r>
        </a:p>
      </dsp:txBody>
      <dsp:txXfrm>
        <a:off x="2236459" y="296701"/>
        <a:ext cx="6792699" cy="1776565"/>
      </dsp:txXfrm>
    </dsp:sp>
    <dsp:sp modelId="{A0F8C935-EA70-415D-A6CC-09767F244748}">
      <dsp:nvSpPr>
        <dsp:cNvPr id="0" name=""/>
        <dsp:cNvSpPr/>
      </dsp:nvSpPr>
      <dsp:spPr>
        <a:xfrm>
          <a:off x="41898" y="607"/>
          <a:ext cx="2194560" cy="2368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Pros</a:t>
          </a:r>
        </a:p>
      </dsp:txBody>
      <dsp:txXfrm>
        <a:off x="149028" y="107737"/>
        <a:ext cx="1980300" cy="2154493"/>
      </dsp:txXfrm>
    </dsp:sp>
    <dsp:sp modelId="{5CDB43FC-BD13-4874-8CB3-52384C067E05}">
      <dsp:nvSpPr>
        <dsp:cNvPr id="0" name=""/>
        <dsp:cNvSpPr/>
      </dsp:nvSpPr>
      <dsp:spPr>
        <a:xfrm>
          <a:off x="2236459" y="2606236"/>
          <a:ext cx="7680981" cy="23687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All data in filesystem is encrypted, including data you don’t want encrypted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Resizing the filesystem later is difficult</a:t>
          </a:r>
        </a:p>
      </dsp:txBody>
      <dsp:txXfrm>
        <a:off x="2236459" y="2902330"/>
        <a:ext cx="6792699" cy="1776565"/>
      </dsp:txXfrm>
    </dsp:sp>
    <dsp:sp modelId="{38BC592B-E8D9-43B4-9F11-EACDB8F13551}">
      <dsp:nvSpPr>
        <dsp:cNvPr id="0" name=""/>
        <dsp:cNvSpPr/>
      </dsp:nvSpPr>
      <dsp:spPr>
        <a:xfrm>
          <a:off x="41898" y="2606236"/>
          <a:ext cx="2194560" cy="2368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Cons</a:t>
          </a:r>
        </a:p>
      </dsp:txBody>
      <dsp:txXfrm>
        <a:off x="149028" y="2713366"/>
        <a:ext cx="1980300" cy="2154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BC1892EE-3674-433C-BC7F-690059D8FE3C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3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C99DA638-F543-4FE7-9394-73BEF7AB579C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What is it? </a:t>
            </a: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A filesystem standard designed to be used by various distributions such as Fedora, Ubuntu, and Debian. It is also used by distributions that package software for installing to UNIX-like systems, such as Apache.</a:t>
            </a:r>
          </a:p>
          <a:p>
            <a:pPr marL="454025" lvl="1">
              <a:spcBef>
                <a:spcPts val="45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What is the purpose? </a:t>
            </a:r>
          </a:p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DejaVu Sans" charset="0"/>
                <a:cs typeface="DejaVu Sans" charset="0"/>
              </a:rPr>
              <a:t>To have a uniform standard for all users. If each distribution followed a different standard then it would be difficult to work efficiently across various Linux distributions and to locate files that are necessary to run an application.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2B42AA80-BC9C-4844-AADE-34BB42A1D417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24C8D921-1B0F-4A50-8F41-1AD2A5AE28CA}" type="slidenum">
              <a:rPr lang="en-US" smtClean="0"/>
              <a:pPr defTabSz="931863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50"/>
              </a:spcBef>
              <a:buClr>
                <a:srgbClr val="ED6E2E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ea typeface="DejaVu Sans" charset="0"/>
              <a:cs typeface="DejaVu Sans" charset="0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B1E922F3-E531-468F-89A2-3F3A138AD39A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CD7DDE6F-1017-4149-9E86-2EA85034B6AE}" type="slidenum">
              <a:rPr lang="en-US" smtClean="0"/>
              <a:pPr defTabSz="931863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3E4AE-A834-05FD-0D92-2545C04047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D786F-34A0-63CA-0D1E-DEE135786BE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5980" cy="876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10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155038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Filesystem Encryption Techniques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76500" y="2194559"/>
            <a:ext cx="9959340" cy="5215890"/>
          </a:xfrm>
        </p:spPr>
        <p:txBody>
          <a:bodyPr/>
          <a:lstStyle/>
          <a:p>
            <a:pPr marL="280036" lvl="1" indent="-280036">
              <a:buSzTx/>
              <a:buNone/>
            </a:pPr>
            <a:r>
              <a:rPr lang="en-US" sz="3840" dirty="0">
                <a:solidFill>
                  <a:srgbClr val="000000"/>
                </a:solidFill>
              </a:rPr>
              <a:t>User Space</a:t>
            </a:r>
          </a:p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840" dirty="0">
                <a:solidFill>
                  <a:srgbClr val="000000"/>
                </a:solidFill>
              </a:rPr>
              <a:t>LUKS</a:t>
            </a:r>
          </a:p>
          <a:p>
            <a:pPr marL="280036" lvl="1" indent="-280036">
              <a:buSzTx/>
              <a:buFont typeface="Wingdings" pitchFamily="2" charset="2"/>
              <a:buChar char="§"/>
            </a:pPr>
            <a:r>
              <a:rPr lang="en-US" sz="3840" dirty="0">
                <a:solidFill>
                  <a:srgbClr val="000000"/>
                </a:solidFill>
              </a:rPr>
              <a:t>Encrypted File System (EncFS)</a:t>
            </a:r>
            <a:endParaRPr lang="en-US" sz="2880" dirty="0"/>
          </a:p>
        </p:txBody>
      </p:sp>
    </p:spTree>
    <p:extLst>
      <p:ext uri="{BB962C8B-B14F-4D97-AF65-F5344CB8AC3E}">
        <p14:creationId xmlns:p14="http://schemas.microsoft.com/office/powerpoint/2010/main" val="7458200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204F91"/>
                </a:solidFill>
              </a:rPr>
              <a:t>Pros and Cons of Filesystem Encryption</a:t>
            </a:r>
            <a:endParaRPr lang="en-US" sz="480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156722"/>
          <a:ext cx="9959340" cy="497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866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80"/>
            <a:ext cx="9959340" cy="5311140"/>
          </a:xfrm>
        </p:spPr>
        <p:txBody>
          <a:bodyPr/>
          <a:lstStyle/>
          <a:p>
            <a:r>
              <a:rPr lang="en-US" sz="3840" dirty="0"/>
              <a:t>Examine the flexibility of various options with file permissions and filesystem settings and how granular control isolates data access.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759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80"/>
            <a:ext cx="9959340" cy="5311140"/>
          </a:xfrm>
        </p:spPr>
        <p:txBody>
          <a:bodyPr/>
          <a:lstStyle/>
          <a:p>
            <a:r>
              <a:rPr lang="en-US" sz="3840" dirty="0"/>
              <a:t>Linux filesystem hierarchy standard (FHS) </a:t>
            </a:r>
          </a:p>
          <a:p>
            <a:r>
              <a:rPr lang="en-US" sz="3840" dirty="0"/>
              <a:t>Filesystem mounting options </a:t>
            </a:r>
          </a:p>
          <a:p>
            <a:r>
              <a:rPr lang="en-US" sz="3840" dirty="0"/>
              <a:t>Remote filesystems </a:t>
            </a:r>
          </a:p>
          <a:p>
            <a:r>
              <a:rPr lang="en-US" sz="3840" dirty="0"/>
              <a:t>Filesystem encryption </a:t>
            </a:r>
          </a:p>
          <a:p>
            <a:r>
              <a:rPr lang="en-US" sz="3840" dirty="0"/>
              <a:t>Filesystem quotas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7261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204F91"/>
                </a:solidFill>
              </a:rPr>
              <a:t>The Filesystem Hierarchy Standard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2325578"/>
            <a:ext cx="9959340" cy="5084872"/>
          </a:xfrm>
        </p:spPr>
        <p:txBody>
          <a:bodyPr/>
          <a:lstStyle/>
          <a:p>
            <a:r>
              <a:rPr lang="en-US" sz="3840" dirty="0"/>
              <a:t>What is it?</a:t>
            </a:r>
          </a:p>
          <a:p>
            <a:r>
              <a:rPr lang="en-US" sz="3840" dirty="0"/>
              <a:t>What is the purpose?</a:t>
            </a:r>
          </a:p>
        </p:txBody>
      </p:sp>
    </p:spTree>
    <p:extLst>
      <p:ext uri="{BB962C8B-B14F-4D97-AF65-F5344CB8AC3E}">
        <p14:creationId xmlns:p14="http://schemas.microsoft.com/office/powerpoint/2010/main" val="1430750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solidFill>
                  <a:schemeClr val="tx2"/>
                </a:solidFill>
              </a:rPr>
              <a:t>Linux Partition Type Identifiers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83" y="1790963"/>
            <a:ext cx="8516050" cy="5044966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517086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Securing the Linux Filesystem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476500" y="1473959"/>
            <a:ext cx="9959340" cy="53878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840" dirty="0"/>
              <a:t>Linux system administrator should:</a:t>
            </a:r>
          </a:p>
          <a:p>
            <a:r>
              <a:rPr lang="en-US" sz="3600" dirty="0"/>
              <a:t>Use binaries placed in /sbin/ directory.</a:t>
            </a:r>
          </a:p>
          <a:p>
            <a:r>
              <a:rPr lang="en-US" sz="3600" dirty="0"/>
              <a:t>Group files or create separate partitions for directories such as /var/, /home/, and /tmp/.</a:t>
            </a:r>
          </a:p>
          <a:p>
            <a:r>
              <a:rPr lang="en-US" sz="3600" dirty="0"/>
              <a:t>Isolate root account home directory from other users that are typically located in /home/&lt;user&gt;.</a:t>
            </a:r>
          </a:p>
        </p:txBody>
      </p:sp>
    </p:spTree>
    <p:extLst>
      <p:ext uri="{BB962C8B-B14F-4D97-AF65-F5344CB8AC3E}">
        <p14:creationId xmlns:p14="http://schemas.microsoft.com/office/powerpoint/2010/main" val="909111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204F91"/>
                </a:solidFill>
              </a:rPr>
              <a:t>Filesystem Encryption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476500" y="1752371"/>
            <a:ext cx="9959340" cy="510943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Encryption adds another layer of security for data that is considered confidential.</a:t>
            </a:r>
          </a:p>
          <a:p>
            <a:r>
              <a:rPr lang="en-US" sz="3600" dirty="0"/>
              <a:t>Documents such as customer personal information, social security numbers, credit card information, and business plans can be encrypted. </a:t>
            </a:r>
          </a:p>
          <a:p>
            <a:r>
              <a:rPr lang="en-US" sz="3600" dirty="0"/>
              <a:t>There are many regulations and laws for protecting consumer's personal data.</a:t>
            </a:r>
          </a:p>
        </p:txBody>
      </p:sp>
    </p:spTree>
    <p:extLst>
      <p:ext uri="{BB962C8B-B14F-4D97-AF65-F5344CB8AC3E}">
        <p14:creationId xmlns:p14="http://schemas.microsoft.com/office/powerpoint/2010/main" val="87605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Filesystem Encryption Techniques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476500" y="2129051"/>
            <a:ext cx="9959340" cy="528139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840" dirty="0"/>
              <a:t>Kernel Space</a:t>
            </a:r>
          </a:p>
          <a:p>
            <a:pPr marL="283846" lvl="1" indent="-283846">
              <a:buFont typeface="Wingdings" pitchFamily="2" charset="2"/>
              <a:buChar char="§"/>
            </a:pPr>
            <a:r>
              <a:rPr lang="en-US" sz="3600" dirty="0"/>
              <a:t>Disk encryption subsystem (dm_Crypt)</a:t>
            </a:r>
          </a:p>
          <a:p>
            <a:pPr marL="822960" lvl="2">
              <a:buFont typeface="Arial" charset="0"/>
              <a:buChar char="•"/>
            </a:pPr>
            <a:r>
              <a:rPr lang="en-US" sz="3360" dirty="0"/>
              <a:t>Linux unified key setup (LUKS) </a:t>
            </a:r>
          </a:p>
          <a:p>
            <a:pPr marL="283846" lvl="1" indent="-283846">
              <a:buFont typeface="Wingdings" pitchFamily="2" charset="2"/>
              <a:buChar char="§"/>
            </a:pPr>
            <a:r>
              <a:rPr lang="en-US" sz="3600" dirty="0"/>
              <a:t>Loop-Advanced Encryption Standard (AES) </a:t>
            </a:r>
          </a:p>
          <a:p>
            <a:pPr marL="283846" lvl="1" indent="-283846">
              <a:buFont typeface="Wingdings" pitchFamily="2" charset="2"/>
              <a:buChar char="§"/>
            </a:pPr>
            <a:r>
              <a:rPr lang="en-US" sz="3600" dirty="0"/>
              <a:t>TrueCrypt</a:t>
            </a:r>
          </a:p>
          <a:p>
            <a:pPr marL="283846" lvl="1" indent="-283846">
              <a:buFont typeface="Wingdings" pitchFamily="2" charset="2"/>
              <a:buChar char="§"/>
            </a:pPr>
            <a:r>
              <a:rPr lang="en-US" sz="3600" dirty="0"/>
              <a:t>Enterprise cryptographic filesystem (eCryptfs)</a:t>
            </a:r>
          </a:p>
        </p:txBody>
      </p:sp>
    </p:spTree>
    <p:extLst>
      <p:ext uri="{BB962C8B-B14F-4D97-AF65-F5344CB8AC3E}">
        <p14:creationId xmlns:p14="http://schemas.microsoft.com/office/powerpoint/2010/main" val="17018552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348</Words>
  <Application>Microsoft Office PowerPoint</Application>
  <PresentationFormat>Custom</PresentationFormat>
  <Paragraphs>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The Filesystem Hierarchy Standard </vt:lpstr>
      <vt:lpstr>Linux Partition Type Identifiers</vt:lpstr>
      <vt:lpstr>Securing the Linux Filesystem</vt:lpstr>
      <vt:lpstr>Filesystem Encryption </vt:lpstr>
      <vt:lpstr>Filesystem Encryption Techniques </vt:lpstr>
      <vt:lpstr>Filesystem Encryption Techniques (Continued)</vt:lpstr>
      <vt:lpstr>Pros and Cons of Filesystem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28</cp:revision>
  <dcterms:modified xsi:type="dcterms:W3CDTF">2023-09-22T08:52:30Z</dcterms:modified>
</cp:coreProperties>
</file>