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214A8-70BD-4249-8F4C-2BE24396A5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B808C-61E5-4D26-9B60-0BD3A033A04C}">
      <dgm:prSet phldrT="[Text]" custT="1"/>
      <dgm:spPr/>
      <dgm:t>
        <a:bodyPr/>
        <a:lstStyle/>
        <a:p>
          <a:r>
            <a:rPr lang="en-US" sz="2400" dirty="0"/>
            <a:t>Obscurity promotes security</a:t>
          </a:r>
        </a:p>
      </dgm:t>
    </dgm:pt>
    <dgm:pt modelId="{15AC40C0-2EB7-49CF-8E4A-E4F818C7A48E}" type="parTrans" cxnId="{7D052169-6B1F-43C1-B589-710AE6FC912A}">
      <dgm:prSet/>
      <dgm:spPr/>
      <dgm:t>
        <a:bodyPr/>
        <a:lstStyle/>
        <a:p>
          <a:endParaRPr lang="en-US"/>
        </a:p>
      </dgm:t>
    </dgm:pt>
    <dgm:pt modelId="{880F37CE-FA84-429B-A536-E60BA8E82A43}" type="sibTrans" cxnId="{7D052169-6B1F-43C1-B589-710AE6FC912A}">
      <dgm:prSet/>
      <dgm:spPr/>
      <dgm:t>
        <a:bodyPr/>
        <a:lstStyle/>
        <a:p>
          <a:endParaRPr lang="en-US"/>
        </a:p>
      </dgm:t>
    </dgm:pt>
    <dgm:pt modelId="{02035F2D-8FF8-47B6-B05F-360D8C543E59}">
      <dgm:prSet phldrT="[Text]" custT="1"/>
      <dgm:spPr/>
      <dgm:t>
        <a:bodyPr/>
        <a:lstStyle/>
        <a:p>
          <a:r>
            <a:rPr lang="en-US" sz="2400" dirty="0"/>
            <a:t>Cite nonstandard ports in configuration file</a:t>
          </a:r>
        </a:p>
      </dgm:t>
    </dgm:pt>
    <dgm:pt modelId="{4919726B-E0AE-45C1-BCB9-6456163A02B3}" type="parTrans" cxnId="{2F3757BE-9684-4C29-8BC6-A9D8B247A0A1}">
      <dgm:prSet/>
      <dgm:spPr/>
      <dgm:t>
        <a:bodyPr/>
        <a:lstStyle/>
        <a:p>
          <a:endParaRPr lang="en-US"/>
        </a:p>
      </dgm:t>
    </dgm:pt>
    <dgm:pt modelId="{7FD82D9D-FE43-42FF-BDC3-2E140CB00402}" type="sibTrans" cxnId="{2F3757BE-9684-4C29-8BC6-A9D8B247A0A1}">
      <dgm:prSet/>
      <dgm:spPr/>
      <dgm:t>
        <a:bodyPr/>
        <a:lstStyle/>
        <a:p>
          <a:endParaRPr lang="en-US"/>
        </a:p>
      </dgm:t>
    </dgm:pt>
    <dgm:pt modelId="{FF63D504-A92E-463E-856C-955F8319D3E9}">
      <dgm:prSet phldrT="[Text]" custT="1"/>
      <dgm:spPr/>
      <dgm:t>
        <a:bodyPr/>
        <a:lstStyle/>
        <a:p>
          <a:r>
            <a:rPr lang="en-US" sz="2400" dirty="0"/>
            <a:t>Inform users how to access obscure ports</a:t>
          </a:r>
        </a:p>
      </dgm:t>
    </dgm:pt>
    <dgm:pt modelId="{164676A0-4189-4353-A02C-55AE3C01F9E9}" type="parTrans" cxnId="{B264DD8D-0982-4B2E-AAAC-9C82167A522A}">
      <dgm:prSet/>
      <dgm:spPr/>
      <dgm:t>
        <a:bodyPr/>
        <a:lstStyle/>
        <a:p>
          <a:endParaRPr lang="en-US"/>
        </a:p>
      </dgm:t>
    </dgm:pt>
    <dgm:pt modelId="{257442D8-1E0C-4083-854C-4A68E3D49E76}" type="sibTrans" cxnId="{B264DD8D-0982-4B2E-AAAC-9C82167A522A}">
      <dgm:prSet/>
      <dgm:spPr/>
      <dgm:t>
        <a:bodyPr/>
        <a:lstStyle/>
        <a:p>
          <a:endParaRPr lang="en-US"/>
        </a:p>
      </dgm:t>
    </dgm:pt>
    <dgm:pt modelId="{F87114A2-B17B-4314-9839-BCD2097A7BC5}">
      <dgm:prSet phldrT="[Text]" custT="1"/>
      <dgm:spPr/>
      <dgm:t>
        <a:bodyPr/>
        <a:lstStyle/>
        <a:p>
          <a:r>
            <a:rPr lang="en-US" sz="2400" dirty="0"/>
            <a:t>Update firewall to accept obscure port</a:t>
          </a:r>
        </a:p>
      </dgm:t>
    </dgm:pt>
    <dgm:pt modelId="{1E482F9A-EF74-42BE-B91C-25B8FE137F60}" type="parTrans" cxnId="{5A8AC22B-43F3-4820-9876-DB847B86DD83}">
      <dgm:prSet/>
      <dgm:spPr/>
      <dgm:t>
        <a:bodyPr/>
        <a:lstStyle/>
        <a:p>
          <a:endParaRPr lang="en-US"/>
        </a:p>
      </dgm:t>
    </dgm:pt>
    <dgm:pt modelId="{2A12BEAA-3F64-4DF0-AD84-D47E2F95D74E}" type="sibTrans" cxnId="{5A8AC22B-43F3-4820-9876-DB847B86DD83}">
      <dgm:prSet/>
      <dgm:spPr/>
      <dgm:t>
        <a:bodyPr/>
        <a:lstStyle/>
        <a:p>
          <a:endParaRPr lang="en-US"/>
        </a:p>
      </dgm:t>
    </dgm:pt>
    <dgm:pt modelId="{A3CC460F-24D8-426D-9998-1812F37AA882}">
      <dgm:prSet phldrT="[Text]" custT="1"/>
      <dgm:spPr/>
      <dgm:t>
        <a:bodyPr/>
        <a:lstStyle/>
        <a:p>
          <a:r>
            <a:rPr lang="en-US" sz="2400" dirty="0"/>
            <a:t>Configure obscure port for both TCP and UDP packets</a:t>
          </a:r>
        </a:p>
      </dgm:t>
    </dgm:pt>
    <dgm:pt modelId="{21A114C4-1228-465B-AC1A-9980F43BA32D}" type="parTrans" cxnId="{2A467BA4-606E-47DE-A46B-4B8E94C8A4BF}">
      <dgm:prSet/>
      <dgm:spPr/>
      <dgm:t>
        <a:bodyPr/>
        <a:lstStyle/>
        <a:p>
          <a:endParaRPr lang="en-US"/>
        </a:p>
      </dgm:t>
    </dgm:pt>
    <dgm:pt modelId="{6259EF6F-FB9E-4871-9D2D-71E15855B122}" type="sibTrans" cxnId="{2A467BA4-606E-47DE-A46B-4B8E94C8A4BF}">
      <dgm:prSet/>
      <dgm:spPr/>
      <dgm:t>
        <a:bodyPr/>
        <a:lstStyle/>
        <a:p>
          <a:endParaRPr lang="en-US"/>
        </a:p>
      </dgm:t>
    </dgm:pt>
    <dgm:pt modelId="{1B0159D4-468F-4E41-AB05-80E5179B7AC8}">
      <dgm:prSet phldrT="[Text]" custT="1"/>
      <dgm:spPr/>
      <dgm:t>
        <a:bodyPr/>
        <a:lstStyle/>
        <a:p>
          <a:r>
            <a:rPr lang="en-US" sz="2400" dirty="0"/>
            <a:t>Obscure services by login and error messages</a:t>
          </a:r>
          <a:r>
            <a:rPr lang="en-US" sz="3000" dirty="0"/>
            <a:t> </a:t>
          </a:r>
        </a:p>
      </dgm:t>
    </dgm:pt>
    <dgm:pt modelId="{DE17D4D0-5779-44D5-9012-69AC17AF7AEF}" type="parTrans" cxnId="{CBE748D2-12A6-4186-9E40-F49BDD6AB28F}">
      <dgm:prSet/>
      <dgm:spPr/>
      <dgm:t>
        <a:bodyPr/>
        <a:lstStyle/>
        <a:p>
          <a:endParaRPr lang="en-US"/>
        </a:p>
      </dgm:t>
    </dgm:pt>
    <dgm:pt modelId="{F5F0A114-0E4E-40E1-95A4-711222419429}" type="sibTrans" cxnId="{CBE748D2-12A6-4186-9E40-F49BDD6AB28F}">
      <dgm:prSet/>
      <dgm:spPr/>
      <dgm:t>
        <a:bodyPr/>
        <a:lstStyle/>
        <a:p>
          <a:endParaRPr lang="en-US"/>
        </a:p>
      </dgm:t>
    </dgm:pt>
    <dgm:pt modelId="{B283252C-61FA-476A-8709-222F999717EF}" type="pres">
      <dgm:prSet presAssocID="{831214A8-70BD-4249-8F4C-2BE24396A5D4}" presName="linear" presStyleCnt="0">
        <dgm:presLayoutVars>
          <dgm:animLvl val="lvl"/>
          <dgm:resizeHandles val="exact"/>
        </dgm:presLayoutVars>
      </dgm:prSet>
      <dgm:spPr/>
    </dgm:pt>
    <dgm:pt modelId="{F9DFBD48-F84F-4992-9EED-DB5616ED3BF6}" type="pres">
      <dgm:prSet presAssocID="{661B808C-61E5-4D26-9B60-0BD3A033A0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71D9024-3F4E-4E40-8B8B-A88BDD3BF1BD}" type="pres">
      <dgm:prSet presAssocID="{880F37CE-FA84-429B-A536-E60BA8E82A43}" presName="spacer" presStyleCnt="0"/>
      <dgm:spPr/>
    </dgm:pt>
    <dgm:pt modelId="{33F8201F-DD4E-4014-A7DE-0E4BA17C4C20}" type="pres">
      <dgm:prSet presAssocID="{02035F2D-8FF8-47B6-B05F-360D8C543E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E625624-2320-4F46-A24C-E3718469D726}" type="pres">
      <dgm:prSet presAssocID="{7FD82D9D-FE43-42FF-BDC3-2E140CB00402}" presName="spacer" presStyleCnt="0"/>
      <dgm:spPr/>
    </dgm:pt>
    <dgm:pt modelId="{DFAE6710-3B9B-4B52-AE0B-B42A06F72F6A}" type="pres">
      <dgm:prSet presAssocID="{FF63D504-A92E-463E-856C-955F8319D3E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D4EF870-0745-462C-8AB0-FB6E2C6882BB}" type="pres">
      <dgm:prSet presAssocID="{257442D8-1E0C-4083-854C-4A68E3D49E76}" presName="spacer" presStyleCnt="0"/>
      <dgm:spPr/>
    </dgm:pt>
    <dgm:pt modelId="{E5F195BA-4021-4BA7-9FD6-E05797613D95}" type="pres">
      <dgm:prSet presAssocID="{F87114A2-B17B-4314-9839-BCD2097A7BC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5D1F8DD-B837-4926-A83D-55369B0AB63A}" type="pres">
      <dgm:prSet presAssocID="{2A12BEAA-3F64-4DF0-AD84-D47E2F95D74E}" presName="spacer" presStyleCnt="0"/>
      <dgm:spPr/>
    </dgm:pt>
    <dgm:pt modelId="{6CDF149F-6502-40F5-ACA8-1B18C1A2B3D1}" type="pres">
      <dgm:prSet presAssocID="{A3CC460F-24D8-426D-9998-1812F37AA88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1ED31B7-07A5-4E97-9719-43BC963C715D}" type="pres">
      <dgm:prSet presAssocID="{6259EF6F-FB9E-4871-9D2D-71E15855B122}" presName="spacer" presStyleCnt="0"/>
      <dgm:spPr/>
    </dgm:pt>
    <dgm:pt modelId="{853037F6-CE21-43B4-B502-FB9BE7AC2967}" type="pres">
      <dgm:prSet presAssocID="{1B0159D4-468F-4E41-AB05-80E5179B7AC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8C0660B-F0CB-F749-9B01-02DD8309A26A}" type="presOf" srcId="{1B0159D4-468F-4E41-AB05-80E5179B7AC8}" destId="{853037F6-CE21-43B4-B502-FB9BE7AC2967}" srcOrd="0" destOrd="0" presId="urn:microsoft.com/office/officeart/2005/8/layout/vList2"/>
    <dgm:cxn modelId="{07129C0D-C626-644A-8E6F-A567888DE283}" type="presOf" srcId="{02035F2D-8FF8-47B6-B05F-360D8C543E59}" destId="{33F8201F-DD4E-4014-A7DE-0E4BA17C4C20}" srcOrd="0" destOrd="0" presId="urn:microsoft.com/office/officeart/2005/8/layout/vList2"/>
    <dgm:cxn modelId="{7D14A71A-27B5-174F-AEE0-3F32B53EF639}" type="presOf" srcId="{A3CC460F-24D8-426D-9998-1812F37AA882}" destId="{6CDF149F-6502-40F5-ACA8-1B18C1A2B3D1}" srcOrd="0" destOrd="0" presId="urn:microsoft.com/office/officeart/2005/8/layout/vList2"/>
    <dgm:cxn modelId="{5A8AC22B-43F3-4820-9876-DB847B86DD83}" srcId="{831214A8-70BD-4249-8F4C-2BE24396A5D4}" destId="{F87114A2-B17B-4314-9839-BCD2097A7BC5}" srcOrd="3" destOrd="0" parTransId="{1E482F9A-EF74-42BE-B91C-25B8FE137F60}" sibTransId="{2A12BEAA-3F64-4DF0-AD84-D47E2F95D74E}"/>
    <dgm:cxn modelId="{7D052169-6B1F-43C1-B589-710AE6FC912A}" srcId="{831214A8-70BD-4249-8F4C-2BE24396A5D4}" destId="{661B808C-61E5-4D26-9B60-0BD3A033A04C}" srcOrd="0" destOrd="0" parTransId="{15AC40C0-2EB7-49CF-8E4A-E4F818C7A48E}" sibTransId="{880F37CE-FA84-429B-A536-E60BA8E82A43}"/>
    <dgm:cxn modelId="{CDA5C570-CC57-AB43-8F2C-F139F706D323}" type="presOf" srcId="{661B808C-61E5-4D26-9B60-0BD3A033A04C}" destId="{F9DFBD48-F84F-4992-9EED-DB5616ED3BF6}" srcOrd="0" destOrd="0" presId="urn:microsoft.com/office/officeart/2005/8/layout/vList2"/>
    <dgm:cxn modelId="{576B4654-422C-9646-A14C-C7B46CBB4F49}" type="presOf" srcId="{F87114A2-B17B-4314-9839-BCD2097A7BC5}" destId="{E5F195BA-4021-4BA7-9FD6-E05797613D95}" srcOrd="0" destOrd="0" presId="urn:microsoft.com/office/officeart/2005/8/layout/vList2"/>
    <dgm:cxn modelId="{0D559D87-755A-1E45-94D7-DD4FF8B00016}" type="presOf" srcId="{FF63D504-A92E-463E-856C-955F8319D3E9}" destId="{DFAE6710-3B9B-4B52-AE0B-B42A06F72F6A}" srcOrd="0" destOrd="0" presId="urn:microsoft.com/office/officeart/2005/8/layout/vList2"/>
    <dgm:cxn modelId="{B264DD8D-0982-4B2E-AAAC-9C82167A522A}" srcId="{831214A8-70BD-4249-8F4C-2BE24396A5D4}" destId="{FF63D504-A92E-463E-856C-955F8319D3E9}" srcOrd="2" destOrd="0" parTransId="{164676A0-4189-4353-A02C-55AE3C01F9E9}" sibTransId="{257442D8-1E0C-4083-854C-4A68E3D49E76}"/>
    <dgm:cxn modelId="{2A467BA4-606E-47DE-A46B-4B8E94C8A4BF}" srcId="{831214A8-70BD-4249-8F4C-2BE24396A5D4}" destId="{A3CC460F-24D8-426D-9998-1812F37AA882}" srcOrd="4" destOrd="0" parTransId="{21A114C4-1228-465B-AC1A-9980F43BA32D}" sibTransId="{6259EF6F-FB9E-4871-9D2D-71E15855B122}"/>
    <dgm:cxn modelId="{2F3757BE-9684-4C29-8BC6-A9D8B247A0A1}" srcId="{831214A8-70BD-4249-8F4C-2BE24396A5D4}" destId="{02035F2D-8FF8-47B6-B05F-360D8C543E59}" srcOrd="1" destOrd="0" parTransId="{4919726B-E0AE-45C1-BCB9-6456163A02B3}" sibTransId="{7FD82D9D-FE43-42FF-BDC3-2E140CB00402}"/>
    <dgm:cxn modelId="{CBE748D2-12A6-4186-9E40-F49BDD6AB28F}" srcId="{831214A8-70BD-4249-8F4C-2BE24396A5D4}" destId="{1B0159D4-468F-4E41-AB05-80E5179B7AC8}" srcOrd="5" destOrd="0" parTransId="{DE17D4D0-5779-44D5-9012-69AC17AF7AEF}" sibTransId="{F5F0A114-0E4E-40E1-95A4-711222419429}"/>
    <dgm:cxn modelId="{B61689F0-5772-5342-BD18-B0B9A27F2692}" type="presOf" srcId="{831214A8-70BD-4249-8F4C-2BE24396A5D4}" destId="{B283252C-61FA-476A-8709-222F999717EF}" srcOrd="0" destOrd="0" presId="urn:microsoft.com/office/officeart/2005/8/layout/vList2"/>
    <dgm:cxn modelId="{A2C03BCB-A605-534A-9317-3BD91945ED7B}" type="presParOf" srcId="{B283252C-61FA-476A-8709-222F999717EF}" destId="{F9DFBD48-F84F-4992-9EED-DB5616ED3BF6}" srcOrd="0" destOrd="0" presId="urn:microsoft.com/office/officeart/2005/8/layout/vList2"/>
    <dgm:cxn modelId="{3D33003A-C683-6848-8BAC-EA8BFCB7AC1B}" type="presParOf" srcId="{B283252C-61FA-476A-8709-222F999717EF}" destId="{671D9024-3F4E-4E40-8B8B-A88BDD3BF1BD}" srcOrd="1" destOrd="0" presId="urn:microsoft.com/office/officeart/2005/8/layout/vList2"/>
    <dgm:cxn modelId="{03E6DD4E-1729-D149-A45B-6ECA10B26149}" type="presParOf" srcId="{B283252C-61FA-476A-8709-222F999717EF}" destId="{33F8201F-DD4E-4014-A7DE-0E4BA17C4C20}" srcOrd="2" destOrd="0" presId="urn:microsoft.com/office/officeart/2005/8/layout/vList2"/>
    <dgm:cxn modelId="{002F3F72-2821-BD4A-B52D-0866BA0C173E}" type="presParOf" srcId="{B283252C-61FA-476A-8709-222F999717EF}" destId="{1E625624-2320-4F46-A24C-E3718469D726}" srcOrd="3" destOrd="0" presId="urn:microsoft.com/office/officeart/2005/8/layout/vList2"/>
    <dgm:cxn modelId="{1809E9C0-AA86-554C-A828-4025347993B6}" type="presParOf" srcId="{B283252C-61FA-476A-8709-222F999717EF}" destId="{DFAE6710-3B9B-4B52-AE0B-B42A06F72F6A}" srcOrd="4" destOrd="0" presId="urn:microsoft.com/office/officeart/2005/8/layout/vList2"/>
    <dgm:cxn modelId="{06F74562-6AC9-AA4B-8755-9FBB9CDA2527}" type="presParOf" srcId="{B283252C-61FA-476A-8709-222F999717EF}" destId="{8D4EF870-0745-462C-8AB0-FB6E2C6882BB}" srcOrd="5" destOrd="0" presId="urn:microsoft.com/office/officeart/2005/8/layout/vList2"/>
    <dgm:cxn modelId="{D82C3B5D-66C8-8A4B-BF8F-17775B6211C3}" type="presParOf" srcId="{B283252C-61FA-476A-8709-222F999717EF}" destId="{E5F195BA-4021-4BA7-9FD6-E05797613D95}" srcOrd="6" destOrd="0" presId="urn:microsoft.com/office/officeart/2005/8/layout/vList2"/>
    <dgm:cxn modelId="{EDA9923E-03AB-1944-9978-345738B96784}" type="presParOf" srcId="{B283252C-61FA-476A-8709-222F999717EF}" destId="{55D1F8DD-B837-4926-A83D-55369B0AB63A}" srcOrd="7" destOrd="0" presId="urn:microsoft.com/office/officeart/2005/8/layout/vList2"/>
    <dgm:cxn modelId="{4611E1C0-4C6A-6841-92AD-7E5638E43826}" type="presParOf" srcId="{B283252C-61FA-476A-8709-222F999717EF}" destId="{6CDF149F-6502-40F5-ACA8-1B18C1A2B3D1}" srcOrd="8" destOrd="0" presId="urn:microsoft.com/office/officeart/2005/8/layout/vList2"/>
    <dgm:cxn modelId="{E1C6C8D9-6AB6-1C42-8545-077679878507}" type="presParOf" srcId="{B283252C-61FA-476A-8709-222F999717EF}" destId="{A1ED31B7-07A5-4E97-9719-43BC963C715D}" srcOrd="9" destOrd="0" presId="urn:microsoft.com/office/officeart/2005/8/layout/vList2"/>
    <dgm:cxn modelId="{704E5759-BDF6-AD4F-9EEE-A0AE3542860E}" type="presParOf" srcId="{B283252C-61FA-476A-8709-222F999717EF}" destId="{853037F6-CE21-43B4-B502-FB9BE7AC296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FBD48-F84F-4992-9EED-DB5616ED3BF6}">
      <dsp:nvSpPr>
        <dsp:cNvPr id="0" name=""/>
        <dsp:cNvSpPr/>
      </dsp:nvSpPr>
      <dsp:spPr>
        <a:xfrm>
          <a:off x="0" y="6843"/>
          <a:ext cx="995933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Obscurity promotes security</a:t>
          </a:r>
        </a:p>
      </dsp:txBody>
      <dsp:txXfrm>
        <a:off x="41123" y="47966"/>
        <a:ext cx="9877093" cy="760154"/>
      </dsp:txXfrm>
    </dsp:sp>
    <dsp:sp modelId="{33F8201F-DD4E-4014-A7DE-0E4BA17C4C20}">
      <dsp:nvSpPr>
        <dsp:cNvPr id="0" name=""/>
        <dsp:cNvSpPr/>
      </dsp:nvSpPr>
      <dsp:spPr>
        <a:xfrm>
          <a:off x="0" y="978844"/>
          <a:ext cx="995933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Cite nonstandard ports in configuration file</a:t>
          </a:r>
        </a:p>
      </dsp:txBody>
      <dsp:txXfrm>
        <a:off x="41123" y="1019967"/>
        <a:ext cx="9877093" cy="760154"/>
      </dsp:txXfrm>
    </dsp:sp>
    <dsp:sp modelId="{DFAE6710-3B9B-4B52-AE0B-B42A06F72F6A}">
      <dsp:nvSpPr>
        <dsp:cNvPr id="0" name=""/>
        <dsp:cNvSpPr/>
      </dsp:nvSpPr>
      <dsp:spPr>
        <a:xfrm>
          <a:off x="0" y="1950844"/>
          <a:ext cx="995933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Inform users how to access obscure ports</a:t>
          </a:r>
        </a:p>
      </dsp:txBody>
      <dsp:txXfrm>
        <a:off x="41123" y="1991967"/>
        <a:ext cx="9877093" cy="760154"/>
      </dsp:txXfrm>
    </dsp:sp>
    <dsp:sp modelId="{E5F195BA-4021-4BA7-9FD6-E05797613D95}">
      <dsp:nvSpPr>
        <dsp:cNvPr id="0" name=""/>
        <dsp:cNvSpPr/>
      </dsp:nvSpPr>
      <dsp:spPr>
        <a:xfrm>
          <a:off x="0" y="2922844"/>
          <a:ext cx="995933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 firewall to accept obscure port</a:t>
          </a:r>
        </a:p>
      </dsp:txBody>
      <dsp:txXfrm>
        <a:off x="41123" y="2963967"/>
        <a:ext cx="9877093" cy="760154"/>
      </dsp:txXfrm>
    </dsp:sp>
    <dsp:sp modelId="{6CDF149F-6502-40F5-ACA8-1B18C1A2B3D1}">
      <dsp:nvSpPr>
        <dsp:cNvPr id="0" name=""/>
        <dsp:cNvSpPr/>
      </dsp:nvSpPr>
      <dsp:spPr>
        <a:xfrm>
          <a:off x="0" y="3894844"/>
          <a:ext cx="995933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Configure obscure port for both TCP and UDP packets</a:t>
          </a:r>
        </a:p>
      </dsp:txBody>
      <dsp:txXfrm>
        <a:off x="41123" y="3935967"/>
        <a:ext cx="9877093" cy="760154"/>
      </dsp:txXfrm>
    </dsp:sp>
    <dsp:sp modelId="{853037F6-CE21-43B4-B502-FB9BE7AC2967}">
      <dsp:nvSpPr>
        <dsp:cNvPr id="0" name=""/>
        <dsp:cNvSpPr/>
      </dsp:nvSpPr>
      <dsp:spPr>
        <a:xfrm>
          <a:off x="0" y="4866843"/>
          <a:ext cx="995933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Obscure services by login and error messages</a:t>
          </a:r>
          <a:r>
            <a:rPr lang="en-US" sz="3000" kern="1200" dirty="0"/>
            <a:t> </a:t>
          </a:r>
        </a:p>
      </dsp:txBody>
      <dsp:txXfrm>
        <a:off x="41123" y="4907966"/>
        <a:ext cx="9877093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784A4AB6-C1FC-4686-865F-F350A5D95524}" type="slidenum">
              <a:rPr lang="en-US" smtClean="0">
                <a:latin typeface="Arial" charset="0"/>
              </a:rPr>
              <a:pPr defTabSz="931863"/>
              <a:t>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5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31192FB7-F053-4AE8-B63A-F8ACA015E012}" type="slidenum">
              <a:rPr lang="en-US" smtClean="0">
                <a:latin typeface="Arial" charset="0"/>
              </a:rPr>
              <a:pPr defTabSz="931863"/>
              <a:t>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7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70AD85-825A-4E83-BD31-330D91FA8961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382FCF-5327-4F2A-A477-2679815546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24C8B-4FB2-AC89-0A1E-2EE7D6C080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9DAAF-0A8F-1D9D-0D4E-C92F7952A5F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7390" cy="8156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14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476500" y="365759"/>
            <a:ext cx="9959340" cy="150125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Creating TCP Wrapper Rules </a:t>
            </a:r>
            <a:r>
              <a:rPr lang="en-US" sz="3840" dirty="0">
                <a:solidFill>
                  <a:schemeClr val="tx2"/>
                </a:solidFill>
              </a:rPr>
              <a:t>(Continued)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476500" y="2211706"/>
            <a:ext cx="9959340" cy="5274944"/>
            <a:chOff x="539751" y="1843675"/>
            <a:chExt cx="8299448" cy="4394756"/>
          </a:xfrm>
        </p:grpSpPr>
        <p:sp>
          <p:nvSpPr>
            <p:cNvPr id="5" name="Freeform 4"/>
            <p:cNvSpPr/>
            <p:nvPr/>
          </p:nvSpPr>
          <p:spPr>
            <a:xfrm>
              <a:off x="539751" y="1843675"/>
              <a:ext cx="1116013" cy="1595063"/>
            </a:xfrm>
            <a:custGeom>
              <a:avLst/>
              <a:gdLst>
                <a:gd name="connsiteX0" fmla="*/ 0 w 1594479"/>
                <a:gd name="connsiteY0" fmla="*/ 0 h 1116135"/>
                <a:gd name="connsiteX1" fmla="*/ 1036412 w 1594479"/>
                <a:gd name="connsiteY1" fmla="*/ 0 h 1116135"/>
                <a:gd name="connsiteX2" fmla="*/ 1594479 w 1594479"/>
                <a:gd name="connsiteY2" fmla="*/ 558068 h 1116135"/>
                <a:gd name="connsiteX3" fmla="*/ 1036412 w 1594479"/>
                <a:gd name="connsiteY3" fmla="*/ 1116135 h 1116135"/>
                <a:gd name="connsiteX4" fmla="*/ 0 w 1594479"/>
                <a:gd name="connsiteY4" fmla="*/ 1116135 h 1116135"/>
                <a:gd name="connsiteX5" fmla="*/ 558068 w 1594479"/>
                <a:gd name="connsiteY5" fmla="*/ 558068 h 1116135"/>
                <a:gd name="connsiteX6" fmla="*/ 0 w 1594479"/>
                <a:gd name="connsiteY6" fmla="*/ 0 h 111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4479" h="1116135">
                  <a:moveTo>
                    <a:pt x="1594479" y="0"/>
                  </a:moveTo>
                  <a:lnTo>
                    <a:pt x="1594479" y="725488"/>
                  </a:lnTo>
                  <a:lnTo>
                    <a:pt x="797239" y="1116135"/>
                  </a:lnTo>
                  <a:lnTo>
                    <a:pt x="0" y="725488"/>
                  </a:lnTo>
                  <a:lnTo>
                    <a:pt x="0" y="0"/>
                  </a:lnTo>
                  <a:lnTo>
                    <a:pt x="797239" y="390647"/>
                  </a:lnTo>
                  <a:lnTo>
                    <a:pt x="1594479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337" tIns="691018" rIns="21335" bIns="691016" spcCol="1270" anchor="ctr"/>
            <a:lstStyle/>
            <a:p>
              <a:pPr algn="ctr" defTabSz="149352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60" b="1" dirty="0">
                  <a:solidFill>
                    <a:schemeClr val="bg1"/>
                  </a:solidFill>
                </a:rPr>
                <a:t>Step 4</a:t>
              </a:r>
              <a:endParaRPr lang="en-US" sz="3360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1655764" y="1843675"/>
              <a:ext cx="7183435" cy="1036394"/>
            </a:xfrm>
            <a:custGeom>
              <a:avLst/>
              <a:gdLst>
                <a:gd name="connsiteX0" fmla="*/ 172739 w 1036411"/>
                <a:gd name="connsiteY0" fmla="*/ 0 h 7183314"/>
                <a:gd name="connsiteX1" fmla="*/ 863672 w 1036411"/>
                <a:gd name="connsiteY1" fmla="*/ 0 h 7183314"/>
                <a:gd name="connsiteX2" fmla="*/ 985817 w 1036411"/>
                <a:gd name="connsiteY2" fmla="*/ 50594 h 7183314"/>
                <a:gd name="connsiteX3" fmla="*/ 1036411 w 1036411"/>
                <a:gd name="connsiteY3" fmla="*/ 172739 h 7183314"/>
                <a:gd name="connsiteX4" fmla="*/ 1036411 w 1036411"/>
                <a:gd name="connsiteY4" fmla="*/ 7183314 h 7183314"/>
                <a:gd name="connsiteX5" fmla="*/ 1036411 w 1036411"/>
                <a:gd name="connsiteY5" fmla="*/ 7183314 h 7183314"/>
                <a:gd name="connsiteX6" fmla="*/ 1036411 w 1036411"/>
                <a:gd name="connsiteY6" fmla="*/ 7183314 h 7183314"/>
                <a:gd name="connsiteX7" fmla="*/ 0 w 1036411"/>
                <a:gd name="connsiteY7" fmla="*/ 7183314 h 7183314"/>
                <a:gd name="connsiteX8" fmla="*/ 0 w 1036411"/>
                <a:gd name="connsiteY8" fmla="*/ 7183314 h 7183314"/>
                <a:gd name="connsiteX9" fmla="*/ 0 w 1036411"/>
                <a:gd name="connsiteY9" fmla="*/ 7183314 h 7183314"/>
                <a:gd name="connsiteX10" fmla="*/ 0 w 1036411"/>
                <a:gd name="connsiteY10" fmla="*/ 172739 h 7183314"/>
                <a:gd name="connsiteX11" fmla="*/ 50594 w 1036411"/>
                <a:gd name="connsiteY11" fmla="*/ 50594 h 7183314"/>
                <a:gd name="connsiteX12" fmla="*/ 172739 w 1036411"/>
                <a:gd name="connsiteY12" fmla="*/ 0 h 718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6411" h="7183314">
                  <a:moveTo>
                    <a:pt x="1036411" y="1197248"/>
                  </a:moveTo>
                  <a:lnTo>
                    <a:pt x="1036411" y="5986066"/>
                  </a:lnTo>
                  <a:cubicBezTo>
                    <a:pt x="1036411" y="6303593"/>
                    <a:pt x="1033785" y="6608118"/>
                    <a:pt x="1029111" y="6832646"/>
                  </a:cubicBezTo>
                  <a:cubicBezTo>
                    <a:pt x="1024437" y="7057174"/>
                    <a:pt x="1018098" y="7183311"/>
                    <a:pt x="1011488" y="7183311"/>
                  </a:cubicBezTo>
                  <a:lnTo>
                    <a:pt x="0" y="7183311"/>
                  </a:lnTo>
                  <a:lnTo>
                    <a:pt x="0" y="7183311"/>
                  </a:lnTo>
                  <a:lnTo>
                    <a:pt x="0" y="718331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1488" y="3"/>
                  </a:lnTo>
                  <a:cubicBezTo>
                    <a:pt x="1018098" y="3"/>
                    <a:pt x="1024437" y="126140"/>
                    <a:pt x="1029111" y="350668"/>
                  </a:cubicBezTo>
                  <a:cubicBezTo>
                    <a:pt x="1033785" y="575196"/>
                    <a:pt x="1036411" y="879721"/>
                    <a:pt x="1036411" y="1197248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9" tIns="75952" rIns="75952" bIns="75953" spcCol="1270" anchor="ctr"/>
            <a:lstStyle/>
            <a:p>
              <a:pPr marL="274320" lvl="1" indent="-274320" defTabSz="106680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2400" dirty="0"/>
                <a:t>Open the /etc/hosts.deny file using a text editor.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39751" y="3243522"/>
              <a:ext cx="1116013" cy="1595063"/>
            </a:xfrm>
            <a:custGeom>
              <a:avLst/>
              <a:gdLst>
                <a:gd name="connsiteX0" fmla="*/ 0 w 1594479"/>
                <a:gd name="connsiteY0" fmla="*/ 0 h 1116135"/>
                <a:gd name="connsiteX1" fmla="*/ 1036412 w 1594479"/>
                <a:gd name="connsiteY1" fmla="*/ 0 h 1116135"/>
                <a:gd name="connsiteX2" fmla="*/ 1594479 w 1594479"/>
                <a:gd name="connsiteY2" fmla="*/ 558068 h 1116135"/>
                <a:gd name="connsiteX3" fmla="*/ 1036412 w 1594479"/>
                <a:gd name="connsiteY3" fmla="*/ 1116135 h 1116135"/>
                <a:gd name="connsiteX4" fmla="*/ 0 w 1594479"/>
                <a:gd name="connsiteY4" fmla="*/ 1116135 h 1116135"/>
                <a:gd name="connsiteX5" fmla="*/ 558068 w 1594479"/>
                <a:gd name="connsiteY5" fmla="*/ 558068 h 1116135"/>
                <a:gd name="connsiteX6" fmla="*/ 0 w 1594479"/>
                <a:gd name="connsiteY6" fmla="*/ 0 h 111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4479" h="1116135">
                  <a:moveTo>
                    <a:pt x="1594479" y="0"/>
                  </a:moveTo>
                  <a:lnTo>
                    <a:pt x="1594479" y="725488"/>
                  </a:lnTo>
                  <a:lnTo>
                    <a:pt x="797239" y="1116135"/>
                  </a:lnTo>
                  <a:lnTo>
                    <a:pt x="0" y="725488"/>
                  </a:lnTo>
                  <a:lnTo>
                    <a:pt x="0" y="0"/>
                  </a:lnTo>
                  <a:lnTo>
                    <a:pt x="797239" y="390647"/>
                  </a:lnTo>
                  <a:lnTo>
                    <a:pt x="1594479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337" tIns="691018" rIns="21335" bIns="691016" spcCol="1270" anchor="ctr"/>
            <a:lstStyle/>
            <a:p>
              <a:pPr algn="ctr" defTabSz="149352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60" b="1" dirty="0">
                  <a:solidFill>
                    <a:schemeClr val="bg1"/>
                  </a:solidFill>
                </a:rPr>
                <a:t>Step 5</a:t>
              </a:r>
              <a:endParaRPr lang="en-US" sz="3360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655764" y="3243522"/>
              <a:ext cx="7183435" cy="1036394"/>
            </a:xfrm>
            <a:custGeom>
              <a:avLst/>
              <a:gdLst>
                <a:gd name="connsiteX0" fmla="*/ 172739 w 1036411"/>
                <a:gd name="connsiteY0" fmla="*/ 0 h 7183314"/>
                <a:gd name="connsiteX1" fmla="*/ 863672 w 1036411"/>
                <a:gd name="connsiteY1" fmla="*/ 0 h 7183314"/>
                <a:gd name="connsiteX2" fmla="*/ 985817 w 1036411"/>
                <a:gd name="connsiteY2" fmla="*/ 50594 h 7183314"/>
                <a:gd name="connsiteX3" fmla="*/ 1036411 w 1036411"/>
                <a:gd name="connsiteY3" fmla="*/ 172739 h 7183314"/>
                <a:gd name="connsiteX4" fmla="*/ 1036411 w 1036411"/>
                <a:gd name="connsiteY4" fmla="*/ 7183314 h 7183314"/>
                <a:gd name="connsiteX5" fmla="*/ 1036411 w 1036411"/>
                <a:gd name="connsiteY5" fmla="*/ 7183314 h 7183314"/>
                <a:gd name="connsiteX6" fmla="*/ 1036411 w 1036411"/>
                <a:gd name="connsiteY6" fmla="*/ 7183314 h 7183314"/>
                <a:gd name="connsiteX7" fmla="*/ 0 w 1036411"/>
                <a:gd name="connsiteY7" fmla="*/ 7183314 h 7183314"/>
                <a:gd name="connsiteX8" fmla="*/ 0 w 1036411"/>
                <a:gd name="connsiteY8" fmla="*/ 7183314 h 7183314"/>
                <a:gd name="connsiteX9" fmla="*/ 0 w 1036411"/>
                <a:gd name="connsiteY9" fmla="*/ 7183314 h 7183314"/>
                <a:gd name="connsiteX10" fmla="*/ 0 w 1036411"/>
                <a:gd name="connsiteY10" fmla="*/ 172739 h 7183314"/>
                <a:gd name="connsiteX11" fmla="*/ 50594 w 1036411"/>
                <a:gd name="connsiteY11" fmla="*/ 50594 h 7183314"/>
                <a:gd name="connsiteX12" fmla="*/ 172739 w 1036411"/>
                <a:gd name="connsiteY12" fmla="*/ 0 h 718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6411" h="7183314">
                  <a:moveTo>
                    <a:pt x="1036411" y="1197248"/>
                  </a:moveTo>
                  <a:lnTo>
                    <a:pt x="1036411" y="5986066"/>
                  </a:lnTo>
                  <a:cubicBezTo>
                    <a:pt x="1036411" y="6303593"/>
                    <a:pt x="1033785" y="6608118"/>
                    <a:pt x="1029111" y="6832646"/>
                  </a:cubicBezTo>
                  <a:cubicBezTo>
                    <a:pt x="1024437" y="7057174"/>
                    <a:pt x="1018098" y="7183311"/>
                    <a:pt x="1011488" y="7183311"/>
                  </a:cubicBezTo>
                  <a:lnTo>
                    <a:pt x="0" y="7183311"/>
                  </a:lnTo>
                  <a:lnTo>
                    <a:pt x="0" y="7183311"/>
                  </a:lnTo>
                  <a:lnTo>
                    <a:pt x="0" y="718331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1488" y="3"/>
                  </a:lnTo>
                  <a:cubicBezTo>
                    <a:pt x="1018098" y="3"/>
                    <a:pt x="1024437" y="126140"/>
                    <a:pt x="1029111" y="350668"/>
                  </a:cubicBezTo>
                  <a:cubicBezTo>
                    <a:pt x="1033785" y="575196"/>
                    <a:pt x="1036411" y="879721"/>
                    <a:pt x="1036411" y="1197248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9" tIns="75952" rIns="75952" bIns="75953" spcCol="1270" anchor="ctr"/>
            <a:lstStyle/>
            <a:p>
              <a:pPr marL="274320" lvl="1" indent="-274320" defTabSz="106680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2880" dirty="0"/>
                <a:t>Type the following rule to deny everyone else:</a:t>
              </a:r>
            </a:p>
            <a:p>
              <a:pPr marL="274320" lvl="1" indent="-274320" defTabSz="106680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2880" dirty="0"/>
                <a:t>sshd:ALL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9751" y="4643368"/>
              <a:ext cx="1116013" cy="1595063"/>
            </a:xfrm>
            <a:custGeom>
              <a:avLst/>
              <a:gdLst>
                <a:gd name="connsiteX0" fmla="*/ 0 w 1594479"/>
                <a:gd name="connsiteY0" fmla="*/ 0 h 1116135"/>
                <a:gd name="connsiteX1" fmla="*/ 1036412 w 1594479"/>
                <a:gd name="connsiteY1" fmla="*/ 0 h 1116135"/>
                <a:gd name="connsiteX2" fmla="*/ 1594479 w 1594479"/>
                <a:gd name="connsiteY2" fmla="*/ 558068 h 1116135"/>
                <a:gd name="connsiteX3" fmla="*/ 1036412 w 1594479"/>
                <a:gd name="connsiteY3" fmla="*/ 1116135 h 1116135"/>
                <a:gd name="connsiteX4" fmla="*/ 0 w 1594479"/>
                <a:gd name="connsiteY4" fmla="*/ 1116135 h 1116135"/>
                <a:gd name="connsiteX5" fmla="*/ 558068 w 1594479"/>
                <a:gd name="connsiteY5" fmla="*/ 558068 h 1116135"/>
                <a:gd name="connsiteX6" fmla="*/ 0 w 1594479"/>
                <a:gd name="connsiteY6" fmla="*/ 0 h 111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4479" h="1116135">
                  <a:moveTo>
                    <a:pt x="1594479" y="0"/>
                  </a:moveTo>
                  <a:lnTo>
                    <a:pt x="1594479" y="725488"/>
                  </a:lnTo>
                  <a:lnTo>
                    <a:pt x="797239" y="1116135"/>
                  </a:lnTo>
                  <a:lnTo>
                    <a:pt x="0" y="725488"/>
                  </a:lnTo>
                  <a:lnTo>
                    <a:pt x="0" y="0"/>
                  </a:lnTo>
                  <a:lnTo>
                    <a:pt x="797239" y="390647"/>
                  </a:lnTo>
                  <a:lnTo>
                    <a:pt x="1594479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337" tIns="691018" rIns="21335" bIns="691016" spcCol="1270" anchor="ctr"/>
            <a:lstStyle/>
            <a:p>
              <a:pPr algn="ctr" defTabSz="149352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60" b="1" dirty="0">
                  <a:solidFill>
                    <a:schemeClr val="bg1"/>
                  </a:solidFill>
                </a:rPr>
                <a:t>Step 6</a:t>
              </a:r>
              <a:endParaRPr lang="en-US" sz="336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655764" y="4643368"/>
              <a:ext cx="7183435" cy="1036394"/>
            </a:xfrm>
            <a:custGeom>
              <a:avLst/>
              <a:gdLst>
                <a:gd name="connsiteX0" fmla="*/ 172739 w 1036411"/>
                <a:gd name="connsiteY0" fmla="*/ 0 h 7183314"/>
                <a:gd name="connsiteX1" fmla="*/ 863672 w 1036411"/>
                <a:gd name="connsiteY1" fmla="*/ 0 h 7183314"/>
                <a:gd name="connsiteX2" fmla="*/ 985817 w 1036411"/>
                <a:gd name="connsiteY2" fmla="*/ 50594 h 7183314"/>
                <a:gd name="connsiteX3" fmla="*/ 1036411 w 1036411"/>
                <a:gd name="connsiteY3" fmla="*/ 172739 h 7183314"/>
                <a:gd name="connsiteX4" fmla="*/ 1036411 w 1036411"/>
                <a:gd name="connsiteY4" fmla="*/ 7183314 h 7183314"/>
                <a:gd name="connsiteX5" fmla="*/ 1036411 w 1036411"/>
                <a:gd name="connsiteY5" fmla="*/ 7183314 h 7183314"/>
                <a:gd name="connsiteX6" fmla="*/ 1036411 w 1036411"/>
                <a:gd name="connsiteY6" fmla="*/ 7183314 h 7183314"/>
                <a:gd name="connsiteX7" fmla="*/ 0 w 1036411"/>
                <a:gd name="connsiteY7" fmla="*/ 7183314 h 7183314"/>
                <a:gd name="connsiteX8" fmla="*/ 0 w 1036411"/>
                <a:gd name="connsiteY8" fmla="*/ 7183314 h 7183314"/>
                <a:gd name="connsiteX9" fmla="*/ 0 w 1036411"/>
                <a:gd name="connsiteY9" fmla="*/ 7183314 h 7183314"/>
                <a:gd name="connsiteX10" fmla="*/ 0 w 1036411"/>
                <a:gd name="connsiteY10" fmla="*/ 172739 h 7183314"/>
                <a:gd name="connsiteX11" fmla="*/ 50594 w 1036411"/>
                <a:gd name="connsiteY11" fmla="*/ 50594 h 7183314"/>
                <a:gd name="connsiteX12" fmla="*/ 172739 w 1036411"/>
                <a:gd name="connsiteY12" fmla="*/ 0 h 718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6411" h="7183314">
                  <a:moveTo>
                    <a:pt x="1036411" y="1197248"/>
                  </a:moveTo>
                  <a:lnTo>
                    <a:pt x="1036411" y="5986066"/>
                  </a:lnTo>
                  <a:cubicBezTo>
                    <a:pt x="1036411" y="6303593"/>
                    <a:pt x="1033785" y="6608118"/>
                    <a:pt x="1029111" y="6832646"/>
                  </a:cubicBezTo>
                  <a:cubicBezTo>
                    <a:pt x="1024437" y="7057174"/>
                    <a:pt x="1018098" y="7183311"/>
                    <a:pt x="1011488" y="7183311"/>
                  </a:cubicBezTo>
                  <a:lnTo>
                    <a:pt x="0" y="7183311"/>
                  </a:lnTo>
                  <a:lnTo>
                    <a:pt x="0" y="7183311"/>
                  </a:lnTo>
                  <a:lnTo>
                    <a:pt x="0" y="718331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1488" y="3"/>
                  </a:lnTo>
                  <a:cubicBezTo>
                    <a:pt x="1018098" y="3"/>
                    <a:pt x="1024437" y="126140"/>
                    <a:pt x="1029111" y="350668"/>
                  </a:cubicBezTo>
                  <a:cubicBezTo>
                    <a:pt x="1033785" y="575196"/>
                    <a:pt x="1036411" y="879721"/>
                    <a:pt x="1036411" y="1197248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9" tIns="75952" rIns="75952" bIns="75953" spcCol="1270" anchor="ctr"/>
            <a:lstStyle/>
            <a:p>
              <a:pPr marL="274320" lvl="1" indent="-274320" defTabSz="106680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2880" dirty="0"/>
                <a:t>Save and exit.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3466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Importance of Firewalls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476500" y="1637731"/>
            <a:ext cx="9959340" cy="5227889"/>
          </a:xfrm>
        </p:spPr>
        <p:txBody>
          <a:bodyPr/>
          <a:lstStyle/>
          <a:p>
            <a:r>
              <a:rPr lang="en-US" sz="3840" dirty="0"/>
              <a:t>Can be enabled on bastion hosts in addition to existing network firewalls</a:t>
            </a:r>
          </a:p>
          <a:p>
            <a:r>
              <a:rPr lang="en-US" sz="3840" dirty="0"/>
              <a:t>Provide a layer of security at the network layer to restrict unauthorized traffic</a:t>
            </a:r>
          </a:p>
          <a:p>
            <a:r>
              <a:rPr lang="en-US" sz="3840" dirty="0"/>
              <a:t>Can protect bastion hosts from malicious local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0789081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Diamond 10"/>
          <p:cNvSpPr>
            <a:spLocks noChangeArrowheads="1"/>
          </p:cNvSpPr>
          <p:nvPr/>
        </p:nvSpPr>
        <p:spPr bwMode="auto">
          <a:xfrm>
            <a:off x="6029326" y="1569720"/>
            <a:ext cx="2948940" cy="3792856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 dirty="0">
                <a:solidFill>
                  <a:schemeClr val="bg1"/>
                </a:solidFill>
              </a:rPr>
              <a:t>Are rules that should be cleared in place?</a:t>
            </a:r>
          </a:p>
          <a:p>
            <a:pPr algn="ctr" eaLnBrk="0" hangingPunct="0"/>
            <a:endParaRPr lang="en-US" sz="3120" dirty="0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Designing a Firewall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484120" y="2041208"/>
            <a:ext cx="2194560" cy="48672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 dirty="0">
                <a:solidFill>
                  <a:schemeClr val="bg1"/>
                </a:solidFill>
              </a:rPr>
              <a:t>Turn on firewall.</a:t>
            </a:r>
          </a:p>
        </p:txBody>
      </p:sp>
      <p:cxnSp>
        <p:nvCxnSpPr>
          <p:cNvPr id="11268" name="Straight Arrow Connector 6"/>
          <p:cNvCxnSpPr>
            <a:cxnSpLocks noChangeShapeType="1"/>
          </p:cNvCxnSpPr>
          <p:nvPr/>
        </p:nvCxnSpPr>
        <p:spPr bwMode="auto">
          <a:xfrm rot="5400000">
            <a:off x="3359468" y="2978468"/>
            <a:ext cx="441960" cy="190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69" name="Parallelogram 7"/>
          <p:cNvSpPr>
            <a:spLocks noChangeArrowheads="1"/>
          </p:cNvSpPr>
          <p:nvPr/>
        </p:nvSpPr>
        <p:spPr bwMode="auto">
          <a:xfrm>
            <a:off x="2139316" y="3369946"/>
            <a:ext cx="3406140" cy="1590674"/>
          </a:xfrm>
          <a:prstGeom prst="parallelogram">
            <a:avLst>
              <a:gd name="adj" fmla="val 250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 dirty="0">
                <a:solidFill>
                  <a:schemeClr val="bg1"/>
                </a:solidFill>
              </a:rPr>
              <a:t>List current rules using the iptables –L command.</a:t>
            </a:r>
          </a:p>
          <a:p>
            <a:pPr eaLnBrk="0" hangingPunct="0"/>
            <a:endParaRPr lang="en-US" sz="3120" dirty="0"/>
          </a:p>
        </p:txBody>
      </p:sp>
      <p:cxnSp>
        <p:nvCxnSpPr>
          <p:cNvPr id="11270" name="Straight Arrow Connector 9"/>
          <p:cNvCxnSpPr>
            <a:cxnSpLocks noChangeShapeType="1"/>
          </p:cNvCxnSpPr>
          <p:nvPr/>
        </p:nvCxnSpPr>
        <p:spPr bwMode="auto">
          <a:xfrm>
            <a:off x="5574031" y="3842386"/>
            <a:ext cx="621030" cy="190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2" name="Parallelogram 11"/>
          <p:cNvSpPr>
            <a:spLocks noChangeArrowheads="1"/>
          </p:cNvSpPr>
          <p:nvPr/>
        </p:nvSpPr>
        <p:spPr bwMode="auto">
          <a:xfrm>
            <a:off x="9254490" y="3088006"/>
            <a:ext cx="3190876" cy="1588770"/>
          </a:xfrm>
          <a:prstGeom prst="parallelogram">
            <a:avLst>
              <a:gd name="adj" fmla="val 250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 dirty="0">
                <a:solidFill>
                  <a:schemeClr val="bg1"/>
                </a:solidFill>
              </a:rPr>
              <a:t>Flush the current rules using the iptables –F command.</a:t>
            </a:r>
          </a:p>
          <a:p>
            <a:pPr eaLnBrk="0" hangingPunct="0"/>
            <a:endParaRPr lang="en-US" sz="3120" dirty="0"/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9262110" y="5838826"/>
            <a:ext cx="2836546" cy="159258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 dirty="0">
                <a:solidFill>
                  <a:schemeClr val="bg1"/>
                </a:solidFill>
              </a:rPr>
              <a:t>Save the new rules using the </a:t>
            </a:r>
            <a:br>
              <a:rPr lang="en-US" sz="3120" dirty="0">
                <a:solidFill>
                  <a:schemeClr val="bg1"/>
                </a:solidFill>
              </a:rPr>
            </a:br>
            <a:r>
              <a:rPr lang="en-US" sz="3120" dirty="0">
                <a:solidFill>
                  <a:schemeClr val="bg1"/>
                </a:solidFill>
              </a:rPr>
              <a:t>iptables-save command.</a:t>
            </a:r>
          </a:p>
          <a:p>
            <a:pPr eaLnBrk="0" hangingPunct="0"/>
            <a:endParaRPr lang="en-US" sz="3120" dirty="0"/>
          </a:p>
        </p:txBody>
      </p:sp>
      <p:sp>
        <p:nvSpPr>
          <p:cNvPr id="11274" name="Parallelogram 13"/>
          <p:cNvSpPr>
            <a:spLocks noChangeArrowheads="1"/>
          </p:cNvSpPr>
          <p:nvPr/>
        </p:nvSpPr>
        <p:spPr bwMode="auto">
          <a:xfrm>
            <a:off x="5314951" y="5819776"/>
            <a:ext cx="3592830" cy="1592580"/>
          </a:xfrm>
          <a:prstGeom prst="parallelogram">
            <a:avLst>
              <a:gd name="adj" fmla="val 249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 dirty="0">
                <a:solidFill>
                  <a:schemeClr val="bg1"/>
                </a:solidFill>
              </a:rPr>
              <a:t>Write firewall rules for INPUT, OUPUT, and FORWARD chains.</a:t>
            </a:r>
          </a:p>
          <a:p>
            <a:pPr eaLnBrk="0" hangingPunct="0"/>
            <a:endParaRPr lang="en-US" sz="3120" dirty="0">
              <a:solidFill>
                <a:schemeClr val="bg1"/>
              </a:solidFill>
            </a:endParaRPr>
          </a:p>
        </p:txBody>
      </p:sp>
      <p:cxnSp>
        <p:nvCxnSpPr>
          <p:cNvPr id="11275" name="Straight Arrow Connector 15"/>
          <p:cNvCxnSpPr>
            <a:cxnSpLocks noChangeShapeType="1"/>
          </p:cNvCxnSpPr>
          <p:nvPr/>
        </p:nvCxnSpPr>
        <p:spPr bwMode="auto">
          <a:xfrm>
            <a:off x="8791576" y="3851910"/>
            <a:ext cx="619124" cy="190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6" name="Straight Arrow Connector 16"/>
          <p:cNvCxnSpPr>
            <a:cxnSpLocks noChangeShapeType="1"/>
          </p:cNvCxnSpPr>
          <p:nvPr/>
        </p:nvCxnSpPr>
        <p:spPr bwMode="auto">
          <a:xfrm rot="5400000">
            <a:off x="7359016" y="5602606"/>
            <a:ext cx="291464" cy="190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7" name="Straight Arrow Connector 22"/>
          <p:cNvCxnSpPr>
            <a:cxnSpLocks noChangeShapeType="1"/>
          </p:cNvCxnSpPr>
          <p:nvPr/>
        </p:nvCxnSpPr>
        <p:spPr bwMode="auto">
          <a:xfrm rot="5400000">
            <a:off x="8649653" y="5049203"/>
            <a:ext cx="693420" cy="51625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8" name="TextBox 24"/>
          <p:cNvSpPr txBox="1">
            <a:spLocks noChangeArrowheads="1"/>
          </p:cNvSpPr>
          <p:nvPr/>
        </p:nvSpPr>
        <p:spPr bwMode="auto">
          <a:xfrm>
            <a:off x="8913496" y="3002280"/>
            <a:ext cx="803425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120" dirty="0"/>
              <a:t>Yes</a:t>
            </a:r>
          </a:p>
        </p:txBody>
      </p:sp>
      <p:sp>
        <p:nvSpPr>
          <p:cNvPr id="11279" name="TextBox 25"/>
          <p:cNvSpPr txBox="1">
            <a:spLocks noChangeArrowheads="1"/>
          </p:cNvSpPr>
          <p:nvPr/>
        </p:nvSpPr>
        <p:spPr bwMode="auto">
          <a:xfrm>
            <a:off x="6608446" y="5212080"/>
            <a:ext cx="6703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12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502227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Firewalls</a:t>
            </a: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901316" y="1554480"/>
            <a:ext cx="8827770" cy="5440681"/>
            <a:chOff x="893066" y="1295978"/>
            <a:chExt cx="7357866" cy="3117087"/>
          </a:xfrm>
        </p:grpSpPr>
        <p:sp>
          <p:nvSpPr>
            <p:cNvPr id="7" name="Freeform 6"/>
            <p:cNvSpPr/>
            <p:nvPr/>
          </p:nvSpPr>
          <p:spPr>
            <a:xfrm>
              <a:off x="3276354" y="1295978"/>
              <a:ext cx="4974578" cy="1510930"/>
            </a:xfrm>
            <a:custGeom>
              <a:avLst/>
              <a:gdLst>
                <a:gd name="connsiteX0" fmla="*/ 251911 w 1511438"/>
                <a:gd name="connsiteY0" fmla="*/ 0 h 4974336"/>
                <a:gd name="connsiteX1" fmla="*/ 1259527 w 1511438"/>
                <a:gd name="connsiteY1" fmla="*/ 0 h 4974336"/>
                <a:gd name="connsiteX2" fmla="*/ 1437655 w 1511438"/>
                <a:gd name="connsiteY2" fmla="*/ 73783 h 4974336"/>
                <a:gd name="connsiteX3" fmla="*/ 1511438 w 1511438"/>
                <a:gd name="connsiteY3" fmla="*/ 251911 h 4974336"/>
                <a:gd name="connsiteX4" fmla="*/ 1511438 w 1511438"/>
                <a:gd name="connsiteY4" fmla="*/ 4974336 h 4974336"/>
                <a:gd name="connsiteX5" fmla="*/ 1511438 w 1511438"/>
                <a:gd name="connsiteY5" fmla="*/ 4974336 h 4974336"/>
                <a:gd name="connsiteX6" fmla="*/ 1511438 w 1511438"/>
                <a:gd name="connsiteY6" fmla="*/ 4974336 h 4974336"/>
                <a:gd name="connsiteX7" fmla="*/ 0 w 1511438"/>
                <a:gd name="connsiteY7" fmla="*/ 4974336 h 4974336"/>
                <a:gd name="connsiteX8" fmla="*/ 0 w 1511438"/>
                <a:gd name="connsiteY8" fmla="*/ 4974336 h 4974336"/>
                <a:gd name="connsiteX9" fmla="*/ 0 w 1511438"/>
                <a:gd name="connsiteY9" fmla="*/ 4974336 h 4974336"/>
                <a:gd name="connsiteX10" fmla="*/ 0 w 1511438"/>
                <a:gd name="connsiteY10" fmla="*/ 251911 h 4974336"/>
                <a:gd name="connsiteX11" fmla="*/ 73783 w 1511438"/>
                <a:gd name="connsiteY11" fmla="*/ 73783 h 4974336"/>
                <a:gd name="connsiteX12" fmla="*/ 251911 w 1511438"/>
                <a:gd name="connsiteY12" fmla="*/ 0 h 497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1438" h="4974336">
                  <a:moveTo>
                    <a:pt x="1511438" y="829071"/>
                  </a:moveTo>
                  <a:lnTo>
                    <a:pt x="1511438" y="4145265"/>
                  </a:lnTo>
                  <a:cubicBezTo>
                    <a:pt x="1511438" y="4365148"/>
                    <a:pt x="1503374" y="4576027"/>
                    <a:pt x="1489019" y="4731507"/>
                  </a:cubicBezTo>
                  <a:cubicBezTo>
                    <a:pt x="1474665" y="4886986"/>
                    <a:pt x="1455196" y="4974336"/>
                    <a:pt x="1434896" y="4974336"/>
                  </a:cubicBezTo>
                  <a:lnTo>
                    <a:pt x="0" y="4974336"/>
                  </a:lnTo>
                  <a:lnTo>
                    <a:pt x="0" y="4974336"/>
                  </a:lnTo>
                  <a:lnTo>
                    <a:pt x="0" y="49743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4896" y="0"/>
                  </a:lnTo>
                  <a:cubicBezTo>
                    <a:pt x="1455196" y="0"/>
                    <a:pt x="1474665" y="87350"/>
                    <a:pt x="1489019" y="242829"/>
                  </a:cubicBezTo>
                  <a:cubicBezTo>
                    <a:pt x="1503374" y="398312"/>
                    <a:pt x="1511438" y="609188"/>
                    <a:pt x="1511438" y="829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97180" tIns="237128" rIns="385718" bIns="237128" spcCol="1270" anchor="ctr"/>
            <a:lstStyle/>
            <a:p>
              <a:pPr marL="205740" lvl="1" indent="-205740" defTabSz="96012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880" dirty="0">
                  <a:solidFill>
                    <a:srgbClr val="000000"/>
                  </a:solidFill>
                </a:rPr>
                <a:t>Add, remove, and edit rules to a packet filter ruleset</a:t>
              </a:r>
              <a:endParaRPr lang="en-US" sz="2880" dirty="0"/>
            </a:p>
            <a:p>
              <a:pPr marL="205740" lvl="1" indent="-205740" defTabSz="96012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880" dirty="0">
                  <a:solidFill>
                    <a:srgbClr val="000000"/>
                  </a:solidFill>
                </a:rPr>
                <a:t>List and flush the rules to a packet filter ruleset</a:t>
              </a:r>
              <a:endParaRPr lang="en-US" sz="2880" dirty="0"/>
            </a:p>
            <a:p>
              <a:pPr marL="205740" lvl="1" indent="-205740" defTabSz="96012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880" dirty="0">
                  <a:solidFill>
                    <a:srgbClr val="000000"/>
                  </a:solidFill>
                </a:rPr>
                <a:t>List counters of matched packets to rules</a:t>
              </a:r>
              <a:endParaRPr lang="en-US" sz="288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893066" y="1435644"/>
              <a:ext cx="2383288" cy="1231599"/>
            </a:xfrm>
            <a:custGeom>
              <a:avLst/>
              <a:gdLst>
                <a:gd name="connsiteX0" fmla="*/ 0 w 2383530"/>
                <a:gd name="connsiteY0" fmla="*/ 205106 h 1230613"/>
                <a:gd name="connsiteX1" fmla="*/ 60074 w 2383530"/>
                <a:gd name="connsiteY1" fmla="*/ 60074 h 1230613"/>
                <a:gd name="connsiteX2" fmla="*/ 205106 w 2383530"/>
                <a:gd name="connsiteY2" fmla="*/ 0 h 1230613"/>
                <a:gd name="connsiteX3" fmla="*/ 2178424 w 2383530"/>
                <a:gd name="connsiteY3" fmla="*/ 0 h 1230613"/>
                <a:gd name="connsiteX4" fmla="*/ 2323456 w 2383530"/>
                <a:gd name="connsiteY4" fmla="*/ 60074 h 1230613"/>
                <a:gd name="connsiteX5" fmla="*/ 2383530 w 2383530"/>
                <a:gd name="connsiteY5" fmla="*/ 205106 h 1230613"/>
                <a:gd name="connsiteX6" fmla="*/ 2383530 w 2383530"/>
                <a:gd name="connsiteY6" fmla="*/ 1025507 h 1230613"/>
                <a:gd name="connsiteX7" fmla="*/ 2323456 w 2383530"/>
                <a:gd name="connsiteY7" fmla="*/ 1170539 h 1230613"/>
                <a:gd name="connsiteX8" fmla="*/ 2178424 w 2383530"/>
                <a:gd name="connsiteY8" fmla="*/ 1230613 h 1230613"/>
                <a:gd name="connsiteX9" fmla="*/ 205106 w 2383530"/>
                <a:gd name="connsiteY9" fmla="*/ 1230613 h 1230613"/>
                <a:gd name="connsiteX10" fmla="*/ 60074 w 2383530"/>
                <a:gd name="connsiteY10" fmla="*/ 1170539 h 1230613"/>
                <a:gd name="connsiteX11" fmla="*/ 0 w 2383530"/>
                <a:gd name="connsiteY11" fmla="*/ 1025507 h 1230613"/>
                <a:gd name="connsiteX12" fmla="*/ 0 w 2383530"/>
                <a:gd name="connsiteY12" fmla="*/ 205106 h 12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3530" h="1230613">
                  <a:moveTo>
                    <a:pt x="0" y="205106"/>
                  </a:moveTo>
                  <a:cubicBezTo>
                    <a:pt x="0" y="150708"/>
                    <a:pt x="21609" y="98539"/>
                    <a:pt x="60074" y="60074"/>
                  </a:cubicBezTo>
                  <a:cubicBezTo>
                    <a:pt x="98539" y="21609"/>
                    <a:pt x="150708" y="0"/>
                    <a:pt x="205106" y="0"/>
                  </a:cubicBezTo>
                  <a:lnTo>
                    <a:pt x="2178424" y="0"/>
                  </a:lnTo>
                  <a:cubicBezTo>
                    <a:pt x="2232822" y="0"/>
                    <a:pt x="2284991" y="21609"/>
                    <a:pt x="2323456" y="60074"/>
                  </a:cubicBezTo>
                  <a:cubicBezTo>
                    <a:pt x="2361921" y="98539"/>
                    <a:pt x="2383530" y="150708"/>
                    <a:pt x="2383530" y="205106"/>
                  </a:cubicBezTo>
                  <a:lnTo>
                    <a:pt x="2383530" y="1025507"/>
                  </a:lnTo>
                  <a:cubicBezTo>
                    <a:pt x="2383530" y="1079905"/>
                    <a:pt x="2361921" y="1132074"/>
                    <a:pt x="2323456" y="1170539"/>
                  </a:cubicBezTo>
                  <a:cubicBezTo>
                    <a:pt x="2284991" y="1209004"/>
                    <a:pt x="2232822" y="1230613"/>
                    <a:pt x="2178424" y="1230613"/>
                  </a:cubicBezTo>
                  <a:lnTo>
                    <a:pt x="205106" y="1230613"/>
                  </a:lnTo>
                  <a:cubicBezTo>
                    <a:pt x="150708" y="1230613"/>
                    <a:pt x="98539" y="1209004"/>
                    <a:pt x="60074" y="1170539"/>
                  </a:cubicBezTo>
                  <a:cubicBezTo>
                    <a:pt x="21609" y="1132074"/>
                    <a:pt x="0" y="1079905"/>
                    <a:pt x="0" y="1025507"/>
                  </a:cubicBezTo>
                  <a:lnTo>
                    <a:pt x="0" y="2051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8393" tIns="145241" rIns="218393" bIns="145241" spcCol="1270" anchor="ctr"/>
            <a:lstStyle/>
            <a:p>
              <a:pPr algn="ctr" defTabSz="170688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840" dirty="0">
                  <a:solidFill>
                    <a:schemeClr val="bg1"/>
                  </a:solidFill>
                </a:rPr>
                <a:t>iptables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276354" y="2902135"/>
              <a:ext cx="4974578" cy="1510930"/>
            </a:xfrm>
            <a:custGeom>
              <a:avLst/>
              <a:gdLst>
                <a:gd name="connsiteX0" fmla="*/ 251911 w 1511438"/>
                <a:gd name="connsiteY0" fmla="*/ 0 h 4974336"/>
                <a:gd name="connsiteX1" fmla="*/ 1259527 w 1511438"/>
                <a:gd name="connsiteY1" fmla="*/ 0 h 4974336"/>
                <a:gd name="connsiteX2" fmla="*/ 1437655 w 1511438"/>
                <a:gd name="connsiteY2" fmla="*/ 73783 h 4974336"/>
                <a:gd name="connsiteX3" fmla="*/ 1511438 w 1511438"/>
                <a:gd name="connsiteY3" fmla="*/ 251911 h 4974336"/>
                <a:gd name="connsiteX4" fmla="*/ 1511438 w 1511438"/>
                <a:gd name="connsiteY4" fmla="*/ 4974336 h 4974336"/>
                <a:gd name="connsiteX5" fmla="*/ 1511438 w 1511438"/>
                <a:gd name="connsiteY5" fmla="*/ 4974336 h 4974336"/>
                <a:gd name="connsiteX6" fmla="*/ 1511438 w 1511438"/>
                <a:gd name="connsiteY6" fmla="*/ 4974336 h 4974336"/>
                <a:gd name="connsiteX7" fmla="*/ 0 w 1511438"/>
                <a:gd name="connsiteY7" fmla="*/ 4974336 h 4974336"/>
                <a:gd name="connsiteX8" fmla="*/ 0 w 1511438"/>
                <a:gd name="connsiteY8" fmla="*/ 4974336 h 4974336"/>
                <a:gd name="connsiteX9" fmla="*/ 0 w 1511438"/>
                <a:gd name="connsiteY9" fmla="*/ 4974336 h 4974336"/>
                <a:gd name="connsiteX10" fmla="*/ 0 w 1511438"/>
                <a:gd name="connsiteY10" fmla="*/ 251911 h 4974336"/>
                <a:gd name="connsiteX11" fmla="*/ 73783 w 1511438"/>
                <a:gd name="connsiteY11" fmla="*/ 73783 h 4974336"/>
                <a:gd name="connsiteX12" fmla="*/ 251911 w 1511438"/>
                <a:gd name="connsiteY12" fmla="*/ 0 h 497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1438" h="4974336">
                  <a:moveTo>
                    <a:pt x="1511438" y="829071"/>
                  </a:moveTo>
                  <a:lnTo>
                    <a:pt x="1511438" y="4145265"/>
                  </a:lnTo>
                  <a:cubicBezTo>
                    <a:pt x="1511438" y="4365148"/>
                    <a:pt x="1503374" y="4576027"/>
                    <a:pt x="1489019" y="4731507"/>
                  </a:cubicBezTo>
                  <a:cubicBezTo>
                    <a:pt x="1474665" y="4886986"/>
                    <a:pt x="1455196" y="4974336"/>
                    <a:pt x="1434896" y="4974336"/>
                  </a:cubicBezTo>
                  <a:lnTo>
                    <a:pt x="0" y="4974336"/>
                  </a:lnTo>
                  <a:lnTo>
                    <a:pt x="0" y="4974336"/>
                  </a:lnTo>
                  <a:lnTo>
                    <a:pt x="0" y="49743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4896" y="0"/>
                  </a:lnTo>
                  <a:cubicBezTo>
                    <a:pt x="1455196" y="0"/>
                    <a:pt x="1474665" y="87350"/>
                    <a:pt x="1489019" y="242829"/>
                  </a:cubicBezTo>
                  <a:cubicBezTo>
                    <a:pt x="1503374" y="398312"/>
                    <a:pt x="1511438" y="609188"/>
                    <a:pt x="1511438" y="829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97180" tIns="237128" rIns="385718" bIns="237128" spcCol="1270" anchor="ctr"/>
            <a:lstStyle/>
            <a:p>
              <a:pPr marL="205740" lvl="1" indent="-205740" defTabSz="96012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880" dirty="0">
                  <a:solidFill>
                    <a:srgbClr val="000000"/>
                  </a:solidFill>
                </a:rPr>
                <a:t>Provides iptables packet filter in the kernel</a:t>
              </a:r>
              <a:endParaRPr lang="en-US" sz="2880" dirty="0"/>
            </a:p>
            <a:p>
              <a:pPr marL="205740" lvl="1" indent="-205740" defTabSz="96012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880" dirty="0">
                  <a:solidFill>
                    <a:srgbClr val="000000"/>
                  </a:solidFill>
                </a:rPr>
                <a:t>Performs stateless and stateful packet filtering</a:t>
              </a:r>
              <a:endParaRPr lang="en-US" sz="2880" dirty="0"/>
            </a:p>
            <a:p>
              <a:pPr marL="205740" lvl="1" indent="-205740" defTabSz="96012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880" dirty="0">
                  <a:solidFill>
                    <a:srgbClr val="000000"/>
                  </a:solidFill>
                </a:rPr>
                <a:t>Provides network address translation</a:t>
              </a:r>
              <a:endParaRPr lang="en-US" sz="288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93066" y="3124331"/>
              <a:ext cx="2383288" cy="1066539"/>
            </a:xfrm>
            <a:custGeom>
              <a:avLst/>
              <a:gdLst>
                <a:gd name="connsiteX0" fmla="*/ 0 w 2383530"/>
                <a:gd name="connsiteY0" fmla="*/ 177805 h 1066811"/>
                <a:gd name="connsiteX1" fmla="*/ 52078 w 2383530"/>
                <a:gd name="connsiteY1" fmla="*/ 52078 h 1066811"/>
                <a:gd name="connsiteX2" fmla="*/ 177805 w 2383530"/>
                <a:gd name="connsiteY2" fmla="*/ 0 h 1066811"/>
                <a:gd name="connsiteX3" fmla="*/ 2205725 w 2383530"/>
                <a:gd name="connsiteY3" fmla="*/ 0 h 1066811"/>
                <a:gd name="connsiteX4" fmla="*/ 2331452 w 2383530"/>
                <a:gd name="connsiteY4" fmla="*/ 52078 h 1066811"/>
                <a:gd name="connsiteX5" fmla="*/ 2383530 w 2383530"/>
                <a:gd name="connsiteY5" fmla="*/ 177805 h 1066811"/>
                <a:gd name="connsiteX6" fmla="*/ 2383530 w 2383530"/>
                <a:gd name="connsiteY6" fmla="*/ 889006 h 1066811"/>
                <a:gd name="connsiteX7" fmla="*/ 2331452 w 2383530"/>
                <a:gd name="connsiteY7" fmla="*/ 1014733 h 1066811"/>
                <a:gd name="connsiteX8" fmla="*/ 2205725 w 2383530"/>
                <a:gd name="connsiteY8" fmla="*/ 1066811 h 1066811"/>
                <a:gd name="connsiteX9" fmla="*/ 177805 w 2383530"/>
                <a:gd name="connsiteY9" fmla="*/ 1066811 h 1066811"/>
                <a:gd name="connsiteX10" fmla="*/ 52078 w 2383530"/>
                <a:gd name="connsiteY10" fmla="*/ 1014733 h 1066811"/>
                <a:gd name="connsiteX11" fmla="*/ 0 w 2383530"/>
                <a:gd name="connsiteY11" fmla="*/ 889006 h 1066811"/>
                <a:gd name="connsiteX12" fmla="*/ 0 w 2383530"/>
                <a:gd name="connsiteY12" fmla="*/ 177805 h 106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3530" h="1066811">
                  <a:moveTo>
                    <a:pt x="0" y="177805"/>
                  </a:moveTo>
                  <a:cubicBezTo>
                    <a:pt x="0" y="130648"/>
                    <a:pt x="18733" y="85423"/>
                    <a:pt x="52078" y="52078"/>
                  </a:cubicBezTo>
                  <a:cubicBezTo>
                    <a:pt x="85423" y="18733"/>
                    <a:pt x="130648" y="0"/>
                    <a:pt x="177805" y="0"/>
                  </a:cubicBezTo>
                  <a:lnTo>
                    <a:pt x="2205725" y="0"/>
                  </a:lnTo>
                  <a:cubicBezTo>
                    <a:pt x="2252882" y="0"/>
                    <a:pt x="2298107" y="18733"/>
                    <a:pt x="2331452" y="52078"/>
                  </a:cubicBezTo>
                  <a:cubicBezTo>
                    <a:pt x="2364797" y="85423"/>
                    <a:pt x="2383530" y="130648"/>
                    <a:pt x="2383530" y="177805"/>
                  </a:cubicBezTo>
                  <a:lnTo>
                    <a:pt x="2383530" y="889006"/>
                  </a:lnTo>
                  <a:cubicBezTo>
                    <a:pt x="2383530" y="936163"/>
                    <a:pt x="2364797" y="981388"/>
                    <a:pt x="2331452" y="1014733"/>
                  </a:cubicBezTo>
                  <a:cubicBezTo>
                    <a:pt x="2298107" y="1048078"/>
                    <a:pt x="2252882" y="1066811"/>
                    <a:pt x="2205725" y="1066811"/>
                  </a:cubicBezTo>
                  <a:lnTo>
                    <a:pt x="177805" y="1066811"/>
                  </a:lnTo>
                  <a:cubicBezTo>
                    <a:pt x="130648" y="1066811"/>
                    <a:pt x="85423" y="1048078"/>
                    <a:pt x="52078" y="1014733"/>
                  </a:cubicBezTo>
                  <a:cubicBezTo>
                    <a:pt x="18733" y="981388"/>
                    <a:pt x="0" y="936163"/>
                    <a:pt x="0" y="889006"/>
                  </a:cubicBezTo>
                  <a:lnTo>
                    <a:pt x="0" y="1778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8796" tIns="135644" rIns="208796" bIns="135644" spcCol="1270" anchor="ctr"/>
            <a:lstStyle/>
            <a:p>
              <a:pPr algn="ctr" defTabSz="170688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840" dirty="0">
                  <a:solidFill>
                    <a:schemeClr val="bg1"/>
                  </a:solidFill>
                </a:rPr>
                <a:t>Netfilter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3078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ＭＳ Ｐゴシック" pitchFamily="106" charset="-128"/>
              </a:rPr>
              <a:t>Firewall Rules from /etc/sysconfig/iptables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46" y="2340528"/>
            <a:ext cx="7809539" cy="47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785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ＭＳ Ｐゴシック" pitchFamily="106" charset="-128"/>
              </a:rPr>
              <a:t>GUI Security Level Configuration Tool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67" y="2019656"/>
            <a:ext cx="5968294" cy="50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84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ＭＳ Ｐゴシック" pitchFamily="106" charset="-128"/>
              </a:rPr>
              <a:t>Console-based Security Level</a:t>
            </a:r>
            <a:br>
              <a:rPr lang="en-US" sz="4800" dirty="0">
                <a:ea typeface="ＭＳ Ｐゴシック" pitchFamily="106" charset="-128"/>
              </a:rPr>
            </a:br>
            <a:r>
              <a:rPr lang="en-US" sz="4800" dirty="0">
                <a:ea typeface="ＭＳ Ｐゴシック" pitchFamily="106" charset="-128"/>
              </a:rPr>
              <a:t>Configuration Tool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45" y="2188905"/>
            <a:ext cx="8131590" cy="45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923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ＭＳ Ｐゴシック" pitchFamily="106" charset="-128"/>
              </a:rPr>
              <a:t>GNOME Uncomplicated Firewall</a:t>
            </a:r>
            <a:br>
              <a:rPr lang="en-US" sz="4800" dirty="0">
                <a:ea typeface="ＭＳ Ｐゴシック" pitchFamily="106" charset="-128"/>
              </a:rPr>
            </a:br>
            <a:r>
              <a:rPr lang="en-US" sz="4800" dirty="0">
                <a:ea typeface="ＭＳ Ｐゴシック" pitchFamily="106" charset="-128"/>
              </a:rPr>
              <a:t>(Gufw) Tool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35" y="2119131"/>
            <a:ext cx="6358074" cy="50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482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Bastion Servers in DMZ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8856"/>
            <a:ext cx="5334550" cy="6165688"/>
          </a:xfrm>
        </p:spPr>
      </p:pic>
    </p:spTree>
    <p:extLst>
      <p:ext uri="{BB962C8B-B14F-4D97-AF65-F5344CB8AC3E}">
        <p14:creationId xmlns:p14="http://schemas.microsoft.com/office/powerpoint/2010/main" val="15732573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Linux Firewall on a Bastion Host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5040" y="3358516"/>
            <a:ext cx="1005840" cy="11639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7480" y="3771900"/>
            <a:ext cx="1234440" cy="10306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36" y="3425190"/>
            <a:ext cx="824864" cy="77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023361" y="5583556"/>
            <a:ext cx="5558790" cy="7677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Perimeter firewall allows access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to Ports 80, 443, 22, and 21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6492240" y="4518660"/>
            <a:ext cx="1906" cy="83058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961120" y="1779270"/>
            <a:ext cx="3566160" cy="1097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Bastion host firewall allows 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access only to Ports 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80, 443, and 22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0607040" y="2876550"/>
            <a:ext cx="1906" cy="82296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3200400" y="3699510"/>
            <a:ext cx="7406640" cy="274320"/>
          </a:xfrm>
          <a:prstGeom prst="line">
            <a:avLst/>
          </a:prstGeom>
          <a:noFill/>
          <a:ln w="5472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3200400" y="3973830"/>
            <a:ext cx="3840480" cy="274320"/>
          </a:xfrm>
          <a:prstGeom prst="line">
            <a:avLst/>
          </a:prstGeom>
          <a:noFill/>
          <a:ln w="5472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7040880" y="4248150"/>
            <a:ext cx="3291840" cy="1906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560320" y="2145030"/>
            <a:ext cx="2834640" cy="12801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Port 80 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Hypertext Transfer Protocol (HTTP)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560320" y="4522470"/>
            <a:ext cx="2286000" cy="76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Port 21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File Transfer Protocol (FTP)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0332720" y="5345430"/>
            <a:ext cx="1371600" cy="1424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Port 21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access is denied here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10330816" y="4246246"/>
            <a:ext cx="5714" cy="110299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V="1">
            <a:off x="4023360" y="3971926"/>
            <a:ext cx="1906" cy="826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025266" y="3358516"/>
            <a:ext cx="0" cy="3409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</p:spTree>
    <p:extLst>
      <p:ext uri="{BB962C8B-B14F-4D97-AF65-F5344CB8AC3E}">
        <p14:creationId xmlns:p14="http://schemas.microsoft.com/office/powerpoint/2010/main" val="19175691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r>
              <a:rPr lang="en-US" sz="3840" dirty="0">
                <a:solidFill>
                  <a:srgbClr val="000000"/>
                </a:solidFill>
              </a:rPr>
              <a:t>Assess how firewall, Transmission Control Protocol (TCP) Wrappers, and Security Enhanced Linux (SELinux) complement one another to secure network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6413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r>
              <a:rPr lang="en-US" sz="3840" dirty="0"/>
              <a:t>Basic layered security concepts of a Linux infrastructure</a:t>
            </a:r>
          </a:p>
          <a:p>
            <a:r>
              <a:rPr lang="en-US" sz="3840" dirty="0"/>
              <a:t>Firewall with iptables </a:t>
            </a:r>
          </a:p>
          <a:p>
            <a:r>
              <a:rPr lang="en-US" sz="3840" dirty="0"/>
              <a:t>Application layer security with TCP Wrappers </a:t>
            </a:r>
          </a:p>
          <a:p>
            <a:r>
              <a:rPr lang="en-US" sz="3840" dirty="0"/>
              <a:t>Benefits of mandatory access control (MAC) with SELinux</a:t>
            </a:r>
          </a:p>
          <a:p>
            <a:endParaRPr lang="en-US" sz="3840" dirty="0"/>
          </a:p>
        </p:txBody>
      </p:sp>
    </p:spTree>
    <p:extLst>
      <p:ext uri="{BB962C8B-B14F-4D97-AF65-F5344CB8AC3E}">
        <p14:creationId xmlns:p14="http://schemas.microsoft.com/office/powerpoint/2010/main" val="12362645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Obscurity and the Open Port Problem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2476500" y="1821180"/>
          <a:ext cx="9959340" cy="571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27736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TCP Wrappers</a:t>
            </a: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776624" y="2319251"/>
            <a:ext cx="8827770" cy="2859580"/>
            <a:chOff x="893066" y="4508292"/>
            <a:chExt cx="7357866" cy="1510930"/>
          </a:xfrm>
        </p:grpSpPr>
        <p:sp>
          <p:nvSpPr>
            <p:cNvPr id="11" name="Freeform 10"/>
            <p:cNvSpPr/>
            <p:nvPr/>
          </p:nvSpPr>
          <p:spPr>
            <a:xfrm>
              <a:off x="3276354" y="4508292"/>
              <a:ext cx="4974578" cy="1510930"/>
            </a:xfrm>
            <a:custGeom>
              <a:avLst/>
              <a:gdLst>
                <a:gd name="connsiteX0" fmla="*/ 251911 w 1511438"/>
                <a:gd name="connsiteY0" fmla="*/ 0 h 4974336"/>
                <a:gd name="connsiteX1" fmla="*/ 1259527 w 1511438"/>
                <a:gd name="connsiteY1" fmla="*/ 0 h 4974336"/>
                <a:gd name="connsiteX2" fmla="*/ 1437655 w 1511438"/>
                <a:gd name="connsiteY2" fmla="*/ 73783 h 4974336"/>
                <a:gd name="connsiteX3" fmla="*/ 1511438 w 1511438"/>
                <a:gd name="connsiteY3" fmla="*/ 251911 h 4974336"/>
                <a:gd name="connsiteX4" fmla="*/ 1511438 w 1511438"/>
                <a:gd name="connsiteY4" fmla="*/ 4974336 h 4974336"/>
                <a:gd name="connsiteX5" fmla="*/ 1511438 w 1511438"/>
                <a:gd name="connsiteY5" fmla="*/ 4974336 h 4974336"/>
                <a:gd name="connsiteX6" fmla="*/ 1511438 w 1511438"/>
                <a:gd name="connsiteY6" fmla="*/ 4974336 h 4974336"/>
                <a:gd name="connsiteX7" fmla="*/ 0 w 1511438"/>
                <a:gd name="connsiteY7" fmla="*/ 4974336 h 4974336"/>
                <a:gd name="connsiteX8" fmla="*/ 0 w 1511438"/>
                <a:gd name="connsiteY8" fmla="*/ 4974336 h 4974336"/>
                <a:gd name="connsiteX9" fmla="*/ 0 w 1511438"/>
                <a:gd name="connsiteY9" fmla="*/ 4974336 h 4974336"/>
                <a:gd name="connsiteX10" fmla="*/ 0 w 1511438"/>
                <a:gd name="connsiteY10" fmla="*/ 251911 h 4974336"/>
                <a:gd name="connsiteX11" fmla="*/ 73783 w 1511438"/>
                <a:gd name="connsiteY11" fmla="*/ 73783 h 4974336"/>
                <a:gd name="connsiteX12" fmla="*/ 251911 w 1511438"/>
                <a:gd name="connsiteY12" fmla="*/ 0 h 497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1438" h="4974336">
                  <a:moveTo>
                    <a:pt x="1511438" y="829071"/>
                  </a:moveTo>
                  <a:lnTo>
                    <a:pt x="1511438" y="4145265"/>
                  </a:lnTo>
                  <a:cubicBezTo>
                    <a:pt x="1511438" y="4365148"/>
                    <a:pt x="1503374" y="4576027"/>
                    <a:pt x="1489019" y="4731507"/>
                  </a:cubicBezTo>
                  <a:cubicBezTo>
                    <a:pt x="1474665" y="4886986"/>
                    <a:pt x="1455196" y="4974336"/>
                    <a:pt x="1434896" y="4974336"/>
                  </a:cubicBezTo>
                  <a:lnTo>
                    <a:pt x="0" y="4974336"/>
                  </a:lnTo>
                  <a:lnTo>
                    <a:pt x="0" y="4974336"/>
                  </a:lnTo>
                  <a:lnTo>
                    <a:pt x="0" y="49743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4896" y="0"/>
                  </a:lnTo>
                  <a:cubicBezTo>
                    <a:pt x="1455196" y="0"/>
                    <a:pt x="1474665" y="87350"/>
                    <a:pt x="1489019" y="242829"/>
                  </a:cubicBezTo>
                  <a:cubicBezTo>
                    <a:pt x="1503374" y="398312"/>
                    <a:pt x="1511438" y="609188"/>
                    <a:pt x="1511438" y="829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97180" tIns="237128" rIns="385718" bIns="237128" spcCol="1270" anchor="ctr"/>
            <a:lstStyle/>
            <a:p>
              <a:pPr marL="205740" lvl="1" indent="-205740" defTabSz="96012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880" dirty="0">
                  <a:solidFill>
                    <a:srgbClr val="000000"/>
                  </a:solidFill>
                </a:rPr>
                <a:t>Allow or deny access to an application based on an Internet Protocol (IP) Address or hostname</a:t>
              </a:r>
              <a:endParaRPr lang="en-US" sz="2880" dirty="0"/>
            </a:p>
            <a:p>
              <a:pPr marL="205740" lvl="1" indent="-205740" defTabSz="96012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§"/>
                <a:defRPr/>
              </a:pPr>
              <a:r>
                <a:rPr lang="en-US" sz="2880" dirty="0">
                  <a:solidFill>
                    <a:srgbClr val="000000"/>
                  </a:solidFill>
                </a:rPr>
                <a:t>Allow or deny access to an application based on time</a:t>
              </a:r>
              <a:endParaRPr lang="en-US" sz="288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93066" y="4659068"/>
              <a:ext cx="2383288" cy="1207791"/>
            </a:xfrm>
            <a:custGeom>
              <a:avLst/>
              <a:gdLst>
                <a:gd name="connsiteX0" fmla="*/ 0 w 2383530"/>
                <a:gd name="connsiteY0" fmla="*/ 201302 h 1207790"/>
                <a:gd name="connsiteX1" fmla="*/ 58960 w 2383530"/>
                <a:gd name="connsiteY1" fmla="*/ 58960 h 1207790"/>
                <a:gd name="connsiteX2" fmla="*/ 201302 w 2383530"/>
                <a:gd name="connsiteY2" fmla="*/ 0 h 1207790"/>
                <a:gd name="connsiteX3" fmla="*/ 2182228 w 2383530"/>
                <a:gd name="connsiteY3" fmla="*/ 0 h 1207790"/>
                <a:gd name="connsiteX4" fmla="*/ 2324570 w 2383530"/>
                <a:gd name="connsiteY4" fmla="*/ 58960 h 1207790"/>
                <a:gd name="connsiteX5" fmla="*/ 2383530 w 2383530"/>
                <a:gd name="connsiteY5" fmla="*/ 201302 h 1207790"/>
                <a:gd name="connsiteX6" fmla="*/ 2383530 w 2383530"/>
                <a:gd name="connsiteY6" fmla="*/ 1006488 h 1207790"/>
                <a:gd name="connsiteX7" fmla="*/ 2324570 w 2383530"/>
                <a:gd name="connsiteY7" fmla="*/ 1148830 h 1207790"/>
                <a:gd name="connsiteX8" fmla="*/ 2182228 w 2383530"/>
                <a:gd name="connsiteY8" fmla="*/ 1207790 h 1207790"/>
                <a:gd name="connsiteX9" fmla="*/ 201302 w 2383530"/>
                <a:gd name="connsiteY9" fmla="*/ 1207790 h 1207790"/>
                <a:gd name="connsiteX10" fmla="*/ 58960 w 2383530"/>
                <a:gd name="connsiteY10" fmla="*/ 1148830 h 1207790"/>
                <a:gd name="connsiteX11" fmla="*/ 0 w 2383530"/>
                <a:gd name="connsiteY11" fmla="*/ 1006488 h 1207790"/>
                <a:gd name="connsiteX12" fmla="*/ 0 w 2383530"/>
                <a:gd name="connsiteY12" fmla="*/ 201302 h 120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3530" h="1207790">
                  <a:moveTo>
                    <a:pt x="0" y="201302"/>
                  </a:moveTo>
                  <a:cubicBezTo>
                    <a:pt x="0" y="147913"/>
                    <a:pt x="21209" y="96711"/>
                    <a:pt x="58960" y="58960"/>
                  </a:cubicBezTo>
                  <a:cubicBezTo>
                    <a:pt x="96712" y="21209"/>
                    <a:pt x="147914" y="0"/>
                    <a:pt x="201302" y="0"/>
                  </a:cubicBezTo>
                  <a:lnTo>
                    <a:pt x="2182228" y="0"/>
                  </a:lnTo>
                  <a:cubicBezTo>
                    <a:pt x="2235617" y="0"/>
                    <a:pt x="2286819" y="21209"/>
                    <a:pt x="2324570" y="58960"/>
                  </a:cubicBezTo>
                  <a:cubicBezTo>
                    <a:pt x="2362321" y="96712"/>
                    <a:pt x="2383530" y="147914"/>
                    <a:pt x="2383530" y="201302"/>
                  </a:cubicBezTo>
                  <a:lnTo>
                    <a:pt x="2383530" y="1006488"/>
                  </a:lnTo>
                  <a:cubicBezTo>
                    <a:pt x="2383530" y="1059877"/>
                    <a:pt x="2362321" y="1111079"/>
                    <a:pt x="2324570" y="1148830"/>
                  </a:cubicBezTo>
                  <a:cubicBezTo>
                    <a:pt x="2286819" y="1186581"/>
                    <a:pt x="2235617" y="1207790"/>
                    <a:pt x="2182228" y="1207790"/>
                  </a:cubicBezTo>
                  <a:lnTo>
                    <a:pt x="201302" y="1207790"/>
                  </a:lnTo>
                  <a:cubicBezTo>
                    <a:pt x="147913" y="1207790"/>
                    <a:pt x="96711" y="1186581"/>
                    <a:pt x="58960" y="1148830"/>
                  </a:cubicBezTo>
                  <a:cubicBezTo>
                    <a:pt x="21209" y="1111079"/>
                    <a:pt x="0" y="1059877"/>
                    <a:pt x="0" y="1006488"/>
                  </a:cubicBezTo>
                  <a:lnTo>
                    <a:pt x="0" y="2013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7055" tIns="143903" rIns="217055" bIns="143903" spcCol="1270" anchor="ctr"/>
            <a:lstStyle/>
            <a:p>
              <a:pPr algn="ctr" defTabSz="170688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840" dirty="0">
                  <a:solidFill>
                    <a:schemeClr val="bg1"/>
                  </a:solidFill>
                </a:rPr>
                <a:t>TCP</a:t>
              </a:r>
              <a:br>
                <a:rPr lang="en-US" sz="3840" dirty="0">
                  <a:solidFill>
                    <a:schemeClr val="bg1"/>
                  </a:solidFill>
                </a:rPr>
              </a:br>
              <a:r>
                <a:rPr lang="en-US" sz="3840" dirty="0">
                  <a:solidFill>
                    <a:schemeClr val="bg1"/>
                  </a:solidFill>
                </a:rPr>
                <a:t>Wrappers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3355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Importance of TCP Wrappers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476500" y="1637731"/>
            <a:ext cx="9959340" cy="5227889"/>
          </a:xfrm>
        </p:spPr>
        <p:txBody>
          <a:bodyPr/>
          <a:lstStyle/>
          <a:p>
            <a:r>
              <a:rPr lang="en-US" sz="3840" dirty="0"/>
              <a:t>Adds a layer of security in addition to firewalls </a:t>
            </a:r>
          </a:p>
          <a:p>
            <a:r>
              <a:rPr lang="en-US" sz="3840" dirty="0"/>
              <a:t>Can allow and restrict access to an application based on domain name and time of the day</a:t>
            </a:r>
          </a:p>
          <a:p>
            <a:r>
              <a:rPr lang="en-US" sz="3840" dirty="0"/>
              <a:t>Can spawn processes such as e-mail and logging</a:t>
            </a:r>
          </a:p>
        </p:txBody>
      </p:sp>
    </p:spTree>
    <p:extLst>
      <p:ext uri="{BB962C8B-B14F-4D97-AF65-F5344CB8AC3E}">
        <p14:creationId xmlns:p14="http://schemas.microsoft.com/office/powerpoint/2010/main" val="11926205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Creating TCP Wrapper Rules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476500" y="1572221"/>
            <a:ext cx="9959340" cy="5293398"/>
          </a:xfrm>
        </p:spPr>
        <p:txBody>
          <a:bodyPr/>
          <a:lstStyle/>
          <a:p>
            <a:r>
              <a:rPr lang="en-US" sz="3840" dirty="0"/>
              <a:t>The TCP Wrapper rules on the next two slides are created to allow Secure Shell (</a:t>
            </a:r>
            <a:r>
              <a:rPr lang="en-US" sz="3840"/>
              <a:t>SSH</a:t>
            </a:r>
            <a:r>
              <a:rPr lang="en-US" sz="3840" dirty="0"/>
              <a:t>) access to the fictitious site is418.com. These rules are also used to log all access with a message and date while denying access to all other users.</a:t>
            </a:r>
          </a:p>
        </p:txBody>
      </p:sp>
    </p:spTree>
    <p:extLst>
      <p:ext uri="{BB962C8B-B14F-4D97-AF65-F5344CB8AC3E}">
        <p14:creationId xmlns:p14="http://schemas.microsoft.com/office/powerpoint/2010/main" val="19087568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476500" y="365759"/>
            <a:ext cx="9959340" cy="1615895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Creating TCP Wrapper Rules </a:t>
            </a:r>
            <a:r>
              <a:rPr lang="en-US" sz="3840" dirty="0">
                <a:solidFill>
                  <a:schemeClr val="tx2"/>
                </a:solidFill>
              </a:rPr>
              <a:t>(Continued)</a:t>
            </a:r>
          </a:p>
        </p:txBody>
      </p:sp>
      <p:grpSp>
        <p:nvGrpSpPr>
          <p:cNvPr id="13315" name="Group 10"/>
          <p:cNvGrpSpPr>
            <a:grpSpLocks/>
          </p:cNvGrpSpPr>
          <p:nvPr/>
        </p:nvGrpSpPr>
        <p:grpSpPr bwMode="auto">
          <a:xfrm>
            <a:off x="2476500" y="2217420"/>
            <a:ext cx="9959340" cy="5267326"/>
            <a:chOff x="539750" y="1845820"/>
            <a:chExt cx="8299450" cy="4390466"/>
          </a:xfrm>
        </p:grpSpPr>
        <p:sp>
          <p:nvSpPr>
            <p:cNvPr id="12" name="Freeform 11"/>
            <p:cNvSpPr/>
            <p:nvPr/>
          </p:nvSpPr>
          <p:spPr>
            <a:xfrm>
              <a:off x="539750" y="1845820"/>
              <a:ext cx="1114425" cy="1592636"/>
            </a:xfrm>
            <a:custGeom>
              <a:avLst/>
              <a:gdLst>
                <a:gd name="connsiteX0" fmla="*/ 0 w 1592922"/>
                <a:gd name="connsiteY0" fmla="*/ 0 h 1115045"/>
                <a:gd name="connsiteX1" fmla="*/ 1035400 w 1592922"/>
                <a:gd name="connsiteY1" fmla="*/ 0 h 1115045"/>
                <a:gd name="connsiteX2" fmla="*/ 1592922 w 1592922"/>
                <a:gd name="connsiteY2" fmla="*/ 557523 h 1115045"/>
                <a:gd name="connsiteX3" fmla="*/ 1035400 w 1592922"/>
                <a:gd name="connsiteY3" fmla="*/ 1115045 h 1115045"/>
                <a:gd name="connsiteX4" fmla="*/ 0 w 1592922"/>
                <a:gd name="connsiteY4" fmla="*/ 1115045 h 1115045"/>
                <a:gd name="connsiteX5" fmla="*/ 557523 w 1592922"/>
                <a:gd name="connsiteY5" fmla="*/ 557523 h 1115045"/>
                <a:gd name="connsiteX6" fmla="*/ 0 w 1592922"/>
                <a:gd name="connsiteY6" fmla="*/ 0 h 111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922" h="1115045">
                  <a:moveTo>
                    <a:pt x="1592921" y="0"/>
                  </a:moveTo>
                  <a:lnTo>
                    <a:pt x="1592921" y="724780"/>
                  </a:lnTo>
                  <a:lnTo>
                    <a:pt x="796460" y="1115045"/>
                  </a:lnTo>
                  <a:lnTo>
                    <a:pt x="1" y="724780"/>
                  </a:lnTo>
                  <a:lnTo>
                    <a:pt x="1" y="0"/>
                  </a:lnTo>
                  <a:lnTo>
                    <a:pt x="796460" y="390266"/>
                  </a:lnTo>
                  <a:lnTo>
                    <a:pt x="1592921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337" tIns="690365" rIns="21336" bIns="690362" spcCol="1270" anchor="ctr"/>
            <a:lstStyle/>
            <a:p>
              <a:pPr algn="ctr" defTabSz="149352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60" b="1" dirty="0">
                  <a:solidFill>
                    <a:schemeClr val="bg1"/>
                  </a:solidFill>
                </a:rPr>
                <a:t>Step 1</a:t>
              </a:r>
              <a:endParaRPr lang="en-US" sz="336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654175" y="2086599"/>
              <a:ext cx="7185025" cy="654781"/>
            </a:xfrm>
            <a:custGeom>
              <a:avLst/>
              <a:gdLst>
                <a:gd name="connsiteX0" fmla="*/ 172570 w 1035399"/>
                <a:gd name="connsiteY0" fmla="*/ 0 h 7184404"/>
                <a:gd name="connsiteX1" fmla="*/ 862829 w 1035399"/>
                <a:gd name="connsiteY1" fmla="*/ 0 h 7184404"/>
                <a:gd name="connsiteX2" fmla="*/ 984854 w 1035399"/>
                <a:gd name="connsiteY2" fmla="*/ 50545 h 7184404"/>
                <a:gd name="connsiteX3" fmla="*/ 1035398 w 1035399"/>
                <a:gd name="connsiteY3" fmla="*/ 172571 h 7184404"/>
                <a:gd name="connsiteX4" fmla="*/ 1035399 w 1035399"/>
                <a:gd name="connsiteY4" fmla="*/ 7184404 h 7184404"/>
                <a:gd name="connsiteX5" fmla="*/ 1035399 w 1035399"/>
                <a:gd name="connsiteY5" fmla="*/ 7184404 h 7184404"/>
                <a:gd name="connsiteX6" fmla="*/ 1035399 w 1035399"/>
                <a:gd name="connsiteY6" fmla="*/ 7184404 h 7184404"/>
                <a:gd name="connsiteX7" fmla="*/ 0 w 1035399"/>
                <a:gd name="connsiteY7" fmla="*/ 7184404 h 7184404"/>
                <a:gd name="connsiteX8" fmla="*/ 0 w 1035399"/>
                <a:gd name="connsiteY8" fmla="*/ 7184404 h 7184404"/>
                <a:gd name="connsiteX9" fmla="*/ 0 w 1035399"/>
                <a:gd name="connsiteY9" fmla="*/ 7184404 h 7184404"/>
                <a:gd name="connsiteX10" fmla="*/ 0 w 1035399"/>
                <a:gd name="connsiteY10" fmla="*/ 172570 h 7184404"/>
                <a:gd name="connsiteX11" fmla="*/ 50545 w 1035399"/>
                <a:gd name="connsiteY11" fmla="*/ 50545 h 7184404"/>
                <a:gd name="connsiteX12" fmla="*/ 172571 w 1035399"/>
                <a:gd name="connsiteY12" fmla="*/ 1 h 7184404"/>
                <a:gd name="connsiteX13" fmla="*/ 172570 w 1035399"/>
                <a:gd name="connsiteY13" fmla="*/ 0 h 718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5399" h="7184404">
                  <a:moveTo>
                    <a:pt x="1035399" y="1197427"/>
                  </a:moveTo>
                  <a:lnTo>
                    <a:pt x="1035399" y="5986977"/>
                  </a:lnTo>
                  <a:cubicBezTo>
                    <a:pt x="1035399" y="6304550"/>
                    <a:pt x="1032779" y="6609121"/>
                    <a:pt x="1028115" y="6833680"/>
                  </a:cubicBezTo>
                  <a:cubicBezTo>
                    <a:pt x="1023450" y="7058240"/>
                    <a:pt x="1017125" y="7184394"/>
                    <a:pt x="1010528" y="7184394"/>
                  </a:cubicBezTo>
                  <a:cubicBezTo>
                    <a:pt x="673686" y="7184394"/>
                    <a:pt x="336843" y="7184401"/>
                    <a:pt x="0" y="7184401"/>
                  </a:cubicBezTo>
                  <a:lnTo>
                    <a:pt x="0" y="7184401"/>
                  </a:lnTo>
                  <a:lnTo>
                    <a:pt x="0" y="718440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0529" y="3"/>
                  </a:lnTo>
                  <a:cubicBezTo>
                    <a:pt x="1017125" y="3"/>
                    <a:pt x="1023450" y="126164"/>
                    <a:pt x="1028115" y="350724"/>
                  </a:cubicBezTo>
                  <a:cubicBezTo>
                    <a:pt x="1032779" y="575283"/>
                    <a:pt x="1035399" y="879854"/>
                    <a:pt x="1035399" y="1197434"/>
                  </a:cubicBezTo>
                  <a:lnTo>
                    <a:pt x="1035399" y="119742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9" tIns="75893" rIns="75893" bIns="75894" spcCol="1270" anchor="ctr"/>
            <a:lstStyle/>
            <a:p>
              <a:pPr lvl="1" defTabSz="106680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2880" dirty="0"/>
                <a:t>Open the /etc/hosts.allow file using a text editor.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39750" y="3244736"/>
              <a:ext cx="1114425" cy="1592635"/>
            </a:xfrm>
            <a:custGeom>
              <a:avLst/>
              <a:gdLst>
                <a:gd name="connsiteX0" fmla="*/ 0 w 1592922"/>
                <a:gd name="connsiteY0" fmla="*/ 0 h 1115045"/>
                <a:gd name="connsiteX1" fmla="*/ 1035400 w 1592922"/>
                <a:gd name="connsiteY1" fmla="*/ 0 h 1115045"/>
                <a:gd name="connsiteX2" fmla="*/ 1592922 w 1592922"/>
                <a:gd name="connsiteY2" fmla="*/ 557523 h 1115045"/>
                <a:gd name="connsiteX3" fmla="*/ 1035400 w 1592922"/>
                <a:gd name="connsiteY3" fmla="*/ 1115045 h 1115045"/>
                <a:gd name="connsiteX4" fmla="*/ 0 w 1592922"/>
                <a:gd name="connsiteY4" fmla="*/ 1115045 h 1115045"/>
                <a:gd name="connsiteX5" fmla="*/ 557523 w 1592922"/>
                <a:gd name="connsiteY5" fmla="*/ 557523 h 1115045"/>
                <a:gd name="connsiteX6" fmla="*/ 0 w 1592922"/>
                <a:gd name="connsiteY6" fmla="*/ 0 h 111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922" h="1115045">
                  <a:moveTo>
                    <a:pt x="1592921" y="0"/>
                  </a:moveTo>
                  <a:lnTo>
                    <a:pt x="1592921" y="724780"/>
                  </a:lnTo>
                  <a:lnTo>
                    <a:pt x="796460" y="1115045"/>
                  </a:lnTo>
                  <a:lnTo>
                    <a:pt x="1" y="724780"/>
                  </a:lnTo>
                  <a:lnTo>
                    <a:pt x="1" y="0"/>
                  </a:lnTo>
                  <a:lnTo>
                    <a:pt x="796460" y="390266"/>
                  </a:lnTo>
                  <a:lnTo>
                    <a:pt x="1592921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337" tIns="690365" rIns="21336" bIns="690362" spcCol="1270" anchor="ctr"/>
            <a:lstStyle/>
            <a:p>
              <a:pPr algn="ctr" defTabSz="149352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60" b="1" dirty="0">
                  <a:solidFill>
                    <a:schemeClr val="bg1"/>
                  </a:solidFill>
                </a:rPr>
                <a:t>Step 2</a:t>
              </a:r>
              <a:endParaRPr lang="en-US" sz="336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654175" y="3084361"/>
              <a:ext cx="7185025" cy="1559289"/>
            </a:xfrm>
            <a:custGeom>
              <a:avLst/>
              <a:gdLst>
                <a:gd name="connsiteX0" fmla="*/ 172570 w 1035399"/>
                <a:gd name="connsiteY0" fmla="*/ 0 h 7184404"/>
                <a:gd name="connsiteX1" fmla="*/ 862829 w 1035399"/>
                <a:gd name="connsiteY1" fmla="*/ 0 h 7184404"/>
                <a:gd name="connsiteX2" fmla="*/ 984854 w 1035399"/>
                <a:gd name="connsiteY2" fmla="*/ 50545 h 7184404"/>
                <a:gd name="connsiteX3" fmla="*/ 1035398 w 1035399"/>
                <a:gd name="connsiteY3" fmla="*/ 172571 h 7184404"/>
                <a:gd name="connsiteX4" fmla="*/ 1035399 w 1035399"/>
                <a:gd name="connsiteY4" fmla="*/ 7184404 h 7184404"/>
                <a:gd name="connsiteX5" fmla="*/ 1035399 w 1035399"/>
                <a:gd name="connsiteY5" fmla="*/ 7184404 h 7184404"/>
                <a:gd name="connsiteX6" fmla="*/ 1035399 w 1035399"/>
                <a:gd name="connsiteY6" fmla="*/ 7184404 h 7184404"/>
                <a:gd name="connsiteX7" fmla="*/ 0 w 1035399"/>
                <a:gd name="connsiteY7" fmla="*/ 7184404 h 7184404"/>
                <a:gd name="connsiteX8" fmla="*/ 0 w 1035399"/>
                <a:gd name="connsiteY8" fmla="*/ 7184404 h 7184404"/>
                <a:gd name="connsiteX9" fmla="*/ 0 w 1035399"/>
                <a:gd name="connsiteY9" fmla="*/ 7184404 h 7184404"/>
                <a:gd name="connsiteX10" fmla="*/ 0 w 1035399"/>
                <a:gd name="connsiteY10" fmla="*/ 172570 h 7184404"/>
                <a:gd name="connsiteX11" fmla="*/ 50545 w 1035399"/>
                <a:gd name="connsiteY11" fmla="*/ 50545 h 7184404"/>
                <a:gd name="connsiteX12" fmla="*/ 172571 w 1035399"/>
                <a:gd name="connsiteY12" fmla="*/ 1 h 7184404"/>
                <a:gd name="connsiteX13" fmla="*/ 172570 w 1035399"/>
                <a:gd name="connsiteY13" fmla="*/ 0 h 718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5399" h="7184404">
                  <a:moveTo>
                    <a:pt x="1035399" y="1197427"/>
                  </a:moveTo>
                  <a:lnTo>
                    <a:pt x="1035399" y="5986977"/>
                  </a:lnTo>
                  <a:cubicBezTo>
                    <a:pt x="1035399" y="6304550"/>
                    <a:pt x="1032779" y="6609121"/>
                    <a:pt x="1028115" y="6833680"/>
                  </a:cubicBezTo>
                  <a:cubicBezTo>
                    <a:pt x="1023450" y="7058240"/>
                    <a:pt x="1017125" y="7184394"/>
                    <a:pt x="1010528" y="7184394"/>
                  </a:cubicBezTo>
                  <a:cubicBezTo>
                    <a:pt x="673686" y="7184394"/>
                    <a:pt x="336843" y="7184401"/>
                    <a:pt x="0" y="7184401"/>
                  </a:cubicBezTo>
                  <a:lnTo>
                    <a:pt x="0" y="7184401"/>
                  </a:lnTo>
                  <a:lnTo>
                    <a:pt x="0" y="718440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0529" y="3"/>
                  </a:lnTo>
                  <a:cubicBezTo>
                    <a:pt x="1017125" y="3"/>
                    <a:pt x="1023450" y="126164"/>
                    <a:pt x="1028115" y="350724"/>
                  </a:cubicBezTo>
                  <a:cubicBezTo>
                    <a:pt x="1032779" y="575283"/>
                    <a:pt x="1035399" y="879854"/>
                    <a:pt x="1035399" y="1197434"/>
                  </a:cubicBezTo>
                  <a:lnTo>
                    <a:pt x="1035399" y="119742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9" tIns="75893" rIns="75893" bIns="75894" spcCol="1270" anchor="ctr"/>
            <a:lstStyle/>
            <a:p>
              <a:pPr lvl="1" defTabSz="106680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2880" dirty="0"/>
                <a:t>Type the following rule to allow and log access from the is418.com domain: </a:t>
              </a:r>
            </a:p>
            <a:p>
              <a:pPr lvl="1" defTabSz="106680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2880" dirty="0"/>
                <a:t>ssh:.is418.com:spawn /bin/echo `/bin/date` ssh access granted &gt;&gt; /var/log/sshd.log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9750" y="4643650"/>
              <a:ext cx="1114425" cy="1592636"/>
            </a:xfrm>
            <a:custGeom>
              <a:avLst/>
              <a:gdLst>
                <a:gd name="connsiteX0" fmla="*/ 0 w 1592922"/>
                <a:gd name="connsiteY0" fmla="*/ 0 h 1115045"/>
                <a:gd name="connsiteX1" fmla="*/ 1035400 w 1592922"/>
                <a:gd name="connsiteY1" fmla="*/ 0 h 1115045"/>
                <a:gd name="connsiteX2" fmla="*/ 1592922 w 1592922"/>
                <a:gd name="connsiteY2" fmla="*/ 557523 h 1115045"/>
                <a:gd name="connsiteX3" fmla="*/ 1035400 w 1592922"/>
                <a:gd name="connsiteY3" fmla="*/ 1115045 h 1115045"/>
                <a:gd name="connsiteX4" fmla="*/ 0 w 1592922"/>
                <a:gd name="connsiteY4" fmla="*/ 1115045 h 1115045"/>
                <a:gd name="connsiteX5" fmla="*/ 557523 w 1592922"/>
                <a:gd name="connsiteY5" fmla="*/ 557523 h 1115045"/>
                <a:gd name="connsiteX6" fmla="*/ 0 w 1592922"/>
                <a:gd name="connsiteY6" fmla="*/ 0 h 111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922" h="1115045">
                  <a:moveTo>
                    <a:pt x="1592921" y="0"/>
                  </a:moveTo>
                  <a:lnTo>
                    <a:pt x="1592921" y="724780"/>
                  </a:lnTo>
                  <a:lnTo>
                    <a:pt x="796460" y="1115045"/>
                  </a:lnTo>
                  <a:lnTo>
                    <a:pt x="1" y="724780"/>
                  </a:lnTo>
                  <a:lnTo>
                    <a:pt x="1" y="0"/>
                  </a:lnTo>
                  <a:lnTo>
                    <a:pt x="796460" y="390266"/>
                  </a:lnTo>
                  <a:lnTo>
                    <a:pt x="1592921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1337" tIns="690365" rIns="21336" bIns="690362" spcCol="1270" anchor="ctr"/>
            <a:lstStyle/>
            <a:p>
              <a:pPr algn="ctr" defTabSz="149352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60" b="1" dirty="0">
                  <a:solidFill>
                    <a:schemeClr val="bg1"/>
                  </a:solidFill>
                </a:rPr>
                <a:t>Step 3</a:t>
              </a:r>
              <a:endParaRPr lang="en-US" sz="336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654175" y="4965555"/>
              <a:ext cx="7185025" cy="713386"/>
            </a:xfrm>
            <a:custGeom>
              <a:avLst/>
              <a:gdLst>
                <a:gd name="connsiteX0" fmla="*/ 172570 w 1035399"/>
                <a:gd name="connsiteY0" fmla="*/ 0 h 7184404"/>
                <a:gd name="connsiteX1" fmla="*/ 862829 w 1035399"/>
                <a:gd name="connsiteY1" fmla="*/ 0 h 7184404"/>
                <a:gd name="connsiteX2" fmla="*/ 984854 w 1035399"/>
                <a:gd name="connsiteY2" fmla="*/ 50545 h 7184404"/>
                <a:gd name="connsiteX3" fmla="*/ 1035398 w 1035399"/>
                <a:gd name="connsiteY3" fmla="*/ 172571 h 7184404"/>
                <a:gd name="connsiteX4" fmla="*/ 1035399 w 1035399"/>
                <a:gd name="connsiteY4" fmla="*/ 7184404 h 7184404"/>
                <a:gd name="connsiteX5" fmla="*/ 1035399 w 1035399"/>
                <a:gd name="connsiteY5" fmla="*/ 7184404 h 7184404"/>
                <a:gd name="connsiteX6" fmla="*/ 1035399 w 1035399"/>
                <a:gd name="connsiteY6" fmla="*/ 7184404 h 7184404"/>
                <a:gd name="connsiteX7" fmla="*/ 0 w 1035399"/>
                <a:gd name="connsiteY7" fmla="*/ 7184404 h 7184404"/>
                <a:gd name="connsiteX8" fmla="*/ 0 w 1035399"/>
                <a:gd name="connsiteY8" fmla="*/ 7184404 h 7184404"/>
                <a:gd name="connsiteX9" fmla="*/ 0 w 1035399"/>
                <a:gd name="connsiteY9" fmla="*/ 7184404 h 7184404"/>
                <a:gd name="connsiteX10" fmla="*/ 0 w 1035399"/>
                <a:gd name="connsiteY10" fmla="*/ 172570 h 7184404"/>
                <a:gd name="connsiteX11" fmla="*/ 50545 w 1035399"/>
                <a:gd name="connsiteY11" fmla="*/ 50545 h 7184404"/>
                <a:gd name="connsiteX12" fmla="*/ 172571 w 1035399"/>
                <a:gd name="connsiteY12" fmla="*/ 1 h 7184404"/>
                <a:gd name="connsiteX13" fmla="*/ 172570 w 1035399"/>
                <a:gd name="connsiteY13" fmla="*/ 0 h 718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5399" h="7184404">
                  <a:moveTo>
                    <a:pt x="1035399" y="1197427"/>
                  </a:moveTo>
                  <a:lnTo>
                    <a:pt x="1035399" y="5986977"/>
                  </a:lnTo>
                  <a:cubicBezTo>
                    <a:pt x="1035399" y="6304550"/>
                    <a:pt x="1032779" y="6609121"/>
                    <a:pt x="1028115" y="6833680"/>
                  </a:cubicBezTo>
                  <a:cubicBezTo>
                    <a:pt x="1023450" y="7058240"/>
                    <a:pt x="1017125" y="7184394"/>
                    <a:pt x="1010528" y="7184394"/>
                  </a:cubicBezTo>
                  <a:cubicBezTo>
                    <a:pt x="673686" y="7184394"/>
                    <a:pt x="336843" y="7184401"/>
                    <a:pt x="0" y="7184401"/>
                  </a:cubicBezTo>
                  <a:lnTo>
                    <a:pt x="0" y="7184401"/>
                  </a:lnTo>
                  <a:lnTo>
                    <a:pt x="0" y="718440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0529" y="3"/>
                  </a:lnTo>
                  <a:cubicBezTo>
                    <a:pt x="1017125" y="3"/>
                    <a:pt x="1023450" y="126164"/>
                    <a:pt x="1028115" y="350724"/>
                  </a:cubicBezTo>
                  <a:cubicBezTo>
                    <a:pt x="1032779" y="575283"/>
                    <a:pt x="1035399" y="879854"/>
                    <a:pt x="1035399" y="1197434"/>
                  </a:cubicBezTo>
                  <a:lnTo>
                    <a:pt x="1035399" y="119742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9" tIns="75893" rIns="75893" bIns="75894" spcCol="1270" anchor="ctr"/>
            <a:lstStyle/>
            <a:p>
              <a:pPr lvl="1" indent="-274320" defTabSz="106680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2880" dirty="0"/>
                <a:t>Save and exit.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1548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592</Words>
  <Application>Microsoft Office PowerPoint</Application>
  <PresentationFormat>Custom</PresentationFormat>
  <Paragraphs>87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Helvetica</vt:lpstr>
      <vt:lpstr>Helvetica Neue</vt:lpstr>
      <vt:lpstr>Tahoma</vt:lpstr>
      <vt:lpstr>Times New Roman</vt:lpstr>
      <vt:lpstr>Wingdings</vt:lpstr>
      <vt:lpstr>Default</vt:lpstr>
      <vt:lpstr>Open Source Platform and Network Administration</vt:lpstr>
      <vt:lpstr>PowerPoint Presentation</vt:lpstr>
      <vt:lpstr>Learning Objective</vt:lpstr>
      <vt:lpstr>Key Concepts</vt:lpstr>
      <vt:lpstr>Obscurity and the Open Port Problem</vt:lpstr>
      <vt:lpstr>TCP Wrappers</vt:lpstr>
      <vt:lpstr>Importance of TCP Wrappers</vt:lpstr>
      <vt:lpstr>Creating TCP Wrapper Rules</vt:lpstr>
      <vt:lpstr>Creating TCP Wrapper Rules (Continued)</vt:lpstr>
      <vt:lpstr>Creating TCP Wrapper Rules (Continued)</vt:lpstr>
      <vt:lpstr>Importance of Firewalls</vt:lpstr>
      <vt:lpstr>Designing a Firewall</vt:lpstr>
      <vt:lpstr>Firewalls</vt:lpstr>
      <vt:lpstr>Firewall Rules from /etc/sysconfig/iptables</vt:lpstr>
      <vt:lpstr>GUI Security Level Configuration Tool</vt:lpstr>
      <vt:lpstr>Console-based Security Level Configuration Tool</vt:lpstr>
      <vt:lpstr>GNOME Uncomplicated Firewall (Gufw) Tool</vt:lpstr>
      <vt:lpstr>Bastion Servers in DMZ</vt:lpstr>
      <vt:lpstr>Linux Firewall on a Bastion Host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32</cp:revision>
  <dcterms:modified xsi:type="dcterms:W3CDTF">2023-09-22T08:53:51Z</dcterms:modified>
</cp:coreProperties>
</file>