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4630400" cy="8229600"/>
  <p:notesSz cx="6858000" cy="9144000"/>
  <p:defaultTextStyle>
    <a:lvl1pPr defTabSz="1306219">
      <a:defRPr sz="2600">
        <a:latin typeface="Tahoma"/>
        <a:ea typeface="Tahoma"/>
        <a:cs typeface="Tahoma"/>
        <a:sym typeface="Tahoma"/>
      </a:defRPr>
    </a:lvl1pPr>
    <a:lvl2pPr indent="653109" defTabSz="1306219">
      <a:defRPr sz="2600">
        <a:latin typeface="Tahoma"/>
        <a:ea typeface="Tahoma"/>
        <a:cs typeface="Tahoma"/>
        <a:sym typeface="Tahoma"/>
      </a:defRPr>
    </a:lvl2pPr>
    <a:lvl3pPr indent="1306219" defTabSz="1306219">
      <a:defRPr sz="2600">
        <a:latin typeface="Tahoma"/>
        <a:ea typeface="Tahoma"/>
        <a:cs typeface="Tahoma"/>
        <a:sym typeface="Tahoma"/>
      </a:defRPr>
    </a:lvl3pPr>
    <a:lvl4pPr indent="1959330" defTabSz="1306219">
      <a:defRPr sz="2600">
        <a:latin typeface="Tahoma"/>
        <a:ea typeface="Tahoma"/>
        <a:cs typeface="Tahoma"/>
        <a:sym typeface="Tahoma"/>
      </a:defRPr>
    </a:lvl4pPr>
    <a:lvl5pPr indent="2612440" defTabSz="1306219">
      <a:defRPr sz="2600">
        <a:latin typeface="Tahoma"/>
        <a:ea typeface="Tahoma"/>
        <a:cs typeface="Tahoma"/>
        <a:sym typeface="Tahoma"/>
      </a:defRPr>
    </a:lvl5pPr>
    <a:lvl6pPr indent="3265551" defTabSz="1306219">
      <a:defRPr sz="2600">
        <a:latin typeface="Tahoma"/>
        <a:ea typeface="Tahoma"/>
        <a:cs typeface="Tahoma"/>
        <a:sym typeface="Tahoma"/>
      </a:defRPr>
    </a:lvl6pPr>
    <a:lvl7pPr indent="3918660" defTabSz="1306219">
      <a:defRPr sz="2600">
        <a:latin typeface="Tahoma"/>
        <a:ea typeface="Tahoma"/>
        <a:cs typeface="Tahoma"/>
        <a:sym typeface="Tahoma"/>
      </a:defRPr>
    </a:lvl7pPr>
    <a:lvl8pPr indent="4571770" defTabSz="1306219">
      <a:defRPr sz="2600">
        <a:latin typeface="Tahoma"/>
        <a:ea typeface="Tahoma"/>
        <a:cs typeface="Tahoma"/>
        <a:sym typeface="Tahoma"/>
      </a:defRPr>
    </a:lvl8pPr>
    <a:lvl9pPr indent="5224881" defTabSz="1306219">
      <a:defRPr sz="2600">
        <a:latin typeface="Tahoma"/>
        <a:ea typeface="Tahoma"/>
        <a:cs typeface="Tahoma"/>
        <a:sym typeface="Tahom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08"/>
    <p:restoredTop sz="95673"/>
  </p:normalViewPr>
  <p:slideViewPr>
    <p:cSldViewPr snapToGrid="0" snapToObjects="1">
      <p:cViewPr varScale="1">
        <p:scale>
          <a:sx n="67" d="100"/>
          <a:sy n="67" d="100"/>
        </p:scale>
        <p:origin x="6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644346-C8AE-4910-9605-B9E24C8CE934}" type="doc">
      <dgm:prSet loTypeId="urn:microsoft.com/office/officeart/2005/8/layout/bProcess3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C9E5CCBE-E813-40BE-9E58-87DD3F9E2DDA}">
      <dgm:prSet phldrT="[Text]"/>
      <dgm:spPr/>
      <dgm:t>
        <a:bodyPr/>
        <a:lstStyle/>
        <a:p>
          <a:r>
            <a:rPr lang="en-US" dirty="0"/>
            <a:t>Collect list of packages</a:t>
          </a:r>
        </a:p>
      </dgm:t>
    </dgm:pt>
    <dgm:pt modelId="{684204B7-F98A-46CC-B8AB-9F5D522FDF97}" type="parTrans" cxnId="{3CDF2754-17DA-47DA-AE30-3D95F5A4D714}">
      <dgm:prSet/>
      <dgm:spPr/>
      <dgm:t>
        <a:bodyPr/>
        <a:lstStyle/>
        <a:p>
          <a:endParaRPr lang="en-US"/>
        </a:p>
      </dgm:t>
    </dgm:pt>
    <dgm:pt modelId="{9D342094-687B-4917-ACE4-47378668B81D}" type="sibTrans" cxnId="{3CDF2754-17DA-47DA-AE30-3D95F5A4D714}">
      <dgm:prSet/>
      <dgm:spPr/>
      <dgm:t>
        <a:bodyPr/>
        <a:lstStyle/>
        <a:p>
          <a:endParaRPr lang="en-US"/>
        </a:p>
      </dgm:t>
    </dgm:pt>
    <dgm:pt modelId="{7D9C8778-19FD-4C86-9B75-48852B02C55A}">
      <dgm:prSet phldrT="[Text]"/>
      <dgm:spPr/>
      <dgm:t>
        <a:bodyPr/>
        <a:lstStyle/>
        <a:p>
          <a:r>
            <a:rPr lang="en-US" dirty="0"/>
            <a:t>Compare files, Permissions, and ownership</a:t>
          </a:r>
        </a:p>
      </dgm:t>
    </dgm:pt>
    <dgm:pt modelId="{5FFC2E8C-4CC3-450D-8C5C-366B1BC6B638}" type="parTrans" cxnId="{AC9801D0-3C22-4EA9-94FF-3663ECE6D575}">
      <dgm:prSet/>
      <dgm:spPr/>
      <dgm:t>
        <a:bodyPr/>
        <a:lstStyle/>
        <a:p>
          <a:endParaRPr lang="en-US"/>
        </a:p>
      </dgm:t>
    </dgm:pt>
    <dgm:pt modelId="{E7C94DEB-EDA8-46A9-802D-83EC7999F76B}" type="sibTrans" cxnId="{AC9801D0-3C22-4EA9-94FF-3663ECE6D575}">
      <dgm:prSet/>
      <dgm:spPr/>
      <dgm:t>
        <a:bodyPr/>
        <a:lstStyle/>
        <a:p>
          <a:endParaRPr lang="en-US"/>
        </a:p>
      </dgm:t>
    </dgm:pt>
    <dgm:pt modelId="{658C80FA-4F5F-4A2C-8521-4C2406E639DF}">
      <dgm:prSet phldrT="[Text]"/>
      <dgm:spPr/>
      <dgm:t>
        <a:bodyPr/>
        <a:lstStyle/>
        <a:p>
          <a:r>
            <a:rPr lang="en-US" dirty="0"/>
            <a:t>Define baseline network configuration</a:t>
          </a:r>
        </a:p>
      </dgm:t>
    </dgm:pt>
    <dgm:pt modelId="{96F75F2A-5C85-4134-BCBB-8B56AED38739}" type="parTrans" cxnId="{EBD6FFFA-1883-49AA-9171-EE582A3CF7B5}">
      <dgm:prSet/>
      <dgm:spPr/>
      <dgm:t>
        <a:bodyPr/>
        <a:lstStyle/>
        <a:p>
          <a:endParaRPr lang="en-US"/>
        </a:p>
      </dgm:t>
    </dgm:pt>
    <dgm:pt modelId="{07940423-8090-4DE9-843B-60DBAA8FF4C2}" type="sibTrans" cxnId="{EBD6FFFA-1883-49AA-9171-EE582A3CF7B5}">
      <dgm:prSet/>
      <dgm:spPr/>
      <dgm:t>
        <a:bodyPr/>
        <a:lstStyle/>
        <a:p>
          <a:endParaRPr lang="en-US"/>
        </a:p>
      </dgm:t>
    </dgm:pt>
    <dgm:pt modelId="{FD8BAC43-DAB4-4C6F-AE9D-4B80F982F425}">
      <dgm:prSet phldrT="[Text]"/>
      <dgm:spPr/>
      <dgm:t>
        <a:bodyPr/>
        <a:lstStyle/>
        <a:p>
          <a:r>
            <a:rPr lang="en-US" dirty="0"/>
            <a:t>Collect runtime information</a:t>
          </a:r>
        </a:p>
      </dgm:t>
    </dgm:pt>
    <dgm:pt modelId="{4A9BA7D6-B900-4B5F-B49E-FCF770FAF7A7}" type="parTrans" cxnId="{D9C433BA-6C25-4590-A54A-40021A8A09C8}">
      <dgm:prSet/>
      <dgm:spPr/>
      <dgm:t>
        <a:bodyPr/>
        <a:lstStyle/>
        <a:p>
          <a:endParaRPr lang="en-US"/>
        </a:p>
      </dgm:t>
    </dgm:pt>
    <dgm:pt modelId="{E6BA0559-4753-4CBA-9A1C-B712528B21F5}" type="sibTrans" cxnId="{D9C433BA-6C25-4590-A54A-40021A8A09C8}">
      <dgm:prSet/>
      <dgm:spPr/>
      <dgm:t>
        <a:bodyPr/>
        <a:lstStyle/>
        <a:p>
          <a:endParaRPr lang="en-US"/>
        </a:p>
      </dgm:t>
    </dgm:pt>
    <dgm:pt modelId="{FCFF7DE0-9C7E-420A-BF9A-03BD9B164D4D}" type="pres">
      <dgm:prSet presAssocID="{21644346-C8AE-4910-9605-B9E24C8CE934}" presName="Name0" presStyleCnt="0">
        <dgm:presLayoutVars>
          <dgm:dir/>
          <dgm:resizeHandles val="exact"/>
        </dgm:presLayoutVars>
      </dgm:prSet>
      <dgm:spPr/>
    </dgm:pt>
    <dgm:pt modelId="{D77C5F60-561A-4283-B7F4-131FE3CA2923}" type="pres">
      <dgm:prSet presAssocID="{C9E5CCBE-E813-40BE-9E58-87DD3F9E2DDA}" presName="node" presStyleLbl="node1" presStyleIdx="0" presStyleCnt="4">
        <dgm:presLayoutVars>
          <dgm:bulletEnabled val="1"/>
        </dgm:presLayoutVars>
      </dgm:prSet>
      <dgm:spPr/>
    </dgm:pt>
    <dgm:pt modelId="{6EFF2CCA-D64E-4CFC-A383-75C0BA418E76}" type="pres">
      <dgm:prSet presAssocID="{9D342094-687B-4917-ACE4-47378668B81D}" presName="sibTrans" presStyleLbl="sibTrans1D1" presStyleIdx="0" presStyleCnt="3"/>
      <dgm:spPr/>
    </dgm:pt>
    <dgm:pt modelId="{52F50DAC-BF89-406B-B135-176A087922AB}" type="pres">
      <dgm:prSet presAssocID="{9D342094-687B-4917-ACE4-47378668B81D}" presName="connectorText" presStyleLbl="sibTrans1D1" presStyleIdx="0" presStyleCnt="3"/>
      <dgm:spPr/>
    </dgm:pt>
    <dgm:pt modelId="{A5544009-DC33-4E9E-B37D-32BC80FAEEFD}" type="pres">
      <dgm:prSet presAssocID="{7D9C8778-19FD-4C86-9B75-48852B02C55A}" presName="node" presStyleLbl="node1" presStyleIdx="1" presStyleCnt="4">
        <dgm:presLayoutVars>
          <dgm:bulletEnabled val="1"/>
        </dgm:presLayoutVars>
      </dgm:prSet>
      <dgm:spPr/>
    </dgm:pt>
    <dgm:pt modelId="{7B0708D2-682B-4A6B-9EAF-90EBF8133AA3}" type="pres">
      <dgm:prSet presAssocID="{E7C94DEB-EDA8-46A9-802D-83EC7999F76B}" presName="sibTrans" presStyleLbl="sibTrans1D1" presStyleIdx="1" presStyleCnt="3"/>
      <dgm:spPr/>
    </dgm:pt>
    <dgm:pt modelId="{AA4EDBB8-1E52-4AB8-8156-19FF8F20DC2B}" type="pres">
      <dgm:prSet presAssocID="{E7C94DEB-EDA8-46A9-802D-83EC7999F76B}" presName="connectorText" presStyleLbl="sibTrans1D1" presStyleIdx="1" presStyleCnt="3"/>
      <dgm:spPr/>
    </dgm:pt>
    <dgm:pt modelId="{6A8D0EBB-C470-4744-920F-F5FCC838AFE4}" type="pres">
      <dgm:prSet presAssocID="{658C80FA-4F5F-4A2C-8521-4C2406E639DF}" presName="node" presStyleLbl="node1" presStyleIdx="2" presStyleCnt="4">
        <dgm:presLayoutVars>
          <dgm:bulletEnabled val="1"/>
        </dgm:presLayoutVars>
      </dgm:prSet>
      <dgm:spPr/>
    </dgm:pt>
    <dgm:pt modelId="{1BA21C4C-3F94-4C23-95CE-E692305F0E6D}" type="pres">
      <dgm:prSet presAssocID="{07940423-8090-4DE9-843B-60DBAA8FF4C2}" presName="sibTrans" presStyleLbl="sibTrans1D1" presStyleIdx="2" presStyleCnt="3"/>
      <dgm:spPr/>
    </dgm:pt>
    <dgm:pt modelId="{4A849E2F-9932-4F4B-A313-5F972830F201}" type="pres">
      <dgm:prSet presAssocID="{07940423-8090-4DE9-843B-60DBAA8FF4C2}" presName="connectorText" presStyleLbl="sibTrans1D1" presStyleIdx="2" presStyleCnt="3"/>
      <dgm:spPr/>
    </dgm:pt>
    <dgm:pt modelId="{27F786ED-32AE-4A41-AD09-D1C6E29115FE}" type="pres">
      <dgm:prSet presAssocID="{FD8BAC43-DAB4-4C6F-AE9D-4B80F982F425}" presName="node" presStyleLbl="node1" presStyleIdx="3" presStyleCnt="4">
        <dgm:presLayoutVars>
          <dgm:bulletEnabled val="1"/>
        </dgm:presLayoutVars>
      </dgm:prSet>
      <dgm:spPr/>
    </dgm:pt>
  </dgm:ptLst>
  <dgm:cxnLst>
    <dgm:cxn modelId="{15AB7901-1EEB-AB48-BA9A-BC9D369E9E6B}" type="presOf" srcId="{658C80FA-4F5F-4A2C-8521-4C2406E639DF}" destId="{6A8D0EBB-C470-4744-920F-F5FCC838AFE4}" srcOrd="0" destOrd="0" presId="urn:microsoft.com/office/officeart/2005/8/layout/bProcess3"/>
    <dgm:cxn modelId="{343D9D2C-2083-C64C-87C6-55833C525B54}" type="presOf" srcId="{E7C94DEB-EDA8-46A9-802D-83EC7999F76B}" destId="{7B0708D2-682B-4A6B-9EAF-90EBF8133AA3}" srcOrd="0" destOrd="0" presId="urn:microsoft.com/office/officeart/2005/8/layout/bProcess3"/>
    <dgm:cxn modelId="{71449633-6FD8-0D4C-AB34-EB5FEE097D65}" type="presOf" srcId="{07940423-8090-4DE9-843B-60DBAA8FF4C2}" destId="{4A849E2F-9932-4F4B-A313-5F972830F201}" srcOrd="1" destOrd="0" presId="urn:microsoft.com/office/officeart/2005/8/layout/bProcess3"/>
    <dgm:cxn modelId="{3CDF2754-17DA-47DA-AE30-3D95F5A4D714}" srcId="{21644346-C8AE-4910-9605-B9E24C8CE934}" destId="{C9E5CCBE-E813-40BE-9E58-87DD3F9E2DDA}" srcOrd="0" destOrd="0" parTransId="{684204B7-F98A-46CC-B8AB-9F5D522FDF97}" sibTransId="{9D342094-687B-4917-ACE4-47378668B81D}"/>
    <dgm:cxn modelId="{9A510A58-CE1A-4445-A102-3ADAA13EF122}" type="presOf" srcId="{7D9C8778-19FD-4C86-9B75-48852B02C55A}" destId="{A5544009-DC33-4E9E-B37D-32BC80FAEEFD}" srcOrd="0" destOrd="0" presId="urn:microsoft.com/office/officeart/2005/8/layout/bProcess3"/>
    <dgm:cxn modelId="{F1951A7B-40C8-F841-B577-A3FB60FEB394}" type="presOf" srcId="{E7C94DEB-EDA8-46A9-802D-83EC7999F76B}" destId="{AA4EDBB8-1E52-4AB8-8156-19FF8F20DC2B}" srcOrd="1" destOrd="0" presId="urn:microsoft.com/office/officeart/2005/8/layout/bProcess3"/>
    <dgm:cxn modelId="{EDCAD17F-32BE-9F44-ADB4-09BB52A6C6AD}" type="presOf" srcId="{9D342094-687B-4917-ACE4-47378668B81D}" destId="{52F50DAC-BF89-406B-B135-176A087922AB}" srcOrd="1" destOrd="0" presId="urn:microsoft.com/office/officeart/2005/8/layout/bProcess3"/>
    <dgm:cxn modelId="{D5148A88-9408-F149-919A-31F238F325FA}" type="presOf" srcId="{FD8BAC43-DAB4-4C6F-AE9D-4B80F982F425}" destId="{27F786ED-32AE-4A41-AD09-D1C6E29115FE}" srcOrd="0" destOrd="0" presId="urn:microsoft.com/office/officeart/2005/8/layout/bProcess3"/>
    <dgm:cxn modelId="{3AB72D8A-3151-984B-ABB5-39FF213A25B1}" type="presOf" srcId="{07940423-8090-4DE9-843B-60DBAA8FF4C2}" destId="{1BA21C4C-3F94-4C23-95CE-E692305F0E6D}" srcOrd="0" destOrd="0" presId="urn:microsoft.com/office/officeart/2005/8/layout/bProcess3"/>
    <dgm:cxn modelId="{343E2093-FBAD-A442-BD0A-D1E6CE9466CF}" type="presOf" srcId="{C9E5CCBE-E813-40BE-9E58-87DD3F9E2DDA}" destId="{D77C5F60-561A-4283-B7F4-131FE3CA2923}" srcOrd="0" destOrd="0" presId="urn:microsoft.com/office/officeart/2005/8/layout/bProcess3"/>
    <dgm:cxn modelId="{3EC0A3A5-2CE4-2D43-92FB-4490F06BEB61}" type="presOf" srcId="{21644346-C8AE-4910-9605-B9E24C8CE934}" destId="{FCFF7DE0-9C7E-420A-BF9A-03BD9B164D4D}" srcOrd="0" destOrd="0" presId="urn:microsoft.com/office/officeart/2005/8/layout/bProcess3"/>
    <dgm:cxn modelId="{D9C433BA-6C25-4590-A54A-40021A8A09C8}" srcId="{21644346-C8AE-4910-9605-B9E24C8CE934}" destId="{FD8BAC43-DAB4-4C6F-AE9D-4B80F982F425}" srcOrd="3" destOrd="0" parTransId="{4A9BA7D6-B900-4B5F-B49E-FCF770FAF7A7}" sibTransId="{E6BA0559-4753-4CBA-9A1C-B712528B21F5}"/>
    <dgm:cxn modelId="{AC9801D0-3C22-4EA9-94FF-3663ECE6D575}" srcId="{21644346-C8AE-4910-9605-B9E24C8CE934}" destId="{7D9C8778-19FD-4C86-9B75-48852B02C55A}" srcOrd="1" destOrd="0" parTransId="{5FFC2E8C-4CC3-450D-8C5C-366B1BC6B638}" sibTransId="{E7C94DEB-EDA8-46A9-802D-83EC7999F76B}"/>
    <dgm:cxn modelId="{ABFA32ED-7C6B-734D-B37D-9AD462CA8A01}" type="presOf" srcId="{9D342094-687B-4917-ACE4-47378668B81D}" destId="{6EFF2CCA-D64E-4CFC-A383-75C0BA418E76}" srcOrd="0" destOrd="0" presId="urn:microsoft.com/office/officeart/2005/8/layout/bProcess3"/>
    <dgm:cxn modelId="{EBD6FFFA-1883-49AA-9171-EE582A3CF7B5}" srcId="{21644346-C8AE-4910-9605-B9E24C8CE934}" destId="{658C80FA-4F5F-4A2C-8521-4C2406E639DF}" srcOrd="2" destOrd="0" parTransId="{96F75F2A-5C85-4134-BCBB-8B56AED38739}" sibTransId="{07940423-8090-4DE9-843B-60DBAA8FF4C2}"/>
    <dgm:cxn modelId="{CAD43BC2-A87F-3B48-9F0A-4CD3756B6045}" type="presParOf" srcId="{FCFF7DE0-9C7E-420A-BF9A-03BD9B164D4D}" destId="{D77C5F60-561A-4283-B7F4-131FE3CA2923}" srcOrd="0" destOrd="0" presId="urn:microsoft.com/office/officeart/2005/8/layout/bProcess3"/>
    <dgm:cxn modelId="{97BD2C01-7800-FD48-8DB4-BD21C667E2AB}" type="presParOf" srcId="{FCFF7DE0-9C7E-420A-BF9A-03BD9B164D4D}" destId="{6EFF2CCA-D64E-4CFC-A383-75C0BA418E76}" srcOrd="1" destOrd="0" presId="urn:microsoft.com/office/officeart/2005/8/layout/bProcess3"/>
    <dgm:cxn modelId="{7B012DF0-FD3B-D44E-8F91-9604CBC7587A}" type="presParOf" srcId="{6EFF2CCA-D64E-4CFC-A383-75C0BA418E76}" destId="{52F50DAC-BF89-406B-B135-176A087922AB}" srcOrd="0" destOrd="0" presId="urn:microsoft.com/office/officeart/2005/8/layout/bProcess3"/>
    <dgm:cxn modelId="{36A1EC60-FE3D-AD43-BFB7-BEE2D9EAD307}" type="presParOf" srcId="{FCFF7DE0-9C7E-420A-BF9A-03BD9B164D4D}" destId="{A5544009-DC33-4E9E-B37D-32BC80FAEEFD}" srcOrd="2" destOrd="0" presId="urn:microsoft.com/office/officeart/2005/8/layout/bProcess3"/>
    <dgm:cxn modelId="{ECD69887-6DBC-AD4A-8204-B4E7D8336692}" type="presParOf" srcId="{FCFF7DE0-9C7E-420A-BF9A-03BD9B164D4D}" destId="{7B0708D2-682B-4A6B-9EAF-90EBF8133AA3}" srcOrd="3" destOrd="0" presId="urn:microsoft.com/office/officeart/2005/8/layout/bProcess3"/>
    <dgm:cxn modelId="{C2370362-9AC9-104D-B6A4-9BDF03CDABFD}" type="presParOf" srcId="{7B0708D2-682B-4A6B-9EAF-90EBF8133AA3}" destId="{AA4EDBB8-1E52-4AB8-8156-19FF8F20DC2B}" srcOrd="0" destOrd="0" presId="urn:microsoft.com/office/officeart/2005/8/layout/bProcess3"/>
    <dgm:cxn modelId="{1257C14E-647C-CC47-97CE-0FDCCFA726B7}" type="presParOf" srcId="{FCFF7DE0-9C7E-420A-BF9A-03BD9B164D4D}" destId="{6A8D0EBB-C470-4744-920F-F5FCC838AFE4}" srcOrd="4" destOrd="0" presId="urn:microsoft.com/office/officeart/2005/8/layout/bProcess3"/>
    <dgm:cxn modelId="{FE6332E5-0CB8-334B-A870-0DD83EBADF5E}" type="presParOf" srcId="{FCFF7DE0-9C7E-420A-BF9A-03BD9B164D4D}" destId="{1BA21C4C-3F94-4C23-95CE-E692305F0E6D}" srcOrd="5" destOrd="0" presId="urn:microsoft.com/office/officeart/2005/8/layout/bProcess3"/>
    <dgm:cxn modelId="{336ABC64-0F36-A946-AC46-9A69138B24E1}" type="presParOf" srcId="{1BA21C4C-3F94-4C23-95CE-E692305F0E6D}" destId="{4A849E2F-9932-4F4B-A313-5F972830F201}" srcOrd="0" destOrd="0" presId="urn:microsoft.com/office/officeart/2005/8/layout/bProcess3"/>
    <dgm:cxn modelId="{C2C464C5-51C2-B147-800A-87CB4228980B}" type="presParOf" srcId="{FCFF7DE0-9C7E-420A-BF9A-03BD9B164D4D}" destId="{27F786ED-32AE-4A41-AD09-D1C6E29115FE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F2CCA-D64E-4CFC-A383-75C0BA418E76}">
      <dsp:nvSpPr>
        <dsp:cNvPr id="0" name=""/>
        <dsp:cNvSpPr/>
      </dsp:nvSpPr>
      <dsp:spPr>
        <a:xfrm>
          <a:off x="4566269" y="1028181"/>
          <a:ext cx="7926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92601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41989" y="1069785"/>
        <a:ext cx="41160" cy="8232"/>
      </dsp:txXfrm>
    </dsp:sp>
    <dsp:sp modelId="{D77C5F60-561A-4283-B7F4-131FE3CA2923}">
      <dsp:nvSpPr>
        <dsp:cNvPr id="0" name=""/>
        <dsp:cNvSpPr/>
      </dsp:nvSpPr>
      <dsp:spPr>
        <a:xfrm>
          <a:off x="988931" y="160"/>
          <a:ext cx="3579137" cy="214748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Collect list of packages</a:t>
          </a:r>
        </a:p>
      </dsp:txBody>
      <dsp:txXfrm>
        <a:off x="988931" y="160"/>
        <a:ext cx="3579137" cy="2147482"/>
      </dsp:txXfrm>
    </dsp:sp>
    <dsp:sp modelId="{7B0708D2-682B-4A6B-9EAF-90EBF8133AA3}">
      <dsp:nvSpPr>
        <dsp:cNvPr id="0" name=""/>
        <dsp:cNvSpPr/>
      </dsp:nvSpPr>
      <dsp:spPr>
        <a:xfrm>
          <a:off x="2778500" y="2145843"/>
          <a:ext cx="4402339" cy="792601"/>
        </a:xfrm>
        <a:custGeom>
          <a:avLst/>
          <a:gdLst/>
          <a:ahLst/>
          <a:cxnLst/>
          <a:rect l="0" t="0" r="0" b="0"/>
          <a:pathLst>
            <a:path>
              <a:moveTo>
                <a:pt x="4402339" y="0"/>
              </a:moveTo>
              <a:lnTo>
                <a:pt x="4402339" y="413400"/>
              </a:lnTo>
              <a:lnTo>
                <a:pt x="0" y="413400"/>
              </a:lnTo>
              <a:lnTo>
                <a:pt x="0" y="792601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153151"/>
              <a:satOff val="-2127"/>
              <a:lumOff val="1147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67703" y="2538027"/>
        <a:ext cx="223932" cy="8232"/>
      </dsp:txXfrm>
    </dsp:sp>
    <dsp:sp modelId="{A5544009-DC33-4E9E-B37D-32BC80FAEEFD}">
      <dsp:nvSpPr>
        <dsp:cNvPr id="0" name=""/>
        <dsp:cNvSpPr/>
      </dsp:nvSpPr>
      <dsp:spPr>
        <a:xfrm>
          <a:off x="5391270" y="160"/>
          <a:ext cx="3579137" cy="2147482"/>
        </a:xfrm>
        <a:prstGeom prst="rect">
          <a:avLst/>
        </a:prstGeom>
        <a:solidFill>
          <a:schemeClr val="accent1">
            <a:shade val="80000"/>
            <a:hueOff val="102082"/>
            <a:satOff val="-1464"/>
            <a:lumOff val="85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Compare files, Permissions, and ownership</a:t>
          </a:r>
        </a:p>
      </dsp:txBody>
      <dsp:txXfrm>
        <a:off x="5391270" y="160"/>
        <a:ext cx="3579137" cy="2147482"/>
      </dsp:txXfrm>
    </dsp:sp>
    <dsp:sp modelId="{1BA21C4C-3F94-4C23-95CE-E692305F0E6D}">
      <dsp:nvSpPr>
        <dsp:cNvPr id="0" name=""/>
        <dsp:cNvSpPr/>
      </dsp:nvSpPr>
      <dsp:spPr>
        <a:xfrm>
          <a:off x="4566269" y="3998866"/>
          <a:ext cx="7926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92601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306302"/>
              <a:satOff val="-4255"/>
              <a:lumOff val="2295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41989" y="4040470"/>
        <a:ext cx="41160" cy="8232"/>
      </dsp:txXfrm>
    </dsp:sp>
    <dsp:sp modelId="{6A8D0EBB-C470-4744-920F-F5FCC838AFE4}">
      <dsp:nvSpPr>
        <dsp:cNvPr id="0" name=""/>
        <dsp:cNvSpPr/>
      </dsp:nvSpPr>
      <dsp:spPr>
        <a:xfrm>
          <a:off x="988931" y="2970844"/>
          <a:ext cx="3579137" cy="2147482"/>
        </a:xfrm>
        <a:prstGeom prst="rect">
          <a:avLst/>
        </a:prstGeom>
        <a:solidFill>
          <a:schemeClr val="accent1">
            <a:shade val="80000"/>
            <a:hueOff val="204164"/>
            <a:satOff val="-2928"/>
            <a:lumOff val="170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Define baseline network configuration</a:t>
          </a:r>
        </a:p>
      </dsp:txBody>
      <dsp:txXfrm>
        <a:off x="988931" y="2970844"/>
        <a:ext cx="3579137" cy="2147482"/>
      </dsp:txXfrm>
    </dsp:sp>
    <dsp:sp modelId="{27F786ED-32AE-4A41-AD09-D1C6E29115FE}">
      <dsp:nvSpPr>
        <dsp:cNvPr id="0" name=""/>
        <dsp:cNvSpPr/>
      </dsp:nvSpPr>
      <dsp:spPr>
        <a:xfrm>
          <a:off x="5391270" y="2970844"/>
          <a:ext cx="3579137" cy="2147482"/>
        </a:xfrm>
        <a:prstGeom prst="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Collect runtime information</a:t>
          </a:r>
        </a:p>
      </dsp:txBody>
      <dsp:txXfrm>
        <a:off x="5391270" y="2970844"/>
        <a:ext cx="3579137" cy="2147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5993407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222250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dirty="0"/>
              <a:t>Tripwire</a:t>
            </a:r>
          </a:p>
          <a:p>
            <a:pPr marL="679450" lvl="1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sz="1600" dirty="0"/>
              <a:t>Stores a security policy containing rules for all files to be checked. When a file changes, Tripwire compares it against the checksum and fires an alert.</a:t>
            </a:r>
          </a:p>
          <a:p>
            <a:pPr marL="222250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dirty="0"/>
              <a:t>Advanced Intrusion Detection Environment (AIDE)</a:t>
            </a:r>
          </a:p>
          <a:p>
            <a:pPr marL="679450" lvl="1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sz="1600" dirty="0"/>
              <a:t>Developed as a replacement for Tripwire</a:t>
            </a:r>
          </a:p>
          <a:p>
            <a:pPr marL="679450" lvl="1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sz="1600" dirty="0"/>
              <a:t>Works within the same concept as Tripwire</a:t>
            </a:r>
          </a:p>
          <a:p>
            <a:pPr marL="222250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dirty="0"/>
              <a:t>Chkrootkit </a:t>
            </a:r>
          </a:p>
          <a:p>
            <a:pPr marL="679450" lvl="1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sz="1600" dirty="0"/>
              <a:t>Checks system binaries for modifications</a:t>
            </a:r>
          </a:p>
          <a:p>
            <a:pPr marL="679450" lvl="1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sz="1600" dirty="0"/>
              <a:t>Checks other files as well for rootkits and worms known to Linux</a:t>
            </a:r>
          </a:p>
          <a:p>
            <a:pPr marL="222250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dirty="0"/>
              <a:t>Rkhunter</a:t>
            </a:r>
          </a:p>
          <a:p>
            <a:pPr marL="679450" lvl="1" indent="-222250">
              <a:spcBef>
                <a:spcPts val="450"/>
              </a:spcBef>
              <a:buClr>
                <a:srgbClr val="ED6E2E"/>
              </a:buClr>
              <a:buFont typeface="Wingdings" charset="2"/>
              <a:buChar char=""/>
              <a:tabLst>
                <a:tab pos="222250" algn="l"/>
                <a:tab pos="679450" algn="l"/>
                <a:tab pos="1136650" algn="l"/>
                <a:tab pos="1593850" algn="l"/>
                <a:tab pos="2051050" algn="l"/>
                <a:tab pos="2508250" algn="l"/>
                <a:tab pos="2965450" algn="l"/>
                <a:tab pos="3422650" algn="l"/>
                <a:tab pos="3879850" algn="l"/>
                <a:tab pos="4337050" algn="l"/>
                <a:tab pos="4794250" algn="l"/>
                <a:tab pos="5251450" algn="l"/>
                <a:tab pos="5708650" algn="l"/>
                <a:tab pos="6165850" algn="l"/>
                <a:tab pos="6623050" algn="l"/>
                <a:tab pos="7080250" algn="l"/>
                <a:tab pos="7537450" algn="l"/>
                <a:tab pos="7994650" algn="l"/>
                <a:tab pos="8451850" algn="l"/>
                <a:tab pos="8909050" algn="l"/>
                <a:tab pos="9366250" algn="l"/>
              </a:tabLst>
              <a:defRPr/>
            </a:pPr>
            <a:r>
              <a:rPr lang="en-US" sz="1600" dirty="0"/>
              <a:t>Checks for rootkits and other vulnerabilities</a:t>
            </a:r>
          </a:p>
          <a:p>
            <a:pPr>
              <a:buFont typeface="Times New Roman" pitchFamily="16" charset="0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1925" y="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F888197D-0E12-470F-BB90-5B08D196F0D2}" type="datetime1">
              <a:rPr lang="en-US" smtClean="0"/>
              <a:pPr defTabSz="931863"/>
              <a:t>9/22/2023</a:t>
            </a:fld>
            <a:endParaRPr lang="en-US"/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endParaRPr lang="en-US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  <a:noFill/>
        </p:spPr>
        <p:txBody>
          <a:bodyPr/>
          <a:lstStyle/>
          <a:p>
            <a:pPr defTabSz="931863"/>
            <a:fld id="{D58BD584-E9F8-4A4E-9F39-4CF3749EE7F4}" type="slidenum">
              <a:rPr lang="en-US" smtClean="0"/>
              <a:pPr defTabSz="931863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89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If your educational institution included the Jones &amp; Bartlett labs as part of the course curriculum, use this script to introduce the lab:</a:t>
            </a:r>
            <a:endParaRPr lang="en-US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"In this lesson, you learned the importance of a good baseline that keeps installed software to a minimum and controls against unauthorized access. The quality of the baseline can be monitored with logs and with IDS tools such as Tripwire, a third-party software tool that helps monitor the Linux server for changes.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In this lab, you will configure remote logging in the CentOS Linux Server and send syslogs to a remote host for secure secondary logging. You will use Tripwire, a third-party file integrity tool, to identify modifications to important system files. You will configure Rootkit Hunter, (rkhunter), to search for rootkits and other anomalies on a set schedule. You also will search the log files for specific criteria."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971925" y="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10ABD4-EDD9-4F06-A896-5CEA515A97E3}" type="datetime1">
              <a:rPr lang="en-US" smtClean="0"/>
              <a:pPr>
                <a:defRPr/>
              </a:pPr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83285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71925" y="8832850"/>
            <a:ext cx="3038475" cy="463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E041053-3B75-463D-BB9D-597B2978344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3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962400" y="3296653"/>
            <a:ext cx="10668000" cy="493294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4343400" y="3641036"/>
            <a:ext cx="10073641" cy="253116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>
              <a:defRPr sz="1800" b="0"/>
            </a:pPr>
            <a:r>
              <a:rPr sz="4800" b="1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205740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653109" algn="ctr"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1306219" algn="ctr"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959330" algn="ctr"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2612440" algn="ctr"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CC9B8F-A9C8-57A3-432C-DA3B61BCED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5928" cy="126469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6461761" cy="6309361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4000"/>
            </a:lvl1pPr>
            <a:lvl2pPr marL="1133338" indent="-480228">
              <a:spcBef>
                <a:spcPts val="900"/>
              </a:spcBef>
              <a:defRPr sz="4000"/>
            </a:lvl2pPr>
            <a:lvl3pPr marL="1756641" indent="-450420">
              <a:spcBef>
                <a:spcPts val="900"/>
              </a:spcBef>
              <a:defRPr sz="4000"/>
            </a:lvl3pPr>
            <a:lvl4pPr marL="2461723" indent="-502392">
              <a:spcBef>
                <a:spcPts val="900"/>
              </a:spcBef>
              <a:defRPr sz="4000"/>
            </a:lvl4pPr>
            <a:lvl5pPr marL="3114833" indent="-502392">
              <a:spcBef>
                <a:spcPts val="900"/>
              </a:spcBef>
              <a:defRPr sz="4000"/>
            </a:lvl5pPr>
          </a:lstStyle>
          <a:p>
            <a:pPr lvl="0">
              <a:defRPr sz="1800" b="0"/>
            </a:pPr>
            <a:r>
              <a:rPr sz="4000" b="1"/>
              <a:t>Body Level One</a:t>
            </a:r>
          </a:p>
          <a:p>
            <a:pPr lvl="1">
              <a:defRPr sz="1800" b="0"/>
            </a:pPr>
            <a:r>
              <a:rPr sz="4000" b="1"/>
              <a:t>Body Level Two</a:t>
            </a:r>
          </a:p>
          <a:p>
            <a:pPr lvl="2">
              <a:defRPr sz="1800" b="0"/>
            </a:pPr>
            <a:r>
              <a:rPr sz="4000" b="1"/>
              <a:t>Body Level Three</a:t>
            </a:r>
          </a:p>
          <a:p>
            <a:pPr lvl="3">
              <a:defRPr sz="1800" b="0"/>
            </a:pPr>
            <a:r>
              <a:rPr sz="4000" b="1"/>
              <a:t>Body Level Four</a:t>
            </a:r>
          </a:p>
          <a:p>
            <a:pPr lvl="4">
              <a:defRPr sz="1800" b="0"/>
            </a:pPr>
            <a:r>
              <a:rPr sz="4000" b="1"/>
              <a:t>Body Level Five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731519" y="110491"/>
            <a:ext cx="13167362" cy="1809750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10607040" y="0"/>
            <a:ext cx="3291841" cy="7680963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731519" y="329566"/>
            <a:ext cx="9631682" cy="7900035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62000" y="0"/>
            <a:ext cx="13167361" cy="1812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 anchor="ctr">
            <a:normAutofit/>
          </a:bodyPr>
          <a:lstStyle/>
          <a:p>
            <a:pPr lvl="0">
              <a:defRPr sz="1800" b="0"/>
            </a:pPr>
            <a:r>
              <a:rPr sz="4000" b="1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1519" y="1920239"/>
            <a:ext cx="13167362" cy="630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311" tIns="65311" rIns="65311" bIns="65311">
            <a:normAutofit/>
          </a:bodyPr>
          <a:lstStyle/>
          <a:p>
            <a:pPr lvl="0">
              <a:defRPr sz="1800" b="0"/>
            </a:pPr>
            <a:r>
              <a:rPr sz="3200" b="1"/>
              <a:t>Body Level One</a:t>
            </a:r>
          </a:p>
          <a:p>
            <a:pPr lvl="1">
              <a:defRPr sz="1800" b="0"/>
            </a:pPr>
            <a:r>
              <a:rPr sz="3200" b="1"/>
              <a:t>Body Level Two</a:t>
            </a:r>
          </a:p>
          <a:p>
            <a:pPr lvl="2">
              <a:defRPr sz="1800" b="0"/>
            </a:pPr>
            <a:r>
              <a:rPr sz="3200" b="1"/>
              <a:t>Body Level Three</a:t>
            </a:r>
          </a:p>
          <a:p>
            <a:pPr lvl="3">
              <a:defRPr sz="1800" b="0"/>
            </a:pPr>
            <a:r>
              <a:rPr sz="3200" b="1"/>
              <a:t>Body Level Four</a:t>
            </a:r>
          </a:p>
          <a:p>
            <a:pPr lvl="4">
              <a:defRPr sz="1800" b="0"/>
            </a:pPr>
            <a:r>
              <a:rPr sz="3200" b="1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3258800" y="7608028"/>
            <a:ext cx="716281" cy="397323"/>
          </a:xfrm>
          <a:prstGeom prst="rect">
            <a:avLst/>
          </a:prstGeom>
          <a:ln w="12700">
            <a:miter lim="400000"/>
          </a:ln>
        </p:spPr>
        <p:txBody>
          <a:bodyPr lIns="65311" tIns="65311" rIns="65311" bIns="65311" anchor="ctr">
            <a:spAutoFit/>
          </a:bodyPr>
          <a:lstStyle>
            <a:lvl1pPr algn="r">
              <a:defRPr sz="17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13F90-2855-E6EA-1FD7-FBE14BED389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28850" cy="9194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7" r:id="rId5"/>
    <p:sldLayoutId id="2147483658" r:id="rId6"/>
  </p:sldLayoutIdLst>
  <p:transition spd="med"/>
  <p:txStyles>
    <p:titleStyle>
      <a:lvl1pPr algn="ctr" defTabSz="1306219">
        <a:defRPr sz="4000" b="1">
          <a:latin typeface="Tahoma"/>
          <a:ea typeface="Tahoma"/>
          <a:cs typeface="Tahoma"/>
          <a:sym typeface="Tahoma"/>
        </a:defRPr>
      </a:lvl1pPr>
      <a:lvl2pPr algn="ctr" defTabSz="1306219">
        <a:defRPr sz="4000" b="1">
          <a:latin typeface="Tahoma"/>
          <a:ea typeface="Tahoma"/>
          <a:cs typeface="Tahoma"/>
          <a:sym typeface="Tahoma"/>
        </a:defRPr>
      </a:lvl2pPr>
      <a:lvl3pPr algn="ctr" defTabSz="1306219">
        <a:defRPr sz="4000" b="1">
          <a:latin typeface="Tahoma"/>
          <a:ea typeface="Tahoma"/>
          <a:cs typeface="Tahoma"/>
          <a:sym typeface="Tahoma"/>
        </a:defRPr>
      </a:lvl3pPr>
      <a:lvl4pPr algn="ctr" defTabSz="1306219">
        <a:defRPr sz="4000" b="1">
          <a:latin typeface="Tahoma"/>
          <a:ea typeface="Tahoma"/>
          <a:cs typeface="Tahoma"/>
          <a:sym typeface="Tahoma"/>
        </a:defRPr>
      </a:lvl4pPr>
      <a:lvl5pPr algn="ctr" defTabSz="1306219">
        <a:defRPr sz="4000" b="1">
          <a:latin typeface="Tahoma"/>
          <a:ea typeface="Tahoma"/>
          <a:cs typeface="Tahoma"/>
          <a:sym typeface="Tahoma"/>
        </a:defRPr>
      </a:lvl5pPr>
      <a:lvl6pPr algn="ctr" defTabSz="1306219">
        <a:defRPr sz="4000" b="1">
          <a:latin typeface="Tahoma"/>
          <a:ea typeface="Tahoma"/>
          <a:cs typeface="Tahoma"/>
          <a:sym typeface="Tahoma"/>
        </a:defRPr>
      </a:lvl6pPr>
      <a:lvl7pPr algn="ctr" defTabSz="1306219">
        <a:defRPr sz="4000" b="1">
          <a:latin typeface="Tahoma"/>
          <a:ea typeface="Tahoma"/>
          <a:cs typeface="Tahoma"/>
          <a:sym typeface="Tahoma"/>
        </a:defRPr>
      </a:lvl7pPr>
      <a:lvl8pPr algn="ctr" defTabSz="1306219">
        <a:defRPr sz="4000" b="1">
          <a:latin typeface="Tahoma"/>
          <a:ea typeface="Tahoma"/>
          <a:cs typeface="Tahoma"/>
          <a:sym typeface="Tahoma"/>
        </a:defRPr>
      </a:lvl8pPr>
      <a:lvl9pPr algn="ctr" defTabSz="1306219">
        <a:defRPr sz="4000" b="1">
          <a:latin typeface="Tahoma"/>
          <a:ea typeface="Tahoma"/>
          <a:cs typeface="Tahoma"/>
          <a:sym typeface="Tahoma"/>
        </a:defRPr>
      </a:lvl9pPr>
    </p:titleStyle>
    <p:bodyStyle>
      <a:lvl1pPr marL="489832" indent="-489832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1pPr>
      <a:lvl2pPr marL="1119617" indent="-466507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2pPr>
      <a:lvl3pPr marL="1679426" indent="-373205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3pPr>
      <a:lvl4pPr marL="2332536" indent="-373205" defTabSz="1306219">
        <a:spcBef>
          <a:spcPts val="700"/>
        </a:spcBef>
        <a:buSzPct val="100000"/>
        <a:buFont typeface="Arial"/>
        <a:buChar char="–"/>
        <a:defRPr sz="3200" b="1">
          <a:latin typeface="Tahoma"/>
          <a:ea typeface="Tahoma"/>
          <a:cs typeface="Tahoma"/>
          <a:sym typeface="Tahoma"/>
        </a:defRPr>
      </a:lvl4pPr>
      <a:lvl5pPr marL="2985646" indent="-373205" defTabSz="1306219">
        <a:spcBef>
          <a:spcPts val="700"/>
        </a:spcBef>
        <a:buSzPct val="100000"/>
        <a:buFont typeface="Arial"/>
        <a:buChar char="»"/>
        <a:defRPr sz="3200" b="1">
          <a:latin typeface="Tahoma"/>
          <a:ea typeface="Tahoma"/>
          <a:cs typeface="Tahoma"/>
          <a:sym typeface="Tahoma"/>
        </a:defRPr>
      </a:lvl5pPr>
      <a:lvl6pPr marL="362588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6pPr>
      <a:lvl7pPr marL="4278997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7pPr>
      <a:lvl8pPr marL="493210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8pPr>
      <a:lvl9pPr marL="5585218" indent="-360336" defTabSz="1306219">
        <a:spcBef>
          <a:spcPts val="700"/>
        </a:spcBef>
        <a:buSzPct val="100000"/>
        <a:buFont typeface="Arial"/>
        <a:buChar char="•"/>
        <a:defRPr sz="3200" b="1">
          <a:latin typeface="Tahoma"/>
          <a:ea typeface="Tahoma"/>
          <a:cs typeface="Tahoma"/>
          <a:sym typeface="Tahoma"/>
        </a:defRPr>
      </a:lvl9pPr>
    </p:bodyStyle>
    <p:otherStyle>
      <a:lvl1pPr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65310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1306219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195933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261244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326555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391866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4571770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5224881" algn="r" defTabSz="1306219">
        <a:defRPr sz="1700"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4343400" y="3809998"/>
            <a:ext cx="10073641" cy="21932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/>
            </a:pPr>
            <a:r>
              <a:rPr lang="en-US" sz="5400" dirty="0">
                <a:solidFill>
                  <a:schemeClr val="tx1"/>
                </a:solidFill>
              </a:rPr>
              <a:t>Open Source Platform and Network Administration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343400" y="6172200"/>
            <a:ext cx="10088881" cy="118872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FFFFFF"/>
                </a:solidFill>
              </a:rPr>
              <a:t>Lesson </a:t>
            </a:r>
            <a:r>
              <a:rPr lang="vi-VN" sz="3200" b="1" dirty="0">
                <a:solidFill>
                  <a:srgbClr val="FFFFFF"/>
                </a:solidFill>
              </a:rPr>
              <a:t>25</a:t>
            </a:r>
            <a:endParaRPr sz="32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A Tripwire Check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202" y="1871831"/>
            <a:ext cx="9042713" cy="5020919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91838615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>
          <a:xfrm>
            <a:off x="2476500" y="361950"/>
            <a:ext cx="9959340" cy="1188720"/>
          </a:xfrm>
        </p:spPr>
        <p:txBody>
          <a:bodyPr/>
          <a:lstStyle/>
          <a:p>
            <a:r>
              <a:rPr lang="en-US" sz="4800">
                <a:ea typeface="ＭＳ Ｐゴシック" pitchFamily="106" charset="-128"/>
              </a:rPr>
              <a:t>Summary</a:t>
            </a:r>
          </a:p>
        </p:txBody>
      </p:sp>
      <p:sp>
        <p:nvSpPr>
          <p:cNvPr id="10243" name="Content Placeholder 4"/>
          <p:cNvSpPr>
            <a:spLocks/>
          </p:cNvSpPr>
          <p:nvPr/>
        </p:nvSpPr>
        <p:spPr bwMode="auto">
          <a:xfrm>
            <a:off x="2476500" y="1719618"/>
            <a:ext cx="9959340" cy="514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0036" indent="-280036" eaLnBrk="0" hangingPunct="0">
              <a:spcBef>
                <a:spcPct val="20000"/>
              </a:spcBef>
              <a:buClr>
                <a:srgbClr val="ED6E2E"/>
              </a:buClr>
              <a:buFont typeface="Wingdings" charset="2"/>
              <a:buChar char="§"/>
              <a:defRPr/>
            </a:pPr>
            <a:r>
              <a:rPr lang="en-US" sz="3840" dirty="0"/>
              <a:t>A secure baseline Linux system</a:t>
            </a:r>
          </a:p>
          <a:p>
            <a:pPr marL="280036" indent="-280036" eaLnBrk="0" hangingPunct="0">
              <a:spcBef>
                <a:spcPct val="20000"/>
              </a:spcBef>
              <a:buClr>
                <a:srgbClr val="ED6E2E"/>
              </a:buClr>
              <a:buFont typeface="Wingdings" charset="2"/>
              <a:buChar char="§"/>
              <a:defRPr/>
            </a:pPr>
            <a:r>
              <a:rPr lang="en-US" sz="3840" dirty="0"/>
              <a:t>Read-only versus live bootable operating systems</a:t>
            </a:r>
          </a:p>
          <a:p>
            <a:pPr marL="280036" indent="-280036" eaLnBrk="0" hangingPunct="0">
              <a:spcBef>
                <a:spcPct val="20000"/>
              </a:spcBef>
              <a:buClr>
                <a:srgbClr val="ED6E2E"/>
              </a:buClr>
              <a:buFont typeface="Wingdings" charset="2"/>
              <a:buChar char="§"/>
              <a:defRPr/>
            </a:pPr>
            <a:r>
              <a:rPr lang="en-US" sz="3840" dirty="0"/>
              <a:t>Local and remote log configuration</a:t>
            </a:r>
          </a:p>
          <a:p>
            <a:pPr marL="280036" indent="-280036" eaLnBrk="0" hangingPunct="0">
              <a:spcBef>
                <a:spcPct val="20000"/>
              </a:spcBef>
              <a:buClr>
                <a:srgbClr val="ED6E2E"/>
              </a:buClr>
              <a:buFont typeface="Wingdings" charset="2"/>
              <a:buChar char="§"/>
              <a:defRPr/>
            </a:pPr>
            <a:r>
              <a:rPr lang="en-US" sz="3840" dirty="0"/>
              <a:t>File and data integrity checkers</a:t>
            </a:r>
          </a:p>
        </p:txBody>
      </p:sp>
    </p:spTree>
    <p:extLst>
      <p:ext uri="{BB962C8B-B14F-4D97-AF65-F5344CB8AC3E}">
        <p14:creationId xmlns:p14="http://schemas.microsoft.com/office/powerpoint/2010/main" val="214403063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>
          <a:xfrm>
            <a:off x="2476500" y="361950"/>
            <a:ext cx="9959340" cy="1188720"/>
          </a:xfrm>
        </p:spPr>
        <p:txBody>
          <a:bodyPr/>
          <a:lstStyle/>
          <a:p>
            <a:r>
              <a:rPr lang="en-US" sz="4800">
                <a:ea typeface="ＭＳ Ｐゴシック" pitchFamily="106" charset="-128"/>
              </a:rPr>
              <a:t>Virtual </a:t>
            </a:r>
            <a:r>
              <a:rPr lang="en-US" sz="4800" dirty="0">
                <a:ea typeface="ＭＳ Ｐゴシック" pitchFamily="106" charset="-128"/>
              </a:rPr>
              <a:t>Labs</a:t>
            </a:r>
          </a:p>
        </p:txBody>
      </p:sp>
      <p:sp>
        <p:nvSpPr>
          <p:cNvPr id="10243" name="Content Placeholder 4"/>
          <p:cNvSpPr>
            <a:spLocks/>
          </p:cNvSpPr>
          <p:nvPr/>
        </p:nvSpPr>
        <p:spPr bwMode="auto">
          <a:xfrm>
            <a:off x="2476500" y="1283970"/>
            <a:ext cx="9959340" cy="55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0036" indent="-280036" eaLnBrk="0" hangingPunct="0">
              <a:spcBef>
                <a:spcPct val="20000"/>
              </a:spcBef>
              <a:buClr>
                <a:srgbClr val="ED6E2E"/>
              </a:buClr>
              <a:buFont typeface="Wingdings" charset="2"/>
              <a:buChar char="§"/>
              <a:defRPr/>
            </a:pPr>
            <a:r>
              <a:rPr lang="en-US" sz="3840"/>
              <a:t>Applying Best Practices for Security Logging and Monitoring</a:t>
            </a:r>
            <a:endParaRPr lang="en-US" sz="3840" dirty="0"/>
          </a:p>
        </p:txBody>
      </p:sp>
    </p:spTree>
    <p:extLst>
      <p:ext uri="{BB962C8B-B14F-4D97-AF65-F5344CB8AC3E}">
        <p14:creationId xmlns:p14="http://schemas.microsoft.com/office/powerpoint/2010/main" val="209483666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836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>
                <a:solidFill>
                  <a:schemeClr val="tx2"/>
                </a:solidFill>
              </a:rPr>
              <a:t>Remote Logging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2844166" y="1287780"/>
            <a:ext cx="8263890" cy="112776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3120" dirty="0">
                <a:solidFill>
                  <a:schemeClr val="bg1"/>
                </a:solidFill>
              </a:rPr>
              <a:t>Step 1: Open the /</a:t>
            </a:r>
            <a:r>
              <a:rPr lang="en-US" sz="3120" dirty="0" err="1">
                <a:solidFill>
                  <a:schemeClr val="bg1"/>
                </a:solidFill>
              </a:rPr>
              <a:t>etc</a:t>
            </a:r>
            <a:r>
              <a:rPr lang="en-US" sz="3120" dirty="0">
                <a:solidFill>
                  <a:schemeClr val="bg1"/>
                </a:solidFill>
              </a:rPr>
              <a:t>/</a:t>
            </a:r>
            <a:r>
              <a:rPr lang="en-US" sz="3120" dirty="0" err="1">
                <a:solidFill>
                  <a:schemeClr val="bg1"/>
                </a:solidFill>
              </a:rPr>
              <a:t>rsyslog.conf</a:t>
            </a:r>
            <a:r>
              <a:rPr lang="en-US" sz="3120" dirty="0">
                <a:solidFill>
                  <a:schemeClr val="bg1"/>
                </a:solidFill>
              </a:rPr>
              <a:t> file in a text editor.</a:t>
            </a:r>
          </a:p>
          <a:p>
            <a:pPr eaLnBrk="0" hangingPunct="0"/>
            <a:r>
              <a:rPr lang="en-US" sz="3120" dirty="0">
                <a:solidFill>
                  <a:schemeClr val="bg1"/>
                </a:solidFill>
              </a:rPr>
              <a:t>Step 2: Add the line *.* @10.10.10.4:514.</a:t>
            </a:r>
          </a:p>
          <a:p>
            <a:pPr eaLnBrk="0" hangingPunct="0"/>
            <a:r>
              <a:rPr lang="en-US" sz="3120" dirty="0">
                <a:solidFill>
                  <a:schemeClr val="bg1"/>
                </a:solidFill>
              </a:rPr>
              <a:t>Step 3: Save and exit.</a:t>
            </a:r>
          </a:p>
          <a:p>
            <a:pPr eaLnBrk="0" hangingPunct="0"/>
            <a:endParaRPr lang="en-US" sz="3120" dirty="0"/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9966" y="5013960"/>
            <a:ext cx="1234440" cy="10306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229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8920" y="4389120"/>
            <a:ext cx="1234440" cy="10306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294" name="Line 15"/>
          <p:cNvSpPr>
            <a:spLocks noChangeShapeType="1"/>
          </p:cNvSpPr>
          <p:nvPr/>
        </p:nvSpPr>
        <p:spPr bwMode="auto">
          <a:xfrm>
            <a:off x="3200400" y="2468880"/>
            <a:ext cx="1906" cy="192024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120"/>
          </a:p>
        </p:txBody>
      </p:sp>
      <p:cxnSp>
        <p:nvCxnSpPr>
          <p:cNvPr id="12295" name="AutoShape 21"/>
          <p:cNvCxnSpPr>
            <a:cxnSpLocks noChangeShapeType="1"/>
          </p:cNvCxnSpPr>
          <p:nvPr/>
        </p:nvCxnSpPr>
        <p:spPr bwMode="auto">
          <a:xfrm>
            <a:off x="4023360" y="4905376"/>
            <a:ext cx="7080886" cy="76771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2296" name="Line 22"/>
          <p:cNvSpPr>
            <a:spLocks noChangeShapeType="1"/>
          </p:cNvSpPr>
          <p:nvPr/>
        </p:nvSpPr>
        <p:spPr bwMode="auto">
          <a:xfrm>
            <a:off x="11430000" y="4389120"/>
            <a:ext cx="1906" cy="82296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120"/>
          </a:p>
        </p:txBody>
      </p:sp>
      <p:sp>
        <p:nvSpPr>
          <p:cNvPr id="12297" name="TextBox 14"/>
          <p:cNvSpPr txBox="1">
            <a:spLocks noChangeArrowheads="1"/>
          </p:cNvSpPr>
          <p:nvPr/>
        </p:nvSpPr>
        <p:spPr bwMode="auto">
          <a:xfrm>
            <a:off x="3042286" y="5673090"/>
            <a:ext cx="1343024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120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2358390" y="5596890"/>
            <a:ext cx="2026920" cy="11353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08000" tIns="54000" rIns="108000" bIns="54000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>
                <a:solidFill>
                  <a:srgbClr val="000000"/>
                </a:solidFill>
              </a:rPr>
              <a:t>Web Server</a:t>
            </a:r>
          </a:p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>
                <a:solidFill>
                  <a:srgbClr val="000000"/>
                </a:solidFill>
              </a:rPr>
              <a:t>Internet Protocol </a:t>
            </a:r>
          </a:p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>
                <a:solidFill>
                  <a:srgbClr val="000000"/>
                </a:solidFill>
              </a:rPr>
              <a:t>(IP) 10.10.10.9</a:t>
            </a:r>
          </a:p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>
                <a:solidFill>
                  <a:srgbClr val="000000"/>
                </a:solidFill>
              </a:rPr>
              <a:t>   </a:t>
            </a:r>
          </a:p>
        </p:txBody>
      </p:sp>
      <p:sp>
        <p:nvSpPr>
          <p:cNvPr id="12299" name="TextBox 18"/>
          <p:cNvSpPr txBox="1">
            <a:spLocks noChangeArrowheads="1"/>
          </p:cNvSpPr>
          <p:nvPr/>
        </p:nvSpPr>
        <p:spPr bwMode="auto">
          <a:xfrm>
            <a:off x="6054090" y="5928360"/>
            <a:ext cx="3735706" cy="345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120">
                <a:solidFill>
                  <a:srgbClr val="000000"/>
                </a:solidFill>
              </a:rPr>
              <a:t>All logs on 10.10.10.9 will be sent to 10.10.10.4 over User Database Protocol (UDP) Port 514</a:t>
            </a:r>
          </a:p>
          <a:p>
            <a:endParaRPr lang="en-US" sz="3120"/>
          </a:p>
        </p:txBody>
      </p:sp>
      <p:sp>
        <p:nvSpPr>
          <p:cNvPr id="12300" name="TextBox 19"/>
          <p:cNvSpPr txBox="1">
            <a:spLocks noChangeArrowheads="1"/>
          </p:cNvSpPr>
          <p:nvPr/>
        </p:nvSpPr>
        <p:spPr bwMode="auto">
          <a:xfrm>
            <a:off x="10386060" y="6044566"/>
            <a:ext cx="1998346" cy="297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>
                <a:solidFill>
                  <a:srgbClr val="000000"/>
                </a:solidFill>
              </a:rPr>
              <a:t>Remote logging Server</a:t>
            </a:r>
          </a:p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>
                <a:solidFill>
                  <a:srgbClr val="000000"/>
                </a:solidFill>
              </a:rPr>
              <a:t>IP 10.10.10.4</a:t>
            </a:r>
          </a:p>
        </p:txBody>
      </p:sp>
      <p:sp>
        <p:nvSpPr>
          <p:cNvPr id="12301" name="Rectangle 20"/>
          <p:cNvSpPr>
            <a:spLocks noChangeArrowheads="1"/>
          </p:cNvSpPr>
          <p:nvPr/>
        </p:nvSpPr>
        <p:spPr bwMode="auto">
          <a:xfrm>
            <a:off x="6054090" y="2626996"/>
            <a:ext cx="6139816" cy="176212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3120">
                <a:solidFill>
                  <a:schemeClr val="bg1"/>
                </a:solidFill>
              </a:rPr>
              <a:t>Step 4: Open the /etc/rsyslog.conf file in a text editor.</a:t>
            </a:r>
          </a:p>
          <a:p>
            <a:pPr eaLnBrk="0" hangingPunct="0"/>
            <a:r>
              <a:rPr lang="en-US" sz="3120">
                <a:solidFill>
                  <a:schemeClr val="bg1"/>
                </a:solidFill>
              </a:rPr>
              <a:t>Step 5: Add the line $ModLoad imudp.so.</a:t>
            </a:r>
          </a:p>
          <a:p>
            <a:pPr eaLnBrk="0" hangingPunct="0"/>
            <a:r>
              <a:rPr lang="en-US" sz="3120">
                <a:solidFill>
                  <a:schemeClr val="bg1"/>
                </a:solidFill>
              </a:rPr>
              <a:t>Step 6: Add the line $UDPServerRun 514.</a:t>
            </a:r>
          </a:p>
          <a:p>
            <a:pPr eaLnBrk="0" hangingPunct="0"/>
            <a:r>
              <a:rPr lang="en-US" sz="3120">
                <a:solidFill>
                  <a:schemeClr val="bg1"/>
                </a:solidFill>
              </a:rPr>
              <a:t>Step 7: Save and exit.</a:t>
            </a:r>
          </a:p>
          <a:p>
            <a:pPr eaLnBrk="0" hangingPunct="0"/>
            <a:endParaRPr lang="en-US" sz="3120"/>
          </a:p>
        </p:txBody>
      </p:sp>
    </p:spTree>
    <p:extLst>
      <p:ext uri="{BB962C8B-B14F-4D97-AF65-F5344CB8AC3E}">
        <p14:creationId xmlns:p14="http://schemas.microsoft.com/office/powerpoint/2010/main" val="196074759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>
                <a:solidFill>
                  <a:schemeClr val="tx2"/>
                </a:solidFill>
              </a:rPr>
              <a:t>Remote Monitoring and Logging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476500" y="1287780"/>
            <a:ext cx="9959340" cy="5577840"/>
          </a:xfrm>
        </p:spPr>
        <p:txBody>
          <a:bodyPr/>
          <a:lstStyle/>
          <a:p>
            <a:pPr marL="0" indent="0">
              <a:buNone/>
              <a:tabLst>
                <a:tab pos="0" algn="l"/>
                <a:tab pos="817246" algn="l"/>
                <a:tab pos="1365886" algn="l"/>
                <a:tab pos="1914526" algn="l"/>
                <a:tab pos="2463166" algn="l"/>
                <a:tab pos="3011806" algn="l"/>
                <a:tab pos="3560446" algn="l"/>
                <a:tab pos="4109086" algn="l"/>
                <a:tab pos="4657726" algn="l"/>
                <a:tab pos="5206366" algn="l"/>
                <a:tab pos="5755006" algn="l"/>
                <a:tab pos="6303646" algn="l"/>
                <a:tab pos="6852286" algn="l"/>
                <a:tab pos="7400926" algn="l"/>
                <a:tab pos="7949566" algn="l"/>
                <a:tab pos="8498206" algn="l"/>
                <a:tab pos="9046846" algn="l"/>
                <a:tab pos="9595486" algn="l"/>
                <a:tab pos="10144126" algn="l"/>
                <a:tab pos="10692766" algn="l"/>
                <a:tab pos="11241406" algn="l"/>
              </a:tabLst>
            </a:pPr>
            <a:r>
              <a:rPr lang="en-US">
                <a:solidFill>
                  <a:srgbClr val="000000"/>
                </a:solidFill>
              </a:rPr>
              <a:t>Used to consolidate monitoring and logging of all servers for easier and more effective monitoring of computer systems in a network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6" y="3712846"/>
            <a:ext cx="1097280" cy="10306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5286" y="1996440"/>
            <a:ext cx="1234440" cy="10306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843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26" y="6181726"/>
            <a:ext cx="1234440" cy="10306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843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01326" y="3712846"/>
            <a:ext cx="1234440" cy="10306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844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91966" y="2341246"/>
            <a:ext cx="548640" cy="889634"/>
          </a:xfrm>
          <a:prstGeom prst="rect">
            <a:avLst/>
          </a:prstGeom>
          <a:solidFill>
            <a:srgbClr val="800000"/>
          </a:solidFill>
          <a:ln w="9525">
            <a:noFill/>
            <a:round/>
            <a:headEnd/>
            <a:tailEnd/>
          </a:ln>
        </p:spPr>
      </p:pic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4840606" y="2889886"/>
            <a:ext cx="3017520" cy="1097280"/>
          </a:xfrm>
          <a:prstGeom prst="line">
            <a:avLst/>
          </a:prstGeom>
          <a:noFill/>
          <a:ln w="5472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120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8542020" y="4591050"/>
            <a:ext cx="2333626" cy="7677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08000" tIns="54000" rIns="108000" bIns="54000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>
                <a:solidFill>
                  <a:srgbClr val="000000"/>
                </a:solidFill>
              </a:rPr>
              <a:t>Logging and </a:t>
            </a:r>
          </a:p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>
                <a:solidFill>
                  <a:srgbClr val="000000"/>
                </a:solidFill>
              </a:rPr>
              <a:t>monitoring server</a:t>
            </a:r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6008370" y="6979920"/>
            <a:ext cx="1645920" cy="1906"/>
          </a:xfrm>
          <a:prstGeom prst="line">
            <a:avLst/>
          </a:prstGeom>
          <a:noFill/>
          <a:ln w="5472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120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6076950" y="7056121"/>
            <a:ext cx="173736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08000" tIns="54000" rIns="108000" bIns="54000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>
                <a:solidFill>
                  <a:srgbClr val="000000"/>
                </a:solidFill>
              </a:rPr>
              <a:t>Firewall logs</a:t>
            </a:r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V="1">
            <a:off x="8406766" y="4531996"/>
            <a:ext cx="1904" cy="1653540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120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8677276" y="4261486"/>
            <a:ext cx="1927860" cy="1904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120"/>
          </a:p>
        </p:txBody>
      </p:sp>
      <p:sp>
        <p:nvSpPr>
          <p:cNvPr id="18447" name="Line 16"/>
          <p:cNvSpPr>
            <a:spLocks noChangeShapeType="1"/>
          </p:cNvSpPr>
          <p:nvPr/>
        </p:nvSpPr>
        <p:spPr bwMode="auto">
          <a:xfrm>
            <a:off x="5606416" y="6412230"/>
            <a:ext cx="1920240" cy="1906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120"/>
          </a:p>
        </p:txBody>
      </p:sp>
      <p:sp>
        <p:nvSpPr>
          <p:cNvPr id="18448" name="Text Box 17"/>
          <p:cNvSpPr txBox="1">
            <a:spLocks noChangeArrowheads="1"/>
          </p:cNvSpPr>
          <p:nvPr/>
        </p:nvSpPr>
        <p:spPr bwMode="auto">
          <a:xfrm>
            <a:off x="5133976" y="6459856"/>
            <a:ext cx="2533650" cy="43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08000" tIns="54000" rIns="108000" bIns="54000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>
                <a:solidFill>
                  <a:srgbClr val="000000"/>
                </a:solidFill>
              </a:rPr>
              <a:t>Linux system logs</a:t>
            </a:r>
          </a:p>
        </p:txBody>
      </p:sp>
      <p:pic>
        <p:nvPicPr>
          <p:cNvPr id="18449" name="Picture 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0891" y="3888106"/>
            <a:ext cx="697230" cy="8477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450" name="Text Box 20"/>
          <p:cNvSpPr txBox="1">
            <a:spLocks noChangeArrowheads="1"/>
          </p:cNvSpPr>
          <p:nvPr/>
        </p:nvSpPr>
        <p:spPr bwMode="auto">
          <a:xfrm>
            <a:off x="2442210" y="4625340"/>
            <a:ext cx="3810000" cy="7677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108000" tIns="54000" rIns="108000" bIns="54000"/>
          <a:lstStyle/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>
                <a:solidFill>
                  <a:srgbClr val="000000"/>
                </a:solidFill>
              </a:rPr>
              <a:t>Linux system administrator</a:t>
            </a:r>
          </a:p>
          <a:p>
            <a:pPr>
              <a:tabLst>
                <a:tab pos="0" algn="l"/>
                <a:tab pos="548640" algn="l"/>
                <a:tab pos="1097280" algn="l"/>
                <a:tab pos="1645920" algn="l"/>
                <a:tab pos="2194560" algn="l"/>
                <a:tab pos="2743200" algn="l"/>
                <a:tab pos="3291840" algn="l"/>
                <a:tab pos="3840480" algn="l"/>
                <a:tab pos="4389120" algn="l"/>
                <a:tab pos="4937760" algn="l"/>
                <a:tab pos="5486400" algn="l"/>
                <a:tab pos="6035040" algn="l"/>
                <a:tab pos="6583680" algn="l"/>
                <a:tab pos="7132320" algn="l"/>
                <a:tab pos="7680960" algn="l"/>
                <a:tab pos="8229600" algn="l"/>
                <a:tab pos="8778240" algn="l"/>
                <a:tab pos="9326880" algn="l"/>
                <a:tab pos="9875520" algn="l"/>
                <a:tab pos="10424160" algn="l"/>
                <a:tab pos="10972800" algn="l"/>
              </a:tabLst>
            </a:pPr>
            <a:r>
              <a:rPr lang="en-US" sz="3120">
                <a:solidFill>
                  <a:srgbClr val="000000"/>
                </a:solidFill>
              </a:rPr>
              <a:t>monitors from a central location</a:t>
            </a:r>
          </a:p>
        </p:txBody>
      </p:sp>
      <p:sp>
        <p:nvSpPr>
          <p:cNvPr id="18451" name="Line 15"/>
          <p:cNvSpPr>
            <a:spLocks noChangeShapeType="1"/>
          </p:cNvSpPr>
          <p:nvPr/>
        </p:nvSpPr>
        <p:spPr bwMode="auto">
          <a:xfrm>
            <a:off x="8374380" y="3061336"/>
            <a:ext cx="0" cy="626744"/>
          </a:xfrm>
          <a:prstGeom prst="line">
            <a:avLst/>
          </a:prstGeom>
          <a:noFill/>
          <a:ln w="5472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120"/>
          </a:p>
        </p:txBody>
      </p:sp>
      <p:sp>
        <p:nvSpPr>
          <p:cNvPr id="18452" name="Line 19"/>
          <p:cNvSpPr>
            <a:spLocks noChangeShapeType="1"/>
          </p:cNvSpPr>
          <p:nvPr/>
        </p:nvSpPr>
        <p:spPr bwMode="auto">
          <a:xfrm flipH="1">
            <a:off x="3926206" y="4391026"/>
            <a:ext cx="3855720" cy="0"/>
          </a:xfrm>
          <a:prstGeom prst="line">
            <a:avLst/>
          </a:prstGeom>
          <a:noFill/>
          <a:ln w="5472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3120"/>
          </a:p>
        </p:txBody>
      </p:sp>
    </p:spTree>
    <p:extLst>
      <p:ext uri="{BB962C8B-B14F-4D97-AF65-F5344CB8AC3E}">
        <p14:creationId xmlns:p14="http://schemas.microsoft.com/office/powerpoint/2010/main" val="11482155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>
                <a:solidFill>
                  <a:schemeClr val="tx2"/>
                </a:solidFill>
              </a:rPr>
              <a:t>Logwatch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476500" y="1424825"/>
            <a:ext cx="9959340" cy="5830324"/>
          </a:xfrm>
        </p:spPr>
        <p:txBody>
          <a:bodyPr>
            <a:normAutofit lnSpcReduction="10000"/>
          </a:bodyPr>
          <a:lstStyle/>
          <a:p>
            <a:r>
              <a:rPr lang="en-US" sz="3120" dirty="0"/>
              <a:t>It is a program written in Perl scripting language that consolidates information from various log files and creates a report.</a:t>
            </a:r>
          </a:p>
          <a:p>
            <a:r>
              <a:rPr lang="en-US" sz="3120" dirty="0"/>
              <a:t>In Fedora, it is installed by default and runs daily. </a:t>
            </a:r>
          </a:p>
          <a:p>
            <a:r>
              <a:rPr lang="en-US" sz="3120" dirty="0"/>
              <a:t>Its main configuration file is /</a:t>
            </a:r>
            <a:r>
              <a:rPr lang="en-US" sz="3120" dirty="0" err="1"/>
              <a:t>etc</a:t>
            </a:r>
            <a:r>
              <a:rPr lang="en-US" sz="3120" dirty="0"/>
              <a:t>/</a:t>
            </a:r>
            <a:r>
              <a:rPr lang="en-US" sz="3120" dirty="0" err="1"/>
              <a:t>logwatch</a:t>
            </a:r>
            <a:r>
              <a:rPr lang="en-US" sz="3120" dirty="0"/>
              <a:t>/</a:t>
            </a:r>
            <a:r>
              <a:rPr lang="en-US" sz="3120" dirty="0" err="1"/>
              <a:t>conf</a:t>
            </a:r>
            <a:r>
              <a:rPr lang="en-US" sz="3120" dirty="0"/>
              <a:t>/</a:t>
            </a:r>
            <a:r>
              <a:rPr lang="en-US" sz="3120" dirty="0" err="1"/>
              <a:t>logwatch.conf</a:t>
            </a:r>
            <a:r>
              <a:rPr lang="en-US" sz="3120" dirty="0"/>
              <a:t>.</a:t>
            </a:r>
          </a:p>
          <a:p>
            <a:r>
              <a:rPr lang="en-US" sz="3120" dirty="0"/>
              <a:t>Its configuration allows to set range of dates from the log files. By default, it reads logs from the previous day.</a:t>
            </a:r>
          </a:p>
          <a:p>
            <a:r>
              <a:rPr lang="en-US" sz="3120" dirty="0"/>
              <a:t>The reporting level of activity can be set as low, medium, or high.</a:t>
            </a:r>
          </a:p>
        </p:txBody>
      </p:sp>
    </p:spTree>
    <p:extLst>
      <p:ext uri="{BB962C8B-B14F-4D97-AF65-F5344CB8AC3E}">
        <p14:creationId xmlns:p14="http://schemas.microsoft.com/office/powerpoint/2010/main" val="7703439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>
                <a:solidFill>
                  <a:schemeClr val="tx2"/>
                </a:solidFill>
              </a:rPr>
              <a:t>Logcheck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476500" y="1670486"/>
            <a:ext cx="9959340" cy="519513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360" dirty="0">
                <a:solidFill>
                  <a:srgbClr val="000000"/>
                </a:solidFill>
              </a:rPr>
              <a:t>It is used mostly on Debian-based systems, such as Ubuntu</a:t>
            </a:r>
            <a:r>
              <a:rPr lang="en-US" sz="3120" dirty="0"/>
              <a:t>.</a:t>
            </a:r>
          </a:p>
          <a:p>
            <a:pPr marL="266700" indent="-266700">
              <a:spcBef>
                <a:spcPts val="540"/>
              </a:spcBef>
              <a:buFont typeface="Wingdings" pitchFamily="2" charset="2"/>
              <a:buChar char=""/>
              <a:tabLst>
                <a:tab pos="266700" algn="l"/>
                <a:tab pos="815340" algn="l"/>
                <a:tab pos="1363980" algn="l"/>
                <a:tab pos="1912620" algn="l"/>
                <a:tab pos="2461260" algn="l"/>
                <a:tab pos="3009900" algn="l"/>
                <a:tab pos="3558540" algn="l"/>
                <a:tab pos="4107180" algn="l"/>
                <a:tab pos="4655820" algn="l"/>
                <a:tab pos="5204460" algn="l"/>
                <a:tab pos="5753100" algn="l"/>
                <a:tab pos="6301740" algn="l"/>
                <a:tab pos="6850380" algn="l"/>
                <a:tab pos="7399020" algn="l"/>
                <a:tab pos="7947660" algn="l"/>
                <a:tab pos="8496300" algn="l"/>
                <a:tab pos="9044940" algn="l"/>
                <a:tab pos="9593580" algn="l"/>
                <a:tab pos="10142220" algn="l"/>
                <a:tab pos="10690860" algn="l"/>
                <a:tab pos="11239500" algn="l"/>
              </a:tabLst>
              <a:defRPr/>
            </a:pPr>
            <a:r>
              <a:rPr lang="en-US" sz="3360" dirty="0">
                <a:solidFill>
                  <a:srgbClr val="000000"/>
                </a:solidFill>
              </a:rPr>
              <a:t>By default, it runs every hour and upon a reboot.</a:t>
            </a:r>
          </a:p>
          <a:p>
            <a:pPr marL="266700" indent="-266700">
              <a:spcBef>
                <a:spcPts val="540"/>
              </a:spcBef>
              <a:buFont typeface="Wingdings" pitchFamily="2" charset="2"/>
              <a:buChar char=""/>
              <a:tabLst>
                <a:tab pos="266700" algn="l"/>
                <a:tab pos="815340" algn="l"/>
                <a:tab pos="1363980" algn="l"/>
                <a:tab pos="1912620" algn="l"/>
                <a:tab pos="2461260" algn="l"/>
                <a:tab pos="3009900" algn="l"/>
                <a:tab pos="3558540" algn="l"/>
                <a:tab pos="4107180" algn="l"/>
                <a:tab pos="4655820" algn="l"/>
                <a:tab pos="5204460" algn="l"/>
                <a:tab pos="5753100" algn="l"/>
                <a:tab pos="6301740" algn="l"/>
                <a:tab pos="6850380" algn="l"/>
                <a:tab pos="7399020" algn="l"/>
                <a:tab pos="7947660" algn="l"/>
                <a:tab pos="8496300" algn="l"/>
                <a:tab pos="9044940" algn="l"/>
                <a:tab pos="9593580" algn="l"/>
                <a:tab pos="10142220" algn="l"/>
                <a:tab pos="10690860" algn="l"/>
                <a:tab pos="11239500" algn="l"/>
              </a:tabLst>
              <a:defRPr/>
            </a:pPr>
            <a:r>
              <a:rPr lang="en-US" sz="3360" dirty="0">
                <a:solidFill>
                  <a:srgbClr val="000000"/>
                </a:solidFill>
              </a:rPr>
              <a:t>Its main configuration file is /etc/logcheck/logcheck.conf.</a:t>
            </a:r>
          </a:p>
          <a:p>
            <a:pPr marL="266700" indent="-266700">
              <a:spcBef>
                <a:spcPts val="540"/>
              </a:spcBef>
              <a:buFont typeface="Wingdings" pitchFamily="2" charset="2"/>
              <a:buChar char=""/>
              <a:tabLst>
                <a:tab pos="266700" algn="l"/>
                <a:tab pos="815340" algn="l"/>
                <a:tab pos="1363980" algn="l"/>
                <a:tab pos="1912620" algn="l"/>
                <a:tab pos="2461260" algn="l"/>
                <a:tab pos="3009900" algn="l"/>
                <a:tab pos="3558540" algn="l"/>
                <a:tab pos="4107180" algn="l"/>
                <a:tab pos="4655820" algn="l"/>
                <a:tab pos="5204460" algn="l"/>
                <a:tab pos="5753100" algn="l"/>
                <a:tab pos="6301740" algn="l"/>
                <a:tab pos="6850380" algn="l"/>
                <a:tab pos="7399020" algn="l"/>
                <a:tab pos="7947660" algn="l"/>
                <a:tab pos="8496300" algn="l"/>
                <a:tab pos="9044940" algn="l"/>
                <a:tab pos="9593580" algn="l"/>
                <a:tab pos="10142220" algn="l"/>
                <a:tab pos="10690860" algn="l"/>
                <a:tab pos="11239500" algn="l"/>
              </a:tabLst>
              <a:defRPr/>
            </a:pPr>
            <a:r>
              <a:rPr lang="en-US" sz="3360" dirty="0">
                <a:solidFill>
                  <a:srgbClr val="000000"/>
                </a:solidFill>
              </a:rPr>
              <a:t>The log files to monitor are set in the /etc/logcheck/logcheck.logfiles file.</a:t>
            </a:r>
          </a:p>
          <a:p>
            <a:pPr marL="266700" indent="-266700">
              <a:spcBef>
                <a:spcPts val="540"/>
              </a:spcBef>
              <a:buFont typeface="Wingdings" pitchFamily="2" charset="2"/>
              <a:buChar char=""/>
              <a:tabLst>
                <a:tab pos="266700" algn="l"/>
                <a:tab pos="815340" algn="l"/>
                <a:tab pos="1363980" algn="l"/>
                <a:tab pos="1912620" algn="l"/>
                <a:tab pos="2461260" algn="l"/>
                <a:tab pos="3009900" algn="l"/>
                <a:tab pos="3558540" algn="l"/>
                <a:tab pos="4107180" algn="l"/>
                <a:tab pos="4655820" algn="l"/>
                <a:tab pos="5204460" algn="l"/>
                <a:tab pos="5753100" algn="l"/>
                <a:tab pos="6301740" algn="l"/>
                <a:tab pos="6850380" algn="l"/>
                <a:tab pos="7399020" algn="l"/>
                <a:tab pos="7947660" algn="l"/>
                <a:tab pos="8496300" algn="l"/>
                <a:tab pos="9044940" algn="l"/>
                <a:tab pos="9593580" algn="l"/>
                <a:tab pos="10142220" algn="l"/>
                <a:tab pos="10690860" algn="l"/>
                <a:tab pos="11239500" algn="l"/>
              </a:tabLst>
              <a:defRPr/>
            </a:pPr>
            <a:r>
              <a:rPr lang="en-US" sz="3360" dirty="0">
                <a:solidFill>
                  <a:srgbClr val="000000"/>
                </a:solidFill>
              </a:rPr>
              <a:t>It supports paranoid, server, and workstation levels of output</a:t>
            </a:r>
            <a:r>
              <a:rPr lang="en-US" sz="312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95284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Identify System State Baseline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476500" y="1858921"/>
          <a:ext cx="9959340" cy="5118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781830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>
                <a:solidFill>
                  <a:schemeClr val="tx2"/>
                </a:solidFill>
              </a:rPr>
              <a:t>Host-Based Intrusion Detectors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476500" y="1735995"/>
            <a:ext cx="9959340" cy="5129624"/>
          </a:xfrm>
        </p:spPr>
        <p:txBody>
          <a:bodyPr/>
          <a:lstStyle/>
          <a:p>
            <a:r>
              <a:rPr lang="en-US" sz="3840" dirty="0"/>
              <a:t>Provide a solution to the “needle in the haystack” problem</a:t>
            </a:r>
          </a:p>
          <a:p>
            <a:r>
              <a:rPr lang="en-US" sz="3840" dirty="0"/>
              <a:t>Provide a layer of security</a:t>
            </a:r>
          </a:p>
          <a:p>
            <a:r>
              <a:rPr lang="en-US" sz="3840" dirty="0"/>
              <a:t>Help establish a baseline for files, processes, and ports</a:t>
            </a:r>
          </a:p>
        </p:txBody>
      </p:sp>
    </p:spTree>
    <p:extLst>
      <p:ext uri="{BB962C8B-B14F-4D97-AF65-F5344CB8AC3E}">
        <p14:creationId xmlns:p14="http://schemas.microsoft.com/office/powerpoint/2010/main" val="183052174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476500" y="365760"/>
            <a:ext cx="9959340" cy="571500"/>
          </a:xfrm>
        </p:spPr>
        <p:txBody>
          <a:bodyPr>
            <a:normAutofit fontScale="90000"/>
          </a:bodyPr>
          <a:lstStyle/>
          <a:p>
            <a:r>
              <a:rPr lang="en-US" sz="4800">
                <a:solidFill>
                  <a:schemeClr val="tx2"/>
                </a:solidFill>
              </a:rPr>
              <a:t>File Integrity Checkers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476500" y="1719618"/>
            <a:ext cx="9959340" cy="5142192"/>
          </a:xfrm>
        </p:spPr>
        <p:txBody>
          <a:bodyPr/>
          <a:lstStyle/>
          <a:p>
            <a:r>
              <a:rPr lang="en-US" sz="3840" dirty="0"/>
              <a:t>Tripwire</a:t>
            </a:r>
          </a:p>
          <a:p>
            <a:r>
              <a:rPr lang="en-US" sz="3840" dirty="0"/>
              <a:t>Advanced Intrusion Detection Environment (AIDE)</a:t>
            </a:r>
          </a:p>
          <a:p>
            <a:r>
              <a:rPr lang="en-US" sz="3840" dirty="0" err="1"/>
              <a:t>Chkrootkit</a:t>
            </a:r>
            <a:endParaRPr lang="en-US" sz="3840" dirty="0"/>
          </a:p>
          <a:p>
            <a:r>
              <a:rPr lang="en-US" sz="3840" dirty="0"/>
              <a:t>Rootkit Hunter (</a:t>
            </a:r>
            <a:r>
              <a:rPr lang="en-US" sz="3840" dirty="0" err="1"/>
              <a:t>rkhunter</a:t>
            </a:r>
            <a:r>
              <a:rPr lang="en-US" sz="3840" dirty="0"/>
              <a:t>)</a:t>
            </a:r>
          </a:p>
          <a:p>
            <a:endParaRPr lang="en-US" dirty="0"/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81740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30621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669</Words>
  <Application>Microsoft Office PowerPoint</Application>
  <PresentationFormat>Custom</PresentationFormat>
  <Paragraphs>78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Helvetica Neue</vt:lpstr>
      <vt:lpstr>Tahoma</vt:lpstr>
      <vt:lpstr>Times New Roman</vt:lpstr>
      <vt:lpstr>Wingdings</vt:lpstr>
      <vt:lpstr>Default</vt:lpstr>
      <vt:lpstr>Open Source Platform and Network Administration</vt:lpstr>
      <vt:lpstr>PowerPoint Presentation</vt:lpstr>
      <vt:lpstr>Remote Logging</vt:lpstr>
      <vt:lpstr>Remote Monitoring and Logging</vt:lpstr>
      <vt:lpstr>Logwatch</vt:lpstr>
      <vt:lpstr>Logcheck</vt:lpstr>
      <vt:lpstr>Identify System State Baseline</vt:lpstr>
      <vt:lpstr>Host-Based Intrusion Detectors</vt:lpstr>
      <vt:lpstr>File Integrity Checkers</vt:lpstr>
      <vt:lpstr>A Tripwire Check</vt:lpstr>
      <vt:lpstr>Summary</vt:lpstr>
      <vt:lpstr>Virtual Labs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Reverse Engineering</dc:title>
  <cp:lastModifiedBy>Chi Nguyen Dinh</cp:lastModifiedBy>
  <cp:revision>56</cp:revision>
  <dcterms:modified xsi:type="dcterms:W3CDTF">2023-09-22T08:57:32Z</dcterms:modified>
</cp:coreProperties>
</file>