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0"/>
  </p:notesMasterIdLst>
  <p:handoutMasterIdLst>
    <p:handoutMasterId r:id="rId31"/>
  </p:handoutMasterIdLst>
  <p:sldIdLst>
    <p:sldId id="1507" r:id="rId6"/>
    <p:sldId id="1514" r:id="rId7"/>
    <p:sldId id="1517" r:id="rId8"/>
    <p:sldId id="1512" r:id="rId9"/>
    <p:sldId id="1519" r:id="rId10"/>
    <p:sldId id="1534" r:id="rId11"/>
    <p:sldId id="1533" r:id="rId12"/>
    <p:sldId id="1520" r:id="rId13"/>
    <p:sldId id="1521" r:id="rId14"/>
    <p:sldId id="1524" r:id="rId15"/>
    <p:sldId id="1513" r:id="rId16"/>
    <p:sldId id="1535" r:id="rId17"/>
    <p:sldId id="1522" r:id="rId18"/>
    <p:sldId id="1523" r:id="rId19"/>
    <p:sldId id="1525" r:id="rId20"/>
    <p:sldId id="1526" r:id="rId21"/>
    <p:sldId id="1527" r:id="rId22"/>
    <p:sldId id="1528" r:id="rId23"/>
    <p:sldId id="1529" r:id="rId24"/>
    <p:sldId id="1531" r:id="rId25"/>
    <p:sldId id="1532" r:id="rId26"/>
    <p:sldId id="1509" r:id="rId27"/>
    <p:sldId id="1516" r:id="rId28"/>
    <p:sldId id="1536" r:id="rId29"/>
  </p:sldIdLst>
  <p:sldSz cx="9144000" cy="6858000" type="screen4x3"/>
  <p:notesSz cx="7010400" cy="92964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51" autoAdjust="0"/>
    <p:restoredTop sz="94434" autoAdjust="0"/>
  </p:normalViewPr>
  <p:slideViewPr>
    <p:cSldViewPr snapToGrid="0" snapToObjects="1">
      <p:cViewPr varScale="1">
        <p:scale>
          <a:sx n="67" d="100"/>
          <a:sy n="67" d="100"/>
        </p:scale>
        <p:origin x="1542" y="66"/>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58"/>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DEF1-A6C6-4FB4-9FD6-20DA4F86AC3E}"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60C22DF8-26BA-4458-967D-F6D1786C401B}">
      <dgm:prSet phldrT="[Text]"/>
      <dgm:spPr/>
      <dgm:t>
        <a:bodyPr/>
        <a:lstStyle/>
        <a:p>
          <a:r>
            <a:rPr lang="en-US" dirty="0" smtClean="0"/>
            <a:t>Firefox Web browser</a:t>
          </a:r>
          <a:endParaRPr lang="en-US" dirty="0"/>
        </a:p>
      </dgm:t>
    </dgm:pt>
    <dgm:pt modelId="{D7487277-9963-4DF9-A1A0-819CDBEC4E25}" type="parTrans" cxnId="{ADC3C3EB-C531-4EBC-A914-A52D5830C542}">
      <dgm:prSet/>
      <dgm:spPr/>
      <dgm:t>
        <a:bodyPr/>
        <a:lstStyle/>
        <a:p>
          <a:endParaRPr lang="en-US"/>
        </a:p>
      </dgm:t>
    </dgm:pt>
    <dgm:pt modelId="{AE0A8ED3-3A2D-4BFE-8EF4-5A1F2CCC4C59}" type="sibTrans" cxnId="{ADC3C3EB-C531-4EBC-A914-A52D5830C542}">
      <dgm:prSet/>
      <dgm:spPr/>
      <dgm:t>
        <a:bodyPr/>
        <a:lstStyle/>
        <a:p>
          <a:endParaRPr lang="en-US"/>
        </a:p>
      </dgm:t>
    </dgm:pt>
    <dgm:pt modelId="{4600C490-14CE-4D9C-8D9B-2A65DBAF7A2A}">
      <dgm:prSet phldrT="[Text]"/>
      <dgm:spPr/>
      <dgm:t>
        <a:bodyPr/>
        <a:lstStyle/>
        <a:p>
          <a:r>
            <a:rPr lang="en-US" dirty="0" smtClean="0"/>
            <a:t>OpenOffice.org suite</a:t>
          </a:r>
          <a:endParaRPr lang="en-US" dirty="0"/>
        </a:p>
      </dgm:t>
    </dgm:pt>
    <dgm:pt modelId="{31FA5460-B7D4-42FA-84CD-A9A8BAF6BA16}" type="parTrans" cxnId="{8802D8CF-5BBE-4BBF-A34A-64B879D71940}">
      <dgm:prSet/>
      <dgm:spPr/>
      <dgm:t>
        <a:bodyPr/>
        <a:lstStyle/>
        <a:p>
          <a:endParaRPr lang="en-US"/>
        </a:p>
      </dgm:t>
    </dgm:pt>
    <dgm:pt modelId="{3418983D-8FE2-4304-A5C2-279D228DCC9E}" type="sibTrans" cxnId="{8802D8CF-5BBE-4BBF-A34A-64B879D71940}">
      <dgm:prSet/>
      <dgm:spPr/>
      <dgm:t>
        <a:bodyPr/>
        <a:lstStyle/>
        <a:p>
          <a:endParaRPr lang="en-US"/>
        </a:p>
      </dgm:t>
    </dgm:pt>
    <dgm:pt modelId="{DBCACF95-CFF7-4CC4-BCB8-938A30B902F7}">
      <dgm:prSet phldrT="[Text]"/>
      <dgm:spPr/>
      <dgm:t>
        <a:bodyPr/>
        <a:lstStyle/>
        <a:p>
          <a:r>
            <a:rPr lang="en-US" dirty="0" smtClean="0"/>
            <a:t>Thunderbird</a:t>
          </a:r>
          <a:br>
            <a:rPr lang="en-US" dirty="0" smtClean="0"/>
          </a:br>
          <a:r>
            <a:rPr lang="en-US" dirty="0" smtClean="0"/>
            <a:t>e-mail client</a:t>
          </a:r>
          <a:endParaRPr lang="en-US" dirty="0"/>
        </a:p>
      </dgm:t>
    </dgm:pt>
    <dgm:pt modelId="{E1EABD86-1E97-476A-A6FB-C7223D17F8E5}" type="parTrans" cxnId="{0BCCAC7E-00E5-4B2C-A9FA-065D7D131C36}">
      <dgm:prSet/>
      <dgm:spPr/>
      <dgm:t>
        <a:bodyPr/>
        <a:lstStyle/>
        <a:p>
          <a:endParaRPr lang="en-US"/>
        </a:p>
      </dgm:t>
    </dgm:pt>
    <dgm:pt modelId="{510E6F4B-D7E9-46C7-9F2A-909C5F87B1B5}" type="sibTrans" cxnId="{0BCCAC7E-00E5-4B2C-A9FA-065D7D131C36}">
      <dgm:prSet/>
      <dgm:spPr/>
      <dgm:t>
        <a:bodyPr/>
        <a:lstStyle/>
        <a:p>
          <a:endParaRPr lang="en-US"/>
        </a:p>
      </dgm:t>
    </dgm:pt>
    <dgm:pt modelId="{88F81721-09A8-42CE-8C4E-FCFFF63AF4E3}">
      <dgm:prSet phldrT="[Text]"/>
      <dgm:spPr/>
      <dgm:t>
        <a:bodyPr/>
        <a:lstStyle/>
        <a:p>
          <a:r>
            <a:rPr lang="en-US" dirty="0" smtClean="0"/>
            <a:t>Scribus desktop </a:t>
          </a:r>
          <a:endParaRPr lang="en-US" dirty="0"/>
        </a:p>
      </dgm:t>
    </dgm:pt>
    <dgm:pt modelId="{D4851C97-B2B8-4A49-917B-1879A637782F}" type="parTrans" cxnId="{8EAFF1C7-9F08-4FA4-9A1D-885AF2CAEB19}">
      <dgm:prSet/>
      <dgm:spPr/>
      <dgm:t>
        <a:bodyPr/>
        <a:lstStyle/>
        <a:p>
          <a:endParaRPr lang="en-US"/>
        </a:p>
      </dgm:t>
    </dgm:pt>
    <dgm:pt modelId="{103B1E36-270E-4EDF-A3FD-665A47216A4E}" type="sibTrans" cxnId="{8EAFF1C7-9F08-4FA4-9A1D-885AF2CAEB19}">
      <dgm:prSet/>
      <dgm:spPr/>
      <dgm:t>
        <a:bodyPr/>
        <a:lstStyle/>
        <a:p>
          <a:endParaRPr lang="en-US"/>
        </a:p>
      </dgm:t>
    </dgm:pt>
    <dgm:pt modelId="{8F78C46B-AB81-46EF-B653-4DFE050FDEAE}">
      <dgm:prSet phldrT="[Text]"/>
      <dgm:spPr/>
      <dgm:t>
        <a:bodyPr/>
        <a:lstStyle/>
        <a:p>
          <a:r>
            <a:rPr lang="en-US" dirty="0" smtClean="0"/>
            <a:t>Kino video editor</a:t>
          </a:r>
          <a:endParaRPr lang="en-US" dirty="0"/>
        </a:p>
      </dgm:t>
    </dgm:pt>
    <dgm:pt modelId="{CF204205-9D87-4399-A82E-18EE97B0F56A}" type="parTrans" cxnId="{F04FB3D5-AEC7-4254-8403-EFB9EB05F758}">
      <dgm:prSet/>
      <dgm:spPr/>
      <dgm:t>
        <a:bodyPr/>
        <a:lstStyle/>
        <a:p>
          <a:endParaRPr lang="en-US"/>
        </a:p>
      </dgm:t>
    </dgm:pt>
    <dgm:pt modelId="{035F8023-DA0E-4FC0-8FE4-4DC0FBB754A9}" type="sibTrans" cxnId="{F04FB3D5-AEC7-4254-8403-EFB9EB05F758}">
      <dgm:prSet/>
      <dgm:spPr/>
      <dgm:t>
        <a:bodyPr/>
        <a:lstStyle/>
        <a:p>
          <a:endParaRPr lang="en-US"/>
        </a:p>
      </dgm:t>
    </dgm:pt>
    <dgm:pt modelId="{0561F638-F460-4AE0-BC9E-26D4BFF57E59}" type="pres">
      <dgm:prSet presAssocID="{A33FDEF1-A6C6-4FB4-9FD6-20DA4F86AC3E}" presName="diagram" presStyleCnt="0">
        <dgm:presLayoutVars>
          <dgm:dir/>
          <dgm:resizeHandles val="exact"/>
        </dgm:presLayoutVars>
      </dgm:prSet>
      <dgm:spPr/>
      <dgm:t>
        <a:bodyPr/>
        <a:lstStyle/>
        <a:p>
          <a:endParaRPr lang="en-US"/>
        </a:p>
      </dgm:t>
    </dgm:pt>
    <dgm:pt modelId="{3CD16C36-9212-498D-8011-6A02127B1EDE}" type="pres">
      <dgm:prSet presAssocID="{60C22DF8-26BA-4458-967D-F6D1786C401B}" presName="node" presStyleLbl="node1" presStyleIdx="0" presStyleCnt="5">
        <dgm:presLayoutVars>
          <dgm:bulletEnabled val="1"/>
        </dgm:presLayoutVars>
      </dgm:prSet>
      <dgm:spPr/>
      <dgm:t>
        <a:bodyPr/>
        <a:lstStyle/>
        <a:p>
          <a:endParaRPr lang="en-US"/>
        </a:p>
      </dgm:t>
    </dgm:pt>
    <dgm:pt modelId="{797FF8A4-130F-45E4-A3D4-62423E42BE71}" type="pres">
      <dgm:prSet presAssocID="{AE0A8ED3-3A2D-4BFE-8EF4-5A1F2CCC4C59}" presName="sibTrans" presStyleCnt="0"/>
      <dgm:spPr/>
    </dgm:pt>
    <dgm:pt modelId="{8451711E-8AE7-4347-B5AF-B75066D4F872}" type="pres">
      <dgm:prSet presAssocID="{4600C490-14CE-4D9C-8D9B-2A65DBAF7A2A}" presName="node" presStyleLbl="node1" presStyleIdx="1" presStyleCnt="5">
        <dgm:presLayoutVars>
          <dgm:bulletEnabled val="1"/>
        </dgm:presLayoutVars>
      </dgm:prSet>
      <dgm:spPr/>
      <dgm:t>
        <a:bodyPr/>
        <a:lstStyle/>
        <a:p>
          <a:endParaRPr lang="en-US"/>
        </a:p>
      </dgm:t>
    </dgm:pt>
    <dgm:pt modelId="{2770B336-E76E-4244-83EF-84FFE8220885}" type="pres">
      <dgm:prSet presAssocID="{3418983D-8FE2-4304-A5C2-279D228DCC9E}" presName="sibTrans" presStyleCnt="0"/>
      <dgm:spPr/>
    </dgm:pt>
    <dgm:pt modelId="{6E7457C6-5605-41D2-9EB7-6897126482EA}" type="pres">
      <dgm:prSet presAssocID="{DBCACF95-CFF7-4CC4-BCB8-938A30B902F7}" presName="node" presStyleLbl="node1" presStyleIdx="2" presStyleCnt="5">
        <dgm:presLayoutVars>
          <dgm:bulletEnabled val="1"/>
        </dgm:presLayoutVars>
      </dgm:prSet>
      <dgm:spPr/>
      <dgm:t>
        <a:bodyPr/>
        <a:lstStyle/>
        <a:p>
          <a:endParaRPr lang="en-US"/>
        </a:p>
      </dgm:t>
    </dgm:pt>
    <dgm:pt modelId="{021A5055-664D-4CCE-A9FA-F398A8626C9D}" type="pres">
      <dgm:prSet presAssocID="{510E6F4B-D7E9-46C7-9F2A-909C5F87B1B5}" presName="sibTrans" presStyleCnt="0"/>
      <dgm:spPr/>
    </dgm:pt>
    <dgm:pt modelId="{F277070C-2ECD-474F-91E6-D9E4BBF5D646}" type="pres">
      <dgm:prSet presAssocID="{88F81721-09A8-42CE-8C4E-FCFFF63AF4E3}" presName="node" presStyleLbl="node1" presStyleIdx="3" presStyleCnt="5">
        <dgm:presLayoutVars>
          <dgm:bulletEnabled val="1"/>
        </dgm:presLayoutVars>
      </dgm:prSet>
      <dgm:spPr/>
      <dgm:t>
        <a:bodyPr/>
        <a:lstStyle/>
        <a:p>
          <a:endParaRPr lang="en-US"/>
        </a:p>
      </dgm:t>
    </dgm:pt>
    <dgm:pt modelId="{875D0A9F-B87E-40EB-86E6-8C40264A44EE}" type="pres">
      <dgm:prSet presAssocID="{103B1E36-270E-4EDF-A3FD-665A47216A4E}" presName="sibTrans" presStyleCnt="0"/>
      <dgm:spPr/>
    </dgm:pt>
    <dgm:pt modelId="{ABF09976-2851-45EC-9677-61589722D161}" type="pres">
      <dgm:prSet presAssocID="{8F78C46B-AB81-46EF-B653-4DFE050FDEAE}" presName="node" presStyleLbl="node1" presStyleIdx="4" presStyleCnt="5">
        <dgm:presLayoutVars>
          <dgm:bulletEnabled val="1"/>
        </dgm:presLayoutVars>
      </dgm:prSet>
      <dgm:spPr/>
      <dgm:t>
        <a:bodyPr/>
        <a:lstStyle/>
        <a:p>
          <a:endParaRPr lang="en-US"/>
        </a:p>
      </dgm:t>
    </dgm:pt>
  </dgm:ptLst>
  <dgm:cxnLst>
    <dgm:cxn modelId="{C4CD8195-38DC-442C-8AA8-EB988FB76723}" type="presOf" srcId="{88F81721-09A8-42CE-8C4E-FCFFF63AF4E3}" destId="{F277070C-2ECD-474F-91E6-D9E4BBF5D646}" srcOrd="0" destOrd="0" presId="urn:microsoft.com/office/officeart/2005/8/layout/default"/>
    <dgm:cxn modelId="{8EAFF1C7-9F08-4FA4-9A1D-885AF2CAEB19}" srcId="{A33FDEF1-A6C6-4FB4-9FD6-20DA4F86AC3E}" destId="{88F81721-09A8-42CE-8C4E-FCFFF63AF4E3}" srcOrd="3" destOrd="0" parTransId="{D4851C97-B2B8-4A49-917B-1879A637782F}" sibTransId="{103B1E36-270E-4EDF-A3FD-665A47216A4E}"/>
    <dgm:cxn modelId="{F04FB3D5-AEC7-4254-8403-EFB9EB05F758}" srcId="{A33FDEF1-A6C6-4FB4-9FD6-20DA4F86AC3E}" destId="{8F78C46B-AB81-46EF-B653-4DFE050FDEAE}" srcOrd="4" destOrd="0" parTransId="{CF204205-9D87-4399-A82E-18EE97B0F56A}" sibTransId="{035F8023-DA0E-4FC0-8FE4-4DC0FBB754A9}"/>
    <dgm:cxn modelId="{ADC3C3EB-C531-4EBC-A914-A52D5830C542}" srcId="{A33FDEF1-A6C6-4FB4-9FD6-20DA4F86AC3E}" destId="{60C22DF8-26BA-4458-967D-F6D1786C401B}" srcOrd="0" destOrd="0" parTransId="{D7487277-9963-4DF9-A1A0-819CDBEC4E25}" sibTransId="{AE0A8ED3-3A2D-4BFE-8EF4-5A1F2CCC4C59}"/>
    <dgm:cxn modelId="{8B36D4DC-CC44-44F8-9DE0-FEFA943427BF}" type="presOf" srcId="{8F78C46B-AB81-46EF-B653-4DFE050FDEAE}" destId="{ABF09976-2851-45EC-9677-61589722D161}" srcOrd="0" destOrd="0" presId="urn:microsoft.com/office/officeart/2005/8/layout/default"/>
    <dgm:cxn modelId="{69BE85C3-A573-4964-B059-158DF3A89482}" type="presOf" srcId="{4600C490-14CE-4D9C-8D9B-2A65DBAF7A2A}" destId="{8451711E-8AE7-4347-B5AF-B75066D4F872}" srcOrd="0" destOrd="0" presId="urn:microsoft.com/office/officeart/2005/8/layout/default"/>
    <dgm:cxn modelId="{FE5DADDE-C693-49F4-ADBD-121A427B593D}" type="presOf" srcId="{DBCACF95-CFF7-4CC4-BCB8-938A30B902F7}" destId="{6E7457C6-5605-41D2-9EB7-6897126482EA}" srcOrd="0" destOrd="0" presId="urn:microsoft.com/office/officeart/2005/8/layout/default"/>
    <dgm:cxn modelId="{8802D8CF-5BBE-4BBF-A34A-64B879D71940}" srcId="{A33FDEF1-A6C6-4FB4-9FD6-20DA4F86AC3E}" destId="{4600C490-14CE-4D9C-8D9B-2A65DBAF7A2A}" srcOrd="1" destOrd="0" parTransId="{31FA5460-B7D4-42FA-84CD-A9A8BAF6BA16}" sibTransId="{3418983D-8FE2-4304-A5C2-279D228DCC9E}"/>
    <dgm:cxn modelId="{0BCCAC7E-00E5-4B2C-A9FA-065D7D131C36}" srcId="{A33FDEF1-A6C6-4FB4-9FD6-20DA4F86AC3E}" destId="{DBCACF95-CFF7-4CC4-BCB8-938A30B902F7}" srcOrd="2" destOrd="0" parTransId="{E1EABD86-1E97-476A-A6FB-C7223D17F8E5}" sibTransId="{510E6F4B-D7E9-46C7-9F2A-909C5F87B1B5}"/>
    <dgm:cxn modelId="{E9AD631F-4429-4969-BDE3-5FFA45547ACC}" type="presOf" srcId="{60C22DF8-26BA-4458-967D-F6D1786C401B}" destId="{3CD16C36-9212-498D-8011-6A02127B1EDE}" srcOrd="0" destOrd="0" presId="urn:microsoft.com/office/officeart/2005/8/layout/default"/>
    <dgm:cxn modelId="{D47D3180-D48D-41B0-9C85-5B9ED83C9833}" type="presOf" srcId="{A33FDEF1-A6C6-4FB4-9FD6-20DA4F86AC3E}" destId="{0561F638-F460-4AE0-BC9E-26D4BFF57E59}" srcOrd="0" destOrd="0" presId="urn:microsoft.com/office/officeart/2005/8/layout/default"/>
    <dgm:cxn modelId="{B55889F4-4075-4D0F-A274-63F727CD71C8}" type="presParOf" srcId="{0561F638-F460-4AE0-BC9E-26D4BFF57E59}" destId="{3CD16C36-9212-498D-8011-6A02127B1EDE}" srcOrd="0" destOrd="0" presId="urn:microsoft.com/office/officeart/2005/8/layout/default"/>
    <dgm:cxn modelId="{E77CFAC1-2C58-4810-9087-570FB3CD36B0}" type="presParOf" srcId="{0561F638-F460-4AE0-BC9E-26D4BFF57E59}" destId="{797FF8A4-130F-45E4-A3D4-62423E42BE71}" srcOrd="1" destOrd="0" presId="urn:microsoft.com/office/officeart/2005/8/layout/default"/>
    <dgm:cxn modelId="{58B0D95D-513A-411D-B034-568C0BF94478}" type="presParOf" srcId="{0561F638-F460-4AE0-BC9E-26D4BFF57E59}" destId="{8451711E-8AE7-4347-B5AF-B75066D4F872}" srcOrd="2" destOrd="0" presId="urn:microsoft.com/office/officeart/2005/8/layout/default"/>
    <dgm:cxn modelId="{EA069F14-0533-4A73-B525-C9401F68C02C}" type="presParOf" srcId="{0561F638-F460-4AE0-BC9E-26D4BFF57E59}" destId="{2770B336-E76E-4244-83EF-84FFE8220885}" srcOrd="3" destOrd="0" presId="urn:microsoft.com/office/officeart/2005/8/layout/default"/>
    <dgm:cxn modelId="{1CCD18CC-5AA5-49D2-B547-04439740F185}" type="presParOf" srcId="{0561F638-F460-4AE0-BC9E-26D4BFF57E59}" destId="{6E7457C6-5605-41D2-9EB7-6897126482EA}" srcOrd="4" destOrd="0" presId="urn:microsoft.com/office/officeart/2005/8/layout/default"/>
    <dgm:cxn modelId="{55CE6E5D-5825-40A2-88CB-EF52A8494183}" type="presParOf" srcId="{0561F638-F460-4AE0-BC9E-26D4BFF57E59}" destId="{021A5055-664D-4CCE-A9FA-F398A8626C9D}" srcOrd="5" destOrd="0" presId="urn:microsoft.com/office/officeart/2005/8/layout/default"/>
    <dgm:cxn modelId="{0B7022FC-68C8-42FC-9B21-48B9B3E3DCC7}" type="presParOf" srcId="{0561F638-F460-4AE0-BC9E-26D4BFF57E59}" destId="{F277070C-2ECD-474F-91E6-D9E4BBF5D646}" srcOrd="6" destOrd="0" presId="urn:microsoft.com/office/officeart/2005/8/layout/default"/>
    <dgm:cxn modelId="{1E081AA5-9419-41EF-A9C6-3F61A21F0AE5}" type="presParOf" srcId="{0561F638-F460-4AE0-BC9E-26D4BFF57E59}" destId="{875D0A9F-B87E-40EB-86E6-8C40264A44EE}" srcOrd="7" destOrd="0" presId="urn:microsoft.com/office/officeart/2005/8/layout/default"/>
    <dgm:cxn modelId="{65B56BB8-DBC4-4299-8A31-EB0D97700669}" type="presParOf" srcId="{0561F638-F460-4AE0-BC9E-26D4BFF57E59}" destId="{ABF09976-2851-45EC-9677-61589722D16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D14A61EB-045F-44E3-BE05-BBA86F327FC7}"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EF220C37-CC4C-4F30-84B6-49D0D423E32F}" type="slidenum">
              <a:rPr lang="en-US"/>
              <a:pPr>
                <a:defRPr/>
              </a:pPr>
              <a:t>‹#›</a:t>
            </a:fld>
            <a:endParaRPr lang="en-US" dirty="0"/>
          </a:p>
        </p:txBody>
      </p:sp>
    </p:spTree>
    <p:extLst>
      <p:ext uri="{BB962C8B-B14F-4D97-AF65-F5344CB8AC3E}">
        <p14:creationId xmlns:p14="http://schemas.microsoft.com/office/powerpoint/2010/main" val="171369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97B4DCB4-6985-47C3-A940-7A843AF071F2}" type="datetime1">
              <a:rPr lang="en-US"/>
              <a:pPr>
                <a:defRPr/>
              </a:pPr>
              <a:t>8/25/2014</a:t>
            </a:fld>
            <a:endParaRPr lang="en-US" dirty="0"/>
          </a:p>
        </p:txBody>
      </p:sp>
      <p:sp>
        <p:nvSpPr>
          <p:cNvPr id="2355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B4B86B78-CA67-4987-965D-D00039826386}" type="slidenum">
              <a:rPr lang="en-US"/>
              <a:pPr>
                <a:defRPr/>
              </a:pPr>
              <a:t>‹#›</a:t>
            </a:fld>
            <a:endParaRPr lang="en-US" dirty="0"/>
          </a:p>
        </p:txBody>
      </p:sp>
    </p:spTree>
    <p:extLst>
      <p:ext uri="{BB962C8B-B14F-4D97-AF65-F5344CB8AC3E}">
        <p14:creationId xmlns:p14="http://schemas.microsoft.com/office/powerpoint/2010/main" val="233846344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pPr defTabSz="931863"/>
            <a:fld id="{B7784DA1-A8FB-403C-8308-CE9BB037C8F0}" type="slidenum">
              <a:rPr lang="en-US" smtClean="0"/>
              <a:pPr defTabSz="931863"/>
              <a:t>1</a:t>
            </a:fld>
            <a:endParaRPr lang="en-US" dirty="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20105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were introduced to the Linux environment. You learned that compared to other operating systems, fewer viruses, worms, and other malware are written for Linux, but because most Linux software is released with open source code which makes it easier for someone with </a:t>
            </a:r>
            <a:r>
              <a:rPr lang="en-US" sz="1200" kern="1200" dirty="0" err="1" smtClean="0">
                <a:solidFill>
                  <a:schemeClr val="tx1"/>
                </a:solidFill>
                <a:effectLst/>
                <a:latin typeface="Times New Roman" pitchFamily="18" charset="0"/>
                <a:ea typeface="+mn-ea"/>
                <a:cs typeface="+mn-cs"/>
              </a:rPr>
              <a:t>malintent</a:t>
            </a:r>
            <a:r>
              <a:rPr lang="en-US" sz="1200" kern="1200" dirty="0" smtClean="0">
                <a:solidFill>
                  <a:schemeClr val="tx1"/>
                </a:solidFill>
                <a:effectLst/>
                <a:latin typeface="Times New Roman" pitchFamily="18" charset="0"/>
                <a:ea typeface="+mn-ea"/>
                <a:cs typeface="+mn-cs"/>
              </a:rPr>
              <a:t> to break into a system. You discovered that in this environment, the kernel is customizable and the administrator can configure the security controls in the manner that works best for the organization.</a:t>
            </a:r>
          </a:p>
          <a:p>
            <a:r>
              <a:rPr lang="en-US" sz="1200" kern="1200" dirty="0" smtClean="0">
                <a:solidFill>
                  <a:schemeClr val="tx1"/>
                </a:solidFill>
                <a:effectLst/>
                <a:latin typeface="Times New Roman" pitchFamily="18" charset="0"/>
                <a:ea typeface="+mn-ea"/>
                <a:cs typeface="+mn-cs"/>
              </a:rPr>
              <a:t> </a:t>
            </a:r>
          </a:p>
          <a:p>
            <a:r>
              <a:rPr lang="en-US" sz="1200" kern="1200" smtClean="0">
                <a:solidFill>
                  <a:schemeClr val="tx1"/>
                </a:solidFill>
                <a:effectLst/>
                <a:latin typeface="Times New Roman" pitchFamily="18" charset="0"/>
                <a:ea typeface="+mn-ea"/>
                <a:cs typeface="+mn-cs"/>
              </a:rPr>
              <a:t>In this lab, you will learn how to install the Linux CentOS operating system in a secure manner. You will create a new virtual machine, partition the hard drive, and install the Linux operating system. You also will create a non-root user account and verify that key services are (or are not) running.”</a:t>
            </a:r>
          </a:p>
          <a:p>
            <a:endParaRPr lang="en-US" dirty="0"/>
          </a:p>
        </p:txBody>
      </p:sp>
      <p:sp>
        <p:nvSpPr>
          <p:cNvPr id="4" name="Date Placeholder 3"/>
          <p:cNvSpPr>
            <a:spLocks noGrp="1"/>
          </p:cNvSpPr>
          <p:nvPr>
            <p:ph type="dt" idx="10"/>
          </p:nvPr>
        </p:nvSpPr>
        <p:spPr/>
        <p:txBody>
          <a:bodyPr/>
          <a:lstStyle/>
          <a:p>
            <a:pPr>
              <a:defRPr/>
            </a:pPr>
            <a:fld id="{97B4DCB4-6985-47C3-A940-7A843AF071F2}"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4B86B78-CA67-4987-965D-D00039826386}" type="slidenum">
              <a:rPr lang="en-US" smtClean="0"/>
              <a:pPr>
                <a:defRPr/>
              </a:pPr>
              <a:t>24</a:t>
            </a:fld>
            <a:endParaRPr lang="en-US" dirty="0"/>
          </a:p>
        </p:txBody>
      </p:sp>
    </p:spTree>
    <p:extLst>
      <p:ext uri="{BB962C8B-B14F-4D97-AF65-F5344CB8AC3E}">
        <p14:creationId xmlns:p14="http://schemas.microsoft.com/office/powerpoint/2010/main" val="414861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smtClean="0">
              <a:latin typeface="Arial" charset="0"/>
            </a:endParaRPr>
          </a:p>
        </p:txBody>
      </p:sp>
      <p:sp>
        <p:nvSpPr>
          <p:cNvPr id="25604" name="Slide Number Placeholder 3"/>
          <p:cNvSpPr>
            <a:spLocks noGrp="1"/>
          </p:cNvSpPr>
          <p:nvPr>
            <p:ph type="sldNum" sz="quarter" idx="5"/>
          </p:nvPr>
        </p:nvSpPr>
        <p:spPr>
          <a:noFill/>
        </p:spPr>
        <p:txBody>
          <a:bodyPr/>
          <a:lstStyle/>
          <a:p>
            <a:pPr defTabSz="931863"/>
            <a:fld id="{67604CDB-017F-46C8-BD2F-FBBBAD556EDF}" type="slidenum">
              <a:rPr lang="en-US" smtClean="0">
                <a:latin typeface="Arial" charset="0"/>
              </a:rPr>
              <a:pPr defTabSz="931863"/>
              <a:t>2</a:t>
            </a:fld>
            <a:endParaRPr lang="en-US" dirty="0" smtClean="0">
              <a:latin typeface="Arial" charset="0"/>
            </a:endParaRPr>
          </a:p>
        </p:txBody>
      </p:sp>
    </p:spTree>
    <p:extLst>
      <p:ext uri="{BB962C8B-B14F-4D97-AF65-F5344CB8AC3E}">
        <p14:creationId xmlns:p14="http://schemas.microsoft.com/office/powerpoint/2010/main" val="1608820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dirty="0" smtClean="0">
              <a:latin typeface="Arial" charset="0"/>
            </a:endParaRPr>
          </a:p>
        </p:txBody>
      </p:sp>
      <p:sp>
        <p:nvSpPr>
          <p:cNvPr id="26628" name="Slide Number Placeholder 3"/>
          <p:cNvSpPr>
            <a:spLocks noGrp="1"/>
          </p:cNvSpPr>
          <p:nvPr>
            <p:ph type="sldNum" sz="quarter" idx="5"/>
          </p:nvPr>
        </p:nvSpPr>
        <p:spPr>
          <a:noFill/>
        </p:spPr>
        <p:txBody>
          <a:bodyPr/>
          <a:lstStyle/>
          <a:p>
            <a:pPr defTabSz="931863"/>
            <a:fld id="{C089A984-5564-458A-BDCE-41991E91380C}" type="slidenum">
              <a:rPr lang="en-US" smtClean="0">
                <a:latin typeface="Arial" charset="0"/>
              </a:rPr>
              <a:pPr defTabSz="931863"/>
              <a:t>3</a:t>
            </a:fld>
            <a:endParaRPr lang="en-US" dirty="0" smtClean="0">
              <a:latin typeface="Arial" charset="0"/>
            </a:endParaRPr>
          </a:p>
        </p:txBody>
      </p:sp>
    </p:spTree>
    <p:extLst>
      <p:ext uri="{BB962C8B-B14F-4D97-AF65-F5344CB8AC3E}">
        <p14:creationId xmlns:p14="http://schemas.microsoft.com/office/powerpoint/2010/main" val="373840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dirty="0" smtClean="0"/>
          </a:p>
          <a:p>
            <a:r>
              <a:rPr lang="en-US" dirty="0" smtClean="0"/>
              <a:t>Framework selection</a:t>
            </a:r>
          </a:p>
        </p:txBody>
      </p:sp>
      <p:sp>
        <p:nvSpPr>
          <p:cNvPr id="27652" name="Date Placeholder 3"/>
          <p:cNvSpPr>
            <a:spLocks noGrp="1"/>
          </p:cNvSpPr>
          <p:nvPr>
            <p:ph type="dt" sz="quarter" idx="1"/>
          </p:nvPr>
        </p:nvSpPr>
        <p:spPr>
          <a:noFill/>
        </p:spPr>
        <p:txBody>
          <a:bodyPr/>
          <a:lstStyle/>
          <a:p>
            <a:pPr defTabSz="931863"/>
            <a:fld id="{22DE3C20-DF1A-4D8E-92CC-35E96C1233C5}" type="datetime1">
              <a:rPr lang="en-US" smtClean="0"/>
              <a:pPr defTabSz="931863"/>
              <a:t>8/25/2014</a:t>
            </a:fld>
            <a:endParaRPr lang="en-US" dirty="0" smtClean="0"/>
          </a:p>
        </p:txBody>
      </p:sp>
      <p:sp>
        <p:nvSpPr>
          <p:cNvPr id="27653" name="Footer Placeholder 4"/>
          <p:cNvSpPr>
            <a:spLocks noGrp="1"/>
          </p:cNvSpPr>
          <p:nvPr>
            <p:ph type="ftr" sz="quarter" idx="4"/>
          </p:nvPr>
        </p:nvSpPr>
        <p:spPr>
          <a:noFill/>
        </p:spPr>
        <p:txBody>
          <a:bodyPr/>
          <a:lstStyle/>
          <a:p>
            <a:pPr defTabSz="931863"/>
            <a:endParaRPr lang="en-US" dirty="0" smtClean="0"/>
          </a:p>
        </p:txBody>
      </p:sp>
      <p:sp>
        <p:nvSpPr>
          <p:cNvPr id="27654" name="Slide Number Placeholder 5"/>
          <p:cNvSpPr>
            <a:spLocks noGrp="1"/>
          </p:cNvSpPr>
          <p:nvPr>
            <p:ph type="sldNum" sz="quarter" idx="5"/>
          </p:nvPr>
        </p:nvSpPr>
        <p:spPr>
          <a:noFill/>
        </p:spPr>
        <p:txBody>
          <a:bodyPr/>
          <a:lstStyle/>
          <a:p>
            <a:pPr defTabSz="931863"/>
            <a:fld id="{4D59CDEB-9B33-4905-8D6E-2C572884DEC0}" type="slidenum">
              <a:rPr lang="en-US" smtClean="0"/>
              <a:pPr defTabSz="931863"/>
              <a:t>11</a:t>
            </a:fld>
            <a:endParaRPr lang="en-US" dirty="0" smtClean="0"/>
          </a:p>
        </p:txBody>
      </p:sp>
    </p:spTree>
    <p:extLst>
      <p:ext uri="{BB962C8B-B14F-4D97-AF65-F5344CB8AC3E}">
        <p14:creationId xmlns:p14="http://schemas.microsoft.com/office/powerpoint/2010/main" val="110057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US" sz="1200" dirty="0" smtClean="0">
                <a:solidFill>
                  <a:schemeClr val="tx2"/>
                </a:solidFill>
              </a:rPr>
              <a:t>From OSSTMM 3.0 Lite, 2008.</a:t>
            </a:r>
            <a:endParaRPr lang="en-US" dirty="0" smtClean="0"/>
          </a:p>
        </p:txBody>
      </p:sp>
      <p:sp>
        <p:nvSpPr>
          <p:cNvPr id="27652" name="Date Placeholder 3"/>
          <p:cNvSpPr>
            <a:spLocks noGrp="1"/>
          </p:cNvSpPr>
          <p:nvPr>
            <p:ph type="dt" sz="quarter" idx="1"/>
          </p:nvPr>
        </p:nvSpPr>
        <p:spPr>
          <a:noFill/>
        </p:spPr>
        <p:txBody>
          <a:bodyPr/>
          <a:lstStyle/>
          <a:p>
            <a:pPr defTabSz="931863"/>
            <a:fld id="{22DE3C20-DF1A-4D8E-92CC-35E96C1233C5}" type="datetime1">
              <a:rPr lang="en-US" smtClean="0"/>
              <a:pPr defTabSz="931863"/>
              <a:t>8/25/2014</a:t>
            </a:fld>
            <a:endParaRPr lang="en-US" dirty="0" smtClean="0"/>
          </a:p>
        </p:txBody>
      </p:sp>
      <p:sp>
        <p:nvSpPr>
          <p:cNvPr id="27653" name="Footer Placeholder 4"/>
          <p:cNvSpPr>
            <a:spLocks noGrp="1"/>
          </p:cNvSpPr>
          <p:nvPr>
            <p:ph type="ftr" sz="quarter" idx="4"/>
          </p:nvPr>
        </p:nvSpPr>
        <p:spPr>
          <a:noFill/>
        </p:spPr>
        <p:txBody>
          <a:bodyPr/>
          <a:lstStyle/>
          <a:p>
            <a:pPr defTabSz="931863"/>
            <a:endParaRPr lang="en-US" dirty="0" smtClean="0"/>
          </a:p>
        </p:txBody>
      </p:sp>
      <p:sp>
        <p:nvSpPr>
          <p:cNvPr id="27654" name="Slide Number Placeholder 5"/>
          <p:cNvSpPr>
            <a:spLocks noGrp="1"/>
          </p:cNvSpPr>
          <p:nvPr>
            <p:ph type="sldNum" sz="quarter" idx="5"/>
          </p:nvPr>
        </p:nvSpPr>
        <p:spPr>
          <a:noFill/>
        </p:spPr>
        <p:txBody>
          <a:bodyPr/>
          <a:lstStyle/>
          <a:p>
            <a:pPr defTabSz="931863"/>
            <a:fld id="{4D59CDEB-9B33-4905-8D6E-2C572884DEC0}" type="slidenum">
              <a:rPr lang="en-US" smtClean="0"/>
              <a:pPr defTabSz="931863"/>
              <a:t>12</a:t>
            </a:fld>
            <a:endParaRPr lang="en-US" dirty="0" smtClean="0"/>
          </a:p>
        </p:txBody>
      </p:sp>
    </p:spTree>
    <p:extLst>
      <p:ext uri="{BB962C8B-B14F-4D97-AF65-F5344CB8AC3E}">
        <p14:creationId xmlns:p14="http://schemas.microsoft.com/office/powerpoint/2010/main" val="141450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37744" indent="-237744" eaLnBrk="1">
              <a:spcAft>
                <a:spcPts val="0"/>
              </a:spcAft>
              <a:buClr>
                <a:srgbClr val="FF6600"/>
              </a:buClr>
              <a:buFont typeface="Arial" charset="0"/>
              <a:buChar char="•"/>
              <a:defRPr/>
            </a:pPr>
            <a:r>
              <a:rPr lang="en-US" dirty="0" smtClean="0"/>
              <a:t>Over 90% of the world’s super computers run on Linux.</a:t>
            </a:r>
          </a:p>
          <a:p>
            <a:pPr marL="236538" indent="-4763" eaLnBrk="1">
              <a:spcAft>
                <a:spcPts val="0"/>
              </a:spcAft>
              <a:buClr>
                <a:srgbClr val="FF6600"/>
              </a:buClr>
              <a:defRPr/>
            </a:pPr>
            <a:r>
              <a:rPr lang="en-US" dirty="0" smtClean="0"/>
              <a:t>Source: http://www.top500.org/lists/2010/06 (accessed July 22, 2010)</a:t>
            </a:r>
          </a:p>
          <a:p>
            <a:pPr marL="174625" indent="-174625" eaLnBrk="1">
              <a:lnSpc>
                <a:spcPct val="83000"/>
              </a:lnSpc>
              <a:spcAft>
                <a:spcPts val="2400"/>
              </a:spcAft>
              <a:buClr>
                <a:srgbClr val="FF6600"/>
              </a:buClr>
              <a:buFont typeface="Arial" charset="0"/>
              <a:buChar char="•"/>
              <a:defRPr/>
            </a:pPr>
            <a:r>
              <a:rPr lang="en-US" dirty="0" smtClean="0"/>
              <a:t>A quick check at the Web site http://news.netcraft.com/ shows many organizations’ Web servers run Linux.</a:t>
            </a:r>
          </a:p>
          <a:p>
            <a:pPr marL="174625" indent="-174625" eaLnBrk="1">
              <a:lnSpc>
                <a:spcPct val="83000"/>
              </a:lnSpc>
              <a:spcAft>
                <a:spcPts val="2400"/>
              </a:spcAft>
              <a:buClr>
                <a:srgbClr val="FF6600"/>
              </a:buClr>
              <a:buFont typeface="Arial" charset="0"/>
              <a:buChar char="•"/>
              <a:defRPr/>
            </a:pPr>
            <a:r>
              <a:rPr lang="en-US" dirty="0" smtClean="0"/>
              <a:t>Linux is predicted to have a 33% smartphone share by 2015.</a:t>
            </a:r>
          </a:p>
          <a:p>
            <a:pPr marL="236538" indent="-4763" eaLnBrk="1">
              <a:spcAft>
                <a:spcPts val="0"/>
              </a:spcAft>
              <a:buClr>
                <a:srgbClr val="FF6600"/>
              </a:buClr>
              <a:defRPr/>
            </a:pPr>
            <a:r>
              <a:rPr lang="en-US" dirty="0" smtClean="0"/>
              <a:t>Source: http://www.linuxfordevices.com/c/a/News/ABI-Research-Mobile-Linux-in-Smartphones/ (accessed July 22, 2010)</a:t>
            </a:r>
          </a:p>
        </p:txBody>
      </p:sp>
      <p:sp>
        <p:nvSpPr>
          <p:cNvPr id="28676" name="Date Placeholder 3"/>
          <p:cNvSpPr>
            <a:spLocks noGrp="1"/>
          </p:cNvSpPr>
          <p:nvPr>
            <p:ph type="dt" sz="quarter" idx="1"/>
          </p:nvPr>
        </p:nvSpPr>
        <p:spPr>
          <a:noFill/>
        </p:spPr>
        <p:txBody>
          <a:bodyPr/>
          <a:lstStyle/>
          <a:p>
            <a:pPr defTabSz="931863"/>
            <a:fld id="{16C98A0E-272D-4553-93FB-2C7BD92F604B}" type="datetime1">
              <a:rPr lang="en-US" smtClean="0"/>
              <a:pPr defTabSz="931863"/>
              <a:t>8/25/2014</a:t>
            </a:fld>
            <a:endParaRPr lang="en-US" dirty="0" smtClean="0"/>
          </a:p>
        </p:txBody>
      </p:sp>
      <p:sp>
        <p:nvSpPr>
          <p:cNvPr id="28677" name="Footer Placeholder 4"/>
          <p:cNvSpPr>
            <a:spLocks noGrp="1"/>
          </p:cNvSpPr>
          <p:nvPr>
            <p:ph type="ftr" sz="quarter" idx="4"/>
          </p:nvPr>
        </p:nvSpPr>
        <p:spPr>
          <a:noFill/>
        </p:spPr>
        <p:txBody>
          <a:bodyPr/>
          <a:lstStyle/>
          <a:p>
            <a:pPr defTabSz="931863"/>
            <a:endParaRPr lang="en-US" dirty="0" smtClean="0"/>
          </a:p>
        </p:txBody>
      </p:sp>
      <p:sp>
        <p:nvSpPr>
          <p:cNvPr id="28678" name="Slide Number Placeholder 5"/>
          <p:cNvSpPr>
            <a:spLocks noGrp="1"/>
          </p:cNvSpPr>
          <p:nvPr>
            <p:ph type="sldNum" sz="quarter" idx="5"/>
          </p:nvPr>
        </p:nvSpPr>
        <p:spPr>
          <a:noFill/>
        </p:spPr>
        <p:txBody>
          <a:bodyPr/>
          <a:lstStyle/>
          <a:p>
            <a:pPr defTabSz="931863"/>
            <a:fld id="{88417FFB-03EC-4567-84B7-EBEB3366729C}" type="slidenum">
              <a:rPr lang="en-US" smtClean="0"/>
              <a:pPr defTabSz="931863"/>
              <a:t>17</a:t>
            </a:fld>
            <a:endParaRPr lang="en-US" dirty="0" smtClean="0"/>
          </a:p>
        </p:txBody>
      </p:sp>
    </p:spTree>
    <p:extLst>
      <p:ext uri="{BB962C8B-B14F-4D97-AF65-F5344CB8AC3E}">
        <p14:creationId xmlns:p14="http://schemas.microsoft.com/office/powerpoint/2010/main" val="421088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marL="236538" indent="-236538" eaLnBrk="1">
              <a:buClr>
                <a:srgbClr val="FF6600"/>
              </a:buClr>
            </a:pPr>
            <a:endParaRPr lang="en-US" dirty="0" smtClean="0"/>
          </a:p>
        </p:txBody>
      </p:sp>
      <p:sp>
        <p:nvSpPr>
          <p:cNvPr id="29700" name="Date Placeholder 3"/>
          <p:cNvSpPr>
            <a:spLocks noGrp="1"/>
          </p:cNvSpPr>
          <p:nvPr>
            <p:ph type="dt" sz="quarter" idx="1"/>
          </p:nvPr>
        </p:nvSpPr>
        <p:spPr>
          <a:noFill/>
        </p:spPr>
        <p:txBody>
          <a:bodyPr/>
          <a:lstStyle/>
          <a:p>
            <a:pPr defTabSz="931863"/>
            <a:fld id="{94D2F6CC-CA51-4D63-A5F0-B3F6C0890A92}" type="datetime1">
              <a:rPr lang="en-US" smtClean="0"/>
              <a:pPr defTabSz="931863"/>
              <a:t>8/25/2014</a:t>
            </a:fld>
            <a:endParaRPr lang="en-US" dirty="0" smtClean="0"/>
          </a:p>
        </p:txBody>
      </p:sp>
      <p:sp>
        <p:nvSpPr>
          <p:cNvPr id="29701" name="Footer Placeholder 4"/>
          <p:cNvSpPr>
            <a:spLocks noGrp="1"/>
          </p:cNvSpPr>
          <p:nvPr>
            <p:ph type="ftr" sz="quarter" idx="4"/>
          </p:nvPr>
        </p:nvSpPr>
        <p:spPr>
          <a:noFill/>
        </p:spPr>
        <p:txBody>
          <a:bodyPr/>
          <a:lstStyle/>
          <a:p>
            <a:pPr defTabSz="931863"/>
            <a:endParaRPr lang="en-US" dirty="0" smtClean="0"/>
          </a:p>
        </p:txBody>
      </p:sp>
      <p:sp>
        <p:nvSpPr>
          <p:cNvPr id="29702" name="Slide Number Placeholder 5"/>
          <p:cNvSpPr>
            <a:spLocks noGrp="1"/>
          </p:cNvSpPr>
          <p:nvPr>
            <p:ph type="sldNum" sz="quarter" idx="5"/>
          </p:nvPr>
        </p:nvSpPr>
        <p:spPr>
          <a:noFill/>
        </p:spPr>
        <p:txBody>
          <a:bodyPr/>
          <a:lstStyle/>
          <a:p>
            <a:pPr defTabSz="931863"/>
            <a:fld id="{2375BEB2-490E-46D6-A8BD-980E3F223047}" type="slidenum">
              <a:rPr lang="en-US" smtClean="0"/>
              <a:pPr defTabSz="931863"/>
              <a:t>19</a:t>
            </a:fld>
            <a:endParaRPr lang="en-US" dirty="0" smtClean="0"/>
          </a:p>
        </p:txBody>
      </p:sp>
    </p:spTree>
    <p:extLst>
      <p:ext uri="{BB962C8B-B14F-4D97-AF65-F5344CB8AC3E}">
        <p14:creationId xmlns:p14="http://schemas.microsoft.com/office/powerpoint/2010/main" val="357676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marL="236538" indent="-236538" eaLnBrk="1">
              <a:buClr>
                <a:srgbClr val="FF6600"/>
              </a:buClr>
            </a:pPr>
            <a:endParaRPr lang="en-US" dirty="0" smtClean="0"/>
          </a:p>
        </p:txBody>
      </p:sp>
      <p:sp>
        <p:nvSpPr>
          <p:cNvPr id="30724" name="Date Placeholder 3"/>
          <p:cNvSpPr>
            <a:spLocks noGrp="1"/>
          </p:cNvSpPr>
          <p:nvPr>
            <p:ph type="dt" sz="quarter" idx="1"/>
          </p:nvPr>
        </p:nvSpPr>
        <p:spPr>
          <a:noFill/>
        </p:spPr>
        <p:txBody>
          <a:bodyPr/>
          <a:lstStyle/>
          <a:p>
            <a:pPr defTabSz="931863"/>
            <a:fld id="{41EE3253-9DDC-4B19-94D1-FB1CF23B8EB1}" type="datetime1">
              <a:rPr lang="en-US" smtClean="0"/>
              <a:pPr defTabSz="931863"/>
              <a:t>8/25/2014</a:t>
            </a:fld>
            <a:endParaRPr lang="en-US" dirty="0" smtClean="0"/>
          </a:p>
        </p:txBody>
      </p:sp>
      <p:sp>
        <p:nvSpPr>
          <p:cNvPr id="30725" name="Footer Placeholder 4"/>
          <p:cNvSpPr>
            <a:spLocks noGrp="1"/>
          </p:cNvSpPr>
          <p:nvPr>
            <p:ph type="ftr" sz="quarter" idx="4"/>
          </p:nvPr>
        </p:nvSpPr>
        <p:spPr>
          <a:noFill/>
        </p:spPr>
        <p:txBody>
          <a:bodyPr/>
          <a:lstStyle/>
          <a:p>
            <a:pPr defTabSz="931863"/>
            <a:endParaRPr lang="en-US" dirty="0" smtClean="0"/>
          </a:p>
        </p:txBody>
      </p:sp>
      <p:sp>
        <p:nvSpPr>
          <p:cNvPr id="30726" name="Slide Number Placeholder 5"/>
          <p:cNvSpPr>
            <a:spLocks noGrp="1"/>
          </p:cNvSpPr>
          <p:nvPr>
            <p:ph type="sldNum" sz="quarter" idx="5"/>
          </p:nvPr>
        </p:nvSpPr>
        <p:spPr>
          <a:noFill/>
        </p:spPr>
        <p:txBody>
          <a:bodyPr/>
          <a:lstStyle/>
          <a:p>
            <a:pPr defTabSz="931863"/>
            <a:fld id="{619F79E6-5094-4E4D-B08F-1E6D0D8F5E14}" type="slidenum">
              <a:rPr lang="en-US" smtClean="0"/>
              <a:pPr defTabSz="931863"/>
              <a:t>20</a:t>
            </a:fld>
            <a:endParaRPr lang="en-US" dirty="0" smtClean="0"/>
          </a:p>
        </p:txBody>
      </p:sp>
    </p:spTree>
    <p:extLst>
      <p:ext uri="{BB962C8B-B14F-4D97-AF65-F5344CB8AC3E}">
        <p14:creationId xmlns:p14="http://schemas.microsoft.com/office/powerpoint/2010/main" val="414178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marL="236538" indent="-236538" eaLnBrk="1">
              <a:buClr>
                <a:srgbClr val="FF6600"/>
              </a:buClr>
            </a:pPr>
            <a:endParaRPr lang="en-US" dirty="0" smtClean="0"/>
          </a:p>
        </p:txBody>
      </p:sp>
      <p:sp>
        <p:nvSpPr>
          <p:cNvPr id="31748" name="Date Placeholder 3"/>
          <p:cNvSpPr>
            <a:spLocks noGrp="1"/>
          </p:cNvSpPr>
          <p:nvPr>
            <p:ph type="dt" sz="quarter" idx="1"/>
          </p:nvPr>
        </p:nvSpPr>
        <p:spPr>
          <a:noFill/>
        </p:spPr>
        <p:txBody>
          <a:bodyPr/>
          <a:lstStyle/>
          <a:p>
            <a:pPr defTabSz="931863"/>
            <a:fld id="{B3FAFFDD-3873-4A25-80C5-57AC7D534E39}" type="datetime1">
              <a:rPr lang="en-US" smtClean="0"/>
              <a:pPr defTabSz="931863"/>
              <a:t>8/25/2014</a:t>
            </a:fld>
            <a:endParaRPr lang="en-US" dirty="0" smtClean="0"/>
          </a:p>
        </p:txBody>
      </p:sp>
      <p:sp>
        <p:nvSpPr>
          <p:cNvPr id="31749" name="Footer Placeholder 4"/>
          <p:cNvSpPr>
            <a:spLocks noGrp="1"/>
          </p:cNvSpPr>
          <p:nvPr>
            <p:ph type="ftr" sz="quarter" idx="4"/>
          </p:nvPr>
        </p:nvSpPr>
        <p:spPr>
          <a:noFill/>
        </p:spPr>
        <p:txBody>
          <a:bodyPr/>
          <a:lstStyle/>
          <a:p>
            <a:pPr defTabSz="931863"/>
            <a:endParaRPr lang="en-US" dirty="0" smtClean="0"/>
          </a:p>
        </p:txBody>
      </p:sp>
      <p:sp>
        <p:nvSpPr>
          <p:cNvPr id="31750" name="Slide Number Placeholder 5"/>
          <p:cNvSpPr>
            <a:spLocks noGrp="1"/>
          </p:cNvSpPr>
          <p:nvPr>
            <p:ph type="sldNum" sz="quarter" idx="5"/>
          </p:nvPr>
        </p:nvSpPr>
        <p:spPr>
          <a:noFill/>
        </p:spPr>
        <p:txBody>
          <a:bodyPr/>
          <a:lstStyle/>
          <a:p>
            <a:pPr defTabSz="931863"/>
            <a:fld id="{79A06C98-860D-4324-AE50-CB9F82868A63}" type="slidenum">
              <a:rPr lang="en-US" smtClean="0"/>
              <a:pPr defTabSz="931863"/>
              <a:t>21</a:t>
            </a:fld>
            <a:endParaRPr lang="en-US" dirty="0" smtClean="0"/>
          </a:p>
        </p:txBody>
      </p:sp>
    </p:spTree>
    <p:extLst>
      <p:ext uri="{BB962C8B-B14F-4D97-AF65-F5344CB8AC3E}">
        <p14:creationId xmlns:p14="http://schemas.microsoft.com/office/powerpoint/2010/main" val="2331598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6" name="TextBox 5"/>
          <p:cNvSpPr txBox="1"/>
          <p:nvPr userDrawn="1"/>
        </p:nvSpPr>
        <p:spPr>
          <a:xfrm>
            <a:off x="4350224" y="6400800"/>
            <a:ext cx="3095719" cy="415498"/>
          </a:xfrm>
          <a:prstGeom prst="rect">
            <a:avLst/>
          </a:prstGeom>
          <a:noFill/>
        </p:spPr>
        <p:txBody>
          <a:bodyPr wrap="none" rtlCol="0">
            <a:spAutoFit/>
          </a:bodyPr>
          <a:lstStyle/>
          <a:p>
            <a:r>
              <a:rPr lang="en-US" sz="700" smtClean="0">
                <a:solidFill>
                  <a:schemeClr val="accent5"/>
                </a:solidFill>
              </a:rPr>
              <a:t>© 2015 </a:t>
            </a:r>
            <a:r>
              <a:rPr lang="en-US" sz="700" dirty="0" smtClean="0">
                <a:solidFill>
                  <a:schemeClr val="accent5"/>
                </a:solidFill>
              </a:rPr>
              <a:t>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3B13B117-6AC9-440B-A22B-F9767C261A0A}"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8"/>
          <p:cNvSpPr txBox="1"/>
          <p:nvPr userDrawn="1"/>
        </p:nvSpPr>
        <p:spPr>
          <a:xfrm>
            <a:off x="4336576" y="6414448"/>
            <a:ext cx="3095719" cy="415498"/>
          </a:xfrm>
          <a:prstGeom prst="rect">
            <a:avLst/>
          </a:prstGeom>
          <a:noFill/>
        </p:spPr>
        <p:txBody>
          <a:bodyPr wrap="none" rtlCol="0">
            <a:spAutoFit/>
          </a:body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3998" r:id="rId1"/>
    <p:sldLayoutId id="2147483996" r:id="rId2"/>
    <p:sldLayoutId id="2147483997"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1</a:t>
            </a:r>
          </a:p>
          <a:p>
            <a:pPr algn="ctr"/>
            <a:r>
              <a:rPr lang="en-US" b="1" dirty="0"/>
              <a:t>Security Threats to </a:t>
            </a:r>
            <a:r>
              <a:rPr lang="en-US" b="1" dirty="0" smtClean="0"/>
              <a:t>Linux</a:t>
            </a:r>
            <a:endParaRPr 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dirty="0" smtClean="0">
                <a:solidFill>
                  <a:schemeClr val="tx2"/>
                </a:solidFill>
              </a:rPr>
              <a:t>Defining the Security Framework</a:t>
            </a:r>
          </a:p>
        </p:txBody>
      </p:sp>
      <p:grpSp>
        <p:nvGrpSpPr>
          <p:cNvPr id="11267" name="Group 6"/>
          <p:cNvGrpSpPr>
            <a:grpSpLocks/>
          </p:cNvGrpSpPr>
          <p:nvPr/>
        </p:nvGrpSpPr>
        <p:grpSpPr bwMode="auto">
          <a:xfrm>
            <a:off x="533400" y="1223963"/>
            <a:ext cx="8199438" cy="4719637"/>
            <a:chOff x="533439" y="1223325"/>
            <a:chExt cx="8199040" cy="4720934"/>
          </a:xfrm>
        </p:grpSpPr>
        <p:sp>
          <p:nvSpPr>
            <p:cNvPr id="8" name="Freeform 7"/>
            <p:cNvSpPr/>
            <p:nvPr/>
          </p:nvSpPr>
          <p:spPr>
            <a:xfrm>
              <a:off x="533439" y="1223325"/>
              <a:ext cx="3774892" cy="605003"/>
            </a:xfrm>
            <a:custGeom>
              <a:avLst/>
              <a:gdLst>
                <a:gd name="connsiteX0" fmla="*/ 0 w 3774355"/>
                <a:gd name="connsiteY0" fmla="*/ 0 h 604800"/>
                <a:gd name="connsiteX1" fmla="*/ 3774355 w 3774355"/>
                <a:gd name="connsiteY1" fmla="*/ 0 h 604800"/>
                <a:gd name="connsiteX2" fmla="*/ 3774355 w 3774355"/>
                <a:gd name="connsiteY2" fmla="*/ 604800 h 604800"/>
                <a:gd name="connsiteX3" fmla="*/ 0 w 3774355"/>
                <a:gd name="connsiteY3" fmla="*/ 604800 h 604800"/>
                <a:gd name="connsiteX4" fmla="*/ 0 w 3774355"/>
                <a:gd name="connsiteY4" fmla="*/ 0 h 6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355" h="604800">
                  <a:moveTo>
                    <a:pt x="0" y="0"/>
                  </a:moveTo>
                  <a:lnTo>
                    <a:pt x="3774355" y="0"/>
                  </a:lnTo>
                  <a:lnTo>
                    <a:pt x="3774355" y="604800"/>
                  </a:lnTo>
                  <a:lnTo>
                    <a:pt x="0" y="604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5128" tIns="77216" rIns="135128" bIns="77216" spcCol="1270" anchor="ctr"/>
            <a:lstStyle/>
            <a:p>
              <a:pPr algn="ctr" defTabSz="844550">
                <a:lnSpc>
                  <a:spcPct val="90000"/>
                </a:lnSpc>
                <a:spcAft>
                  <a:spcPct val="35000"/>
                </a:spcAft>
                <a:defRPr/>
              </a:pPr>
              <a:r>
                <a:rPr lang="en-US" sz="1900" b="1" dirty="0">
                  <a:latin typeface="+mj-lt"/>
                </a:rPr>
                <a:t>Frameworks to Choose From</a:t>
              </a:r>
            </a:p>
          </p:txBody>
        </p:sp>
        <p:sp>
          <p:nvSpPr>
            <p:cNvPr id="9" name="Freeform 8"/>
            <p:cNvSpPr/>
            <p:nvPr/>
          </p:nvSpPr>
          <p:spPr>
            <a:xfrm>
              <a:off x="803301" y="1828328"/>
              <a:ext cx="3235168" cy="4115931"/>
            </a:xfrm>
            <a:custGeom>
              <a:avLst/>
              <a:gdLst>
                <a:gd name="connsiteX0" fmla="*/ 0 w 3235981"/>
                <a:gd name="connsiteY0" fmla="*/ 0 h 4035150"/>
                <a:gd name="connsiteX1" fmla="*/ 3235981 w 3235981"/>
                <a:gd name="connsiteY1" fmla="*/ 0 h 4035150"/>
                <a:gd name="connsiteX2" fmla="*/ 3235981 w 3235981"/>
                <a:gd name="connsiteY2" fmla="*/ 4035150 h 4035150"/>
                <a:gd name="connsiteX3" fmla="*/ 0 w 3235981"/>
                <a:gd name="connsiteY3" fmla="*/ 4035150 h 4035150"/>
                <a:gd name="connsiteX4" fmla="*/ 0 w 3235981"/>
                <a:gd name="connsiteY4" fmla="*/ 0 h 403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5981" h="4035150">
                  <a:moveTo>
                    <a:pt x="0" y="0"/>
                  </a:moveTo>
                  <a:lnTo>
                    <a:pt x="3235981" y="0"/>
                  </a:lnTo>
                  <a:lnTo>
                    <a:pt x="3235981" y="4035150"/>
                  </a:lnTo>
                  <a:lnTo>
                    <a:pt x="0" y="403515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01346" tIns="101346" rIns="135128" bIns="152019" spcCol="1270"/>
            <a:lstStyle/>
            <a:p>
              <a:pPr marL="171450" lvl="1" indent="-171450" defTabSz="844550">
                <a:lnSpc>
                  <a:spcPct val="90000"/>
                </a:lnSpc>
                <a:spcAft>
                  <a:spcPct val="15000"/>
                </a:spcAft>
                <a:buFont typeface="Wingdings" pitchFamily="2" charset="2"/>
                <a:buChar char="§"/>
                <a:defRPr/>
              </a:pPr>
              <a:r>
                <a:rPr lang="en-US" sz="2000" dirty="0">
                  <a:solidFill>
                    <a:srgbClr val="000000"/>
                  </a:solidFill>
                </a:rPr>
                <a:t>National Institute of Standards and Technology (NIST)</a:t>
              </a:r>
              <a:endParaRPr lang="en-US" sz="2000" dirty="0"/>
            </a:p>
            <a:p>
              <a:pPr marL="171450" lvl="1" indent="-171450" defTabSz="844550">
                <a:lnSpc>
                  <a:spcPct val="90000"/>
                </a:lnSpc>
                <a:spcAft>
                  <a:spcPct val="15000"/>
                </a:spcAft>
                <a:buFont typeface="Wingdings" pitchFamily="2" charset="2"/>
                <a:buChar char="§"/>
                <a:defRPr/>
              </a:pPr>
              <a:r>
                <a:rPr lang="en-US" sz="2000" dirty="0">
                  <a:solidFill>
                    <a:srgbClr val="000000"/>
                  </a:solidFill>
                </a:rPr>
                <a:t>Certified Information Systems Security Professional (CISSP) 10 Domains</a:t>
              </a:r>
              <a:endParaRPr lang="en-US" sz="2000" dirty="0"/>
            </a:p>
            <a:p>
              <a:pPr marL="171450" lvl="1" indent="-171450" defTabSz="844550">
                <a:lnSpc>
                  <a:spcPct val="90000"/>
                </a:lnSpc>
                <a:spcAft>
                  <a:spcPct val="15000"/>
                </a:spcAft>
                <a:buFont typeface="Wingdings" pitchFamily="2" charset="2"/>
                <a:buChar char="§"/>
                <a:defRPr/>
              </a:pPr>
              <a:r>
                <a:rPr lang="en-US" sz="2000" dirty="0">
                  <a:solidFill>
                    <a:srgbClr val="000000"/>
                  </a:solidFill>
                </a:rPr>
                <a:t>International Organization for Standardization (ISO) 17799 and ISO 27001</a:t>
              </a:r>
              <a:endParaRPr lang="en-US" sz="2000" dirty="0"/>
            </a:p>
            <a:p>
              <a:pPr marL="171450" lvl="1" indent="-171450" defTabSz="844550">
                <a:lnSpc>
                  <a:spcPct val="90000"/>
                </a:lnSpc>
                <a:spcAft>
                  <a:spcPct val="15000"/>
                </a:spcAft>
                <a:buFont typeface="Wingdings" pitchFamily="2" charset="2"/>
                <a:buChar char="§"/>
                <a:defRPr/>
              </a:pPr>
              <a:r>
                <a:rPr lang="en-US" sz="2000" dirty="0">
                  <a:solidFill>
                    <a:srgbClr val="000000"/>
                  </a:solidFill>
                </a:rPr>
                <a:t>Open Source Security Testing Methodology Manual (OSSTMM)</a:t>
              </a:r>
              <a:endParaRPr lang="en-US" sz="2000" dirty="0"/>
            </a:p>
          </p:txBody>
        </p:sp>
        <p:sp>
          <p:nvSpPr>
            <p:cNvPr id="10" name="Freeform 9"/>
            <p:cNvSpPr/>
            <p:nvPr/>
          </p:nvSpPr>
          <p:spPr>
            <a:xfrm>
              <a:off x="4957587" y="1223325"/>
              <a:ext cx="3774892" cy="605003"/>
            </a:xfrm>
            <a:custGeom>
              <a:avLst/>
              <a:gdLst>
                <a:gd name="connsiteX0" fmla="*/ 0 w 3774355"/>
                <a:gd name="connsiteY0" fmla="*/ 0 h 604800"/>
                <a:gd name="connsiteX1" fmla="*/ 3774355 w 3774355"/>
                <a:gd name="connsiteY1" fmla="*/ 0 h 604800"/>
                <a:gd name="connsiteX2" fmla="*/ 3774355 w 3774355"/>
                <a:gd name="connsiteY2" fmla="*/ 604800 h 604800"/>
                <a:gd name="connsiteX3" fmla="*/ 0 w 3774355"/>
                <a:gd name="connsiteY3" fmla="*/ 604800 h 604800"/>
                <a:gd name="connsiteX4" fmla="*/ 0 w 3774355"/>
                <a:gd name="connsiteY4" fmla="*/ 0 h 6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355" h="604800">
                  <a:moveTo>
                    <a:pt x="0" y="0"/>
                  </a:moveTo>
                  <a:lnTo>
                    <a:pt x="3774355" y="0"/>
                  </a:lnTo>
                  <a:lnTo>
                    <a:pt x="3774355" y="604800"/>
                  </a:lnTo>
                  <a:lnTo>
                    <a:pt x="0" y="6048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5128" tIns="77216" rIns="135128" bIns="77216" spcCol="1270" anchor="ctr"/>
            <a:lstStyle/>
            <a:p>
              <a:pPr algn="ctr" defTabSz="844550">
                <a:lnSpc>
                  <a:spcPct val="90000"/>
                </a:lnSpc>
                <a:spcAft>
                  <a:spcPct val="35000"/>
                </a:spcAft>
                <a:defRPr/>
              </a:pPr>
              <a:r>
                <a:rPr lang="en-US" sz="1900" b="1" dirty="0">
                  <a:latin typeface="+mj-lt"/>
                </a:rPr>
                <a:t>Key Questions to Consider</a:t>
              </a:r>
            </a:p>
          </p:txBody>
        </p:sp>
        <p:sp>
          <p:nvSpPr>
            <p:cNvPr id="11" name="Freeform 10"/>
            <p:cNvSpPr/>
            <p:nvPr/>
          </p:nvSpPr>
          <p:spPr>
            <a:xfrm>
              <a:off x="5303645" y="1828328"/>
              <a:ext cx="3082775" cy="4115931"/>
            </a:xfrm>
            <a:custGeom>
              <a:avLst/>
              <a:gdLst>
                <a:gd name="connsiteX0" fmla="*/ 0 w 3083573"/>
                <a:gd name="connsiteY0" fmla="*/ 0 h 4035150"/>
                <a:gd name="connsiteX1" fmla="*/ 3083573 w 3083573"/>
                <a:gd name="connsiteY1" fmla="*/ 0 h 4035150"/>
                <a:gd name="connsiteX2" fmla="*/ 3083573 w 3083573"/>
                <a:gd name="connsiteY2" fmla="*/ 4035150 h 4035150"/>
                <a:gd name="connsiteX3" fmla="*/ 0 w 3083573"/>
                <a:gd name="connsiteY3" fmla="*/ 4035150 h 4035150"/>
                <a:gd name="connsiteX4" fmla="*/ 0 w 3083573"/>
                <a:gd name="connsiteY4" fmla="*/ 0 h 403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573" h="4035150">
                  <a:moveTo>
                    <a:pt x="0" y="0"/>
                  </a:moveTo>
                  <a:lnTo>
                    <a:pt x="3083573" y="0"/>
                  </a:lnTo>
                  <a:lnTo>
                    <a:pt x="3083573" y="4035150"/>
                  </a:lnTo>
                  <a:lnTo>
                    <a:pt x="0" y="403515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01346" tIns="101346" rIns="135128" bIns="152019" spcCol="1270"/>
            <a:lstStyle/>
            <a:p>
              <a:pPr marL="171450" lvl="1" indent="-171450" defTabSz="844550">
                <a:lnSpc>
                  <a:spcPct val="90000"/>
                </a:lnSpc>
                <a:spcAft>
                  <a:spcPct val="15000"/>
                </a:spcAft>
                <a:buFont typeface="Wingdings" pitchFamily="2" charset="2"/>
                <a:buChar char="§"/>
                <a:defRPr/>
              </a:pPr>
              <a:r>
                <a:rPr lang="en-US" sz="2000" dirty="0"/>
                <a:t>What are the critical assets and threat agents?</a:t>
              </a:r>
            </a:p>
            <a:p>
              <a:pPr marL="171450" lvl="1" indent="-171450" defTabSz="844550">
                <a:lnSpc>
                  <a:spcPct val="90000"/>
                </a:lnSpc>
                <a:spcAft>
                  <a:spcPct val="15000"/>
                </a:spcAft>
                <a:buFont typeface="Wingdings" pitchFamily="2" charset="2"/>
                <a:buChar char="§"/>
                <a:defRPr/>
              </a:pPr>
              <a:r>
                <a:rPr lang="en-US" sz="2000" dirty="0"/>
                <a:t>Who would a system compromise impact?</a:t>
              </a:r>
            </a:p>
            <a:p>
              <a:pPr marL="171450" lvl="1" indent="-171450" defTabSz="844550">
                <a:lnSpc>
                  <a:spcPct val="90000"/>
                </a:lnSpc>
                <a:spcAft>
                  <a:spcPct val="15000"/>
                </a:spcAft>
                <a:buFont typeface="Wingdings" pitchFamily="2" charset="2"/>
                <a:buChar char="§"/>
                <a:defRPr/>
              </a:pPr>
              <a:r>
                <a:rPr lang="en-US" sz="2000" dirty="0"/>
                <a:t>Where are the critical assets located?</a:t>
              </a:r>
            </a:p>
            <a:p>
              <a:pPr marL="171450" lvl="1" indent="-171450" defTabSz="844550">
                <a:lnSpc>
                  <a:spcPct val="90000"/>
                </a:lnSpc>
                <a:spcAft>
                  <a:spcPct val="15000"/>
                </a:spcAft>
                <a:buFont typeface="Wingdings" pitchFamily="2" charset="2"/>
                <a:buChar char="§"/>
                <a:defRPr/>
              </a:pPr>
              <a:r>
                <a:rPr lang="en-US" sz="2000" dirty="0"/>
                <a:t>When have past security breaches in the industry occurred?</a:t>
              </a:r>
            </a:p>
            <a:p>
              <a:pPr marL="171450" lvl="1" indent="-171450" defTabSz="844550">
                <a:lnSpc>
                  <a:spcPct val="90000"/>
                </a:lnSpc>
                <a:spcAft>
                  <a:spcPct val="15000"/>
                </a:spcAft>
                <a:buFont typeface="Wingdings" pitchFamily="2" charset="2"/>
                <a:buChar char="§"/>
                <a:defRPr/>
              </a:pPr>
              <a:r>
                <a:rPr lang="en-US" sz="2000" dirty="0"/>
                <a:t>How does legislation and regulations mandate policy?</a:t>
              </a:r>
            </a:p>
          </p:txBody>
        </p:sp>
      </p:grpSp>
      <p:sp>
        <p:nvSpPr>
          <p:cNvPr id="6" name="Right Arrow 20"/>
          <p:cNvSpPr>
            <a:spLocks noChangeArrowheads="1"/>
          </p:cNvSpPr>
          <p:nvPr/>
        </p:nvSpPr>
        <p:spPr bwMode="auto">
          <a:xfrm>
            <a:off x="3932238" y="3048000"/>
            <a:ext cx="1554162" cy="1692275"/>
          </a:xfrm>
          <a:prstGeom prst="rightArrow">
            <a:avLst>
              <a:gd name="adj1" fmla="val 50000"/>
              <a:gd name="adj2" fmla="val 50000"/>
            </a:avLst>
          </a:prstGeom>
          <a:solidFill>
            <a:schemeClr val="accent1"/>
          </a:solidFill>
          <a:ln w="9525" algn="ctr">
            <a:solidFill>
              <a:schemeClr val="tx1"/>
            </a:solidFill>
            <a:round/>
            <a:headEnd/>
            <a:tailEnd/>
          </a:ln>
        </p:spPr>
        <p:txBody>
          <a:bodyPr wrap="none" anchor="ctr"/>
          <a:lstStyle/>
          <a:p>
            <a:pPr>
              <a:defRPr/>
            </a:pPr>
            <a:r>
              <a:rPr lang="en-US" b="1" dirty="0">
                <a:solidFill>
                  <a:schemeClr val="bg1"/>
                </a:solidFill>
                <a:latin typeface="+mj-lt"/>
              </a:rPr>
              <a:t>Framework </a:t>
            </a:r>
          </a:p>
          <a:p>
            <a:pPr>
              <a:defRPr/>
            </a:pPr>
            <a:r>
              <a:rPr lang="en-US" b="1" dirty="0">
                <a:solidFill>
                  <a:schemeClr val="bg1"/>
                </a:solidFill>
                <a:latin typeface="+mj-lt"/>
              </a:rPr>
              <a:t>Selection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dirty="0" smtClean="0">
                <a:solidFill>
                  <a:schemeClr val="tx2"/>
                </a:solidFill>
              </a:rPr>
              <a:t>OSSTMM Test Methodologies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673" y="1027416"/>
            <a:ext cx="5998542" cy="5131940"/>
          </a:xfrm>
          <a:prstGeom prst="rect">
            <a:avLst/>
          </a:prstGeom>
        </p:spPr>
      </p:pic>
    </p:spTree>
    <p:extLst>
      <p:ext uri="{BB962C8B-B14F-4D97-AF65-F5344CB8AC3E}">
        <p14:creationId xmlns:p14="http://schemas.microsoft.com/office/powerpoint/2010/main" val="544839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9750" y="304800"/>
            <a:ext cx="8299450" cy="476250"/>
          </a:xfrm>
        </p:spPr>
        <p:txBody>
          <a:bodyPr/>
          <a:lstStyle/>
          <a:p>
            <a:r>
              <a:rPr lang="en-US" sz="4000" dirty="0" smtClean="0">
                <a:solidFill>
                  <a:srgbClr val="204F91"/>
                </a:solidFill>
              </a:rPr>
              <a:t>Responsibilities of a Linux System Administrator</a:t>
            </a:r>
            <a:endParaRPr lang="en-US" sz="4000" dirty="0" smtClean="0">
              <a:solidFill>
                <a:schemeClr val="tx2"/>
              </a:solidFill>
            </a:endParaRPr>
          </a:p>
        </p:txBody>
      </p:sp>
      <p:sp>
        <p:nvSpPr>
          <p:cNvPr id="13315" name="Content Placeholder 2"/>
          <p:cNvSpPr>
            <a:spLocks noGrp="1"/>
          </p:cNvSpPr>
          <p:nvPr>
            <p:ph idx="1"/>
          </p:nvPr>
        </p:nvSpPr>
        <p:spPr>
          <a:xfrm>
            <a:off x="539750" y="1760561"/>
            <a:ext cx="8299450" cy="4414814"/>
          </a:xfrm>
        </p:spPr>
        <p:txBody>
          <a:bodyPr/>
          <a:lstStyle/>
          <a:p>
            <a:pPr marL="233363" lvl="1" indent="-233363">
              <a:buSzTx/>
              <a:buFont typeface="Wingdings" pitchFamily="2" charset="2"/>
              <a:buChar char="§"/>
            </a:pPr>
            <a:r>
              <a:rPr lang="en-US" sz="3200" dirty="0" smtClean="0"/>
              <a:t>System availability and performance</a:t>
            </a:r>
          </a:p>
          <a:p>
            <a:pPr marL="233363" lvl="1" indent="-233363">
              <a:buSzTx/>
              <a:buFont typeface="Wingdings" pitchFamily="2" charset="2"/>
              <a:buChar char="§"/>
            </a:pPr>
            <a:r>
              <a:rPr lang="en-US" sz="3200" dirty="0" smtClean="0"/>
              <a:t>User access and denial</a:t>
            </a:r>
          </a:p>
          <a:p>
            <a:pPr marL="233363" lvl="1" indent="-233363">
              <a:buSzTx/>
              <a:buFont typeface="Wingdings" pitchFamily="2" charset="2"/>
              <a:buChar char="§"/>
            </a:pPr>
            <a:r>
              <a:rPr lang="en-US" sz="3200" dirty="0" smtClean="0"/>
              <a:t>Maintenance of the integrity of operating system, application, storage files, resources, and data transmission</a:t>
            </a: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304800"/>
            <a:ext cx="8299450" cy="476250"/>
          </a:xfrm>
        </p:spPr>
        <p:txBody>
          <a:bodyPr/>
          <a:lstStyle/>
          <a:p>
            <a:r>
              <a:rPr lang="en-US" sz="4000" dirty="0" smtClean="0">
                <a:solidFill>
                  <a:srgbClr val="204F91"/>
                </a:solidFill>
              </a:rPr>
              <a:t>Tasks of a Linux System Administrator</a:t>
            </a:r>
            <a:endParaRPr lang="en-US" sz="4000" dirty="0" smtClean="0">
              <a:solidFill>
                <a:schemeClr val="tx2"/>
              </a:solidFill>
            </a:endParaRPr>
          </a:p>
        </p:txBody>
      </p:sp>
      <p:sp>
        <p:nvSpPr>
          <p:cNvPr id="14339" name="Content Placeholder 2"/>
          <p:cNvSpPr>
            <a:spLocks noGrp="1"/>
          </p:cNvSpPr>
          <p:nvPr>
            <p:ph idx="1"/>
          </p:nvPr>
        </p:nvSpPr>
        <p:spPr>
          <a:xfrm>
            <a:off x="539750" y="1828799"/>
            <a:ext cx="8299450" cy="4346575"/>
          </a:xfrm>
        </p:spPr>
        <p:txBody>
          <a:bodyPr/>
          <a:lstStyle/>
          <a:p>
            <a:pPr marL="233363" lvl="1" indent="-233363">
              <a:buSzTx/>
              <a:buFont typeface="Wingdings" pitchFamily="2" charset="2"/>
              <a:buChar char="§"/>
            </a:pPr>
            <a:r>
              <a:rPr lang="en-US" sz="3200" dirty="0" smtClean="0"/>
              <a:t>Tuning performance and making upgrades</a:t>
            </a:r>
          </a:p>
          <a:p>
            <a:pPr marL="233363" lvl="1" indent="-233363">
              <a:buSzTx/>
              <a:buFont typeface="Wingdings" pitchFamily="2" charset="2"/>
              <a:buChar char="§"/>
            </a:pPr>
            <a:r>
              <a:rPr lang="en-US" sz="3200" dirty="0" smtClean="0"/>
              <a:t>Configuring and restoring system </a:t>
            </a:r>
          </a:p>
          <a:p>
            <a:pPr marL="233363" lvl="1" indent="-233363">
              <a:buSzTx/>
              <a:buFont typeface="Wingdings" pitchFamily="2" charset="2"/>
              <a:buChar char="§"/>
            </a:pPr>
            <a:r>
              <a:rPr lang="en-US" sz="3200" dirty="0" smtClean="0"/>
              <a:t>Managing user and group accounts</a:t>
            </a:r>
          </a:p>
          <a:p>
            <a:pPr marL="233363" lvl="1" indent="-233363">
              <a:buSzTx/>
              <a:buFont typeface="Wingdings" pitchFamily="2" charset="2"/>
              <a:buChar char="§"/>
            </a:pPr>
            <a:r>
              <a:rPr lang="en-US" sz="3200" dirty="0" smtClean="0"/>
              <a:t>Deploying, logging, and monitoring</a:t>
            </a:r>
          </a:p>
          <a:p>
            <a:pPr marL="233363" lvl="1" indent="-233363">
              <a:buSzTx/>
              <a:buFont typeface="Wingdings" pitchFamily="2" charset="2"/>
              <a:buChar char="§"/>
            </a:pPr>
            <a:r>
              <a:rPr lang="en-US" sz="3200" dirty="0" smtClean="0"/>
              <a:t>Documenting configurations and processes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dirty="0" smtClean="0">
                <a:solidFill>
                  <a:srgbClr val="204F91"/>
                </a:solidFill>
              </a:rPr>
              <a:t>Linux in the Market: Quick Facts</a:t>
            </a:r>
            <a:endParaRPr lang="en-US" sz="4000" dirty="0" smtClean="0">
              <a:solidFill>
                <a:schemeClr val="tx2"/>
              </a:solidFill>
            </a:endParaRPr>
          </a:p>
        </p:txBody>
      </p:sp>
      <p:sp>
        <p:nvSpPr>
          <p:cNvPr id="16387" name="Content Placeholder 2"/>
          <p:cNvSpPr>
            <a:spLocks noGrp="1"/>
          </p:cNvSpPr>
          <p:nvPr>
            <p:ph idx="1"/>
          </p:nvPr>
        </p:nvSpPr>
        <p:spPr>
          <a:xfrm>
            <a:off x="539750" y="1310185"/>
            <a:ext cx="8299450" cy="4407990"/>
          </a:xfrm>
        </p:spPr>
        <p:txBody>
          <a:bodyPr/>
          <a:lstStyle/>
          <a:p>
            <a:pPr marL="233363" lvl="1" indent="-233363">
              <a:buSzTx/>
              <a:buFont typeface="Wingdings" pitchFamily="2" charset="2"/>
              <a:buChar char="§"/>
            </a:pPr>
            <a:r>
              <a:rPr lang="en-US" sz="3200" dirty="0" smtClean="0"/>
              <a:t>Over 90% of the world’s super computers run on Linux.</a:t>
            </a:r>
          </a:p>
          <a:p>
            <a:pPr marL="233363" lvl="1" indent="-233363">
              <a:buSzTx/>
              <a:buFont typeface="Wingdings" pitchFamily="2" charset="2"/>
              <a:buChar char="§"/>
            </a:pPr>
            <a:r>
              <a:rPr lang="en-US" sz="3200" dirty="0" smtClean="0"/>
              <a:t>The servers of New York Stock Exchange and Google run on Linux.</a:t>
            </a:r>
          </a:p>
          <a:p>
            <a:pPr marL="233363" lvl="1" indent="-233363">
              <a:buSzTx/>
              <a:buFont typeface="Wingdings" pitchFamily="2" charset="2"/>
              <a:buChar char="§"/>
            </a:pPr>
            <a:r>
              <a:rPr lang="en-US" sz="3200" dirty="0" smtClean="0"/>
              <a:t>Red Hat and Novell are the top commercial Linux vendors for enterprises.</a:t>
            </a:r>
          </a:p>
          <a:p>
            <a:pPr marL="233363" lvl="1" indent="-233363">
              <a:buSzTx/>
              <a:buFont typeface="Wingdings" pitchFamily="2" charset="2"/>
              <a:buChar char="§"/>
            </a:pPr>
            <a:r>
              <a:rPr lang="en-US" sz="3200" dirty="0" smtClean="0"/>
              <a:t>Linux is predicted to have a 33% smartphone share by 2015.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smtClean="0">
                <a:solidFill>
                  <a:srgbClr val="204F91"/>
                </a:solidFill>
              </a:rPr>
              <a:t>Virtual Machine (VM)</a:t>
            </a:r>
            <a:endParaRPr lang="en-US" sz="4000" dirty="0" smtClean="0">
              <a:solidFill>
                <a:schemeClr val="tx2"/>
              </a:solidFill>
            </a:endParaRPr>
          </a:p>
        </p:txBody>
      </p:sp>
      <p:sp>
        <p:nvSpPr>
          <p:cNvPr id="18435" name="Content Placeholder 2"/>
          <p:cNvSpPr>
            <a:spLocks noGrp="1"/>
          </p:cNvSpPr>
          <p:nvPr>
            <p:ph idx="1"/>
          </p:nvPr>
        </p:nvSpPr>
        <p:spPr>
          <a:xfrm>
            <a:off x="539750" y="1073150"/>
            <a:ext cx="8299450" cy="4648200"/>
          </a:xfrm>
        </p:spPr>
        <p:txBody>
          <a:bodyPr/>
          <a:lstStyle/>
          <a:p>
            <a:pPr>
              <a:buFont typeface="Wingdings" pitchFamily="2" charset="2"/>
              <a:buNone/>
            </a:pPr>
            <a:r>
              <a:rPr lang="en-US" sz="3200" dirty="0" smtClean="0"/>
              <a:t>A VM can be a:</a:t>
            </a:r>
          </a:p>
          <a:p>
            <a:pPr lvl="1">
              <a:buFont typeface="Wingdings" pitchFamily="2" charset="2"/>
              <a:buChar char="§"/>
            </a:pPr>
            <a:r>
              <a:rPr lang="en-US" sz="3000" dirty="0" smtClean="0"/>
              <a:t>Hardware VM or Hypervisor</a:t>
            </a:r>
          </a:p>
          <a:p>
            <a:pPr lvl="2">
              <a:buFont typeface="Arial" charset="0"/>
              <a:buChar char="•"/>
            </a:pPr>
            <a:r>
              <a:rPr lang="en-US" sz="2800" dirty="0" smtClean="0"/>
              <a:t>Type1—runs on native machines</a:t>
            </a:r>
          </a:p>
          <a:p>
            <a:pPr lvl="2">
              <a:buFont typeface="Arial" charset="0"/>
              <a:buChar char="•"/>
            </a:pPr>
            <a:r>
              <a:rPr lang="en-US" sz="2800" dirty="0" smtClean="0"/>
              <a:t>Type2—runs on host operating systems as guest</a:t>
            </a:r>
          </a:p>
          <a:p>
            <a:pPr lvl="1">
              <a:buFont typeface="Wingdings" pitchFamily="2" charset="2"/>
              <a:buChar char="§"/>
            </a:pPr>
            <a:r>
              <a:rPr lang="en-US" sz="3000" dirty="0" smtClean="0"/>
              <a:t>Application VM</a:t>
            </a:r>
          </a:p>
          <a:p>
            <a:pPr lvl="2">
              <a:buFont typeface="Arial" charset="0"/>
              <a:buChar char="•"/>
            </a:pPr>
            <a:r>
              <a:rPr lang="en-US" sz="2800" dirty="0" smtClean="0"/>
              <a:t>Java VM and Dalvik VM</a:t>
            </a:r>
          </a:p>
          <a:p>
            <a:pPr lvl="2">
              <a:buFont typeface="Arial" charset="0"/>
              <a:buChar char="•"/>
            </a:pPr>
            <a:r>
              <a:rPr lang="en-US" sz="2800" dirty="0" smtClean="0"/>
              <a:t>Adobe Flash Player</a:t>
            </a:r>
          </a:p>
          <a:p>
            <a:pPr lvl="2">
              <a:buFont typeface="Arial" charset="0"/>
              <a:buChar char="•"/>
            </a:pP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dirty="0" smtClean="0"/>
              <a:t>Learning Objective</a:t>
            </a:r>
          </a:p>
        </p:txBody>
      </p:sp>
      <p:sp>
        <p:nvSpPr>
          <p:cNvPr id="4099" name="Content Placeholder 2"/>
          <p:cNvSpPr>
            <a:spLocks noGrp="1"/>
          </p:cNvSpPr>
          <p:nvPr>
            <p:ph idx="1"/>
          </p:nvPr>
        </p:nvSpPr>
        <p:spPr>
          <a:xfrm>
            <a:off x="539750" y="1295399"/>
            <a:ext cx="8299450" cy="4194175"/>
          </a:xfrm>
        </p:spPr>
        <p:txBody>
          <a:bodyPr/>
          <a:lstStyle/>
          <a:p>
            <a:r>
              <a:rPr lang="en-US" sz="3200" dirty="0" smtClean="0"/>
              <a:t>Identify threats to the Linux operating system and other open source applications.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9750" y="304800"/>
            <a:ext cx="8299450" cy="476250"/>
          </a:xfrm>
        </p:spPr>
        <p:txBody>
          <a:bodyPr/>
          <a:lstStyle/>
          <a:p>
            <a:r>
              <a:rPr lang="en-US" sz="4000" dirty="0" smtClean="0">
                <a:solidFill>
                  <a:srgbClr val="204F91"/>
                </a:solidFill>
              </a:rPr>
              <a:t>Advantages of a Hypervisor</a:t>
            </a:r>
            <a:endParaRPr lang="en-US" sz="4000" dirty="0" smtClean="0">
              <a:solidFill>
                <a:schemeClr val="tx2"/>
              </a:solidFill>
            </a:endParaRPr>
          </a:p>
        </p:txBody>
      </p:sp>
      <p:sp>
        <p:nvSpPr>
          <p:cNvPr id="19459" name="Content Placeholder 2"/>
          <p:cNvSpPr>
            <a:spLocks noGrp="1"/>
          </p:cNvSpPr>
          <p:nvPr>
            <p:ph idx="1"/>
          </p:nvPr>
        </p:nvSpPr>
        <p:spPr>
          <a:xfrm>
            <a:off x="539750" y="1378424"/>
            <a:ext cx="8299450" cy="4342926"/>
          </a:xfrm>
        </p:spPr>
        <p:txBody>
          <a:bodyPr/>
          <a:lstStyle/>
          <a:p>
            <a:r>
              <a:rPr lang="en-US" sz="3200" dirty="0" smtClean="0"/>
              <a:t>Saves money on hardware and power</a:t>
            </a:r>
          </a:p>
          <a:p>
            <a:r>
              <a:rPr lang="en-US" sz="3200" dirty="0" smtClean="0"/>
              <a:t>Well-positioned for bastion hosts</a:t>
            </a:r>
          </a:p>
          <a:p>
            <a:r>
              <a:rPr lang="en-US" sz="3200" dirty="0" smtClean="0"/>
              <a:t>Makes better use of hardware resources</a:t>
            </a:r>
          </a:p>
          <a:p>
            <a:r>
              <a:rPr lang="en-US" sz="3200" dirty="0" smtClean="0"/>
              <a:t>Easier to manage</a:t>
            </a: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9750" y="304800"/>
            <a:ext cx="8299450" cy="476250"/>
          </a:xfrm>
        </p:spPr>
        <p:txBody>
          <a:bodyPr/>
          <a:lstStyle/>
          <a:p>
            <a:r>
              <a:rPr lang="en-US" sz="4000" dirty="0" smtClean="0">
                <a:solidFill>
                  <a:srgbClr val="204F91"/>
                </a:solidFill>
              </a:rPr>
              <a:t>Linux in the VM Market</a:t>
            </a:r>
            <a:endParaRPr lang="en-US" sz="4000" dirty="0" smtClean="0">
              <a:solidFill>
                <a:schemeClr val="tx2"/>
              </a:solidFill>
            </a:endParaRPr>
          </a:p>
        </p:txBody>
      </p:sp>
      <p:sp>
        <p:nvSpPr>
          <p:cNvPr id="20483" name="Content Placeholder 2"/>
          <p:cNvSpPr>
            <a:spLocks noGrp="1"/>
          </p:cNvSpPr>
          <p:nvPr>
            <p:ph idx="1"/>
          </p:nvPr>
        </p:nvSpPr>
        <p:spPr>
          <a:xfrm>
            <a:off x="539750" y="1378424"/>
            <a:ext cx="8299450" cy="4342926"/>
          </a:xfrm>
        </p:spPr>
        <p:txBody>
          <a:bodyPr/>
          <a:lstStyle/>
          <a:p>
            <a:r>
              <a:rPr lang="en-US" sz="3000" dirty="0" smtClean="0"/>
              <a:t>Linux provides a scalable, robust solution to scale many servers in a VM environment without the additional licensing costs. </a:t>
            </a:r>
          </a:p>
          <a:p>
            <a:r>
              <a:rPr lang="en-US" sz="3000" dirty="0" smtClean="0"/>
              <a:t>The relative small size of Linux allows for many instances of VMs to run.</a:t>
            </a:r>
          </a:p>
          <a:p>
            <a:r>
              <a:rPr lang="en-US" sz="3000" dirty="0" smtClean="0"/>
              <a:t>The Linux kernel 2.6.20 has virtualization capabilities built-in with Kernel-based VM (KVM).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39750" y="1660525"/>
          <a:ext cx="8299451" cy="3976600"/>
        </p:xfrm>
        <a:graphic>
          <a:graphicData uri="http://schemas.openxmlformats.org/drawingml/2006/table">
            <a:tbl>
              <a:tblPr firstRow="1" bandRow="1">
                <a:tableStyleId>{5C22544A-7EE6-4342-B048-85BDC9FD1C3A}</a:tableStyleId>
              </a:tblPr>
              <a:tblGrid>
                <a:gridCol w="3087370"/>
                <a:gridCol w="3137218"/>
                <a:gridCol w="2074863"/>
              </a:tblGrid>
              <a:tr h="710107">
                <a:tc>
                  <a:txBody>
                    <a:bodyPr/>
                    <a:lstStyle/>
                    <a:p>
                      <a:pPr algn="ctr"/>
                      <a:r>
                        <a:rPr lang="en-US" sz="2400" dirty="0" smtClean="0"/>
                        <a:t>VM</a:t>
                      </a:r>
                    </a:p>
                  </a:txBody>
                  <a:tcPr/>
                </a:tc>
                <a:tc>
                  <a:txBody>
                    <a:bodyPr/>
                    <a:lstStyle/>
                    <a:p>
                      <a:pPr algn="ctr"/>
                      <a:r>
                        <a:rPr lang="en-US" sz="2400" dirty="0" smtClean="0"/>
                        <a:t>Licensing</a:t>
                      </a:r>
                    </a:p>
                  </a:txBody>
                  <a:tcPr/>
                </a:tc>
                <a:tc>
                  <a:txBody>
                    <a:bodyPr/>
                    <a:lstStyle/>
                    <a:p>
                      <a:pPr algn="ctr"/>
                      <a:r>
                        <a:rPr kumimoji="0" lang="en-US" sz="2400" b="1" i="0" u="none" strike="noStrike" cap="none" normalizeH="0" baseline="0" dirty="0" smtClean="0">
                          <a:ln>
                            <a:noFill/>
                          </a:ln>
                          <a:solidFill>
                            <a:schemeClr val="bg1"/>
                          </a:solidFill>
                          <a:effectLst/>
                          <a:latin typeface="Arial" charset="0"/>
                          <a:ea typeface="DejaVu Sans" charset="0"/>
                          <a:cs typeface="DejaVu Sans" charset="0"/>
                        </a:rPr>
                        <a:t>Vendor</a:t>
                      </a:r>
                      <a:endParaRPr lang="en-US" sz="2400" dirty="0"/>
                    </a:p>
                  </a:txBody>
                  <a:tcPr/>
                </a:tc>
              </a:tr>
              <a:tr h="1278193">
                <a:tc>
                  <a:txBody>
                    <a:bodyPr/>
                    <a:lstStyle/>
                    <a:p>
                      <a:r>
                        <a:rPr lang="en-US" sz="2400" dirty="0" smtClean="0"/>
                        <a:t>VirtualBox</a:t>
                      </a:r>
                    </a:p>
                  </a:txBody>
                  <a:tcPr/>
                </a:tc>
                <a:tc>
                  <a:txBody>
                    <a:bodyPr/>
                    <a:lstStyle/>
                    <a:p>
                      <a:r>
                        <a:rPr lang="en-US" sz="2400" dirty="0" smtClean="0"/>
                        <a:t>Dual open source and commercial</a:t>
                      </a:r>
                    </a:p>
                  </a:txBody>
                  <a:tcPr/>
                </a:tc>
                <a:tc>
                  <a:txBody>
                    <a:bodyPr/>
                    <a:lstStyle/>
                    <a:p>
                      <a:r>
                        <a:rPr lang="en-US" sz="2400" dirty="0" smtClean="0"/>
                        <a:t>Sun/Oracle</a:t>
                      </a:r>
                    </a:p>
                  </a:txBody>
                  <a:tcPr/>
                </a:tc>
              </a:tr>
              <a:tr h="710107">
                <a:tc>
                  <a:txBody>
                    <a:bodyPr/>
                    <a:lstStyle/>
                    <a:p>
                      <a:r>
                        <a:rPr lang="en-US" sz="2400" dirty="0" smtClean="0"/>
                        <a:t>VMware server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Commercial</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VMware</a:t>
                      </a:r>
                      <a:endParaRPr lang="en-US" sz="2400" dirty="0"/>
                    </a:p>
                  </a:txBody>
                  <a:tcPr/>
                </a:tc>
              </a:tr>
              <a:tr h="12781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Xen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Open source and commercial</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Citrix</a:t>
                      </a:r>
                      <a:endParaRPr lang="en-US" sz="2400" dirty="0"/>
                    </a:p>
                  </a:txBody>
                  <a:tcPr/>
                </a:tc>
              </a:tr>
            </a:tbl>
          </a:graphicData>
        </a:graphic>
      </p:graphicFrame>
      <p:sp>
        <p:nvSpPr>
          <p:cNvPr id="21528" name="Title 1"/>
          <p:cNvSpPr>
            <a:spLocks noGrp="1"/>
          </p:cNvSpPr>
          <p:nvPr>
            <p:ph type="title"/>
          </p:nvPr>
        </p:nvSpPr>
        <p:spPr>
          <a:xfrm>
            <a:off x="539750" y="304800"/>
            <a:ext cx="8299450" cy="476250"/>
          </a:xfrm>
        </p:spPr>
        <p:txBody>
          <a:bodyPr/>
          <a:lstStyle/>
          <a:p>
            <a:r>
              <a:rPr lang="en-US" sz="4000" dirty="0" smtClean="0">
                <a:solidFill>
                  <a:schemeClr val="tx2"/>
                </a:solidFill>
              </a:rPr>
              <a:t>Popular VM Software Used with Linux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dirty="0" smtClean="0">
                <a:ea typeface="ＭＳ Ｐゴシック" pitchFamily="106" charset="-128"/>
              </a:rPr>
              <a:t>Summary</a:t>
            </a:r>
          </a:p>
        </p:txBody>
      </p:sp>
      <p:sp>
        <p:nvSpPr>
          <p:cNvPr id="24579"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7744" lvl="1" indent="-237744" eaLnBrk="0" hangingPunct="0">
              <a:spcBef>
                <a:spcPct val="20000"/>
              </a:spcBef>
              <a:buClr>
                <a:srgbClr val="ED6E2E"/>
              </a:buClr>
              <a:buFont typeface="Wingdings" pitchFamily="2" charset="2"/>
              <a:buChar char="§"/>
              <a:defRPr/>
            </a:pPr>
            <a:r>
              <a:rPr lang="en-US" sz="3000" dirty="0" smtClean="0"/>
              <a:t>Linux </a:t>
            </a:r>
            <a:r>
              <a:rPr lang="en-US" sz="3000" dirty="0"/>
              <a:t>in the seven domains and various open source productivity applications</a:t>
            </a:r>
          </a:p>
          <a:p>
            <a:pPr marL="237744" lvl="1" indent="-237744" eaLnBrk="0" hangingPunct="0">
              <a:spcBef>
                <a:spcPct val="20000"/>
              </a:spcBef>
              <a:buClr>
                <a:srgbClr val="ED6E2E"/>
              </a:buClr>
              <a:buFont typeface="Wingdings" pitchFamily="2" charset="2"/>
              <a:buChar char="§"/>
              <a:defRPr/>
            </a:pPr>
            <a:r>
              <a:rPr lang="en-US" sz="3000" dirty="0"/>
              <a:t>Facts about the use of Linux in the market</a:t>
            </a:r>
          </a:p>
          <a:p>
            <a:pPr marL="237744" lvl="1" indent="-237744" eaLnBrk="0" hangingPunct="0">
              <a:spcBef>
                <a:spcPct val="20000"/>
              </a:spcBef>
              <a:buClr>
                <a:srgbClr val="ED6E2E"/>
              </a:buClr>
              <a:buFont typeface="Wingdings" pitchFamily="2" charset="2"/>
              <a:buChar char="§"/>
              <a:defRPr/>
            </a:pPr>
            <a:r>
              <a:rPr lang="en-US" sz="3000" dirty="0"/>
              <a:t>Responsibilities and tasks of a Linux system administrator</a:t>
            </a:r>
          </a:p>
          <a:p>
            <a:pPr marL="237744" lvl="1" indent="-237744" eaLnBrk="0" hangingPunct="0">
              <a:spcBef>
                <a:spcPct val="20000"/>
              </a:spcBef>
              <a:buClr>
                <a:srgbClr val="ED6E2E"/>
              </a:buClr>
              <a:buFont typeface="Wingdings" pitchFamily="2" charset="2"/>
              <a:buChar char="§"/>
              <a:defRPr/>
            </a:pPr>
            <a:r>
              <a:rPr lang="en-US" sz="3000" dirty="0"/>
              <a:t>Process to define a security framework</a:t>
            </a:r>
          </a:p>
          <a:p>
            <a:pPr marL="237744" lvl="1" indent="-237744" eaLnBrk="0" hangingPunct="0">
              <a:spcBef>
                <a:spcPct val="20000"/>
              </a:spcBef>
              <a:buClr>
                <a:srgbClr val="ED6E2E"/>
              </a:buClr>
              <a:buFont typeface="Wingdings" pitchFamily="2" charset="2"/>
              <a:buChar char="§"/>
              <a:defRPr/>
            </a:pPr>
            <a:r>
              <a:rPr lang="en-US" sz="3000" dirty="0"/>
              <a:t>Linux in the VM market and various VM software used with Linux</a:t>
            </a:r>
          </a:p>
          <a:p>
            <a:pPr marL="690563" lvl="1" indent="-233363" eaLnBrk="0" hangingPunct="0">
              <a:spcBef>
                <a:spcPct val="20000"/>
              </a:spcBef>
              <a:buClr>
                <a:srgbClr val="ED6E2E"/>
              </a:buClr>
              <a:buFont typeface="Arial" charset="0"/>
              <a:buChar char="•"/>
              <a:defRPr/>
            </a:pPr>
            <a:endParaRPr lang="en-US" sz="3000" dirty="0"/>
          </a:p>
          <a:p>
            <a:pPr marL="690563" lvl="1" indent="-233363" eaLnBrk="0" hangingPunct="0">
              <a:spcBef>
                <a:spcPct val="20000"/>
              </a:spcBef>
              <a:buClr>
                <a:srgbClr val="ED6E2E"/>
              </a:buClr>
              <a:buFont typeface="Arial" charset="0"/>
              <a:buChar char="•"/>
              <a:defRPr/>
            </a:pPr>
            <a:endParaRPr lang="en-US" sz="3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Virtual </a:t>
            </a:r>
            <a:r>
              <a:rPr lang="en-US" sz="4000" dirty="0" smtClean="0">
                <a:ea typeface="ＭＳ Ｐゴシック" pitchFamily="106" charset="-128"/>
              </a:rPr>
              <a:t>Lab</a:t>
            </a:r>
          </a:p>
        </p:txBody>
      </p:sp>
      <p:sp>
        <p:nvSpPr>
          <p:cNvPr id="24579"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7744" lvl="1" indent="-237744" eaLnBrk="0" hangingPunct="0">
              <a:spcBef>
                <a:spcPct val="20000"/>
              </a:spcBef>
              <a:buClr>
                <a:srgbClr val="ED6E2E"/>
              </a:buClr>
              <a:buFont typeface="Wingdings" pitchFamily="2" charset="2"/>
              <a:buChar char="§"/>
              <a:defRPr/>
            </a:pPr>
            <a:r>
              <a:rPr lang="en-US" sz="3200" smtClean="0"/>
              <a:t>Installing </a:t>
            </a:r>
            <a:r>
              <a:rPr lang="en-US" sz="3200" dirty="0" smtClean="0"/>
              <a:t>a Core Linux Operating System on a Server</a:t>
            </a:r>
            <a:endParaRPr lang="en-US" sz="3200" dirty="0"/>
          </a:p>
        </p:txBody>
      </p:sp>
    </p:spTree>
    <p:extLst>
      <p:ext uri="{BB962C8B-B14F-4D97-AF65-F5344CB8AC3E}">
        <p14:creationId xmlns:p14="http://schemas.microsoft.com/office/powerpoint/2010/main" val="830829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dirty="0" smtClean="0"/>
              <a:t>Key Concepts</a:t>
            </a:r>
          </a:p>
        </p:txBody>
      </p:sp>
      <p:sp>
        <p:nvSpPr>
          <p:cNvPr id="5123" name="Content Placeholder 2"/>
          <p:cNvSpPr>
            <a:spLocks noGrp="1"/>
          </p:cNvSpPr>
          <p:nvPr>
            <p:ph idx="1"/>
          </p:nvPr>
        </p:nvSpPr>
        <p:spPr>
          <a:xfrm>
            <a:off x="539750" y="1295400"/>
            <a:ext cx="8299450" cy="4777853"/>
          </a:xfrm>
        </p:spPr>
        <p:txBody>
          <a:bodyPr/>
          <a:lstStyle/>
          <a:p>
            <a:r>
              <a:rPr lang="en-US" sz="2800" dirty="0" smtClean="0"/>
              <a:t>Open source software security considerations</a:t>
            </a:r>
          </a:p>
          <a:p>
            <a:r>
              <a:rPr lang="en-US" sz="2800" dirty="0" smtClean="0"/>
              <a:t>Impact of laws and regulations on a security policy</a:t>
            </a:r>
          </a:p>
          <a:p>
            <a:r>
              <a:rPr lang="en-US" sz="2800" dirty="0" smtClean="0"/>
              <a:t>Threats to the seven domains of an information technology (IT) infrastructure</a:t>
            </a:r>
          </a:p>
          <a:p>
            <a:r>
              <a:rPr lang="en-US" sz="2800" dirty="0" smtClean="0"/>
              <a:t>Standard methodologies for testing vulnerabilities on Linux and open source applications</a:t>
            </a:r>
          </a:p>
          <a:p>
            <a:r>
              <a:rPr lang="en-US" sz="2800" dirty="0" smtClean="0"/>
              <a:t>Linux in the emerging virtual machine (VM) market</a:t>
            </a:r>
          </a:p>
          <a:p>
            <a:endParaRPr lang="en-US" sz="3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a:solidFill>
                  <a:srgbClr val="204F91"/>
                </a:solidFill>
              </a:rPr>
              <a:t>C-I-A Triad the Parkerian H</a:t>
            </a:r>
            <a:r>
              <a:rPr lang="en-US" sz="4000" dirty="0" smtClean="0">
                <a:solidFill>
                  <a:srgbClr val="204F91"/>
                </a:solidFill>
              </a:rPr>
              <a:t>exad</a:t>
            </a:r>
            <a:endParaRPr lang="en-US" sz="4000" dirty="0" smtClean="0">
              <a:solidFill>
                <a:schemeClr val="tx2"/>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071" y="1295400"/>
            <a:ext cx="4970808" cy="4648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smtClean="0">
                <a:solidFill>
                  <a:srgbClr val="204F91"/>
                </a:solidFill>
              </a:rPr>
              <a:t>Seven Domains</a:t>
            </a:r>
            <a:r>
              <a:rPr lang="en-US" sz="4000" dirty="0" smtClean="0">
                <a:solidFill>
                  <a:schemeClr val="tx2"/>
                </a:solidFill>
              </a:rPr>
              <a:t> of a Typical IT Infrastructure</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747" y="1637356"/>
            <a:ext cx="6634627" cy="4398710"/>
          </a:xfrm>
        </p:spPr>
      </p:pic>
    </p:spTree>
    <p:extLst>
      <p:ext uri="{BB962C8B-B14F-4D97-AF65-F5344CB8AC3E}">
        <p14:creationId xmlns:p14="http://schemas.microsoft.com/office/powerpoint/2010/main" val="753276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dirty="0" smtClean="0">
                <a:solidFill>
                  <a:srgbClr val="204F91"/>
                </a:solidFill>
              </a:rPr>
              <a:t>Linux in the Seven Domains</a:t>
            </a:r>
            <a:r>
              <a:rPr lang="en-US" sz="4000" dirty="0" smtClean="0">
                <a:solidFill>
                  <a:schemeClr val="tx2"/>
                </a:solidFill>
              </a:rPr>
              <a:t> </a:t>
            </a:r>
          </a:p>
        </p:txBody>
      </p:sp>
      <p:sp>
        <p:nvSpPr>
          <p:cNvPr id="7171" name="Content Placeholder 2"/>
          <p:cNvSpPr>
            <a:spLocks noGrp="1"/>
          </p:cNvSpPr>
          <p:nvPr>
            <p:ph idx="1"/>
          </p:nvPr>
        </p:nvSpPr>
        <p:spPr>
          <a:xfrm>
            <a:off x="539750" y="1378424"/>
            <a:ext cx="8299450" cy="4342926"/>
          </a:xfrm>
        </p:spPr>
        <p:txBody>
          <a:bodyPr/>
          <a:lstStyle/>
          <a:p>
            <a:pPr marL="233363" lvl="1" indent="-233363">
              <a:buSzTx/>
              <a:buFont typeface="Wingdings" pitchFamily="2" charset="2"/>
              <a:buChar char="§"/>
            </a:pPr>
            <a:r>
              <a:rPr lang="en-US" sz="3200" dirty="0" smtClean="0"/>
              <a:t>User Domain</a:t>
            </a:r>
          </a:p>
          <a:p>
            <a:pPr marL="233363" lvl="1" indent="-233363">
              <a:buSzTx/>
              <a:buFont typeface="Wingdings" pitchFamily="2" charset="2"/>
              <a:buChar char="§"/>
            </a:pPr>
            <a:r>
              <a:rPr lang="en-US" sz="3200" dirty="0" smtClean="0"/>
              <a:t>Workstation Domain</a:t>
            </a:r>
          </a:p>
          <a:p>
            <a:pPr marL="233363" lvl="1" indent="-233363">
              <a:buSzTx/>
              <a:buFont typeface="Wingdings" pitchFamily="2" charset="2"/>
              <a:buChar char="§"/>
            </a:pPr>
            <a:r>
              <a:rPr lang="en-US" sz="3200" dirty="0" smtClean="0"/>
              <a:t>LAN Domain</a:t>
            </a:r>
          </a:p>
          <a:p>
            <a:pPr marL="233363" lvl="1" indent="-233363">
              <a:buSzTx/>
              <a:buFont typeface="Wingdings" pitchFamily="2" charset="2"/>
              <a:buChar char="§"/>
            </a:pPr>
            <a:r>
              <a:rPr lang="en-US" sz="3200" dirty="0" smtClean="0"/>
              <a:t>WAN Domain</a:t>
            </a:r>
          </a:p>
        </p:txBody>
      </p:sp>
    </p:spTree>
    <p:extLst>
      <p:ext uri="{BB962C8B-B14F-4D97-AF65-F5344CB8AC3E}">
        <p14:creationId xmlns:p14="http://schemas.microsoft.com/office/powerpoint/2010/main" val="1603270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799"/>
            <a:ext cx="8299450" cy="1222375"/>
          </a:xfrm>
        </p:spPr>
        <p:txBody>
          <a:bodyPr/>
          <a:lstStyle/>
          <a:p>
            <a:r>
              <a:rPr lang="en-US" sz="4000" dirty="0" smtClean="0">
                <a:solidFill>
                  <a:srgbClr val="204F91"/>
                </a:solidFill>
              </a:rPr>
              <a:t>Linux in the Seven Domains </a:t>
            </a:r>
            <a:r>
              <a:rPr lang="en-US" sz="3200" dirty="0" smtClean="0">
                <a:solidFill>
                  <a:srgbClr val="204F91"/>
                </a:solidFill>
              </a:rPr>
              <a:t>(Continued)</a:t>
            </a:r>
            <a:r>
              <a:rPr lang="en-US" sz="3200" dirty="0" smtClean="0">
                <a:solidFill>
                  <a:schemeClr val="tx2"/>
                </a:solidFill>
              </a:rPr>
              <a:t> </a:t>
            </a:r>
          </a:p>
        </p:txBody>
      </p:sp>
      <p:sp>
        <p:nvSpPr>
          <p:cNvPr id="8195" name="Content Placeholder 2"/>
          <p:cNvSpPr>
            <a:spLocks noGrp="1"/>
          </p:cNvSpPr>
          <p:nvPr>
            <p:ph idx="1"/>
          </p:nvPr>
        </p:nvSpPr>
        <p:spPr>
          <a:xfrm>
            <a:off x="539750" y="1856095"/>
            <a:ext cx="8299450" cy="4319279"/>
          </a:xfrm>
        </p:spPr>
        <p:txBody>
          <a:bodyPr/>
          <a:lstStyle/>
          <a:p>
            <a:pPr marL="233363" lvl="1" indent="-233363">
              <a:buSzTx/>
              <a:buFont typeface="Wingdings" pitchFamily="2" charset="2"/>
              <a:buChar char="§"/>
            </a:pPr>
            <a:r>
              <a:rPr lang="en-US" sz="3200" dirty="0" smtClean="0"/>
              <a:t>LAN-to-WAN Domain</a:t>
            </a:r>
          </a:p>
          <a:p>
            <a:pPr marL="233363" lvl="1" indent="-233363">
              <a:buSzTx/>
              <a:buFont typeface="Wingdings" pitchFamily="2" charset="2"/>
              <a:buChar char="§"/>
            </a:pPr>
            <a:r>
              <a:rPr lang="en-US" sz="3200" dirty="0" smtClean="0"/>
              <a:t>Remote Access Domain</a:t>
            </a:r>
          </a:p>
          <a:p>
            <a:pPr marL="233363" lvl="1" indent="-233363">
              <a:buSzTx/>
              <a:buFont typeface="Wingdings" pitchFamily="2" charset="2"/>
              <a:buChar char="§"/>
            </a:pPr>
            <a:r>
              <a:rPr lang="en-US" sz="3200" dirty="0" smtClean="0"/>
              <a:t>System Domain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476250"/>
          </a:xfrm>
        </p:spPr>
        <p:txBody>
          <a:bodyPr/>
          <a:lstStyle/>
          <a:p>
            <a:r>
              <a:rPr lang="en-US" sz="4000" dirty="0" smtClean="0">
                <a:solidFill>
                  <a:srgbClr val="204F91"/>
                </a:solidFill>
              </a:rPr>
              <a:t>Open Source Productivity Applications</a:t>
            </a:r>
            <a:endParaRPr lang="en-US" sz="4000" dirty="0" smtClean="0">
              <a:solidFill>
                <a:schemeClr val="tx2"/>
              </a:solidFill>
            </a:endParaRPr>
          </a:p>
        </p:txBody>
      </p:sp>
      <p:graphicFrame>
        <p:nvGraphicFramePr>
          <p:cNvPr id="2" name="Diagram 1"/>
          <p:cNvGraphicFramePr/>
          <p:nvPr>
            <p:extLst>
              <p:ext uri="{D42A27DB-BD31-4B8C-83A1-F6EECF244321}">
                <p14:modId xmlns:p14="http://schemas.microsoft.com/office/powerpoint/2010/main" val="3087025484"/>
              </p:ext>
            </p:extLst>
          </p:nvPr>
        </p:nvGraphicFramePr>
        <p:xfrm>
          <a:off x="647273" y="1787702"/>
          <a:ext cx="7643972" cy="3673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10164851-8E36-4713-BB7B-98E92C5465FF}">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23041</TotalTime>
  <Words>669</Words>
  <Application>Microsoft Office PowerPoint</Application>
  <PresentationFormat>On-screen Show (4:3)</PresentationFormat>
  <Paragraphs>132</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ＭＳ Ｐゴシック</vt:lpstr>
      <vt:lpstr>Arial</vt:lpstr>
      <vt:lpstr>DejaVu Sans</vt:lpstr>
      <vt:lpstr>Times</vt:lpstr>
      <vt:lpstr>Times New Roman</vt:lpstr>
      <vt:lpstr>Wingdings</vt:lpstr>
      <vt:lpstr>Blank Presentation</vt:lpstr>
      <vt:lpstr>PowerPoint Presentation</vt:lpstr>
      <vt:lpstr>Learning Objective</vt:lpstr>
      <vt:lpstr>Key Concepts</vt:lpstr>
      <vt:lpstr> DISCOVER: CONCEPTS</vt:lpstr>
      <vt:lpstr>C-I-A Triad the Parkerian Hexad</vt:lpstr>
      <vt:lpstr>Seven Domains of a Typical IT Infrastructure</vt:lpstr>
      <vt:lpstr>Linux in the Seven Domains </vt:lpstr>
      <vt:lpstr>Linux in the Seven Domains (Continued) </vt:lpstr>
      <vt:lpstr>Open Source Productivity Applications</vt:lpstr>
      <vt:lpstr> DISCOVER: PROCESS</vt:lpstr>
      <vt:lpstr>Defining the Security Framework</vt:lpstr>
      <vt:lpstr>OSSTMM Test Methodologies</vt:lpstr>
      <vt:lpstr> DISCOVER: ROLES</vt:lpstr>
      <vt:lpstr>Responsibilities of a Linux System Administrator</vt:lpstr>
      <vt:lpstr>Tasks of a Linux System Administrator</vt:lpstr>
      <vt:lpstr> DISCOVER: CONTEXTS</vt:lpstr>
      <vt:lpstr>Linux in the Market: Quick Facts</vt:lpstr>
      <vt:lpstr> DISCOVER: RATIONALE</vt:lpstr>
      <vt:lpstr>Virtual Machine (VM)</vt:lpstr>
      <vt:lpstr>Advantages of a Hypervisor</vt:lpstr>
      <vt:lpstr>Linux in the VM Market</vt:lpstr>
      <vt:lpstr>Popular VM Software Used with Linux</vt:lpstr>
      <vt:lpstr>Summary</vt:lpstr>
      <vt:lpstr>Virtual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3141</cp:revision>
  <cp:lastPrinted>2008-07-07T18:08:55Z</cp:lastPrinted>
  <dcterms:created xsi:type="dcterms:W3CDTF">2010-11-29T20:29:35Z</dcterms:created>
  <dcterms:modified xsi:type="dcterms:W3CDTF">2014-08-26T00:14:35Z</dcterms:modified>
</cp:coreProperties>
</file>