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1"/>
  </p:notesMasterIdLst>
  <p:handoutMasterIdLst>
    <p:handoutMasterId r:id="rId32"/>
  </p:handoutMasterIdLst>
  <p:sldIdLst>
    <p:sldId id="1507" r:id="rId6"/>
    <p:sldId id="1514" r:id="rId7"/>
    <p:sldId id="1517" r:id="rId8"/>
    <p:sldId id="1512" r:id="rId9"/>
    <p:sldId id="1508" r:id="rId10"/>
    <p:sldId id="1509" r:id="rId11"/>
    <p:sldId id="1520" r:id="rId12"/>
    <p:sldId id="1521" r:id="rId13"/>
    <p:sldId id="1522" r:id="rId14"/>
    <p:sldId id="1523" r:id="rId15"/>
    <p:sldId id="1524" r:id="rId16"/>
    <p:sldId id="1518" r:id="rId17"/>
    <p:sldId id="1526" r:id="rId18"/>
    <p:sldId id="1527" r:id="rId19"/>
    <p:sldId id="1529" r:id="rId20"/>
    <p:sldId id="1530" r:id="rId21"/>
    <p:sldId id="1528" r:id="rId22"/>
    <p:sldId id="1531" r:id="rId23"/>
    <p:sldId id="1516" r:id="rId24"/>
    <p:sldId id="1538" r:id="rId25"/>
    <p:sldId id="1532" r:id="rId26"/>
    <p:sldId id="1533" r:id="rId27"/>
    <p:sldId id="1534" r:id="rId28"/>
    <p:sldId id="1535" r:id="rId29"/>
    <p:sldId id="1536" r:id="rId30"/>
  </p:sldIdLst>
  <p:sldSz cx="9144000" cy="6858000" type="screen4x3"/>
  <p:notesSz cx="7010400" cy="92964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E2E"/>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951" autoAdjust="0"/>
    <p:restoredTop sz="93961" autoAdjust="0"/>
  </p:normalViewPr>
  <p:slideViewPr>
    <p:cSldViewPr snapToGrid="0" snapToObjects="1">
      <p:cViewPr varScale="1">
        <p:scale>
          <a:sx n="66" d="100"/>
          <a:sy n="66" d="100"/>
        </p:scale>
        <p:origin x="1572" y="72"/>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172"/>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00B49-E8B6-413E-8871-67F55D9C571E}"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227B4C00-28F5-4C46-8C42-F7AAD1140E29}">
      <dgm:prSet phldrT="[Text]"/>
      <dgm:spPr/>
      <dgm:t>
        <a:bodyPr/>
        <a:lstStyle/>
        <a:p>
          <a:pPr algn="ctr"/>
          <a:r>
            <a:rPr lang="en-US" dirty="0" smtClean="0"/>
            <a:t>Physical security</a:t>
          </a:r>
          <a:endParaRPr lang="en-US" dirty="0"/>
        </a:p>
      </dgm:t>
    </dgm:pt>
    <dgm:pt modelId="{2FD8DC9B-22B0-469D-A10F-A0193EB2689B}" type="parTrans" cxnId="{91D8F21B-CAD4-4829-A4E1-352FC6E4587D}">
      <dgm:prSet/>
      <dgm:spPr/>
      <dgm:t>
        <a:bodyPr/>
        <a:lstStyle/>
        <a:p>
          <a:pPr algn="ctr"/>
          <a:endParaRPr lang="en-US"/>
        </a:p>
      </dgm:t>
    </dgm:pt>
    <dgm:pt modelId="{9211DFE8-C9A2-4A4D-8963-E0353FCF34BC}" type="sibTrans" cxnId="{91D8F21B-CAD4-4829-A4E1-352FC6E4587D}">
      <dgm:prSet/>
      <dgm:spPr/>
      <dgm:t>
        <a:bodyPr/>
        <a:lstStyle/>
        <a:p>
          <a:pPr algn="ctr"/>
          <a:endParaRPr lang="en-US"/>
        </a:p>
      </dgm:t>
    </dgm:pt>
    <dgm:pt modelId="{F6ADFCAF-991E-4792-9DDA-358CF89C442E}">
      <dgm:prSet phldrT="[Text]"/>
      <dgm:spPr/>
      <dgm:t>
        <a:bodyPr/>
        <a:lstStyle/>
        <a:p>
          <a:pPr algn="ctr"/>
          <a:r>
            <a:rPr lang="en-US" b="1" dirty="0" smtClean="0">
              <a:solidFill>
                <a:srgbClr val="ED6E2E"/>
              </a:solidFill>
            </a:rPr>
            <a:t>Firewall</a:t>
          </a:r>
          <a:endParaRPr lang="en-US" b="1" dirty="0">
            <a:solidFill>
              <a:srgbClr val="ED6E2E"/>
            </a:solidFill>
          </a:endParaRPr>
        </a:p>
      </dgm:t>
    </dgm:pt>
    <dgm:pt modelId="{8CF631EF-66C9-474C-8672-818CAC5A53F3}" type="parTrans" cxnId="{CA7297E7-A504-4BCC-8EF8-04BFF209B757}">
      <dgm:prSet/>
      <dgm:spPr/>
      <dgm:t>
        <a:bodyPr/>
        <a:lstStyle/>
        <a:p>
          <a:pPr algn="ctr"/>
          <a:endParaRPr lang="en-US"/>
        </a:p>
      </dgm:t>
    </dgm:pt>
    <dgm:pt modelId="{91370C34-8456-4414-95F6-7396BC46E0A1}" type="sibTrans" cxnId="{CA7297E7-A504-4BCC-8EF8-04BFF209B757}">
      <dgm:prSet/>
      <dgm:spPr/>
      <dgm:t>
        <a:bodyPr/>
        <a:lstStyle/>
        <a:p>
          <a:pPr algn="ctr"/>
          <a:endParaRPr lang="en-US"/>
        </a:p>
      </dgm:t>
    </dgm:pt>
    <dgm:pt modelId="{DCB8B85F-CFD1-47F6-A662-90BF8CC3FBD4}">
      <dgm:prSet/>
      <dgm:spPr/>
      <dgm:t>
        <a:bodyPr/>
        <a:lstStyle/>
        <a:p>
          <a:pPr algn="ctr"/>
          <a:r>
            <a:rPr lang="en-US" b="1" dirty="0" smtClean="0">
              <a:solidFill>
                <a:srgbClr val="ED6E2E"/>
              </a:solidFill>
            </a:rPr>
            <a:t>Access control mechanisms</a:t>
          </a:r>
          <a:endParaRPr lang="en-US" b="1" dirty="0">
            <a:solidFill>
              <a:srgbClr val="ED6E2E"/>
            </a:solidFill>
          </a:endParaRPr>
        </a:p>
      </dgm:t>
    </dgm:pt>
    <dgm:pt modelId="{356B93E8-D947-4F4C-AA92-CFFDC64372A4}" type="parTrans" cxnId="{30298B37-E69D-428F-A3FD-4451F6CE75CD}">
      <dgm:prSet/>
      <dgm:spPr/>
      <dgm:t>
        <a:bodyPr/>
        <a:lstStyle/>
        <a:p>
          <a:pPr algn="ctr"/>
          <a:endParaRPr lang="en-US"/>
        </a:p>
      </dgm:t>
    </dgm:pt>
    <dgm:pt modelId="{0FC5250D-8D1F-4FFE-8EFC-66647F71C6F2}" type="sibTrans" cxnId="{30298B37-E69D-428F-A3FD-4451F6CE75CD}">
      <dgm:prSet/>
      <dgm:spPr/>
      <dgm:t>
        <a:bodyPr/>
        <a:lstStyle/>
        <a:p>
          <a:pPr algn="ctr"/>
          <a:endParaRPr lang="en-US"/>
        </a:p>
      </dgm:t>
    </dgm:pt>
    <dgm:pt modelId="{5AA56730-AC92-4450-B8B1-911A48B4C816}">
      <dgm:prSet/>
      <dgm:spPr/>
      <dgm:t>
        <a:bodyPr/>
        <a:lstStyle/>
        <a:p>
          <a:pPr algn="ctr"/>
          <a:r>
            <a:rPr lang="en-US" dirty="0" smtClean="0"/>
            <a:t>Encryption</a:t>
          </a:r>
          <a:endParaRPr lang="en-US" dirty="0"/>
        </a:p>
      </dgm:t>
    </dgm:pt>
    <dgm:pt modelId="{AA9F59D9-63DF-49D6-AAD3-BBF334C0350F}" type="parTrans" cxnId="{F7DC7ADB-BC21-48C0-9A4D-1052623104BD}">
      <dgm:prSet/>
      <dgm:spPr/>
      <dgm:t>
        <a:bodyPr/>
        <a:lstStyle/>
        <a:p>
          <a:pPr algn="ctr"/>
          <a:endParaRPr lang="en-US"/>
        </a:p>
      </dgm:t>
    </dgm:pt>
    <dgm:pt modelId="{386984E8-22C6-475E-8298-0267BEFC4B3E}" type="sibTrans" cxnId="{F7DC7ADB-BC21-48C0-9A4D-1052623104BD}">
      <dgm:prSet/>
      <dgm:spPr/>
      <dgm:t>
        <a:bodyPr/>
        <a:lstStyle/>
        <a:p>
          <a:pPr algn="ctr"/>
          <a:endParaRPr lang="en-US"/>
        </a:p>
      </dgm:t>
    </dgm:pt>
    <dgm:pt modelId="{8FDBC400-6F31-4713-B321-02107315300B}">
      <dgm:prSet/>
      <dgm:spPr/>
      <dgm:t>
        <a:bodyPr/>
        <a:lstStyle/>
        <a:p>
          <a:pPr algn="ctr"/>
          <a:r>
            <a:rPr lang="en-US" dirty="0" smtClean="0"/>
            <a:t>Monitoring</a:t>
          </a:r>
          <a:endParaRPr lang="en-US" dirty="0"/>
        </a:p>
      </dgm:t>
    </dgm:pt>
    <dgm:pt modelId="{3E9DE7BF-4D79-415E-92C8-5F91DF87B312}" type="parTrans" cxnId="{54EEC52E-E562-47D9-853D-FE7B14DCA9E8}">
      <dgm:prSet/>
      <dgm:spPr/>
      <dgm:t>
        <a:bodyPr/>
        <a:lstStyle/>
        <a:p>
          <a:pPr algn="ctr"/>
          <a:endParaRPr lang="en-US"/>
        </a:p>
      </dgm:t>
    </dgm:pt>
    <dgm:pt modelId="{0104F55B-C796-4884-BCF2-57A58C459461}" type="sibTrans" cxnId="{54EEC52E-E562-47D9-853D-FE7B14DCA9E8}">
      <dgm:prSet/>
      <dgm:spPr/>
      <dgm:t>
        <a:bodyPr/>
        <a:lstStyle/>
        <a:p>
          <a:pPr algn="ctr"/>
          <a:endParaRPr lang="en-US"/>
        </a:p>
      </dgm:t>
    </dgm:pt>
    <dgm:pt modelId="{B65C5B50-2479-47B9-8FBA-8795D1BC38B4}">
      <dgm:prSet/>
      <dgm:spPr/>
      <dgm:t>
        <a:bodyPr/>
        <a:lstStyle/>
        <a:p>
          <a:pPr algn="ctr"/>
          <a:r>
            <a:rPr lang="en-US" dirty="0" smtClean="0"/>
            <a:t>Backups</a:t>
          </a:r>
          <a:endParaRPr lang="en-US" dirty="0"/>
        </a:p>
      </dgm:t>
    </dgm:pt>
    <dgm:pt modelId="{D25DC264-5DC2-4FF1-B810-8DD47FCD0906}" type="parTrans" cxnId="{7AB5209D-C75C-4A78-8B94-F55D87C41DD8}">
      <dgm:prSet/>
      <dgm:spPr/>
      <dgm:t>
        <a:bodyPr/>
        <a:lstStyle/>
        <a:p>
          <a:pPr algn="ctr"/>
          <a:endParaRPr lang="en-US"/>
        </a:p>
      </dgm:t>
    </dgm:pt>
    <dgm:pt modelId="{154B3319-3BBC-43A7-A9B0-EB426432C21E}" type="sibTrans" cxnId="{7AB5209D-C75C-4A78-8B94-F55D87C41DD8}">
      <dgm:prSet/>
      <dgm:spPr/>
      <dgm:t>
        <a:bodyPr/>
        <a:lstStyle/>
        <a:p>
          <a:pPr algn="ctr"/>
          <a:endParaRPr lang="en-US"/>
        </a:p>
      </dgm:t>
    </dgm:pt>
    <dgm:pt modelId="{5E1FBE32-50B9-479F-BBBB-6A8EAC498172}" type="pres">
      <dgm:prSet presAssocID="{38100B49-E8B6-413E-8871-67F55D9C571E}" presName="linear" presStyleCnt="0">
        <dgm:presLayoutVars>
          <dgm:animLvl val="lvl"/>
          <dgm:resizeHandles val="exact"/>
        </dgm:presLayoutVars>
      </dgm:prSet>
      <dgm:spPr/>
      <dgm:t>
        <a:bodyPr/>
        <a:lstStyle/>
        <a:p>
          <a:endParaRPr lang="en-US"/>
        </a:p>
      </dgm:t>
    </dgm:pt>
    <dgm:pt modelId="{C8F2C4B2-0312-45FE-859E-2D72F23DBD75}" type="pres">
      <dgm:prSet presAssocID="{227B4C00-28F5-4C46-8C42-F7AAD1140E29}" presName="parentText" presStyleLbl="node1" presStyleIdx="0" presStyleCnt="6">
        <dgm:presLayoutVars>
          <dgm:chMax val="0"/>
          <dgm:bulletEnabled val="1"/>
        </dgm:presLayoutVars>
      </dgm:prSet>
      <dgm:spPr/>
      <dgm:t>
        <a:bodyPr/>
        <a:lstStyle/>
        <a:p>
          <a:endParaRPr lang="en-US"/>
        </a:p>
      </dgm:t>
    </dgm:pt>
    <dgm:pt modelId="{2BFE2D67-1E02-4F03-A33B-F0535C7E5C98}" type="pres">
      <dgm:prSet presAssocID="{9211DFE8-C9A2-4A4D-8963-E0353FCF34BC}" presName="spacer" presStyleCnt="0"/>
      <dgm:spPr/>
    </dgm:pt>
    <dgm:pt modelId="{F5ECC6A8-C691-43DC-A945-F96EBD4C553C}" type="pres">
      <dgm:prSet presAssocID="{F6ADFCAF-991E-4792-9DDA-358CF89C442E}" presName="parentText" presStyleLbl="node1" presStyleIdx="1" presStyleCnt="6">
        <dgm:presLayoutVars>
          <dgm:chMax val="0"/>
          <dgm:bulletEnabled val="1"/>
        </dgm:presLayoutVars>
      </dgm:prSet>
      <dgm:spPr/>
      <dgm:t>
        <a:bodyPr/>
        <a:lstStyle/>
        <a:p>
          <a:endParaRPr lang="en-US"/>
        </a:p>
      </dgm:t>
    </dgm:pt>
    <dgm:pt modelId="{90E854AB-C457-4256-8077-2419B28EF0B2}" type="pres">
      <dgm:prSet presAssocID="{91370C34-8456-4414-95F6-7396BC46E0A1}" presName="spacer" presStyleCnt="0"/>
      <dgm:spPr/>
    </dgm:pt>
    <dgm:pt modelId="{BDA4C6F8-A9DC-4970-9926-6F7CD5992881}" type="pres">
      <dgm:prSet presAssocID="{DCB8B85F-CFD1-47F6-A662-90BF8CC3FBD4}" presName="parentText" presStyleLbl="node1" presStyleIdx="2" presStyleCnt="6">
        <dgm:presLayoutVars>
          <dgm:chMax val="0"/>
          <dgm:bulletEnabled val="1"/>
        </dgm:presLayoutVars>
      </dgm:prSet>
      <dgm:spPr/>
      <dgm:t>
        <a:bodyPr/>
        <a:lstStyle/>
        <a:p>
          <a:endParaRPr lang="en-US"/>
        </a:p>
      </dgm:t>
    </dgm:pt>
    <dgm:pt modelId="{9045345C-E87C-4ED1-8405-377E903788DE}" type="pres">
      <dgm:prSet presAssocID="{0FC5250D-8D1F-4FFE-8EFC-66647F71C6F2}" presName="spacer" presStyleCnt="0"/>
      <dgm:spPr/>
    </dgm:pt>
    <dgm:pt modelId="{19F15F59-FA33-4F01-B039-6A4335FE30F8}" type="pres">
      <dgm:prSet presAssocID="{5AA56730-AC92-4450-B8B1-911A48B4C816}" presName="parentText" presStyleLbl="node1" presStyleIdx="3" presStyleCnt="6">
        <dgm:presLayoutVars>
          <dgm:chMax val="0"/>
          <dgm:bulletEnabled val="1"/>
        </dgm:presLayoutVars>
      </dgm:prSet>
      <dgm:spPr/>
      <dgm:t>
        <a:bodyPr/>
        <a:lstStyle/>
        <a:p>
          <a:endParaRPr lang="en-US"/>
        </a:p>
      </dgm:t>
    </dgm:pt>
    <dgm:pt modelId="{5C28ACF7-3C74-48D5-9F57-C06CAD2E5296}" type="pres">
      <dgm:prSet presAssocID="{386984E8-22C6-475E-8298-0267BEFC4B3E}" presName="spacer" presStyleCnt="0"/>
      <dgm:spPr/>
    </dgm:pt>
    <dgm:pt modelId="{A30727F1-3C0A-4C2B-9B4E-7F68B1C400ED}" type="pres">
      <dgm:prSet presAssocID="{8FDBC400-6F31-4713-B321-02107315300B}" presName="parentText" presStyleLbl="node1" presStyleIdx="4" presStyleCnt="6">
        <dgm:presLayoutVars>
          <dgm:chMax val="0"/>
          <dgm:bulletEnabled val="1"/>
        </dgm:presLayoutVars>
      </dgm:prSet>
      <dgm:spPr/>
      <dgm:t>
        <a:bodyPr/>
        <a:lstStyle/>
        <a:p>
          <a:endParaRPr lang="en-US"/>
        </a:p>
      </dgm:t>
    </dgm:pt>
    <dgm:pt modelId="{2469A01C-2329-47E3-8CB9-7CD524CCBA28}" type="pres">
      <dgm:prSet presAssocID="{0104F55B-C796-4884-BCF2-57A58C459461}" presName="spacer" presStyleCnt="0"/>
      <dgm:spPr/>
    </dgm:pt>
    <dgm:pt modelId="{49E91FD2-4EBF-477B-9750-2675FAE04257}" type="pres">
      <dgm:prSet presAssocID="{B65C5B50-2479-47B9-8FBA-8795D1BC38B4}" presName="parentText" presStyleLbl="node1" presStyleIdx="5" presStyleCnt="6">
        <dgm:presLayoutVars>
          <dgm:chMax val="0"/>
          <dgm:bulletEnabled val="1"/>
        </dgm:presLayoutVars>
      </dgm:prSet>
      <dgm:spPr/>
      <dgm:t>
        <a:bodyPr/>
        <a:lstStyle/>
        <a:p>
          <a:endParaRPr lang="en-US"/>
        </a:p>
      </dgm:t>
    </dgm:pt>
  </dgm:ptLst>
  <dgm:cxnLst>
    <dgm:cxn modelId="{7AB5209D-C75C-4A78-8B94-F55D87C41DD8}" srcId="{38100B49-E8B6-413E-8871-67F55D9C571E}" destId="{B65C5B50-2479-47B9-8FBA-8795D1BC38B4}" srcOrd="5" destOrd="0" parTransId="{D25DC264-5DC2-4FF1-B810-8DD47FCD0906}" sibTransId="{154B3319-3BBC-43A7-A9B0-EB426432C21E}"/>
    <dgm:cxn modelId="{57D2FD5D-B876-4888-A2D8-6C676254A97F}" type="presOf" srcId="{DCB8B85F-CFD1-47F6-A662-90BF8CC3FBD4}" destId="{BDA4C6F8-A9DC-4970-9926-6F7CD5992881}" srcOrd="0" destOrd="0" presId="urn:microsoft.com/office/officeart/2005/8/layout/vList2"/>
    <dgm:cxn modelId="{91D8F21B-CAD4-4829-A4E1-352FC6E4587D}" srcId="{38100B49-E8B6-413E-8871-67F55D9C571E}" destId="{227B4C00-28F5-4C46-8C42-F7AAD1140E29}" srcOrd="0" destOrd="0" parTransId="{2FD8DC9B-22B0-469D-A10F-A0193EB2689B}" sibTransId="{9211DFE8-C9A2-4A4D-8963-E0353FCF34BC}"/>
    <dgm:cxn modelId="{F7DC7ADB-BC21-48C0-9A4D-1052623104BD}" srcId="{38100B49-E8B6-413E-8871-67F55D9C571E}" destId="{5AA56730-AC92-4450-B8B1-911A48B4C816}" srcOrd="3" destOrd="0" parTransId="{AA9F59D9-63DF-49D6-AAD3-BBF334C0350F}" sibTransId="{386984E8-22C6-475E-8298-0267BEFC4B3E}"/>
    <dgm:cxn modelId="{8D390C8C-D603-4CAC-A977-BA90F63E6EFA}" type="presOf" srcId="{5AA56730-AC92-4450-B8B1-911A48B4C816}" destId="{19F15F59-FA33-4F01-B039-6A4335FE30F8}" srcOrd="0" destOrd="0" presId="urn:microsoft.com/office/officeart/2005/8/layout/vList2"/>
    <dgm:cxn modelId="{55AA185B-FA3E-4CFD-A3F2-92DAB0368B3A}" type="presOf" srcId="{8FDBC400-6F31-4713-B321-02107315300B}" destId="{A30727F1-3C0A-4C2B-9B4E-7F68B1C400ED}" srcOrd="0" destOrd="0" presId="urn:microsoft.com/office/officeart/2005/8/layout/vList2"/>
    <dgm:cxn modelId="{52341E9D-0986-4B00-B6F2-D15D2FFC4902}" type="presOf" srcId="{227B4C00-28F5-4C46-8C42-F7AAD1140E29}" destId="{C8F2C4B2-0312-45FE-859E-2D72F23DBD75}" srcOrd="0" destOrd="0" presId="urn:microsoft.com/office/officeart/2005/8/layout/vList2"/>
    <dgm:cxn modelId="{CA7297E7-A504-4BCC-8EF8-04BFF209B757}" srcId="{38100B49-E8B6-413E-8871-67F55D9C571E}" destId="{F6ADFCAF-991E-4792-9DDA-358CF89C442E}" srcOrd="1" destOrd="0" parTransId="{8CF631EF-66C9-474C-8672-818CAC5A53F3}" sibTransId="{91370C34-8456-4414-95F6-7396BC46E0A1}"/>
    <dgm:cxn modelId="{01A1EB79-3662-4FE7-9BE3-187AEBAAE34F}" type="presOf" srcId="{F6ADFCAF-991E-4792-9DDA-358CF89C442E}" destId="{F5ECC6A8-C691-43DC-A945-F96EBD4C553C}" srcOrd="0" destOrd="0" presId="urn:microsoft.com/office/officeart/2005/8/layout/vList2"/>
    <dgm:cxn modelId="{F37BF7D9-1DE7-47CF-B023-DD40985C2016}" type="presOf" srcId="{38100B49-E8B6-413E-8871-67F55D9C571E}" destId="{5E1FBE32-50B9-479F-BBBB-6A8EAC498172}" srcOrd="0" destOrd="0" presId="urn:microsoft.com/office/officeart/2005/8/layout/vList2"/>
    <dgm:cxn modelId="{54EEC52E-E562-47D9-853D-FE7B14DCA9E8}" srcId="{38100B49-E8B6-413E-8871-67F55D9C571E}" destId="{8FDBC400-6F31-4713-B321-02107315300B}" srcOrd="4" destOrd="0" parTransId="{3E9DE7BF-4D79-415E-92C8-5F91DF87B312}" sibTransId="{0104F55B-C796-4884-BCF2-57A58C459461}"/>
    <dgm:cxn modelId="{30298B37-E69D-428F-A3FD-4451F6CE75CD}" srcId="{38100B49-E8B6-413E-8871-67F55D9C571E}" destId="{DCB8B85F-CFD1-47F6-A662-90BF8CC3FBD4}" srcOrd="2" destOrd="0" parTransId="{356B93E8-D947-4F4C-AA92-CFFDC64372A4}" sibTransId="{0FC5250D-8D1F-4FFE-8EFC-66647F71C6F2}"/>
    <dgm:cxn modelId="{35EDD9BD-43DE-4DE5-B347-6D98497D46E9}" type="presOf" srcId="{B65C5B50-2479-47B9-8FBA-8795D1BC38B4}" destId="{49E91FD2-4EBF-477B-9750-2675FAE04257}" srcOrd="0" destOrd="0" presId="urn:microsoft.com/office/officeart/2005/8/layout/vList2"/>
    <dgm:cxn modelId="{C323ACC0-0904-4C39-9E48-D8EE5BBB9BBA}" type="presParOf" srcId="{5E1FBE32-50B9-479F-BBBB-6A8EAC498172}" destId="{C8F2C4B2-0312-45FE-859E-2D72F23DBD75}" srcOrd="0" destOrd="0" presId="urn:microsoft.com/office/officeart/2005/8/layout/vList2"/>
    <dgm:cxn modelId="{C6F709B8-25FC-4761-8281-42453CF339D1}" type="presParOf" srcId="{5E1FBE32-50B9-479F-BBBB-6A8EAC498172}" destId="{2BFE2D67-1E02-4F03-A33B-F0535C7E5C98}" srcOrd="1" destOrd="0" presId="urn:microsoft.com/office/officeart/2005/8/layout/vList2"/>
    <dgm:cxn modelId="{C73CA3D6-B253-4A33-8B30-46156A9681B8}" type="presParOf" srcId="{5E1FBE32-50B9-479F-BBBB-6A8EAC498172}" destId="{F5ECC6A8-C691-43DC-A945-F96EBD4C553C}" srcOrd="2" destOrd="0" presId="urn:microsoft.com/office/officeart/2005/8/layout/vList2"/>
    <dgm:cxn modelId="{483F55F9-5076-42AA-ADC4-CAD0AF908227}" type="presParOf" srcId="{5E1FBE32-50B9-479F-BBBB-6A8EAC498172}" destId="{90E854AB-C457-4256-8077-2419B28EF0B2}" srcOrd="3" destOrd="0" presId="urn:microsoft.com/office/officeart/2005/8/layout/vList2"/>
    <dgm:cxn modelId="{9E91EBA2-219F-49A6-91C0-78B5A51D5E24}" type="presParOf" srcId="{5E1FBE32-50B9-479F-BBBB-6A8EAC498172}" destId="{BDA4C6F8-A9DC-4970-9926-6F7CD5992881}" srcOrd="4" destOrd="0" presId="urn:microsoft.com/office/officeart/2005/8/layout/vList2"/>
    <dgm:cxn modelId="{08AAE50D-D1A4-440E-B8EB-891040726FB2}" type="presParOf" srcId="{5E1FBE32-50B9-479F-BBBB-6A8EAC498172}" destId="{9045345C-E87C-4ED1-8405-377E903788DE}" srcOrd="5" destOrd="0" presId="urn:microsoft.com/office/officeart/2005/8/layout/vList2"/>
    <dgm:cxn modelId="{3CF2BC24-36C3-4B73-9B7D-8AA307442FEF}" type="presParOf" srcId="{5E1FBE32-50B9-479F-BBBB-6A8EAC498172}" destId="{19F15F59-FA33-4F01-B039-6A4335FE30F8}" srcOrd="6" destOrd="0" presId="urn:microsoft.com/office/officeart/2005/8/layout/vList2"/>
    <dgm:cxn modelId="{F99D4423-55DC-4929-B133-B3D19512F778}" type="presParOf" srcId="{5E1FBE32-50B9-479F-BBBB-6A8EAC498172}" destId="{5C28ACF7-3C74-48D5-9F57-C06CAD2E5296}" srcOrd="7" destOrd="0" presId="urn:microsoft.com/office/officeart/2005/8/layout/vList2"/>
    <dgm:cxn modelId="{02222B87-B0C9-4B9E-AA89-4035F8654774}" type="presParOf" srcId="{5E1FBE32-50B9-479F-BBBB-6A8EAC498172}" destId="{A30727F1-3C0A-4C2B-9B4E-7F68B1C400ED}" srcOrd="8" destOrd="0" presId="urn:microsoft.com/office/officeart/2005/8/layout/vList2"/>
    <dgm:cxn modelId="{490F2E05-6B6E-4534-B929-407E376F4190}" type="presParOf" srcId="{5E1FBE32-50B9-479F-BBBB-6A8EAC498172}" destId="{2469A01C-2329-47E3-8CB9-7CD524CCBA28}" srcOrd="9" destOrd="0" presId="urn:microsoft.com/office/officeart/2005/8/layout/vList2"/>
    <dgm:cxn modelId="{8E3B7FA0-9CFC-4AD4-B153-4077DB0238F1}" type="presParOf" srcId="{5E1FBE32-50B9-479F-BBBB-6A8EAC498172}" destId="{49E91FD2-4EBF-477B-9750-2675FAE042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A385BD-D919-4E1A-A599-260603C8A148}" type="doc">
      <dgm:prSet loTypeId="urn:microsoft.com/office/officeart/2005/8/layout/cycle1" loCatId="cycle" qsTypeId="urn:microsoft.com/office/officeart/2005/8/quickstyle/simple1" qsCatId="simple" csTypeId="urn:microsoft.com/office/officeart/2005/8/colors/accent1_2" csCatId="accent1" phldr="1"/>
      <dgm:spPr/>
    </dgm:pt>
    <dgm:pt modelId="{6601C14D-81DA-472C-842E-1130E0445FCB}">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rPr>
            <a:t>MAC allows the file sharing service to interact with the shared filesystem.</a:t>
          </a:r>
        </a:p>
      </dgm:t>
    </dgm:pt>
    <dgm:pt modelId="{DC0ADCF1-9C80-4130-B0EB-99CF76D9E77D}" type="parTrans" cxnId="{0621F7DB-3623-4A01-87BF-0EA3C36BCFF7}">
      <dgm:prSet/>
      <dgm:spPr/>
      <dgm:t>
        <a:bodyPr/>
        <a:lstStyle/>
        <a:p>
          <a:endParaRPr lang="en-US"/>
        </a:p>
      </dgm:t>
    </dgm:pt>
    <dgm:pt modelId="{2791B1E0-3C40-4ADC-A32E-E1DFA62C58FC}" type="sibTrans" cxnId="{0621F7DB-3623-4A01-87BF-0EA3C36BCFF7}">
      <dgm:prSet/>
      <dgm:spPr/>
      <dgm:t>
        <a:bodyPr/>
        <a:lstStyle/>
        <a:p>
          <a:endParaRPr lang="en-US" dirty="0"/>
        </a:p>
      </dgm:t>
    </dgm:pt>
    <dgm:pt modelId="{FDB28CD2-C59E-4048-99A9-FD158358C25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rPr>
            <a:t>DAC provides the required permissions to access files.</a:t>
          </a:r>
        </a:p>
      </dgm:t>
    </dgm:pt>
    <dgm:pt modelId="{D3A0B5F4-75A0-4B79-88B0-94B8E98015D2}" type="parTrans" cxnId="{81982BE7-FDAA-4FBF-9FB0-CAF916A5842B}">
      <dgm:prSet/>
      <dgm:spPr/>
      <dgm:t>
        <a:bodyPr/>
        <a:lstStyle/>
        <a:p>
          <a:endParaRPr lang="en-US"/>
        </a:p>
      </dgm:t>
    </dgm:pt>
    <dgm:pt modelId="{E962983D-7000-48B9-AE93-D067B146390C}" type="sibTrans" cxnId="{81982BE7-FDAA-4FBF-9FB0-CAF916A5842B}">
      <dgm:prSet/>
      <dgm:spPr/>
      <dgm:t>
        <a:bodyPr/>
        <a:lstStyle/>
        <a:p>
          <a:endParaRPr lang="en-US" dirty="0"/>
        </a:p>
      </dgm:t>
    </dgm:pt>
    <dgm:pt modelId="{D991F73C-59EB-43D3-9804-23E3168E33C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rPr>
            <a:t>The firewall allows user access based on the file service port and user’s Internet Protocol address.</a:t>
          </a:r>
        </a:p>
      </dgm:t>
    </dgm:pt>
    <dgm:pt modelId="{5BA7EE81-E6B1-488D-8659-CB2491FDC014}" type="parTrans" cxnId="{56E77A0A-7006-4BFB-B4CE-0398EE87263F}">
      <dgm:prSet/>
      <dgm:spPr/>
      <dgm:t>
        <a:bodyPr/>
        <a:lstStyle/>
        <a:p>
          <a:endParaRPr lang="en-US"/>
        </a:p>
      </dgm:t>
    </dgm:pt>
    <dgm:pt modelId="{334C4932-75E0-42B1-B547-35C79B9658DB}" type="sibTrans" cxnId="{56E77A0A-7006-4BFB-B4CE-0398EE87263F}">
      <dgm:prSet/>
      <dgm:spPr/>
      <dgm:t>
        <a:bodyPr/>
        <a:lstStyle/>
        <a:p>
          <a:endParaRPr lang="en-US" dirty="0"/>
        </a:p>
      </dgm:t>
    </dgm:pt>
    <dgm:pt modelId="{51D525BF-9295-4009-97B0-58C49DCD527C}" type="pres">
      <dgm:prSet presAssocID="{B7A385BD-D919-4E1A-A599-260603C8A148}" presName="cycle" presStyleCnt="0">
        <dgm:presLayoutVars>
          <dgm:dir/>
          <dgm:resizeHandles val="exact"/>
        </dgm:presLayoutVars>
      </dgm:prSet>
      <dgm:spPr/>
    </dgm:pt>
    <dgm:pt modelId="{1A316882-ACA4-45CD-AA30-A438199CA84E}" type="pres">
      <dgm:prSet presAssocID="{6601C14D-81DA-472C-842E-1130E0445FCB}" presName="dummy" presStyleCnt="0"/>
      <dgm:spPr/>
    </dgm:pt>
    <dgm:pt modelId="{8B7C5E47-4A62-428F-A1BF-CBF850B857DA}" type="pres">
      <dgm:prSet presAssocID="{6601C14D-81DA-472C-842E-1130E0445FCB}" presName="node" presStyleLbl="revTx" presStyleIdx="0" presStyleCnt="3" custScaleX="130704" custScaleY="98716" custRadScaleRad="121477" custRadScaleInc="14238">
        <dgm:presLayoutVars>
          <dgm:bulletEnabled val="1"/>
        </dgm:presLayoutVars>
      </dgm:prSet>
      <dgm:spPr/>
      <dgm:t>
        <a:bodyPr/>
        <a:lstStyle/>
        <a:p>
          <a:endParaRPr lang="en-US"/>
        </a:p>
      </dgm:t>
    </dgm:pt>
    <dgm:pt modelId="{6E72BB69-3E6C-44B2-B31B-FC17797E0966}" type="pres">
      <dgm:prSet presAssocID="{2791B1E0-3C40-4ADC-A32E-E1DFA62C58FC}" presName="sibTrans" presStyleLbl="node1" presStyleIdx="0" presStyleCnt="3" custLinFactNeighborX="3364" custLinFactNeighborY="2397" custRadScaleRad="70957" custRadScaleInc="-2147483648"/>
      <dgm:spPr/>
      <dgm:t>
        <a:bodyPr/>
        <a:lstStyle/>
        <a:p>
          <a:endParaRPr lang="en-US"/>
        </a:p>
      </dgm:t>
    </dgm:pt>
    <dgm:pt modelId="{3DEBD9D8-0A68-4946-94F6-DEE6E3921684}" type="pres">
      <dgm:prSet presAssocID="{FDB28CD2-C59E-4048-99A9-FD158358C25C}" presName="dummy" presStyleCnt="0"/>
      <dgm:spPr/>
    </dgm:pt>
    <dgm:pt modelId="{0A337DFF-B8EF-48A9-8F3B-4EAFB508856F}" type="pres">
      <dgm:prSet presAssocID="{FDB28CD2-C59E-4048-99A9-FD158358C25C}" presName="node" presStyleLbl="revTx" presStyleIdx="1" presStyleCnt="3" custScaleX="124311">
        <dgm:presLayoutVars>
          <dgm:bulletEnabled val="1"/>
        </dgm:presLayoutVars>
      </dgm:prSet>
      <dgm:spPr/>
      <dgm:t>
        <a:bodyPr/>
        <a:lstStyle/>
        <a:p>
          <a:endParaRPr lang="en-US"/>
        </a:p>
      </dgm:t>
    </dgm:pt>
    <dgm:pt modelId="{66F1D5B8-96A6-4460-9245-23E8020224A6}" type="pres">
      <dgm:prSet presAssocID="{E962983D-7000-48B9-AE93-D067B146390C}" presName="sibTrans" presStyleLbl="node1" presStyleIdx="1" presStyleCnt="3" custScaleX="97019" custScaleY="90647" custLinFactNeighborX="-2696" custLinFactNeighborY="6778" custRadScaleRad="57936" custRadScaleInc="-2147483648"/>
      <dgm:spPr/>
      <dgm:t>
        <a:bodyPr/>
        <a:lstStyle/>
        <a:p>
          <a:endParaRPr lang="en-US"/>
        </a:p>
      </dgm:t>
    </dgm:pt>
    <dgm:pt modelId="{5481F776-3A17-489F-AADB-351962B8FED2}" type="pres">
      <dgm:prSet presAssocID="{D991F73C-59EB-43D3-9804-23E3168E33CA}" presName="dummy" presStyleCnt="0"/>
      <dgm:spPr/>
    </dgm:pt>
    <dgm:pt modelId="{1E5BD517-4788-4FD0-8BE8-0A10A1AEDA82}" type="pres">
      <dgm:prSet presAssocID="{D991F73C-59EB-43D3-9804-23E3168E33CA}" presName="node" presStyleLbl="revTx" presStyleIdx="2" presStyleCnt="3" custScaleX="143716" custScaleY="102915" custRadScaleRad="104289" custRadScaleInc="-3379">
        <dgm:presLayoutVars>
          <dgm:bulletEnabled val="1"/>
        </dgm:presLayoutVars>
      </dgm:prSet>
      <dgm:spPr/>
      <dgm:t>
        <a:bodyPr/>
        <a:lstStyle/>
        <a:p>
          <a:endParaRPr lang="en-US"/>
        </a:p>
      </dgm:t>
    </dgm:pt>
    <dgm:pt modelId="{A1B59CE8-3DAC-4D11-9842-F9F6CDB7531A}" type="pres">
      <dgm:prSet presAssocID="{334C4932-75E0-42B1-B547-35C79B9658DB}" presName="sibTrans" presStyleLbl="node1" presStyleIdx="2" presStyleCnt="3" custLinFactNeighborY="4150"/>
      <dgm:spPr/>
      <dgm:t>
        <a:bodyPr/>
        <a:lstStyle/>
        <a:p>
          <a:endParaRPr lang="en-US"/>
        </a:p>
      </dgm:t>
    </dgm:pt>
  </dgm:ptLst>
  <dgm:cxnLst>
    <dgm:cxn modelId="{81982BE7-FDAA-4FBF-9FB0-CAF916A5842B}" srcId="{B7A385BD-D919-4E1A-A599-260603C8A148}" destId="{FDB28CD2-C59E-4048-99A9-FD158358C25C}" srcOrd="1" destOrd="0" parTransId="{D3A0B5F4-75A0-4B79-88B0-94B8E98015D2}" sibTransId="{E962983D-7000-48B9-AE93-D067B146390C}"/>
    <dgm:cxn modelId="{0621F7DB-3623-4A01-87BF-0EA3C36BCFF7}" srcId="{B7A385BD-D919-4E1A-A599-260603C8A148}" destId="{6601C14D-81DA-472C-842E-1130E0445FCB}" srcOrd="0" destOrd="0" parTransId="{DC0ADCF1-9C80-4130-B0EB-99CF76D9E77D}" sibTransId="{2791B1E0-3C40-4ADC-A32E-E1DFA62C58FC}"/>
    <dgm:cxn modelId="{CBA4780D-3068-4EC9-A94B-41D789FAAB65}" type="presOf" srcId="{6601C14D-81DA-472C-842E-1130E0445FCB}" destId="{8B7C5E47-4A62-428F-A1BF-CBF850B857DA}" srcOrd="0" destOrd="0" presId="urn:microsoft.com/office/officeart/2005/8/layout/cycle1"/>
    <dgm:cxn modelId="{FD9D2B5B-C3A9-4FC4-9ED5-8475CE4B044F}" type="presOf" srcId="{D991F73C-59EB-43D3-9804-23E3168E33CA}" destId="{1E5BD517-4788-4FD0-8BE8-0A10A1AEDA82}" srcOrd="0" destOrd="0" presId="urn:microsoft.com/office/officeart/2005/8/layout/cycle1"/>
    <dgm:cxn modelId="{E2396F2C-181B-4312-AA35-380DE5648675}" type="presOf" srcId="{FDB28CD2-C59E-4048-99A9-FD158358C25C}" destId="{0A337DFF-B8EF-48A9-8F3B-4EAFB508856F}" srcOrd="0" destOrd="0" presId="urn:microsoft.com/office/officeart/2005/8/layout/cycle1"/>
    <dgm:cxn modelId="{56E77A0A-7006-4BFB-B4CE-0398EE87263F}" srcId="{B7A385BD-D919-4E1A-A599-260603C8A148}" destId="{D991F73C-59EB-43D3-9804-23E3168E33CA}" srcOrd="2" destOrd="0" parTransId="{5BA7EE81-E6B1-488D-8659-CB2491FDC014}" sibTransId="{334C4932-75E0-42B1-B547-35C79B9658DB}"/>
    <dgm:cxn modelId="{9AFEDB6A-381E-4347-8411-B2645C4B6C5A}" type="presOf" srcId="{B7A385BD-D919-4E1A-A599-260603C8A148}" destId="{51D525BF-9295-4009-97B0-58C49DCD527C}" srcOrd="0" destOrd="0" presId="urn:microsoft.com/office/officeart/2005/8/layout/cycle1"/>
    <dgm:cxn modelId="{DC283099-8E23-41C8-83E6-194D14B8DDC1}" type="presOf" srcId="{E962983D-7000-48B9-AE93-D067B146390C}" destId="{66F1D5B8-96A6-4460-9245-23E8020224A6}" srcOrd="0" destOrd="0" presId="urn:microsoft.com/office/officeart/2005/8/layout/cycle1"/>
    <dgm:cxn modelId="{72DB2E6C-81BA-4E31-82F9-C3510DE94720}" type="presOf" srcId="{2791B1E0-3C40-4ADC-A32E-E1DFA62C58FC}" destId="{6E72BB69-3E6C-44B2-B31B-FC17797E0966}" srcOrd="0" destOrd="0" presId="urn:microsoft.com/office/officeart/2005/8/layout/cycle1"/>
    <dgm:cxn modelId="{307B93DC-CF2D-49D8-BA14-26C9FE882DDB}" type="presOf" srcId="{334C4932-75E0-42B1-B547-35C79B9658DB}" destId="{A1B59CE8-3DAC-4D11-9842-F9F6CDB7531A}" srcOrd="0" destOrd="0" presId="urn:microsoft.com/office/officeart/2005/8/layout/cycle1"/>
    <dgm:cxn modelId="{C9531724-C0F9-485D-B8A1-3D6B8C952462}" type="presParOf" srcId="{51D525BF-9295-4009-97B0-58C49DCD527C}" destId="{1A316882-ACA4-45CD-AA30-A438199CA84E}" srcOrd="0" destOrd="0" presId="urn:microsoft.com/office/officeart/2005/8/layout/cycle1"/>
    <dgm:cxn modelId="{4E4D4134-58DB-43D3-BBAA-D5E1FE4FB23A}" type="presParOf" srcId="{51D525BF-9295-4009-97B0-58C49DCD527C}" destId="{8B7C5E47-4A62-428F-A1BF-CBF850B857DA}" srcOrd="1" destOrd="0" presId="urn:microsoft.com/office/officeart/2005/8/layout/cycle1"/>
    <dgm:cxn modelId="{D50E094E-5725-4091-B45C-CE48356624FD}" type="presParOf" srcId="{51D525BF-9295-4009-97B0-58C49DCD527C}" destId="{6E72BB69-3E6C-44B2-B31B-FC17797E0966}" srcOrd="2" destOrd="0" presId="urn:microsoft.com/office/officeart/2005/8/layout/cycle1"/>
    <dgm:cxn modelId="{ADE9B297-2475-4396-943C-6AF8CA406061}" type="presParOf" srcId="{51D525BF-9295-4009-97B0-58C49DCD527C}" destId="{3DEBD9D8-0A68-4946-94F6-DEE6E3921684}" srcOrd="3" destOrd="0" presId="urn:microsoft.com/office/officeart/2005/8/layout/cycle1"/>
    <dgm:cxn modelId="{1B616CDF-D188-41FC-B486-AA055571FA77}" type="presParOf" srcId="{51D525BF-9295-4009-97B0-58C49DCD527C}" destId="{0A337DFF-B8EF-48A9-8F3B-4EAFB508856F}" srcOrd="4" destOrd="0" presId="urn:microsoft.com/office/officeart/2005/8/layout/cycle1"/>
    <dgm:cxn modelId="{1EF0D991-80CF-469F-BEF6-939AC87A31DD}" type="presParOf" srcId="{51D525BF-9295-4009-97B0-58C49DCD527C}" destId="{66F1D5B8-96A6-4460-9245-23E8020224A6}" srcOrd="5" destOrd="0" presId="urn:microsoft.com/office/officeart/2005/8/layout/cycle1"/>
    <dgm:cxn modelId="{D0C7E397-9653-43D2-9ACC-FD8B1DB119F2}" type="presParOf" srcId="{51D525BF-9295-4009-97B0-58C49DCD527C}" destId="{5481F776-3A17-489F-AADB-351962B8FED2}" srcOrd="6" destOrd="0" presId="urn:microsoft.com/office/officeart/2005/8/layout/cycle1"/>
    <dgm:cxn modelId="{668063CF-C38F-4147-A3DB-C3DF9C7661E7}" type="presParOf" srcId="{51D525BF-9295-4009-97B0-58C49DCD527C}" destId="{1E5BD517-4788-4FD0-8BE8-0A10A1AEDA82}" srcOrd="7" destOrd="0" presId="urn:microsoft.com/office/officeart/2005/8/layout/cycle1"/>
    <dgm:cxn modelId="{C846AF9E-4120-4E04-ABE7-21A2E9D75638}" type="presParOf" srcId="{51D525BF-9295-4009-97B0-58C49DCD527C}" destId="{A1B59CE8-3DAC-4D11-9842-F9F6CDB7531A}"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2B79D634-60E9-420A-BEFF-2F1EEE1BC464}" type="datetime1">
              <a:rPr lang="en-US"/>
              <a:pPr>
                <a:defRPr/>
              </a:pPr>
              <a:t>8/25/2014</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CBB72A7F-155C-4086-94E0-E352E9E87A4A}" type="slidenum">
              <a:rPr lang="en-US"/>
              <a:pPr>
                <a:defRPr/>
              </a:pPr>
              <a:t>‹#›</a:t>
            </a:fld>
            <a:endParaRPr lang="en-US" dirty="0"/>
          </a:p>
        </p:txBody>
      </p:sp>
    </p:spTree>
    <p:extLst>
      <p:ext uri="{BB962C8B-B14F-4D97-AF65-F5344CB8AC3E}">
        <p14:creationId xmlns:p14="http://schemas.microsoft.com/office/powerpoint/2010/main" val="6848744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B66522C9-D2E1-4861-90FF-86DA707D44C7}" type="datetime1">
              <a:rPr lang="en-US"/>
              <a:pPr>
                <a:defRPr/>
              </a:pPr>
              <a:t>8/25/2014</a:t>
            </a:fld>
            <a:endParaRPr lang="en-US" dirty="0"/>
          </a:p>
        </p:txBody>
      </p:sp>
      <p:sp>
        <p:nvSpPr>
          <p:cNvPr id="225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6B12314F-270F-40B4-8F4E-49A78CBD498D}" type="slidenum">
              <a:rPr lang="en-US"/>
              <a:pPr>
                <a:defRPr/>
              </a:pPr>
              <a:t>‹#›</a:t>
            </a:fld>
            <a:endParaRPr lang="en-US" dirty="0"/>
          </a:p>
        </p:txBody>
      </p:sp>
    </p:spTree>
    <p:extLst>
      <p:ext uri="{BB962C8B-B14F-4D97-AF65-F5344CB8AC3E}">
        <p14:creationId xmlns:p14="http://schemas.microsoft.com/office/powerpoint/2010/main" val="373178881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31863"/>
            <a:fld id="{C0B09958-E735-4070-98CE-CD263CCA263C}" type="slidenum">
              <a:rPr lang="en-US" smtClean="0"/>
              <a:pPr defTabSz="931863"/>
              <a:t>1</a:t>
            </a:fld>
            <a:endParaRPr lang="en-US" dirty="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73788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dirty="0" smtClean="0">
              <a:latin typeface="Arial" charset="0"/>
            </a:endParaRPr>
          </a:p>
        </p:txBody>
      </p:sp>
      <p:sp>
        <p:nvSpPr>
          <p:cNvPr id="24580" name="Slide Number Placeholder 3"/>
          <p:cNvSpPr>
            <a:spLocks noGrp="1"/>
          </p:cNvSpPr>
          <p:nvPr>
            <p:ph type="sldNum" sz="quarter" idx="5"/>
          </p:nvPr>
        </p:nvSpPr>
        <p:spPr>
          <a:noFill/>
        </p:spPr>
        <p:txBody>
          <a:bodyPr/>
          <a:lstStyle/>
          <a:p>
            <a:pPr defTabSz="931863"/>
            <a:fld id="{F6D76002-FADB-4140-93B2-F67EEE961CF0}" type="slidenum">
              <a:rPr lang="en-US" smtClean="0">
                <a:latin typeface="Arial" charset="0"/>
              </a:rPr>
              <a:pPr defTabSz="931863"/>
              <a:t>2</a:t>
            </a:fld>
            <a:endParaRPr lang="en-US" dirty="0" smtClean="0">
              <a:latin typeface="Arial" charset="0"/>
            </a:endParaRPr>
          </a:p>
        </p:txBody>
      </p:sp>
    </p:spTree>
    <p:extLst>
      <p:ext uri="{BB962C8B-B14F-4D97-AF65-F5344CB8AC3E}">
        <p14:creationId xmlns:p14="http://schemas.microsoft.com/office/powerpoint/2010/main" val="83261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dirty="0" smtClean="0">
              <a:latin typeface="Arial" charset="0"/>
            </a:endParaRPr>
          </a:p>
        </p:txBody>
      </p:sp>
      <p:sp>
        <p:nvSpPr>
          <p:cNvPr id="25604" name="Slide Number Placeholder 3"/>
          <p:cNvSpPr>
            <a:spLocks noGrp="1"/>
          </p:cNvSpPr>
          <p:nvPr>
            <p:ph type="sldNum" sz="quarter" idx="5"/>
          </p:nvPr>
        </p:nvSpPr>
        <p:spPr>
          <a:noFill/>
        </p:spPr>
        <p:txBody>
          <a:bodyPr/>
          <a:lstStyle/>
          <a:p>
            <a:pPr defTabSz="931863"/>
            <a:fld id="{FB0A2459-C25D-4DE8-A4C1-C99E501B7FA5}" type="slidenum">
              <a:rPr lang="en-US" smtClean="0">
                <a:latin typeface="Arial" charset="0"/>
              </a:rPr>
              <a:pPr defTabSz="931863"/>
              <a:t>3</a:t>
            </a:fld>
            <a:endParaRPr lang="en-US" dirty="0" smtClean="0">
              <a:latin typeface="Arial" charset="0"/>
            </a:endParaRPr>
          </a:p>
        </p:txBody>
      </p:sp>
    </p:spTree>
    <p:extLst>
      <p:ext uri="{BB962C8B-B14F-4D97-AF65-F5344CB8AC3E}">
        <p14:creationId xmlns:p14="http://schemas.microsoft.com/office/powerpoint/2010/main" val="304610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dirty="0" smtClean="0">
                <a:solidFill>
                  <a:schemeClr val="tx1"/>
                </a:solidFill>
                <a:effectLst/>
                <a:latin typeface="Times New Roman" pitchFamily="18" charset="0"/>
                <a:ea typeface="+mn-ea"/>
                <a:cs typeface="+mn-cs"/>
              </a:rPr>
              <a:t>default=0 </a:t>
            </a:r>
          </a:p>
          <a:p>
            <a:pPr rtl="0" eaLnBrk="1" fontAlgn="t" latinLnBrk="0" hangingPunct="1"/>
            <a:r>
              <a:rPr lang="en-US" sz="1200" b="0" i="0" u="none" strike="noStrike" kern="1200" dirty="0" smtClean="0">
                <a:solidFill>
                  <a:schemeClr val="tx1"/>
                </a:solidFill>
                <a:effectLst/>
                <a:latin typeface="Times New Roman" pitchFamily="18" charset="0"/>
                <a:ea typeface="+mn-ea"/>
                <a:cs typeface="+mn-cs"/>
              </a:rPr>
              <a:t>This option is for default kernel to boot. When multiple kernels are listed, the first one in the list will start at zero.</a:t>
            </a:r>
          </a:p>
          <a:p>
            <a:endParaRPr lang="en-US" b="0" dirty="0" smtClean="0"/>
          </a:p>
          <a:p>
            <a:pPr rtl="0" eaLnBrk="1" fontAlgn="auto" latinLnBrk="0" hangingPunct="1"/>
            <a:r>
              <a:rPr lang="en-US" sz="1200" b="0" i="0" u="none" strike="noStrike" kern="1200" dirty="0" smtClean="0">
                <a:solidFill>
                  <a:schemeClr val="tx1"/>
                </a:solidFill>
                <a:effectLst/>
                <a:latin typeface="Times New Roman" pitchFamily="18" charset="0"/>
                <a:ea typeface="+mn-ea"/>
                <a:cs typeface="+mn-cs"/>
              </a:rPr>
              <a:t>color green/blue </a:t>
            </a:r>
          </a:p>
          <a:p>
            <a:pPr rtl="0" eaLnBrk="1" fontAlgn="auto" latinLnBrk="0" hangingPunct="1"/>
            <a:r>
              <a:rPr lang="en-US" sz="1200" b="0" i="0" u="none" strike="noStrike" kern="1200" dirty="0" smtClean="0">
                <a:solidFill>
                  <a:schemeClr val="tx1"/>
                </a:solidFill>
                <a:effectLst/>
                <a:latin typeface="Times New Roman" pitchFamily="18" charset="0"/>
                <a:ea typeface="+mn-ea"/>
                <a:cs typeface="+mn-cs"/>
              </a:rPr>
              <a:t>Specifies the color for the GRUB screen. In this case, green is the foreground color and blue is the background color.</a:t>
            </a:r>
          </a:p>
          <a:p>
            <a:endParaRPr lang="en-US" b="0" dirty="0" smtClean="0"/>
          </a:p>
          <a:p>
            <a:endParaRPr lang="en-US" b="0" dirty="0"/>
          </a:p>
        </p:txBody>
      </p:sp>
      <p:sp>
        <p:nvSpPr>
          <p:cNvPr id="4" name="Date Placeholder 3"/>
          <p:cNvSpPr>
            <a:spLocks noGrp="1"/>
          </p:cNvSpPr>
          <p:nvPr>
            <p:ph type="dt" idx="10"/>
          </p:nvPr>
        </p:nvSpPr>
        <p:spPr/>
        <p:txBody>
          <a:bodyPr/>
          <a:lstStyle/>
          <a:p>
            <a:pPr>
              <a:defRPr/>
            </a:pPr>
            <a:fld id="{B66522C9-D2E1-4861-90FF-86DA707D44C7}"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B12314F-270F-40B4-8F4E-49A78CBD498D}" type="slidenum">
              <a:rPr lang="en-US" smtClean="0"/>
              <a:pPr>
                <a:defRPr/>
              </a:pPr>
              <a:t>6</a:t>
            </a:fld>
            <a:endParaRPr lang="en-US" dirty="0"/>
          </a:p>
        </p:txBody>
      </p:sp>
    </p:spTree>
    <p:extLst>
      <p:ext uri="{BB962C8B-B14F-4D97-AF65-F5344CB8AC3E}">
        <p14:creationId xmlns:p14="http://schemas.microsoft.com/office/powerpoint/2010/main" val="213809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a:buFont typeface="Wingdings" pitchFamily="2" charset="2"/>
              <a:buNone/>
            </a:pPr>
            <a:r>
              <a:rPr lang="en-US" dirty="0" smtClean="0"/>
              <a:t>DAC: For example, user Joe owns the file “readme.txt” and gives read access permission to everyone but only Joe has the write permissions.</a:t>
            </a:r>
          </a:p>
          <a:p>
            <a:pPr>
              <a:buFont typeface="Wingdings" pitchFamily="2" charset="2"/>
              <a:buNone/>
            </a:pPr>
            <a:r>
              <a:rPr lang="en-US" dirty="0" smtClean="0"/>
              <a:t>MAC: Any user or process accessing the object must have proper access before interacting with it.</a:t>
            </a:r>
          </a:p>
        </p:txBody>
      </p:sp>
      <p:sp>
        <p:nvSpPr>
          <p:cNvPr id="26628" name="Date Placeholder 3"/>
          <p:cNvSpPr>
            <a:spLocks noGrp="1"/>
          </p:cNvSpPr>
          <p:nvPr>
            <p:ph type="dt" sz="quarter" idx="1"/>
          </p:nvPr>
        </p:nvSpPr>
        <p:spPr>
          <a:noFill/>
        </p:spPr>
        <p:txBody>
          <a:bodyPr/>
          <a:lstStyle/>
          <a:p>
            <a:pPr defTabSz="931863"/>
            <a:fld id="{331E5CE9-E15A-48A1-8310-88612CDFC5BD}" type="datetime1">
              <a:rPr lang="en-US" smtClean="0"/>
              <a:pPr defTabSz="931863"/>
              <a:t>8/25/2014</a:t>
            </a:fld>
            <a:endParaRPr lang="en-US" dirty="0" smtClean="0"/>
          </a:p>
        </p:txBody>
      </p:sp>
      <p:sp>
        <p:nvSpPr>
          <p:cNvPr id="26629" name="Footer Placeholder 4"/>
          <p:cNvSpPr>
            <a:spLocks noGrp="1"/>
          </p:cNvSpPr>
          <p:nvPr>
            <p:ph type="ftr" sz="quarter" idx="4"/>
          </p:nvPr>
        </p:nvSpPr>
        <p:spPr>
          <a:noFill/>
        </p:spPr>
        <p:txBody>
          <a:bodyPr/>
          <a:lstStyle/>
          <a:p>
            <a:pPr defTabSz="931863"/>
            <a:endParaRPr lang="en-US" dirty="0" smtClean="0"/>
          </a:p>
        </p:txBody>
      </p:sp>
      <p:sp>
        <p:nvSpPr>
          <p:cNvPr id="26630" name="Slide Number Placeholder 5"/>
          <p:cNvSpPr>
            <a:spLocks noGrp="1"/>
          </p:cNvSpPr>
          <p:nvPr>
            <p:ph type="sldNum" sz="quarter" idx="5"/>
          </p:nvPr>
        </p:nvSpPr>
        <p:spPr>
          <a:noFill/>
        </p:spPr>
        <p:txBody>
          <a:bodyPr/>
          <a:lstStyle/>
          <a:p>
            <a:pPr defTabSz="931863"/>
            <a:fld id="{6927A170-E009-4087-920C-767F65360874}" type="slidenum">
              <a:rPr lang="en-US" smtClean="0"/>
              <a:pPr defTabSz="931863"/>
              <a:t>12</a:t>
            </a:fld>
            <a:endParaRPr lang="en-US" dirty="0" smtClean="0"/>
          </a:p>
        </p:txBody>
      </p:sp>
    </p:spTree>
    <p:extLst>
      <p:ext uri="{BB962C8B-B14F-4D97-AF65-F5344CB8AC3E}">
        <p14:creationId xmlns:p14="http://schemas.microsoft.com/office/powerpoint/2010/main" val="415583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smtClean="0">
              <a:solidFill>
                <a:schemeClr val="tx1"/>
              </a:solidFill>
              <a:effectLst/>
              <a:latin typeface="Times New Roman" pitchFamily="18" charset="0"/>
              <a:ea typeface="+mn-ea"/>
              <a:cs typeface="+mn-cs"/>
            </a:endParaRPr>
          </a:p>
          <a:p>
            <a:r>
              <a:rPr lang="en-US" sz="1200" i="1" kern="1200" dirty="0" smtClean="0">
                <a:solidFill>
                  <a:schemeClr val="tx1"/>
                </a:solidFill>
                <a:effectLst/>
                <a:latin typeface="Times New Roman" pitchFamily="18" charset="0"/>
                <a:ea typeface="+mn-ea"/>
                <a:cs typeface="+mn-cs"/>
              </a:rPr>
              <a:t> </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lesson, you were introduced to the basic security components of the Linux environment. You explored the concept of layered security, with a focus on firewalls and access control mechanisms, such as discretionary access control (DAC), access control lists (ACLs), and mandatory access control (MAC). You also learned about security challenges associated with the boot process and how to lock down the boot loaders.</a:t>
            </a:r>
          </a:p>
          <a:p>
            <a:r>
              <a:rPr lang="en-US" sz="1200" kern="1200" dirty="0" smtClean="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In this lab, you will secure a Linux server system. You will secure the bootloader, enable iptables firewall, and run SELinux to help lock down the Linux OS. By securing the bootloader you can prevent access to single user mode and the GRUB (Grand Unified Bootloader</a:t>
            </a:r>
            <a:r>
              <a:rPr lang="en-US" sz="1200" kern="1200" smtClean="0">
                <a:solidFill>
                  <a:schemeClr val="tx1"/>
                </a:solidFill>
                <a:effectLst/>
                <a:latin typeface="Times New Roman" pitchFamily="18" charset="0"/>
                <a:ea typeface="+mn-ea"/>
                <a:cs typeface="+mn-cs"/>
              </a:rPr>
              <a:t>) </a:t>
            </a:r>
            <a:r>
              <a:rPr lang="en-US" sz="1200" kern="1200" smtClean="0">
                <a:solidFill>
                  <a:schemeClr val="tx1"/>
                </a:solidFill>
                <a:effectLst/>
                <a:latin typeface="Times New Roman" pitchFamily="18" charset="0"/>
                <a:ea typeface="+mn-ea"/>
                <a:cs typeface="+mn-cs"/>
              </a:rPr>
              <a:t>console </a:t>
            </a:r>
            <a:r>
              <a:rPr lang="en-US" sz="1200" kern="1200" dirty="0" smtClean="0">
                <a:solidFill>
                  <a:schemeClr val="tx1"/>
                </a:solidFill>
                <a:effectLst/>
                <a:latin typeface="Times New Roman" pitchFamily="18" charset="0"/>
                <a:ea typeface="+mn-ea"/>
                <a:cs typeface="+mn-cs"/>
              </a:rPr>
              <a:t>during the boot of the system. Enabling iptables and applying firewall rules can ensure that only the applications you want have the ability to reach or reach out from your computer. You also will apply access control lists (ACLs) to directories and files within the lab to secure the file and data access and then verify those permissions on the system."</a:t>
            </a:r>
            <a:endParaRPr lang="en-US" dirty="0"/>
          </a:p>
        </p:txBody>
      </p:sp>
      <p:sp>
        <p:nvSpPr>
          <p:cNvPr id="4" name="Date Placeholder 3"/>
          <p:cNvSpPr>
            <a:spLocks noGrp="1"/>
          </p:cNvSpPr>
          <p:nvPr>
            <p:ph type="dt" idx="10"/>
          </p:nvPr>
        </p:nvSpPr>
        <p:spPr/>
        <p:txBody>
          <a:bodyPr/>
          <a:lstStyle/>
          <a:p>
            <a:pPr>
              <a:defRPr/>
            </a:pPr>
            <a:fld id="{B66522C9-D2E1-4861-90FF-86DA707D44C7}"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B12314F-270F-40B4-8F4E-49A78CBD498D}" type="slidenum">
              <a:rPr lang="en-US" smtClean="0"/>
              <a:pPr>
                <a:defRPr/>
              </a:pPr>
              <a:t>20</a:t>
            </a:fld>
            <a:endParaRPr lang="en-US" dirty="0"/>
          </a:p>
        </p:txBody>
      </p:sp>
    </p:spTree>
    <p:extLst>
      <p:ext uri="{BB962C8B-B14F-4D97-AF65-F5344CB8AC3E}">
        <p14:creationId xmlns:p14="http://schemas.microsoft.com/office/powerpoint/2010/main" val="4087239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
        <p:nvSpPr>
          <p:cNvPr id="5" name="TextBox 4"/>
          <p:cNvSpPr txBox="1"/>
          <p:nvPr userDrawn="1"/>
        </p:nvSpPr>
        <p:spPr>
          <a:xfrm>
            <a:off x="4143258" y="633294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8031FA52-9EC4-42ED-8B40-9EBCE2EE53A4}"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3302000"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smtClean="0">
                <a:solidFill>
                  <a:schemeClr val="bg1"/>
                </a:solidFill>
              </a:rPr>
              <a:t>Security Strategies in Linux Platforms and Applications</a:t>
            </a:r>
            <a:endParaRPr lang="en-US" sz="1000" dirty="0">
              <a:solidFill>
                <a:schemeClr val="bg1"/>
              </a:solidFill>
            </a:endParaRPr>
          </a:p>
        </p:txBody>
      </p:sp>
      <p:sp>
        <p:nvSpPr>
          <p:cNvPr id="9" name="TextBox 4"/>
          <p:cNvSpPr txBox="1"/>
          <p:nvPr userDrawn="1"/>
        </p:nvSpPr>
        <p:spPr>
          <a:xfrm>
            <a:off x="4307031" y="63962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4002" r:id="rId1"/>
    <p:sldLayoutId id="2147484000" r:id="rId2"/>
    <p:sldLayoutId id="2147484001" r:id="rId3"/>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401638" y="2133600"/>
            <a:ext cx="8348662" cy="3096232"/>
          </a:xfrm>
        </p:spPr>
        <p:txBody>
          <a:bodyPr/>
          <a:lstStyle/>
          <a:p>
            <a:pPr algn="ctr"/>
            <a:r>
              <a:rPr lang="en-US" sz="4000" b="1" dirty="0" smtClean="0"/>
              <a:t>Security Strategies in Linux Platforms and Applications</a:t>
            </a:r>
          </a:p>
          <a:p>
            <a:pPr algn="ctr"/>
            <a:endParaRPr lang="en-US" dirty="0" smtClean="0"/>
          </a:p>
          <a:p>
            <a:pPr algn="ctr"/>
            <a:r>
              <a:rPr lang="en-US" b="1" dirty="0" smtClean="0"/>
              <a:t>Lesson 2</a:t>
            </a:r>
          </a:p>
          <a:p>
            <a:pPr algn="ctr"/>
            <a:r>
              <a:rPr lang="en-US" b="1" dirty="0"/>
              <a:t>Basic Components of Linux </a:t>
            </a:r>
            <a:r>
              <a:rPr lang="en-US" b="1" dirty="0" smtClean="0"/>
              <a:t>Security</a:t>
            </a:r>
            <a:endParaRPr 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9750" y="304800"/>
            <a:ext cx="8299450" cy="476250"/>
          </a:xfrm>
        </p:spPr>
        <p:txBody>
          <a:bodyPr/>
          <a:lstStyle/>
          <a:p>
            <a:r>
              <a:rPr lang="en-US" sz="4000" dirty="0" smtClean="0">
                <a:solidFill>
                  <a:schemeClr val="tx2"/>
                </a:solidFill>
              </a:rPr>
              <a:t>Common Linux Access Controls</a:t>
            </a:r>
          </a:p>
        </p:txBody>
      </p:sp>
      <p:pic>
        <p:nvPicPr>
          <p:cNvPr id="12291" name="Picture 32"/>
          <p:cNvPicPr>
            <a:picLocks noChangeAspect="1" noChangeArrowheads="1"/>
          </p:cNvPicPr>
          <p:nvPr/>
        </p:nvPicPr>
        <p:blipFill>
          <a:blip r:embed="rId2" cstate="print"/>
          <a:srcRect/>
          <a:stretch>
            <a:fillRect/>
          </a:stretch>
        </p:blipFill>
        <p:spPr bwMode="auto">
          <a:xfrm>
            <a:off x="3941763" y="2611438"/>
            <a:ext cx="1752600" cy="1462087"/>
          </a:xfrm>
          <a:prstGeom prst="rect">
            <a:avLst/>
          </a:prstGeom>
          <a:noFill/>
          <a:ln w="9525">
            <a:noFill/>
            <a:miter lim="800000"/>
            <a:headEnd/>
            <a:tailEnd/>
          </a:ln>
        </p:spPr>
      </p:pic>
      <p:graphicFrame>
        <p:nvGraphicFramePr>
          <p:cNvPr id="5" name="Diagram 4"/>
          <p:cNvGraphicFramePr/>
          <p:nvPr/>
        </p:nvGraphicFramePr>
        <p:xfrm>
          <a:off x="832755" y="1045029"/>
          <a:ext cx="7298871" cy="4914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ROLES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304800"/>
            <a:ext cx="8299450" cy="476250"/>
          </a:xfrm>
        </p:spPr>
        <p:txBody>
          <a:bodyPr/>
          <a:lstStyle/>
          <a:p>
            <a:r>
              <a:rPr lang="en-US" sz="4000" dirty="0" smtClean="0">
                <a:solidFill>
                  <a:schemeClr val="tx2"/>
                </a:solidFill>
              </a:rPr>
              <a:t>Access Control Mechanisms</a:t>
            </a:r>
          </a:p>
        </p:txBody>
      </p:sp>
      <p:grpSp>
        <p:nvGrpSpPr>
          <p:cNvPr id="14339" name="Group 5"/>
          <p:cNvGrpSpPr>
            <a:grpSpLocks/>
          </p:cNvGrpSpPr>
          <p:nvPr/>
        </p:nvGrpSpPr>
        <p:grpSpPr bwMode="auto">
          <a:xfrm>
            <a:off x="652463" y="1279524"/>
            <a:ext cx="8034337" cy="4776891"/>
            <a:chOff x="653143" y="1435612"/>
            <a:chExt cx="8033657" cy="3986775"/>
          </a:xfrm>
        </p:grpSpPr>
        <p:sp>
          <p:nvSpPr>
            <p:cNvPr id="7" name="Freeform 6"/>
            <p:cNvSpPr/>
            <p:nvPr/>
          </p:nvSpPr>
          <p:spPr>
            <a:xfrm>
              <a:off x="653143" y="1435612"/>
              <a:ext cx="8033657" cy="679275"/>
            </a:xfrm>
            <a:custGeom>
              <a:avLst/>
              <a:gdLst>
                <a:gd name="connsiteX0" fmla="*/ 0 w 8033657"/>
                <a:gd name="connsiteY0" fmla="*/ 113102 h 678600"/>
                <a:gd name="connsiteX1" fmla="*/ 33127 w 8033657"/>
                <a:gd name="connsiteY1" fmla="*/ 33127 h 678600"/>
                <a:gd name="connsiteX2" fmla="*/ 113102 w 8033657"/>
                <a:gd name="connsiteY2" fmla="*/ 0 h 678600"/>
                <a:gd name="connsiteX3" fmla="*/ 7920555 w 8033657"/>
                <a:gd name="connsiteY3" fmla="*/ 0 h 678600"/>
                <a:gd name="connsiteX4" fmla="*/ 8000530 w 8033657"/>
                <a:gd name="connsiteY4" fmla="*/ 33127 h 678600"/>
                <a:gd name="connsiteX5" fmla="*/ 8033657 w 8033657"/>
                <a:gd name="connsiteY5" fmla="*/ 113102 h 678600"/>
                <a:gd name="connsiteX6" fmla="*/ 8033657 w 8033657"/>
                <a:gd name="connsiteY6" fmla="*/ 565498 h 678600"/>
                <a:gd name="connsiteX7" fmla="*/ 8000530 w 8033657"/>
                <a:gd name="connsiteY7" fmla="*/ 645473 h 678600"/>
                <a:gd name="connsiteX8" fmla="*/ 7920555 w 8033657"/>
                <a:gd name="connsiteY8" fmla="*/ 678600 h 678600"/>
                <a:gd name="connsiteX9" fmla="*/ 113102 w 8033657"/>
                <a:gd name="connsiteY9" fmla="*/ 678600 h 678600"/>
                <a:gd name="connsiteX10" fmla="*/ 33127 w 8033657"/>
                <a:gd name="connsiteY10" fmla="*/ 645473 h 678600"/>
                <a:gd name="connsiteX11" fmla="*/ 0 w 8033657"/>
                <a:gd name="connsiteY11" fmla="*/ 565498 h 678600"/>
                <a:gd name="connsiteX12" fmla="*/ 0 w 8033657"/>
                <a:gd name="connsiteY12" fmla="*/ 113102 h 6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33657" h="678600">
                  <a:moveTo>
                    <a:pt x="0" y="113102"/>
                  </a:moveTo>
                  <a:cubicBezTo>
                    <a:pt x="0" y="83105"/>
                    <a:pt x="11916" y="54338"/>
                    <a:pt x="33127" y="33127"/>
                  </a:cubicBezTo>
                  <a:cubicBezTo>
                    <a:pt x="54338" y="11916"/>
                    <a:pt x="83106" y="0"/>
                    <a:pt x="113102" y="0"/>
                  </a:cubicBezTo>
                  <a:lnTo>
                    <a:pt x="7920555" y="0"/>
                  </a:lnTo>
                  <a:cubicBezTo>
                    <a:pt x="7950552" y="0"/>
                    <a:pt x="7979319" y="11916"/>
                    <a:pt x="8000530" y="33127"/>
                  </a:cubicBezTo>
                  <a:cubicBezTo>
                    <a:pt x="8021741" y="54338"/>
                    <a:pt x="8033657" y="83106"/>
                    <a:pt x="8033657" y="113102"/>
                  </a:cubicBezTo>
                  <a:lnTo>
                    <a:pt x="8033657" y="565498"/>
                  </a:lnTo>
                  <a:cubicBezTo>
                    <a:pt x="8033657" y="595495"/>
                    <a:pt x="8021741" y="624262"/>
                    <a:pt x="8000530" y="645473"/>
                  </a:cubicBezTo>
                  <a:cubicBezTo>
                    <a:pt x="7979319" y="666684"/>
                    <a:pt x="7950551" y="678600"/>
                    <a:pt x="7920555" y="678600"/>
                  </a:cubicBezTo>
                  <a:lnTo>
                    <a:pt x="113102" y="678600"/>
                  </a:lnTo>
                  <a:cubicBezTo>
                    <a:pt x="83105" y="678600"/>
                    <a:pt x="54338" y="666684"/>
                    <a:pt x="33127" y="645473"/>
                  </a:cubicBezTo>
                  <a:cubicBezTo>
                    <a:pt x="11916" y="624262"/>
                    <a:pt x="0" y="595494"/>
                    <a:pt x="0" y="565498"/>
                  </a:cubicBezTo>
                  <a:lnTo>
                    <a:pt x="0" y="1131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3617" tIns="143617" rIns="143617" bIns="143617" spcCol="1270" anchor="ctr"/>
            <a:lstStyle/>
            <a:p>
              <a:pPr defTabSz="1289050">
                <a:lnSpc>
                  <a:spcPct val="90000"/>
                </a:lnSpc>
                <a:spcAft>
                  <a:spcPct val="35000"/>
                </a:spcAft>
                <a:defRPr/>
              </a:pPr>
              <a:r>
                <a:rPr lang="en-US" sz="3000" dirty="0"/>
                <a:t>DAC</a:t>
              </a:r>
            </a:p>
          </p:txBody>
        </p:sp>
        <p:sp>
          <p:nvSpPr>
            <p:cNvPr id="8" name="Freeform 7"/>
            <p:cNvSpPr/>
            <p:nvPr/>
          </p:nvSpPr>
          <p:spPr>
            <a:xfrm>
              <a:off x="653143" y="2114887"/>
              <a:ext cx="8033657" cy="479302"/>
            </a:xfrm>
            <a:custGeom>
              <a:avLst/>
              <a:gdLst>
                <a:gd name="connsiteX0" fmla="*/ 0 w 8033657"/>
                <a:gd name="connsiteY0" fmla="*/ 0 h 480240"/>
                <a:gd name="connsiteX1" fmla="*/ 8033657 w 8033657"/>
                <a:gd name="connsiteY1" fmla="*/ 0 h 480240"/>
                <a:gd name="connsiteX2" fmla="*/ 8033657 w 8033657"/>
                <a:gd name="connsiteY2" fmla="*/ 480240 h 480240"/>
                <a:gd name="connsiteX3" fmla="*/ 0 w 8033657"/>
                <a:gd name="connsiteY3" fmla="*/ 480240 h 480240"/>
                <a:gd name="connsiteX4" fmla="*/ 0 w 8033657"/>
                <a:gd name="connsiteY4" fmla="*/ 0 h 48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657" h="480240">
                  <a:moveTo>
                    <a:pt x="0" y="0"/>
                  </a:moveTo>
                  <a:lnTo>
                    <a:pt x="8033657" y="0"/>
                  </a:lnTo>
                  <a:lnTo>
                    <a:pt x="8033657" y="480240"/>
                  </a:lnTo>
                  <a:lnTo>
                    <a:pt x="0" y="48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5069" tIns="36830" rIns="206248" bIns="36830" spcCol="1270"/>
            <a:lstStyle/>
            <a:p>
              <a:pPr marL="228600" lvl="1" indent="-228600" defTabSz="1022350">
                <a:lnSpc>
                  <a:spcPct val="90000"/>
                </a:lnSpc>
                <a:spcAft>
                  <a:spcPct val="20000"/>
                </a:spcAft>
                <a:buFont typeface="Wingdings" pitchFamily="2" charset="2"/>
                <a:buChar char="§"/>
                <a:defRPr/>
              </a:pPr>
              <a:r>
                <a:rPr lang="en-US" sz="2400" dirty="0"/>
                <a:t>Defines the access control for objects in the filesystem</a:t>
              </a:r>
            </a:p>
          </p:txBody>
        </p:sp>
        <p:sp>
          <p:nvSpPr>
            <p:cNvPr id="9" name="Freeform 8"/>
            <p:cNvSpPr/>
            <p:nvPr/>
          </p:nvSpPr>
          <p:spPr>
            <a:xfrm>
              <a:off x="653143" y="2594189"/>
              <a:ext cx="8033657" cy="679275"/>
            </a:xfrm>
            <a:custGeom>
              <a:avLst/>
              <a:gdLst>
                <a:gd name="connsiteX0" fmla="*/ 0 w 8033657"/>
                <a:gd name="connsiteY0" fmla="*/ 113102 h 678600"/>
                <a:gd name="connsiteX1" fmla="*/ 33127 w 8033657"/>
                <a:gd name="connsiteY1" fmla="*/ 33127 h 678600"/>
                <a:gd name="connsiteX2" fmla="*/ 113102 w 8033657"/>
                <a:gd name="connsiteY2" fmla="*/ 0 h 678600"/>
                <a:gd name="connsiteX3" fmla="*/ 7920555 w 8033657"/>
                <a:gd name="connsiteY3" fmla="*/ 0 h 678600"/>
                <a:gd name="connsiteX4" fmla="*/ 8000530 w 8033657"/>
                <a:gd name="connsiteY4" fmla="*/ 33127 h 678600"/>
                <a:gd name="connsiteX5" fmla="*/ 8033657 w 8033657"/>
                <a:gd name="connsiteY5" fmla="*/ 113102 h 678600"/>
                <a:gd name="connsiteX6" fmla="*/ 8033657 w 8033657"/>
                <a:gd name="connsiteY6" fmla="*/ 565498 h 678600"/>
                <a:gd name="connsiteX7" fmla="*/ 8000530 w 8033657"/>
                <a:gd name="connsiteY7" fmla="*/ 645473 h 678600"/>
                <a:gd name="connsiteX8" fmla="*/ 7920555 w 8033657"/>
                <a:gd name="connsiteY8" fmla="*/ 678600 h 678600"/>
                <a:gd name="connsiteX9" fmla="*/ 113102 w 8033657"/>
                <a:gd name="connsiteY9" fmla="*/ 678600 h 678600"/>
                <a:gd name="connsiteX10" fmla="*/ 33127 w 8033657"/>
                <a:gd name="connsiteY10" fmla="*/ 645473 h 678600"/>
                <a:gd name="connsiteX11" fmla="*/ 0 w 8033657"/>
                <a:gd name="connsiteY11" fmla="*/ 565498 h 678600"/>
                <a:gd name="connsiteX12" fmla="*/ 0 w 8033657"/>
                <a:gd name="connsiteY12" fmla="*/ 113102 h 6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33657" h="678600">
                  <a:moveTo>
                    <a:pt x="0" y="113102"/>
                  </a:moveTo>
                  <a:cubicBezTo>
                    <a:pt x="0" y="83105"/>
                    <a:pt x="11916" y="54338"/>
                    <a:pt x="33127" y="33127"/>
                  </a:cubicBezTo>
                  <a:cubicBezTo>
                    <a:pt x="54338" y="11916"/>
                    <a:pt x="83106" y="0"/>
                    <a:pt x="113102" y="0"/>
                  </a:cubicBezTo>
                  <a:lnTo>
                    <a:pt x="7920555" y="0"/>
                  </a:lnTo>
                  <a:cubicBezTo>
                    <a:pt x="7950552" y="0"/>
                    <a:pt x="7979319" y="11916"/>
                    <a:pt x="8000530" y="33127"/>
                  </a:cubicBezTo>
                  <a:cubicBezTo>
                    <a:pt x="8021741" y="54338"/>
                    <a:pt x="8033657" y="83106"/>
                    <a:pt x="8033657" y="113102"/>
                  </a:cubicBezTo>
                  <a:lnTo>
                    <a:pt x="8033657" y="565498"/>
                  </a:lnTo>
                  <a:cubicBezTo>
                    <a:pt x="8033657" y="595495"/>
                    <a:pt x="8021741" y="624262"/>
                    <a:pt x="8000530" y="645473"/>
                  </a:cubicBezTo>
                  <a:cubicBezTo>
                    <a:pt x="7979319" y="666684"/>
                    <a:pt x="7950551" y="678600"/>
                    <a:pt x="7920555" y="678600"/>
                  </a:cubicBezTo>
                  <a:lnTo>
                    <a:pt x="113102" y="678600"/>
                  </a:lnTo>
                  <a:cubicBezTo>
                    <a:pt x="83105" y="678600"/>
                    <a:pt x="54338" y="666684"/>
                    <a:pt x="33127" y="645473"/>
                  </a:cubicBezTo>
                  <a:cubicBezTo>
                    <a:pt x="11916" y="624262"/>
                    <a:pt x="0" y="595494"/>
                    <a:pt x="0" y="565498"/>
                  </a:cubicBezTo>
                  <a:lnTo>
                    <a:pt x="0" y="1131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3617" tIns="143617" rIns="143617" bIns="143617" spcCol="1270" anchor="ctr"/>
            <a:lstStyle/>
            <a:p>
              <a:pPr defTabSz="1289050">
                <a:lnSpc>
                  <a:spcPct val="90000"/>
                </a:lnSpc>
                <a:spcAft>
                  <a:spcPct val="35000"/>
                </a:spcAft>
                <a:defRPr/>
              </a:pPr>
              <a:r>
                <a:rPr lang="en-US" sz="3000" dirty="0"/>
                <a:t>ACLs</a:t>
              </a:r>
              <a:r>
                <a:rPr lang="en-US" sz="2900" dirty="0"/>
                <a:t> </a:t>
              </a:r>
            </a:p>
          </p:txBody>
        </p:sp>
        <p:sp>
          <p:nvSpPr>
            <p:cNvPr id="10" name="Freeform 9"/>
            <p:cNvSpPr/>
            <p:nvPr/>
          </p:nvSpPr>
          <p:spPr>
            <a:xfrm>
              <a:off x="653143" y="3273464"/>
              <a:ext cx="8033657" cy="990345"/>
            </a:xfrm>
            <a:custGeom>
              <a:avLst/>
              <a:gdLst>
                <a:gd name="connsiteX0" fmla="*/ 0 w 8033657"/>
                <a:gd name="connsiteY0" fmla="*/ 0 h 990494"/>
                <a:gd name="connsiteX1" fmla="*/ 8033657 w 8033657"/>
                <a:gd name="connsiteY1" fmla="*/ 0 h 990494"/>
                <a:gd name="connsiteX2" fmla="*/ 8033657 w 8033657"/>
                <a:gd name="connsiteY2" fmla="*/ 990494 h 990494"/>
                <a:gd name="connsiteX3" fmla="*/ 0 w 8033657"/>
                <a:gd name="connsiteY3" fmla="*/ 990494 h 990494"/>
                <a:gd name="connsiteX4" fmla="*/ 0 w 8033657"/>
                <a:gd name="connsiteY4" fmla="*/ 0 h 99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657" h="990494">
                  <a:moveTo>
                    <a:pt x="0" y="0"/>
                  </a:moveTo>
                  <a:lnTo>
                    <a:pt x="8033657" y="0"/>
                  </a:lnTo>
                  <a:lnTo>
                    <a:pt x="8033657" y="990494"/>
                  </a:lnTo>
                  <a:lnTo>
                    <a:pt x="0" y="9904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5069" tIns="36830" rIns="206248" bIns="36830" spcCol="1270"/>
            <a:lstStyle/>
            <a:p>
              <a:pPr marL="228600" lvl="1" indent="-228600" defTabSz="1022350">
                <a:lnSpc>
                  <a:spcPct val="90000"/>
                </a:lnSpc>
                <a:spcAft>
                  <a:spcPct val="20000"/>
                </a:spcAft>
                <a:buFont typeface="Wingdings" pitchFamily="2" charset="2"/>
                <a:buChar char="§"/>
                <a:defRPr/>
              </a:pPr>
              <a:r>
                <a:rPr lang="en-US" sz="2400" dirty="0"/>
                <a:t>Grants “special” permissions to users or groups for an object in the filesystem that are not specified in the DAC permissions</a:t>
              </a:r>
            </a:p>
          </p:txBody>
        </p:sp>
        <p:sp>
          <p:nvSpPr>
            <p:cNvPr id="11" name="Freeform 10"/>
            <p:cNvSpPr/>
            <p:nvPr/>
          </p:nvSpPr>
          <p:spPr>
            <a:xfrm>
              <a:off x="653143" y="4263810"/>
              <a:ext cx="8033657" cy="677689"/>
            </a:xfrm>
            <a:custGeom>
              <a:avLst/>
              <a:gdLst>
                <a:gd name="connsiteX0" fmla="*/ 0 w 8033657"/>
                <a:gd name="connsiteY0" fmla="*/ 113102 h 678600"/>
                <a:gd name="connsiteX1" fmla="*/ 33127 w 8033657"/>
                <a:gd name="connsiteY1" fmla="*/ 33127 h 678600"/>
                <a:gd name="connsiteX2" fmla="*/ 113102 w 8033657"/>
                <a:gd name="connsiteY2" fmla="*/ 0 h 678600"/>
                <a:gd name="connsiteX3" fmla="*/ 7920555 w 8033657"/>
                <a:gd name="connsiteY3" fmla="*/ 0 h 678600"/>
                <a:gd name="connsiteX4" fmla="*/ 8000530 w 8033657"/>
                <a:gd name="connsiteY4" fmla="*/ 33127 h 678600"/>
                <a:gd name="connsiteX5" fmla="*/ 8033657 w 8033657"/>
                <a:gd name="connsiteY5" fmla="*/ 113102 h 678600"/>
                <a:gd name="connsiteX6" fmla="*/ 8033657 w 8033657"/>
                <a:gd name="connsiteY6" fmla="*/ 565498 h 678600"/>
                <a:gd name="connsiteX7" fmla="*/ 8000530 w 8033657"/>
                <a:gd name="connsiteY7" fmla="*/ 645473 h 678600"/>
                <a:gd name="connsiteX8" fmla="*/ 7920555 w 8033657"/>
                <a:gd name="connsiteY8" fmla="*/ 678600 h 678600"/>
                <a:gd name="connsiteX9" fmla="*/ 113102 w 8033657"/>
                <a:gd name="connsiteY9" fmla="*/ 678600 h 678600"/>
                <a:gd name="connsiteX10" fmla="*/ 33127 w 8033657"/>
                <a:gd name="connsiteY10" fmla="*/ 645473 h 678600"/>
                <a:gd name="connsiteX11" fmla="*/ 0 w 8033657"/>
                <a:gd name="connsiteY11" fmla="*/ 565498 h 678600"/>
                <a:gd name="connsiteX12" fmla="*/ 0 w 8033657"/>
                <a:gd name="connsiteY12" fmla="*/ 113102 h 6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33657" h="678600">
                  <a:moveTo>
                    <a:pt x="0" y="113102"/>
                  </a:moveTo>
                  <a:cubicBezTo>
                    <a:pt x="0" y="83105"/>
                    <a:pt x="11916" y="54338"/>
                    <a:pt x="33127" y="33127"/>
                  </a:cubicBezTo>
                  <a:cubicBezTo>
                    <a:pt x="54338" y="11916"/>
                    <a:pt x="83106" y="0"/>
                    <a:pt x="113102" y="0"/>
                  </a:cubicBezTo>
                  <a:lnTo>
                    <a:pt x="7920555" y="0"/>
                  </a:lnTo>
                  <a:cubicBezTo>
                    <a:pt x="7950552" y="0"/>
                    <a:pt x="7979319" y="11916"/>
                    <a:pt x="8000530" y="33127"/>
                  </a:cubicBezTo>
                  <a:cubicBezTo>
                    <a:pt x="8021741" y="54338"/>
                    <a:pt x="8033657" y="83106"/>
                    <a:pt x="8033657" y="113102"/>
                  </a:cubicBezTo>
                  <a:lnTo>
                    <a:pt x="8033657" y="565498"/>
                  </a:lnTo>
                  <a:cubicBezTo>
                    <a:pt x="8033657" y="595495"/>
                    <a:pt x="8021741" y="624262"/>
                    <a:pt x="8000530" y="645473"/>
                  </a:cubicBezTo>
                  <a:cubicBezTo>
                    <a:pt x="7979319" y="666684"/>
                    <a:pt x="7950551" y="678600"/>
                    <a:pt x="7920555" y="678600"/>
                  </a:cubicBezTo>
                  <a:lnTo>
                    <a:pt x="113102" y="678600"/>
                  </a:lnTo>
                  <a:cubicBezTo>
                    <a:pt x="83105" y="678600"/>
                    <a:pt x="54338" y="666684"/>
                    <a:pt x="33127" y="645473"/>
                  </a:cubicBezTo>
                  <a:cubicBezTo>
                    <a:pt x="11916" y="624262"/>
                    <a:pt x="0" y="595494"/>
                    <a:pt x="0" y="565498"/>
                  </a:cubicBezTo>
                  <a:lnTo>
                    <a:pt x="0" y="1131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3617" tIns="143617" rIns="143617" bIns="143617" spcCol="1270" anchor="ctr"/>
            <a:lstStyle/>
            <a:p>
              <a:pPr defTabSz="1289050">
                <a:lnSpc>
                  <a:spcPct val="90000"/>
                </a:lnSpc>
                <a:spcAft>
                  <a:spcPct val="35000"/>
                </a:spcAft>
                <a:defRPr/>
              </a:pPr>
              <a:r>
                <a:rPr lang="en-US" sz="3000" dirty="0"/>
                <a:t>MAC</a:t>
              </a:r>
            </a:p>
          </p:txBody>
        </p:sp>
        <p:sp>
          <p:nvSpPr>
            <p:cNvPr id="12" name="Freeform 11"/>
            <p:cNvSpPr/>
            <p:nvPr/>
          </p:nvSpPr>
          <p:spPr>
            <a:xfrm>
              <a:off x="653143" y="4941499"/>
              <a:ext cx="8033657" cy="480888"/>
            </a:xfrm>
            <a:custGeom>
              <a:avLst/>
              <a:gdLst>
                <a:gd name="connsiteX0" fmla="*/ 0 w 8033657"/>
                <a:gd name="connsiteY0" fmla="*/ 0 h 480240"/>
                <a:gd name="connsiteX1" fmla="*/ 8033657 w 8033657"/>
                <a:gd name="connsiteY1" fmla="*/ 0 h 480240"/>
                <a:gd name="connsiteX2" fmla="*/ 8033657 w 8033657"/>
                <a:gd name="connsiteY2" fmla="*/ 480240 h 480240"/>
                <a:gd name="connsiteX3" fmla="*/ 0 w 8033657"/>
                <a:gd name="connsiteY3" fmla="*/ 480240 h 480240"/>
                <a:gd name="connsiteX4" fmla="*/ 0 w 8033657"/>
                <a:gd name="connsiteY4" fmla="*/ 0 h 48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657" h="480240">
                  <a:moveTo>
                    <a:pt x="0" y="0"/>
                  </a:moveTo>
                  <a:lnTo>
                    <a:pt x="8033657" y="0"/>
                  </a:lnTo>
                  <a:lnTo>
                    <a:pt x="8033657" y="480240"/>
                  </a:lnTo>
                  <a:lnTo>
                    <a:pt x="0" y="48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5069" tIns="36830" rIns="206248" bIns="36830" spcCol="1270"/>
            <a:lstStyle/>
            <a:p>
              <a:pPr marL="228600" lvl="1" indent="-228600" defTabSz="1022350">
                <a:lnSpc>
                  <a:spcPct val="90000"/>
                </a:lnSpc>
                <a:spcAft>
                  <a:spcPct val="20000"/>
                </a:spcAft>
                <a:buFont typeface="Wingdings" pitchFamily="2" charset="2"/>
                <a:buChar char="§"/>
                <a:defRPr/>
              </a:pPr>
              <a:r>
                <a:rPr lang="en-US" sz="2400" dirty="0"/>
                <a:t>Adds additional categories to objects in the filesystem </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CONTEXTS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9750" y="304800"/>
            <a:ext cx="8299450" cy="476250"/>
          </a:xfrm>
        </p:spPr>
        <p:txBody>
          <a:bodyPr/>
          <a:lstStyle/>
          <a:p>
            <a:r>
              <a:rPr lang="en-US" sz="4000" dirty="0" smtClean="0">
                <a:solidFill>
                  <a:schemeClr val="tx2"/>
                </a:solidFill>
              </a:rPr>
              <a:t>Kernel Space</a:t>
            </a:r>
          </a:p>
        </p:txBody>
      </p:sp>
      <p:sp>
        <p:nvSpPr>
          <p:cNvPr id="16387" name="Content Placeholder 2"/>
          <p:cNvSpPr>
            <a:spLocks noGrp="1"/>
          </p:cNvSpPr>
          <p:nvPr>
            <p:ph idx="1"/>
          </p:nvPr>
        </p:nvSpPr>
        <p:spPr>
          <a:xfrm>
            <a:off x="539750" y="1392072"/>
            <a:ext cx="8299450" cy="4329278"/>
          </a:xfrm>
        </p:spPr>
        <p:txBody>
          <a:bodyPr/>
          <a:lstStyle/>
          <a:p>
            <a:r>
              <a:rPr lang="en-US" sz="3200" dirty="0" smtClean="0"/>
              <a:t>Kernel space has access and can control all aspects of a Linux system</a:t>
            </a:r>
          </a:p>
          <a:p>
            <a:r>
              <a:rPr lang="en-US" sz="3200" dirty="0" smtClean="0"/>
              <a:t>Loadable kernel modules (LKMs) are a common avenue for rootkits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9750" y="304800"/>
            <a:ext cx="8299450" cy="476250"/>
          </a:xfrm>
        </p:spPr>
        <p:txBody>
          <a:bodyPr/>
          <a:lstStyle/>
          <a:p>
            <a:r>
              <a:rPr lang="en-US" sz="4000" dirty="0" smtClean="0">
                <a:solidFill>
                  <a:schemeClr val="tx2"/>
                </a:solidFill>
              </a:rPr>
              <a:t>User Space</a:t>
            </a:r>
          </a:p>
        </p:txBody>
      </p:sp>
      <p:sp>
        <p:nvSpPr>
          <p:cNvPr id="17411" name="Content Placeholder 2"/>
          <p:cNvSpPr>
            <a:spLocks noGrp="1"/>
          </p:cNvSpPr>
          <p:nvPr>
            <p:ph idx="1"/>
          </p:nvPr>
        </p:nvSpPr>
        <p:spPr>
          <a:xfrm>
            <a:off x="539750" y="1460310"/>
            <a:ext cx="8299450" cy="4261040"/>
          </a:xfrm>
        </p:spPr>
        <p:txBody>
          <a:bodyPr/>
          <a:lstStyle/>
          <a:p>
            <a:r>
              <a:rPr lang="en-US" sz="3200" dirty="0" smtClean="0"/>
              <a:t>User space is the most likely avenue that black-hat hackers attempt to exploit the Linux system.</a:t>
            </a:r>
          </a:p>
          <a:p>
            <a:r>
              <a:rPr lang="en-US" sz="3200" dirty="0" smtClean="0"/>
              <a:t>It is common for black-hat hackers to gain unauthorized access simply by guessing an easy password from a user account.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RATIONALE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9750" y="304800"/>
            <a:ext cx="8299450" cy="476250"/>
          </a:xfrm>
        </p:spPr>
        <p:txBody>
          <a:bodyPr/>
          <a:lstStyle/>
          <a:p>
            <a:r>
              <a:rPr lang="en-US" sz="4000" dirty="0" smtClean="0">
                <a:solidFill>
                  <a:schemeClr val="tx2"/>
                </a:solidFill>
              </a:rPr>
              <a:t>Importance of a Firewall</a:t>
            </a:r>
          </a:p>
        </p:txBody>
      </p:sp>
      <p:sp>
        <p:nvSpPr>
          <p:cNvPr id="19459" name="Content Placeholder 2"/>
          <p:cNvSpPr>
            <a:spLocks noGrp="1"/>
          </p:cNvSpPr>
          <p:nvPr>
            <p:ph idx="1"/>
          </p:nvPr>
        </p:nvSpPr>
        <p:spPr>
          <a:xfrm>
            <a:off x="539750" y="1282890"/>
            <a:ext cx="8299450" cy="4438460"/>
          </a:xfrm>
        </p:spPr>
        <p:txBody>
          <a:bodyPr/>
          <a:lstStyle/>
          <a:p>
            <a:pPr>
              <a:defRPr/>
            </a:pPr>
            <a:r>
              <a:rPr lang="en-US" sz="3200" dirty="0" smtClean="0"/>
              <a:t>Firewall on each host server provides an additional layer of security: </a:t>
            </a:r>
          </a:p>
          <a:p>
            <a:pPr marL="693356" lvl="2" indent="-237744">
              <a:buFont typeface="Wingdings" pitchFamily="2" charset="2"/>
              <a:buChar char="§"/>
              <a:defRPr/>
            </a:pPr>
            <a:r>
              <a:rPr lang="en-US" sz="2800" dirty="0" smtClean="0"/>
              <a:t>If the network perimeter firewall allows unauthorized traffic into the network, firewall protects servers from the unauthorized traffic.</a:t>
            </a:r>
          </a:p>
          <a:p>
            <a:pPr marL="693356" lvl="2" indent="-237744">
              <a:buFont typeface="Wingdings" pitchFamily="2" charset="2"/>
              <a:buChar char="§"/>
              <a:defRPr/>
            </a:pPr>
            <a:r>
              <a:rPr lang="en-US" sz="2800" dirty="0" smtClean="0"/>
              <a:t>Firewall provides additional protection to host servers if a rogue program infects the local area network (LAN).</a:t>
            </a:r>
          </a:p>
          <a:p>
            <a:pPr>
              <a:defRPr/>
            </a:pPr>
            <a:endParaRPr lang="en-US" dirty="0" smtClean="0"/>
          </a:p>
          <a:p>
            <a:pPr>
              <a:buFont typeface="Wingdings" pitchFamily="2" charset="2"/>
              <a:buNone/>
              <a:defRPr/>
            </a:pP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9750" y="304800"/>
            <a:ext cx="8299450" cy="476250"/>
          </a:xfrm>
        </p:spPr>
        <p:txBody>
          <a:bodyPr/>
          <a:lstStyle/>
          <a:p>
            <a:r>
              <a:rPr lang="en-US" sz="4000" dirty="0" smtClean="0">
                <a:solidFill>
                  <a:schemeClr val="tx2"/>
                </a:solidFill>
              </a:rPr>
              <a:t>Importance of Securing Core Components</a:t>
            </a:r>
          </a:p>
        </p:txBody>
      </p:sp>
      <p:sp>
        <p:nvSpPr>
          <p:cNvPr id="20483" name="Content Placeholder 2"/>
          <p:cNvSpPr>
            <a:spLocks noGrp="1"/>
          </p:cNvSpPr>
          <p:nvPr>
            <p:ph idx="1"/>
          </p:nvPr>
        </p:nvSpPr>
        <p:spPr>
          <a:xfrm>
            <a:off x="539750" y="1801503"/>
            <a:ext cx="8299450" cy="4373871"/>
          </a:xfrm>
        </p:spPr>
        <p:txBody>
          <a:bodyPr/>
          <a:lstStyle/>
          <a:p>
            <a:r>
              <a:rPr lang="en-US" sz="3000" dirty="0" smtClean="0"/>
              <a:t>Default settings, improper file permissions, and insecure user accounts are common methods used by black-hat hackers to gain unauthorized access.</a:t>
            </a:r>
          </a:p>
          <a:p>
            <a:r>
              <a:rPr lang="en-US" sz="3000" dirty="0" smtClean="0"/>
              <a:t>Best practices and compliance standards require basic security and can result in hefty fines, if not followed.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Summary</a:t>
            </a:r>
          </a:p>
        </p:txBody>
      </p:sp>
      <p:sp>
        <p:nvSpPr>
          <p:cNvPr id="21507"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6538" lvl="1" indent="-233363" eaLnBrk="0" hangingPunct="0">
              <a:spcBef>
                <a:spcPct val="20000"/>
              </a:spcBef>
              <a:buClr>
                <a:srgbClr val="ED6E2E"/>
              </a:buClr>
              <a:buFont typeface="Wingdings" pitchFamily="2" charset="2"/>
              <a:buChar char="§"/>
            </a:pPr>
            <a:r>
              <a:rPr lang="en-US" sz="3000" dirty="0" smtClean="0"/>
              <a:t>Understand boot </a:t>
            </a:r>
            <a:r>
              <a:rPr lang="en-US" sz="3000" dirty="0"/>
              <a:t>loaders</a:t>
            </a:r>
          </a:p>
          <a:p>
            <a:pPr marL="236538" lvl="1" indent="-233363" eaLnBrk="0" hangingPunct="0">
              <a:spcBef>
                <a:spcPct val="20000"/>
              </a:spcBef>
              <a:buClr>
                <a:srgbClr val="ED6E2E"/>
              </a:buClr>
              <a:buFont typeface="Wingdings" pitchFamily="2" charset="2"/>
              <a:buChar char="§"/>
            </a:pPr>
            <a:r>
              <a:rPr lang="en-US" sz="3000" dirty="0"/>
              <a:t>The process of Linux access control</a:t>
            </a:r>
          </a:p>
          <a:p>
            <a:pPr marL="236538" lvl="1" indent="-233363" eaLnBrk="0" hangingPunct="0">
              <a:spcBef>
                <a:spcPct val="20000"/>
              </a:spcBef>
              <a:buClr>
                <a:srgbClr val="ED6E2E"/>
              </a:buClr>
              <a:buFont typeface="Wingdings" pitchFamily="2" charset="2"/>
              <a:buChar char="§"/>
            </a:pPr>
            <a:r>
              <a:rPr lang="en-US" sz="3000" dirty="0"/>
              <a:t>Access control mechanisms such as DAC, </a:t>
            </a:r>
            <a:r>
              <a:rPr lang="en-US" sz="3000" dirty="0" smtClean="0"/>
              <a:t>ACLs, </a:t>
            </a:r>
            <a:r>
              <a:rPr lang="en-US" sz="3000" dirty="0"/>
              <a:t>and MAC</a:t>
            </a:r>
          </a:p>
          <a:p>
            <a:pPr marL="236538" lvl="1" indent="-233363" eaLnBrk="0" hangingPunct="0">
              <a:spcBef>
                <a:spcPct val="20000"/>
              </a:spcBef>
              <a:buClr>
                <a:srgbClr val="ED6E2E"/>
              </a:buClr>
              <a:buFont typeface="Wingdings" pitchFamily="2" charset="2"/>
              <a:buChar char="§"/>
            </a:pPr>
            <a:r>
              <a:rPr lang="en-US" sz="3000" dirty="0"/>
              <a:t>Considerations for using kernel space and user space</a:t>
            </a:r>
          </a:p>
          <a:p>
            <a:pPr marL="236538" lvl="1" indent="-233363" eaLnBrk="0" hangingPunct="0">
              <a:spcBef>
                <a:spcPct val="20000"/>
              </a:spcBef>
              <a:buClr>
                <a:srgbClr val="ED6E2E"/>
              </a:buClr>
              <a:buFont typeface="Wingdings" pitchFamily="2" charset="2"/>
              <a:buChar char="§"/>
            </a:pPr>
            <a:r>
              <a:rPr lang="en-US" sz="3000" dirty="0"/>
              <a:t>Importance of firewall and securing core components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dirty="0" smtClean="0"/>
              <a:t>Learning Objective</a:t>
            </a:r>
          </a:p>
        </p:txBody>
      </p:sp>
      <p:sp>
        <p:nvSpPr>
          <p:cNvPr id="4099" name="Content Placeholder 2"/>
          <p:cNvSpPr>
            <a:spLocks noGrp="1"/>
          </p:cNvSpPr>
          <p:nvPr>
            <p:ph idx="1"/>
          </p:nvPr>
        </p:nvSpPr>
        <p:spPr>
          <a:xfrm>
            <a:off x="539750" y="1295399"/>
            <a:ext cx="8299450" cy="4194175"/>
          </a:xfrm>
        </p:spPr>
        <p:txBody>
          <a:bodyPr/>
          <a:lstStyle/>
          <a:p>
            <a:pPr lvl="0"/>
            <a:r>
              <a:rPr lang="en-US" sz="3200" dirty="0"/>
              <a:t>Describe components of Linux security</a:t>
            </a:r>
            <a:r>
              <a:rPr lang="en-US" sz="3200" dirty="0" smtClean="0"/>
              <a:t>.</a:t>
            </a:r>
            <a:endParaRPr lang="en-US" sz="32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Virtual Lab</a:t>
            </a:r>
          </a:p>
        </p:txBody>
      </p:sp>
      <p:sp>
        <p:nvSpPr>
          <p:cNvPr id="21507"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6538" lvl="1" indent="-233363" eaLnBrk="0" hangingPunct="0">
              <a:spcBef>
                <a:spcPct val="20000"/>
              </a:spcBef>
              <a:buClr>
                <a:srgbClr val="ED6E2E"/>
              </a:buClr>
              <a:buFont typeface="Wingdings" pitchFamily="2" charset="2"/>
              <a:buChar char="§"/>
            </a:pPr>
            <a:r>
              <a:rPr lang="en-US" sz="3200" dirty="0" smtClean="0"/>
              <a:t>Configuring Basic Security Controls on a CentOS Linux Server </a:t>
            </a:r>
            <a:endParaRPr lang="en-US" sz="3200" dirty="0"/>
          </a:p>
        </p:txBody>
      </p:sp>
    </p:spTree>
    <p:extLst>
      <p:ext uri="{BB962C8B-B14F-4D97-AF65-F5344CB8AC3E}">
        <p14:creationId xmlns:p14="http://schemas.microsoft.com/office/powerpoint/2010/main" val="2249116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OPTIONAL SLIDES</a:t>
            </a:r>
          </a:p>
        </p:txBody>
      </p:sp>
    </p:spTree>
    <p:extLst>
      <p:ext uri="{BB962C8B-B14F-4D97-AF65-F5344CB8AC3E}">
        <p14:creationId xmlns:p14="http://schemas.microsoft.com/office/powerpoint/2010/main" val="416370807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539750" y="301625"/>
            <a:ext cx="8299450" cy="990600"/>
          </a:xfrm>
        </p:spPr>
        <p:txBody>
          <a:bodyPr/>
          <a:lstStyle/>
          <a:p>
            <a:r>
              <a:rPr lang="en-US" sz="4000" dirty="0">
                <a:ea typeface="ＭＳ Ｐゴシック" pitchFamily="106" charset="-128"/>
              </a:rPr>
              <a:t>A Linux </a:t>
            </a:r>
            <a:r>
              <a:rPr lang="en-US" sz="4000" dirty="0" smtClean="0">
                <a:ea typeface="ＭＳ Ｐゴシック" pitchFamily="106" charset="-128"/>
              </a:rPr>
              <a:t>Kernel Configuration Menu</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016" y="1885975"/>
            <a:ext cx="7522597" cy="4134798"/>
          </a:xfrm>
          <a:prstGeom prst="rect">
            <a:avLst/>
          </a:prstGeom>
        </p:spPr>
      </p:pic>
    </p:spTree>
    <p:extLst>
      <p:ext uri="{BB962C8B-B14F-4D97-AF65-F5344CB8AC3E}">
        <p14:creationId xmlns:p14="http://schemas.microsoft.com/office/powerpoint/2010/main" val="3883540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539750" y="301625"/>
            <a:ext cx="8299450" cy="990600"/>
          </a:xfrm>
        </p:spPr>
        <p:txBody>
          <a:bodyPr/>
          <a:lstStyle/>
          <a:p>
            <a:r>
              <a:rPr lang="en-US" sz="4000" dirty="0">
                <a:ea typeface="ＭＳ Ｐゴシック" pitchFamily="106" charset="-128"/>
              </a:rPr>
              <a:t>Red Hat’s Authentication</a:t>
            </a:r>
            <a:br>
              <a:rPr lang="en-US" sz="4000" dirty="0">
                <a:ea typeface="ＭＳ Ｐゴシック" pitchFamily="106" charset="-128"/>
              </a:rPr>
            </a:br>
            <a:r>
              <a:rPr lang="en-US" sz="4000" dirty="0">
                <a:ea typeface="ＭＳ Ｐゴシック" pitchFamily="106" charset="-128"/>
              </a:rPr>
              <a:t>Configuration </a:t>
            </a:r>
            <a:r>
              <a:rPr lang="en-US" sz="4000" dirty="0" smtClean="0">
                <a:ea typeface="ＭＳ Ｐゴシック" pitchFamily="106" charset="-128"/>
              </a:rPr>
              <a:t>Tool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962" y="1904722"/>
            <a:ext cx="6836887" cy="3759807"/>
          </a:xfrm>
          <a:prstGeom prst="rect">
            <a:avLst/>
          </a:prstGeom>
        </p:spPr>
      </p:pic>
    </p:spTree>
    <p:extLst>
      <p:ext uri="{BB962C8B-B14F-4D97-AF65-F5344CB8AC3E}">
        <p14:creationId xmlns:p14="http://schemas.microsoft.com/office/powerpoint/2010/main" val="2080368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539750" y="301625"/>
            <a:ext cx="8299450" cy="990600"/>
          </a:xfrm>
        </p:spPr>
        <p:txBody>
          <a:bodyPr/>
          <a:lstStyle/>
          <a:p>
            <a:r>
              <a:rPr lang="en-US" sz="4000" dirty="0">
                <a:ea typeface="ＭＳ Ｐゴシック" pitchFamily="106" charset="-128"/>
              </a:rPr>
              <a:t>The Security </a:t>
            </a:r>
            <a:r>
              <a:rPr lang="en-US" sz="4000" dirty="0" smtClean="0">
                <a:ea typeface="ＭＳ Ｐゴシック" pitchFamily="106" charset="-128"/>
              </a:rPr>
              <a:t>Level Confi</a:t>
            </a:r>
            <a:r>
              <a:rPr lang="en-US" sz="4000" dirty="0">
                <a:ea typeface="ＭＳ Ｐゴシック" pitchFamily="106" charset="-128"/>
              </a:rPr>
              <a:t>g</a:t>
            </a:r>
            <a:r>
              <a:rPr lang="en-US" sz="4000" dirty="0" smtClean="0">
                <a:ea typeface="ＭＳ Ｐゴシック" pitchFamily="106" charset="-128"/>
              </a:rPr>
              <a:t>uration Tool for Firewalls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1941" y="1926553"/>
            <a:ext cx="4354887" cy="4034859"/>
          </a:xfrm>
          <a:prstGeom prst="rect">
            <a:avLst/>
          </a:prstGeom>
        </p:spPr>
      </p:pic>
    </p:spTree>
    <p:extLst>
      <p:ext uri="{BB962C8B-B14F-4D97-AF65-F5344CB8AC3E}">
        <p14:creationId xmlns:p14="http://schemas.microsoft.com/office/powerpoint/2010/main" val="3351805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539750" y="301625"/>
            <a:ext cx="8299450" cy="990600"/>
          </a:xfrm>
        </p:spPr>
        <p:txBody>
          <a:bodyPr/>
          <a:lstStyle/>
          <a:p>
            <a:r>
              <a:rPr lang="en-US" sz="4000" dirty="0">
                <a:ea typeface="ＭＳ Ｐゴシック" pitchFamily="106" charset="-128"/>
              </a:rPr>
              <a:t>The </a:t>
            </a:r>
            <a:r>
              <a:rPr lang="en-US" sz="4000" dirty="0" smtClean="0">
                <a:ea typeface="ＭＳ Ｐゴシック" pitchFamily="106" charset="-128"/>
              </a:rPr>
              <a:t>SELinux Administration Tool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9670" y="1461596"/>
            <a:ext cx="6314967" cy="4452317"/>
          </a:xfrm>
          <a:prstGeom prst="rect">
            <a:avLst/>
          </a:prstGeom>
        </p:spPr>
      </p:pic>
    </p:spTree>
    <p:extLst>
      <p:ext uri="{BB962C8B-B14F-4D97-AF65-F5344CB8AC3E}">
        <p14:creationId xmlns:p14="http://schemas.microsoft.com/office/powerpoint/2010/main" val="418360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dirty="0" smtClean="0"/>
              <a:t>Key Concepts</a:t>
            </a:r>
          </a:p>
        </p:txBody>
      </p:sp>
      <p:sp>
        <p:nvSpPr>
          <p:cNvPr id="5123" name="Content Placeholder 2"/>
          <p:cNvSpPr>
            <a:spLocks noGrp="1"/>
          </p:cNvSpPr>
          <p:nvPr>
            <p:ph idx="1"/>
          </p:nvPr>
        </p:nvSpPr>
        <p:spPr>
          <a:xfrm>
            <a:off x="539750" y="1295399"/>
            <a:ext cx="8299450" cy="4709616"/>
          </a:xfrm>
        </p:spPr>
        <p:txBody>
          <a:bodyPr/>
          <a:lstStyle/>
          <a:p>
            <a:pPr lvl="0"/>
            <a:r>
              <a:rPr lang="en-US" sz="3200" dirty="0"/>
              <a:t>Understand boot loaders</a:t>
            </a:r>
          </a:p>
          <a:p>
            <a:pPr lvl="0"/>
            <a:r>
              <a:rPr lang="en-US" sz="3200" dirty="0"/>
              <a:t>Security considerations while using kernel and user space components</a:t>
            </a:r>
          </a:p>
          <a:p>
            <a:pPr lvl="0"/>
            <a:r>
              <a:rPr lang="en-US" sz="3200" dirty="0"/>
              <a:t>Discretionary access control (DAC) and access control lists (ACLs)</a:t>
            </a:r>
          </a:p>
          <a:p>
            <a:pPr lvl="0"/>
            <a:r>
              <a:rPr lang="en-US" sz="3200" dirty="0"/>
              <a:t>Mandatory access control (MAC) with Security Enhanced Linux (SELinux)</a:t>
            </a:r>
          </a:p>
          <a:p>
            <a:pPr lvl="0"/>
            <a:r>
              <a:rPr lang="en-US" sz="3200" dirty="0"/>
              <a:t>Concepts of a packet filtering </a:t>
            </a:r>
            <a:r>
              <a:rPr lang="en-US" sz="3200" dirty="0" smtClean="0"/>
              <a:t>firewall</a:t>
            </a:r>
            <a:endParaRPr lang="en-US" sz="32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CONCEPTS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dirty="0" smtClean="0">
                <a:solidFill>
                  <a:schemeClr val="tx2"/>
                </a:solidFill>
              </a:rPr>
              <a:t>Common Boot Loaders</a:t>
            </a:r>
          </a:p>
        </p:txBody>
      </p:sp>
      <p:sp>
        <p:nvSpPr>
          <p:cNvPr id="7171" name="Content Placeholder 2"/>
          <p:cNvSpPr>
            <a:spLocks noGrp="1"/>
          </p:cNvSpPr>
          <p:nvPr>
            <p:ph idx="1"/>
          </p:nvPr>
        </p:nvSpPr>
        <p:spPr>
          <a:xfrm>
            <a:off x="539750" y="1364776"/>
            <a:ext cx="8299450" cy="4356574"/>
          </a:xfrm>
        </p:spPr>
        <p:txBody>
          <a:bodyPr/>
          <a:lstStyle/>
          <a:p>
            <a:r>
              <a:rPr lang="en-US" sz="3200" dirty="0" smtClean="0"/>
              <a:t>Grand Unified Bootloader (GRUB)</a:t>
            </a:r>
          </a:p>
          <a:p>
            <a:r>
              <a:rPr lang="en-US" sz="3200" dirty="0" smtClean="0"/>
              <a:t>Linux Loader (LILO)</a:t>
            </a:r>
          </a:p>
          <a:p>
            <a:r>
              <a:rPr lang="en-US" sz="3200" dirty="0" smtClean="0"/>
              <a:t>Loadlin</a:t>
            </a:r>
          </a:p>
          <a:p>
            <a:r>
              <a:rPr lang="en-US" sz="3200" dirty="0" smtClean="0"/>
              <a:t>Universal Bootloader (U-Boot)</a:t>
            </a: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05758240"/>
              </p:ext>
            </p:extLst>
          </p:nvPr>
        </p:nvGraphicFramePr>
        <p:xfrm>
          <a:off x="539750" y="1295400"/>
          <a:ext cx="8299450" cy="4888504"/>
        </p:xfrm>
        <a:graphic>
          <a:graphicData uri="http://schemas.openxmlformats.org/drawingml/2006/table">
            <a:tbl>
              <a:tblPr firstRow="1" bandRow="1">
                <a:tableStyleId>{5C22544A-7EE6-4342-B048-85BDC9FD1C3A}</a:tableStyleId>
              </a:tblPr>
              <a:tblGrid>
                <a:gridCol w="3648792"/>
                <a:gridCol w="4650658"/>
              </a:tblGrid>
              <a:tr h="637894">
                <a:tc>
                  <a:txBody>
                    <a:bodyPr/>
                    <a:lstStyle/>
                    <a:p>
                      <a:pPr algn="ctr"/>
                      <a:r>
                        <a:rPr lang="en-US" sz="2400" dirty="0" smtClean="0"/>
                        <a:t>Configuration Options</a:t>
                      </a:r>
                      <a:endParaRPr lang="en-US" sz="2400" dirty="0"/>
                    </a:p>
                  </a:txBody>
                  <a:tcPr/>
                </a:tc>
                <a:tc>
                  <a:txBody>
                    <a:bodyPr/>
                    <a:lstStyle/>
                    <a:p>
                      <a:pPr algn="ctr"/>
                      <a:r>
                        <a:rPr lang="en-US" sz="2400" dirty="0" smtClean="0"/>
                        <a:t>Comments</a:t>
                      </a:r>
                      <a:endParaRPr lang="en-US" sz="2400" dirty="0"/>
                    </a:p>
                  </a:txBody>
                  <a:tcPr/>
                </a:tc>
              </a:tr>
              <a:tr h="552841">
                <a:tc>
                  <a:txBody>
                    <a:bodyPr/>
                    <a:lstStyle/>
                    <a:p>
                      <a:r>
                        <a:rPr lang="en-US" sz="2400" dirty="0" smtClean="0"/>
                        <a:t>default=0</a:t>
                      </a:r>
                      <a:endParaRPr lang="en-US" sz="2400" dirty="0"/>
                    </a:p>
                  </a:txBody>
                  <a:tcPr/>
                </a:tc>
                <a:tc>
                  <a:txBody>
                    <a:bodyPr/>
                    <a:lstStyle/>
                    <a:p>
                      <a:r>
                        <a:rPr lang="en-US" sz="2400" dirty="0" smtClean="0"/>
                        <a:t>Is for default kernel to boot</a:t>
                      </a:r>
                    </a:p>
                  </a:txBody>
                  <a:tcPr/>
                </a:tc>
              </a:tr>
              <a:tr h="552841">
                <a:tc>
                  <a:txBody>
                    <a:bodyPr/>
                    <a:lstStyle/>
                    <a:p>
                      <a:r>
                        <a:rPr lang="en-US" sz="2400" dirty="0" smtClean="0"/>
                        <a:t>timeout=0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Sets the timeout to zero</a:t>
                      </a:r>
                    </a:p>
                  </a:txBody>
                  <a:tcPr/>
                </a:tc>
              </a:tr>
              <a:tr h="978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color green/blue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Specifies the color for the GRUB screen</a:t>
                      </a:r>
                    </a:p>
                  </a:txBody>
                  <a:tcPr/>
                </a:tc>
              </a:tr>
              <a:tr h="978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mn-lt"/>
                          <a:ea typeface="+mn-ea"/>
                          <a:cs typeface="+mn-cs"/>
                        </a:rPr>
                        <a:t>password – md5 &lt;encrypted password&gt;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Is for the encrypted password</a:t>
                      </a:r>
                    </a:p>
                  </a:txBody>
                  <a:tcPr/>
                </a:tc>
              </a:tr>
              <a:tr h="978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mn-lt"/>
                          <a:ea typeface="+mn-ea"/>
                          <a:cs typeface="+mn-cs"/>
                        </a:rPr>
                        <a:t>splashimage=(hd0,0)/grub/splash.xpm.gz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Is for “splash” image that shows when you access the GRUB menu</a:t>
                      </a:r>
                    </a:p>
                  </a:txBody>
                  <a:tcPr/>
                </a:tc>
              </a:tr>
            </a:tbl>
          </a:graphicData>
        </a:graphic>
      </p:graphicFrame>
      <p:sp>
        <p:nvSpPr>
          <p:cNvPr id="8217" name="Title 1"/>
          <p:cNvSpPr>
            <a:spLocks noGrp="1"/>
          </p:cNvSpPr>
          <p:nvPr>
            <p:ph type="title"/>
          </p:nvPr>
        </p:nvSpPr>
        <p:spPr>
          <a:xfrm>
            <a:off x="539750" y="304800"/>
            <a:ext cx="8299450" cy="476250"/>
          </a:xfrm>
        </p:spPr>
        <p:txBody>
          <a:bodyPr/>
          <a:lstStyle/>
          <a:p>
            <a:r>
              <a:rPr lang="en-US" sz="4000" dirty="0" smtClean="0">
                <a:solidFill>
                  <a:schemeClr val="tx2"/>
                </a:solidFill>
              </a:rPr>
              <a:t>GRUB Configuration Options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9750" y="304800"/>
            <a:ext cx="8299450" cy="476250"/>
          </a:xfrm>
        </p:spPr>
        <p:txBody>
          <a:bodyPr/>
          <a:lstStyle/>
          <a:p>
            <a:r>
              <a:rPr lang="en-US" sz="4000" dirty="0" smtClean="0">
                <a:solidFill>
                  <a:schemeClr val="tx2"/>
                </a:solidFill>
              </a:rPr>
              <a:t>The Linux Firewall</a:t>
            </a:r>
          </a:p>
        </p:txBody>
      </p:sp>
      <p:sp>
        <p:nvSpPr>
          <p:cNvPr id="5" name="Rounded Rectangle 4"/>
          <p:cNvSpPr/>
          <p:nvPr/>
        </p:nvSpPr>
        <p:spPr bwMode="auto">
          <a:xfrm>
            <a:off x="7654429" y="2134866"/>
            <a:ext cx="924270" cy="370779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wordArtVert" anchor="ctr" anchorCtr="1"/>
          <a:lstStyle/>
          <a:p>
            <a:pPr eaLnBrk="0" hangingPunct="0">
              <a:defRPr/>
            </a:pPr>
            <a:r>
              <a:rPr lang="en-US" sz="2400" b="1" dirty="0">
                <a:solidFill>
                  <a:schemeClr val="bg1"/>
                </a:solidFill>
              </a:rPr>
              <a:t>Hardware</a:t>
            </a:r>
          </a:p>
        </p:txBody>
      </p:sp>
      <p:sp>
        <p:nvSpPr>
          <p:cNvPr id="6" name="Rounded Rectangle 5"/>
          <p:cNvSpPr/>
          <p:nvPr/>
        </p:nvSpPr>
        <p:spPr bwMode="auto">
          <a:xfrm>
            <a:off x="6449953" y="1725547"/>
            <a:ext cx="1189723" cy="4483510"/>
          </a:xfrm>
          <a:prstGeom prst="roundRect">
            <a:avLst/>
          </a:prstGeom>
          <a:solidFill>
            <a:srgbClr val="7030A0"/>
          </a:solidFill>
          <a:ln w="9525" cap="flat" cmpd="sng" algn="ctr">
            <a:solidFill>
              <a:schemeClr val="tx1"/>
            </a:solidFill>
            <a:prstDash val="solid"/>
            <a:round/>
            <a:headEnd type="none" w="med" len="med"/>
            <a:tailEnd type="none" w="med" len="med"/>
          </a:ln>
          <a:effectLst/>
        </p:spPr>
        <p:txBody>
          <a:bodyPr vert="wordArtVert" anchor="ctr" anchorCtr="1"/>
          <a:lstStyle/>
          <a:p>
            <a:pPr eaLnBrk="0" hangingPunct="0">
              <a:defRPr/>
            </a:pPr>
            <a:r>
              <a:rPr lang="en-US" sz="2400" b="1" dirty="0">
                <a:solidFill>
                  <a:schemeClr val="bg1"/>
                </a:solidFill>
              </a:rPr>
              <a:t>Kernel Space</a:t>
            </a:r>
          </a:p>
        </p:txBody>
      </p:sp>
      <p:sp>
        <p:nvSpPr>
          <p:cNvPr id="7" name="Rounded Rectangle 6"/>
          <p:cNvSpPr/>
          <p:nvPr/>
        </p:nvSpPr>
        <p:spPr bwMode="auto">
          <a:xfrm>
            <a:off x="3229891" y="1858286"/>
            <a:ext cx="1460091" cy="4336026"/>
          </a:xfrm>
          <a:prstGeom prst="roundRect">
            <a:avLst/>
          </a:prstGeom>
          <a:solidFill>
            <a:srgbClr val="006600"/>
          </a:solidFill>
          <a:ln w="9525" cap="flat" cmpd="sng" algn="ctr">
            <a:solidFill>
              <a:schemeClr val="tx1"/>
            </a:solidFill>
            <a:prstDash val="solid"/>
            <a:round/>
            <a:headEnd type="none" w="med" len="med"/>
            <a:tailEnd type="none" w="med" len="med"/>
          </a:ln>
          <a:effectLst/>
        </p:spPr>
        <p:txBody>
          <a:bodyPr vert="wordArtVert" anchor="ctr" anchorCtr="1"/>
          <a:lstStyle/>
          <a:p>
            <a:pPr eaLnBrk="0" hangingPunct="0">
              <a:defRPr/>
            </a:pPr>
            <a:r>
              <a:rPr lang="en-US" sz="2400" b="1" dirty="0">
                <a:solidFill>
                  <a:schemeClr val="bg1"/>
                </a:solidFill>
              </a:rPr>
              <a:t>User Space</a:t>
            </a:r>
          </a:p>
        </p:txBody>
      </p:sp>
      <p:pic>
        <p:nvPicPr>
          <p:cNvPr id="9222" name="Picture 3"/>
          <p:cNvPicPr>
            <a:picLocks noChangeAspect="1" noChangeArrowheads="1"/>
          </p:cNvPicPr>
          <p:nvPr/>
        </p:nvPicPr>
        <p:blipFill>
          <a:blip r:embed="rId2" cstate="print"/>
          <a:srcRect/>
          <a:stretch>
            <a:fillRect/>
          </a:stretch>
        </p:blipFill>
        <p:spPr bwMode="auto">
          <a:xfrm>
            <a:off x="527050" y="1541463"/>
            <a:ext cx="1870075" cy="1452562"/>
          </a:xfrm>
          <a:prstGeom prst="rect">
            <a:avLst/>
          </a:prstGeom>
          <a:noFill/>
          <a:ln w="9525">
            <a:noFill/>
            <a:miter lim="800000"/>
            <a:headEnd/>
            <a:tailEnd/>
          </a:ln>
        </p:spPr>
      </p:pic>
      <p:cxnSp>
        <p:nvCxnSpPr>
          <p:cNvPr id="9223" name="Straight Arrow Connector 10"/>
          <p:cNvCxnSpPr>
            <a:cxnSpLocks noChangeShapeType="1"/>
          </p:cNvCxnSpPr>
          <p:nvPr/>
        </p:nvCxnSpPr>
        <p:spPr bwMode="auto">
          <a:xfrm>
            <a:off x="2182813" y="2846388"/>
            <a:ext cx="796925" cy="295275"/>
          </a:xfrm>
          <a:prstGeom prst="straightConnector1">
            <a:avLst/>
          </a:prstGeom>
          <a:noFill/>
          <a:ln w="31750" algn="ctr">
            <a:solidFill>
              <a:srgbClr val="FF0000"/>
            </a:solidFill>
            <a:round/>
            <a:headEnd/>
            <a:tailEnd type="arrow" w="med" len="med"/>
          </a:ln>
        </p:spPr>
      </p:cxnSp>
      <p:cxnSp>
        <p:nvCxnSpPr>
          <p:cNvPr id="9224" name="Straight Arrow Connector 11"/>
          <p:cNvCxnSpPr>
            <a:cxnSpLocks noChangeShapeType="1"/>
          </p:cNvCxnSpPr>
          <p:nvPr/>
        </p:nvCxnSpPr>
        <p:spPr bwMode="auto">
          <a:xfrm rot="10800000">
            <a:off x="2049463" y="3038475"/>
            <a:ext cx="787400" cy="300038"/>
          </a:xfrm>
          <a:prstGeom prst="straightConnector1">
            <a:avLst/>
          </a:prstGeom>
          <a:noFill/>
          <a:ln w="31750" algn="ctr">
            <a:solidFill>
              <a:srgbClr val="FF0000"/>
            </a:solidFill>
            <a:round/>
            <a:headEnd/>
            <a:tailEnd type="arrow" w="med" len="med"/>
          </a:ln>
        </p:spPr>
      </p:cxnSp>
      <p:cxnSp>
        <p:nvCxnSpPr>
          <p:cNvPr id="9225" name="Straight Arrow Connector 19"/>
          <p:cNvCxnSpPr>
            <a:cxnSpLocks noChangeShapeType="1"/>
          </p:cNvCxnSpPr>
          <p:nvPr/>
        </p:nvCxnSpPr>
        <p:spPr bwMode="auto">
          <a:xfrm rot="10800000">
            <a:off x="4867275" y="3938588"/>
            <a:ext cx="1268413" cy="0"/>
          </a:xfrm>
          <a:prstGeom prst="straightConnector1">
            <a:avLst/>
          </a:prstGeom>
          <a:noFill/>
          <a:ln w="31750" algn="ctr">
            <a:solidFill>
              <a:srgbClr val="FF0000"/>
            </a:solidFill>
            <a:round/>
            <a:headEnd/>
            <a:tailEnd type="arrow" w="med" len="med"/>
          </a:ln>
        </p:spPr>
      </p:cxnSp>
      <p:cxnSp>
        <p:nvCxnSpPr>
          <p:cNvPr id="9226" name="Straight Arrow Connector 40"/>
          <p:cNvCxnSpPr>
            <a:cxnSpLocks noChangeShapeType="1"/>
          </p:cNvCxnSpPr>
          <p:nvPr/>
        </p:nvCxnSpPr>
        <p:spPr bwMode="auto">
          <a:xfrm flipV="1">
            <a:off x="4886325" y="3760788"/>
            <a:ext cx="1249363" cy="19050"/>
          </a:xfrm>
          <a:prstGeom prst="straightConnector1">
            <a:avLst/>
          </a:prstGeom>
          <a:noFill/>
          <a:ln w="31750" algn="ctr">
            <a:solidFill>
              <a:srgbClr val="FF0000"/>
            </a:solidFill>
            <a:round/>
            <a:headEnd/>
            <a:tailEnd type="arrow" w="med" len="med"/>
          </a:ln>
        </p:spPr>
      </p:cxnSp>
      <p:sp>
        <p:nvSpPr>
          <p:cNvPr id="9227" name="Line Callout 2 (No Border) 48"/>
          <p:cNvSpPr>
            <a:spLocks/>
          </p:cNvSpPr>
          <p:nvPr/>
        </p:nvSpPr>
        <p:spPr bwMode="auto">
          <a:xfrm>
            <a:off x="4722813" y="1352550"/>
            <a:ext cx="1412875" cy="889000"/>
          </a:xfrm>
          <a:prstGeom prst="callout2">
            <a:avLst>
              <a:gd name="adj1" fmla="val 18750"/>
              <a:gd name="adj2" fmla="val -8333"/>
              <a:gd name="adj3" fmla="val 18750"/>
              <a:gd name="adj4" fmla="val -16667"/>
              <a:gd name="adj5" fmla="val 112500"/>
              <a:gd name="adj6" fmla="val -4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eaLnBrk="0" hangingPunct="0"/>
            <a:r>
              <a:rPr lang="en-US" sz="2000" dirty="0">
                <a:solidFill>
                  <a:schemeClr val="bg1"/>
                </a:solidFill>
              </a:rPr>
              <a:t>Location of iptables</a:t>
            </a:r>
          </a:p>
        </p:txBody>
      </p:sp>
      <p:sp>
        <p:nvSpPr>
          <p:cNvPr id="9228" name="Line Callout 2 (No Border) 55"/>
          <p:cNvSpPr>
            <a:spLocks/>
          </p:cNvSpPr>
          <p:nvPr/>
        </p:nvSpPr>
        <p:spPr bwMode="auto">
          <a:xfrm>
            <a:off x="7077075" y="781050"/>
            <a:ext cx="1501775" cy="760413"/>
          </a:xfrm>
          <a:prstGeom prst="callout2">
            <a:avLst>
              <a:gd name="adj1" fmla="val 18750"/>
              <a:gd name="adj2" fmla="val -8333"/>
              <a:gd name="adj3" fmla="val 18750"/>
              <a:gd name="adj4" fmla="val -16667"/>
              <a:gd name="adj5" fmla="val 157333"/>
              <a:gd name="adj6" fmla="val -38204"/>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eaLnBrk="0" hangingPunct="0"/>
            <a:r>
              <a:rPr lang="en-US" sz="2000" dirty="0">
                <a:solidFill>
                  <a:schemeClr val="bg1"/>
                </a:solidFill>
              </a:rPr>
              <a:t>Location of </a:t>
            </a:r>
            <a:r>
              <a:rPr lang="en-US" sz="2000" dirty="0" smtClean="0">
                <a:solidFill>
                  <a:schemeClr val="bg1"/>
                </a:solidFill>
              </a:rPr>
              <a:t>netfilter</a:t>
            </a:r>
            <a:endParaRPr lang="en-US" sz="2000" dirty="0">
              <a:solidFill>
                <a:schemeClr val="bg1"/>
              </a:solidFill>
            </a:endParaRPr>
          </a:p>
        </p:txBody>
      </p:sp>
      <p:sp>
        <p:nvSpPr>
          <p:cNvPr id="9229" name="Line Callout 2 (No Border) 48"/>
          <p:cNvSpPr>
            <a:spLocks/>
          </p:cNvSpPr>
          <p:nvPr/>
        </p:nvSpPr>
        <p:spPr bwMode="auto">
          <a:xfrm>
            <a:off x="549275" y="3089275"/>
            <a:ext cx="1312863" cy="347663"/>
          </a:xfrm>
          <a:prstGeom prst="callout2">
            <a:avLst>
              <a:gd name="adj1" fmla="val 18750"/>
              <a:gd name="adj2" fmla="val -8333"/>
              <a:gd name="adj3" fmla="val 18750"/>
              <a:gd name="adj4" fmla="val -16667"/>
              <a:gd name="adj5" fmla="val -108264"/>
              <a:gd name="adj6" fmla="val -3134"/>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eaLnBrk="0" hangingPunct="0"/>
            <a:r>
              <a:rPr lang="en-US" sz="2000" dirty="0">
                <a:solidFill>
                  <a:schemeClr val="bg1"/>
                </a:solidFill>
              </a:rPr>
              <a:t>User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304800"/>
            <a:ext cx="8299450" cy="476250"/>
          </a:xfrm>
        </p:spPr>
        <p:txBody>
          <a:bodyPr/>
          <a:lstStyle/>
          <a:p>
            <a:r>
              <a:rPr lang="en-US" sz="4000" dirty="0" smtClean="0">
                <a:solidFill>
                  <a:schemeClr val="tx2"/>
                </a:solidFill>
              </a:rPr>
              <a:t>Layered Security</a:t>
            </a:r>
          </a:p>
        </p:txBody>
      </p:sp>
      <p:graphicFrame>
        <p:nvGraphicFramePr>
          <p:cNvPr id="2" name="Diagram 1"/>
          <p:cNvGraphicFramePr/>
          <p:nvPr>
            <p:extLst>
              <p:ext uri="{D42A27DB-BD31-4B8C-83A1-F6EECF244321}">
                <p14:modId xmlns:p14="http://schemas.microsoft.com/office/powerpoint/2010/main" val="2025058297"/>
              </p:ext>
            </p:extLst>
          </p:nvPr>
        </p:nvGraphicFramePr>
        <p:xfrm>
          <a:off x="1551708" y="1501157"/>
          <a:ext cx="6096000" cy="4495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PROCESS</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28123504-80FF-4D95-A8D8-43A276A1F470}">
  <ds:schemaRefs>
    <ds:schemaRef ds:uri="http://schemas.openxmlformats.org/package/2006/metadata/core-properties"/>
    <ds:schemaRef ds:uri="http://www.w3.org/XML/1998/namespace"/>
    <ds:schemaRef ds:uri="http://purl.org/dc/terms/"/>
    <ds:schemaRef ds:uri="http://purl.org/dc/elements/1.1/"/>
    <ds:schemaRef ds:uri="http://purl.org/dc/dcmitype/"/>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22607</TotalTime>
  <Words>630</Words>
  <Application>Microsoft Office PowerPoint</Application>
  <PresentationFormat>On-screen Show (4:3)</PresentationFormat>
  <Paragraphs>107</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 DISCOVER: CONCEPTS</vt:lpstr>
      <vt:lpstr>Common Boot Loaders</vt:lpstr>
      <vt:lpstr>GRUB Configuration Options</vt:lpstr>
      <vt:lpstr>The Linux Firewall</vt:lpstr>
      <vt:lpstr>Layered Security</vt:lpstr>
      <vt:lpstr> DISCOVER: PROCESS</vt:lpstr>
      <vt:lpstr>Common Linux Access Controls</vt:lpstr>
      <vt:lpstr> DISCOVER: ROLES</vt:lpstr>
      <vt:lpstr>Access Control Mechanisms</vt:lpstr>
      <vt:lpstr> DISCOVER: CONTEXTS</vt:lpstr>
      <vt:lpstr>Kernel Space</vt:lpstr>
      <vt:lpstr>User Space</vt:lpstr>
      <vt:lpstr> DISCOVER: RATIONALE</vt:lpstr>
      <vt:lpstr>Importance of a Firewall</vt:lpstr>
      <vt:lpstr>Importance of Securing Core Components</vt:lpstr>
      <vt:lpstr>Summary</vt:lpstr>
      <vt:lpstr>Virtual Lab</vt:lpstr>
      <vt:lpstr> OPTIONAL SLIDES</vt:lpstr>
      <vt:lpstr>A Linux Kernel Configuration Menu</vt:lpstr>
      <vt:lpstr>Red Hat’s Authentication Configuration Tool</vt:lpstr>
      <vt:lpstr>The Security Level Configuration Tool for Firewalls</vt:lpstr>
      <vt:lpstr>The SELinux Administration Tool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Alamofire13</dc:creator>
  <cp:lastModifiedBy>Kimberly Lindros</cp:lastModifiedBy>
  <cp:revision>3134</cp:revision>
  <cp:lastPrinted>2008-07-07T18:08:55Z</cp:lastPrinted>
  <dcterms:created xsi:type="dcterms:W3CDTF">2010-12-06T14:32:48Z</dcterms:created>
  <dcterms:modified xsi:type="dcterms:W3CDTF">2014-08-26T00:16:14Z</dcterms:modified>
</cp:coreProperties>
</file>