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5"/>
  </p:sldMasterIdLst>
  <p:notesMasterIdLst>
    <p:notesMasterId r:id="rId31"/>
  </p:notesMasterIdLst>
  <p:handoutMasterIdLst>
    <p:handoutMasterId r:id="rId32"/>
  </p:handoutMasterIdLst>
  <p:sldIdLst>
    <p:sldId id="1507" r:id="rId6"/>
    <p:sldId id="1514" r:id="rId7"/>
    <p:sldId id="1517" r:id="rId8"/>
    <p:sldId id="1512" r:id="rId9"/>
    <p:sldId id="1508" r:id="rId10"/>
    <p:sldId id="1519" r:id="rId11"/>
    <p:sldId id="1521" r:id="rId12"/>
    <p:sldId id="1522" r:id="rId13"/>
    <p:sldId id="1513" r:id="rId14"/>
    <p:sldId id="1523" r:id="rId15"/>
    <p:sldId id="1526" r:id="rId16"/>
    <p:sldId id="1529" r:id="rId17"/>
    <p:sldId id="1528" r:id="rId18"/>
    <p:sldId id="1530" r:id="rId19"/>
    <p:sldId id="1531" r:id="rId20"/>
    <p:sldId id="1524" r:id="rId21"/>
    <p:sldId id="1532" r:id="rId22"/>
    <p:sldId id="1525" r:id="rId23"/>
    <p:sldId id="1536" r:id="rId24"/>
    <p:sldId id="1516" r:id="rId25"/>
    <p:sldId id="1540" r:id="rId26"/>
    <p:sldId id="1533" r:id="rId27"/>
    <p:sldId id="1534" r:id="rId28"/>
    <p:sldId id="1535" r:id="rId29"/>
    <p:sldId id="1537" r:id="rId30"/>
  </p:sldIdLst>
  <p:sldSz cx="9144000" cy="6858000" type="screen4x3"/>
  <p:notesSz cx="7010400" cy="9296400"/>
  <p:custDataLst>
    <p:tags r:id="rId33"/>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92">
          <p15:clr>
            <a:srgbClr val="A4A3A4"/>
          </p15:clr>
        </p15:guide>
        <p15:guide id="2" orient="horz" pos="2748">
          <p15:clr>
            <a:srgbClr val="A4A3A4"/>
          </p15:clr>
        </p15:guide>
        <p15:guide id="3" pos="4627">
          <p15:clr>
            <a:srgbClr val="A4A3A4"/>
          </p15:clr>
        </p15:guide>
        <p15:guide id="4" pos="1452">
          <p15:clr>
            <a:srgbClr val="A4A3A4"/>
          </p15:clr>
        </p15:guide>
        <p15:guide id="5" pos="2346">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BBC9"/>
    <a:srgbClr val="D2E4B2"/>
    <a:srgbClr val="DDDDDD"/>
    <a:srgbClr val="FFCCFF"/>
    <a:srgbClr val="FFCCCC"/>
    <a:srgbClr val="423498"/>
    <a:srgbClr val="FFFF00"/>
    <a:srgbClr val="B4E7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1951" autoAdjust="0"/>
    <p:restoredTop sz="93783" autoAdjust="0"/>
  </p:normalViewPr>
  <p:slideViewPr>
    <p:cSldViewPr snapToGrid="0" snapToObjects="1">
      <p:cViewPr varScale="1">
        <p:scale>
          <a:sx n="66" d="100"/>
          <a:sy n="66" d="100"/>
        </p:scale>
        <p:origin x="1572" y="66"/>
      </p:cViewPr>
      <p:guideLst>
        <p:guide orient="horz" pos="192"/>
        <p:guide orient="horz" pos="2748"/>
        <p:guide pos="4627"/>
        <p:guide pos="1452"/>
        <p:guide pos="234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p:cViewPr varScale="1">
        <p:scale>
          <a:sx n="93" d="100"/>
          <a:sy n="93" d="100"/>
        </p:scale>
        <p:origin x="-2532"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9E18A4-4842-440F-BD70-0C9F2D6222A8}"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US"/>
        </a:p>
      </dgm:t>
    </dgm:pt>
    <dgm:pt modelId="{A3AB91E0-E42A-438D-945F-9F3CC7A72158}">
      <dgm:prSet phldrT="[Text]" custT="1"/>
      <dgm:spPr/>
      <dgm:t>
        <a:bodyPr/>
        <a:lstStyle/>
        <a:p>
          <a:pPr algn="l"/>
          <a:r>
            <a:rPr lang="en-US" sz="2400" dirty="0" smtClean="0"/>
            <a:t>1. Open the /etc/login.defs file.</a:t>
          </a:r>
          <a:endParaRPr lang="en-US" sz="2400" dirty="0"/>
        </a:p>
      </dgm:t>
    </dgm:pt>
    <dgm:pt modelId="{60FFE603-8D19-48AC-8FC3-58C4D593AC23}" type="parTrans" cxnId="{E2AFB7C5-22CB-4546-A186-D9C18F6D5A51}">
      <dgm:prSet/>
      <dgm:spPr/>
      <dgm:t>
        <a:bodyPr/>
        <a:lstStyle/>
        <a:p>
          <a:pPr algn="l"/>
          <a:endParaRPr lang="en-US" sz="1200"/>
        </a:p>
      </dgm:t>
    </dgm:pt>
    <dgm:pt modelId="{154C2D0B-3F80-40A8-9FB7-610B7064E61E}" type="sibTrans" cxnId="{E2AFB7C5-22CB-4546-A186-D9C18F6D5A51}">
      <dgm:prSet custT="1"/>
      <dgm:spPr/>
      <dgm:t>
        <a:bodyPr/>
        <a:lstStyle/>
        <a:p>
          <a:pPr algn="l"/>
          <a:endParaRPr lang="en-US" sz="1800" dirty="0"/>
        </a:p>
      </dgm:t>
    </dgm:pt>
    <dgm:pt modelId="{08F6A04F-D96C-40F7-A9C7-13E5FFAF6395}">
      <dgm:prSet phldrT="[Text]" custT="1"/>
      <dgm:spPr/>
      <dgm:t>
        <a:bodyPr/>
        <a:lstStyle/>
        <a:p>
          <a:pPr algn="l"/>
          <a:r>
            <a:rPr lang="en-US" sz="2400" dirty="0" smtClean="0"/>
            <a:t>2. Set the Password Change directive.</a:t>
          </a:r>
          <a:endParaRPr lang="en-US" sz="2400" dirty="0"/>
        </a:p>
      </dgm:t>
    </dgm:pt>
    <dgm:pt modelId="{88854BCB-A368-4A5B-985B-734193450E23}" type="parTrans" cxnId="{56E73A15-18FF-4EDF-98ED-B40E4838BDF5}">
      <dgm:prSet/>
      <dgm:spPr/>
      <dgm:t>
        <a:bodyPr/>
        <a:lstStyle/>
        <a:p>
          <a:pPr algn="l"/>
          <a:endParaRPr lang="en-US" sz="1200"/>
        </a:p>
      </dgm:t>
    </dgm:pt>
    <dgm:pt modelId="{257A6300-A3BA-431A-9193-5C9354405E3B}" type="sibTrans" cxnId="{56E73A15-18FF-4EDF-98ED-B40E4838BDF5}">
      <dgm:prSet custT="1"/>
      <dgm:spPr/>
      <dgm:t>
        <a:bodyPr/>
        <a:lstStyle/>
        <a:p>
          <a:pPr algn="l"/>
          <a:endParaRPr lang="en-US" sz="1800" dirty="0"/>
        </a:p>
      </dgm:t>
    </dgm:pt>
    <dgm:pt modelId="{73CA7402-D3C2-457C-9813-2C89070EE547}">
      <dgm:prSet phldrT="[Text]" custT="1"/>
      <dgm:spPr/>
      <dgm:t>
        <a:bodyPr/>
        <a:lstStyle/>
        <a:p>
          <a:pPr algn="l"/>
          <a:r>
            <a:rPr lang="en-US" sz="2400" dirty="0" smtClean="0"/>
            <a:t>3. Set the Warn directive.</a:t>
          </a:r>
          <a:endParaRPr lang="en-US" sz="2400" dirty="0"/>
        </a:p>
      </dgm:t>
    </dgm:pt>
    <dgm:pt modelId="{BA7C5453-CF7F-4E63-B536-F3AEF9674D7C}" type="parTrans" cxnId="{D0B851CF-8E40-40C7-B588-307DE00FB02E}">
      <dgm:prSet/>
      <dgm:spPr/>
      <dgm:t>
        <a:bodyPr/>
        <a:lstStyle/>
        <a:p>
          <a:pPr algn="l"/>
          <a:endParaRPr lang="en-US" sz="1200"/>
        </a:p>
      </dgm:t>
    </dgm:pt>
    <dgm:pt modelId="{9325BD43-FEE1-4523-95BB-1804CD65863A}" type="sibTrans" cxnId="{D0B851CF-8E40-40C7-B588-307DE00FB02E}">
      <dgm:prSet custT="1"/>
      <dgm:spPr/>
      <dgm:t>
        <a:bodyPr/>
        <a:lstStyle/>
        <a:p>
          <a:pPr algn="l"/>
          <a:endParaRPr lang="en-US" sz="1800" dirty="0"/>
        </a:p>
      </dgm:t>
    </dgm:pt>
    <dgm:pt modelId="{740692F1-99E4-4F09-8165-23239DC8923A}">
      <dgm:prSet phldrT="[Text]" custT="1"/>
      <dgm:spPr/>
      <dgm:t>
        <a:bodyPr/>
        <a:lstStyle/>
        <a:p>
          <a:pPr algn="l"/>
          <a:r>
            <a:rPr lang="en-US" sz="2400" dirty="0" smtClean="0"/>
            <a:t>4. Set the password minimum length.</a:t>
          </a:r>
          <a:endParaRPr lang="en-US" sz="2400" dirty="0"/>
        </a:p>
      </dgm:t>
    </dgm:pt>
    <dgm:pt modelId="{B36E3F45-0300-4E00-A74B-115ADFBDC089}" type="parTrans" cxnId="{DF2C709C-8BE2-410B-8AC0-9697FA748B87}">
      <dgm:prSet/>
      <dgm:spPr/>
      <dgm:t>
        <a:bodyPr/>
        <a:lstStyle/>
        <a:p>
          <a:pPr algn="l"/>
          <a:endParaRPr lang="en-US" sz="1200"/>
        </a:p>
      </dgm:t>
    </dgm:pt>
    <dgm:pt modelId="{23D5437A-AE5A-49EA-BEB6-425DC44C39BE}" type="sibTrans" cxnId="{DF2C709C-8BE2-410B-8AC0-9697FA748B87}">
      <dgm:prSet custT="1"/>
      <dgm:spPr/>
      <dgm:t>
        <a:bodyPr/>
        <a:lstStyle/>
        <a:p>
          <a:pPr algn="l"/>
          <a:endParaRPr lang="en-US" sz="1800" dirty="0"/>
        </a:p>
      </dgm:t>
    </dgm:pt>
    <dgm:pt modelId="{A97E61E8-17DA-4838-BD2E-CB8B4E9F128B}">
      <dgm:prSet phldrT="[Text]" custT="1"/>
      <dgm:spPr/>
      <dgm:t>
        <a:bodyPr/>
        <a:lstStyle/>
        <a:p>
          <a:pPr algn="l"/>
          <a:r>
            <a:rPr lang="en-US" sz="2400" dirty="0" smtClean="0"/>
            <a:t>5. Enable login failure logging.</a:t>
          </a:r>
          <a:endParaRPr lang="en-US" sz="2400" dirty="0"/>
        </a:p>
      </dgm:t>
    </dgm:pt>
    <dgm:pt modelId="{3BD18D8B-66C1-4849-B552-71941457E868}" type="parTrans" cxnId="{AB8A4B8F-26E5-4AF7-BAFF-AFC54C6E1312}">
      <dgm:prSet/>
      <dgm:spPr/>
      <dgm:t>
        <a:bodyPr/>
        <a:lstStyle/>
        <a:p>
          <a:pPr algn="l"/>
          <a:endParaRPr lang="en-US" sz="1200"/>
        </a:p>
      </dgm:t>
    </dgm:pt>
    <dgm:pt modelId="{3F848D23-A079-4149-8736-5EFBAB65370F}" type="sibTrans" cxnId="{AB8A4B8F-26E5-4AF7-BAFF-AFC54C6E1312}">
      <dgm:prSet/>
      <dgm:spPr/>
      <dgm:t>
        <a:bodyPr/>
        <a:lstStyle/>
        <a:p>
          <a:pPr algn="l"/>
          <a:endParaRPr lang="en-US" sz="1200" dirty="0"/>
        </a:p>
      </dgm:t>
    </dgm:pt>
    <dgm:pt modelId="{9485F8E3-5916-49C9-B55A-25E9C498EDC7}">
      <dgm:prSet phldrT="[Text]" custT="1"/>
      <dgm:spPr/>
      <dgm:t>
        <a:bodyPr/>
        <a:lstStyle/>
        <a:p>
          <a:pPr algn="l"/>
          <a:r>
            <a:rPr lang="en-US" sz="2400" dirty="0" smtClean="0"/>
            <a:t>8. Save and exit.</a:t>
          </a:r>
          <a:endParaRPr lang="en-US" sz="2400" dirty="0"/>
        </a:p>
      </dgm:t>
    </dgm:pt>
    <dgm:pt modelId="{C425E350-51B9-4D48-BE84-E92024BB989C}" type="parTrans" cxnId="{3A9030FF-12D3-4E82-8F2D-50399C431BEE}">
      <dgm:prSet/>
      <dgm:spPr/>
      <dgm:t>
        <a:bodyPr/>
        <a:lstStyle/>
        <a:p>
          <a:pPr algn="l"/>
          <a:endParaRPr lang="en-US" sz="1200"/>
        </a:p>
      </dgm:t>
    </dgm:pt>
    <dgm:pt modelId="{F2006F23-CDBC-4FB8-A3D4-DC80251D6AEA}" type="sibTrans" cxnId="{3A9030FF-12D3-4E82-8F2D-50399C431BEE}">
      <dgm:prSet/>
      <dgm:spPr/>
      <dgm:t>
        <a:bodyPr/>
        <a:lstStyle/>
        <a:p>
          <a:pPr algn="l"/>
          <a:endParaRPr lang="en-US" sz="1200"/>
        </a:p>
      </dgm:t>
    </dgm:pt>
    <dgm:pt modelId="{B9128D02-C2D6-471A-8471-14E1793DBC1D}">
      <dgm:prSet phldrT="[Text]" custT="1"/>
      <dgm:spPr/>
      <dgm:t>
        <a:bodyPr/>
        <a:lstStyle/>
        <a:p>
          <a:pPr algn="l"/>
          <a:r>
            <a:rPr lang="en-US" sz="2400" dirty="0" smtClean="0"/>
            <a:t>6. Enable successful login logging.</a:t>
          </a:r>
          <a:endParaRPr lang="en-US" sz="2400" dirty="0"/>
        </a:p>
      </dgm:t>
    </dgm:pt>
    <dgm:pt modelId="{0CA5CBDE-2930-4BE0-ABE0-0BFF2E9E0D4F}" type="parTrans" cxnId="{BCE49ED6-C040-4546-AD21-3247DA8227EF}">
      <dgm:prSet/>
      <dgm:spPr/>
      <dgm:t>
        <a:bodyPr/>
        <a:lstStyle/>
        <a:p>
          <a:pPr algn="l"/>
          <a:endParaRPr lang="en-US" sz="1200"/>
        </a:p>
      </dgm:t>
    </dgm:pt>
    <dgm:pt modelId="{F270E458-AD6E-4287-A46B-6F367D5C2F2D}" type="sibTrans" cxnId="{BCE49ED6-C040-4546-AD21-3247DA8227EF}">
      <dgm:prSet/>
      <dgm:spPr/>
      <dgm:t>
        <a:bodyPr/>
        <a:lstStyle/>
        <a:p>
          <a:pPr algn="l"/>
          <a:endParaRPr lang="en-US" sz="1200" dirty="0"/>
        </a:p>
      </dgm:t>
    </dgm:pt>
    <dgm:pt modelId="{F06B1941-B9C3-4462-99E6-6432D3E39C9A}">
      <dgm:prSet phldrT="[Text]" custT="1"/>
      <dgm:spPr/>
      <dgm:t>
        <a:bodyPr/>
        <a:lstStyle/>
        <a:p>
          <a:pPr algn="l"/>
          <a:r>
            <a:rPr lang="en-US" sz="2400" dirty="0" smtClean="0"/>
            <a:t>7. Enable the su command.</a:t>
          </a:r>
          <a:endParaRPr lang="en-US" sz="2400" dirty="0"/>
        </a:p>
      </dgm:t>
    </dgm:pt>
    <dgm:pt modelId="{7C5C5510-B691-4982-BE24-DA715A3AC9BC}" type="parTrans" cxnId="{CD093D7E-35C7-40C9-BE56-C6C38B22073F}">
      <dgm:prSet/>
      <dgm:spPr/>
      <dgm:t>
        <a:bodyPr/>
        <a:lstStyle/>
        <a:p>
          <a:pPr algn="l"/>
          <a:endParaRPr lang="en-US" sz="1200"/>
        </a:p>
      </dgm:t>
    </dgm:pt>
    <dgm:pt modelId="{20D05764-75BF-4494-8C58-EE4CCFC3BB0E}" type="sibTrans" cxnId="{CD093D7E-35C7-40C9-BE56-C6C38B22073F}">
      <dgm:prSet/>
      <dgm:spPr/>
      <dgm:t>
        <a:bodyPr/>
        <a:lstStyle/>
        <a:p>
          <a:pPr algn="l"/>
          <a:endParaRPr lang="en-US" sz="1200" dirty="0"/>
        </a:p>
      </dgm:t>
    </dgm:pt>
    <dgm:pt modelId="{63C9FB15-5A11-4AC9-A1B6-C0D765FB888C}" type="pres">
      <dgm:prSet presAssocID="{959E18A4-4842-440F-BD70-0C9F2D6222A8}" presName="linearFlow" presStyleCnt="0">
        <dgm:presLayoutVars>
          <dgm:resizeHandles val="exact"/>
        </dgm:presLayoutVars>
      </dgm:prSet>
      <dgm:spPr/>
      <dgm:t>
        <a:bodyPr/>
        <a:lstStyle/>
        <a:p>
          <a:endParaRPr lang="en-US"/>
        </a:p>
      </dgm:t>
    </dgm:pt>
    <dgm:pt modelId="{ABB64F4B-A174-498E-B86B-CF889F78DEE8}" type="pres">
      <dgm:prSet presAssocID="{A3AB91E0-E42A-438D-945F-9F3CC7A72158}" presName="node" presStyleLbl="node1" presStyleIdx="0" presStyleCnt="8" custScaleX="459581">
        <dgm:presLayoutVars>
          <dgm:bulletEnabled val="1"/>
        </dgm:presLayoutVars>
      </dgm:prSet>
      <dgm:spPr/>
      <dgm:t>
        <a:bodyPr/>
        <a:lstStyle/>
        <a:p>
          <a:endParaRPr lang="en-US"/>
        </a:p>
      </dgm:t>
    </dgm:pt>
    <dgm:pt modelId="{06D34114-779D-429B-94BF-922B393C2C68}" type="pres">
      <dgm:prSet presAssocID="{154C2D0B-3F80-40A8-9FB7-610B7064E61E}" presName="sibTrans" presStyleLbl="sibTrans2D1" presStyleIdx="0" presStyleCnt="7" custScaleX="109325"/>
      <dgm:spPr/>
      <dgm:t>
        <a:bodyPr/>
        <a:lstStyle/>
        <a:p>
          <a:endParaRPr lang="en-US"/>
        </a:p>
      </dgm:t>
    </dgm:pt>
    <dgm:pt modelId="{46DA1D7B-5881-4545-9F38-35F05BE24192}" type="pres">
      <dgm:prSet presAssocID="{154C2D0B-3F80-40A8-9FB7-610B7064E61E}" presName="connectorText" presStyleLbl="sibTrans2D1" presStyleIdx="0" presStyleCnt="7"/>
      <dgm:spPr/>
      <dgm:t>
        <a:bodyPr/>
        <a:lstStyle/>
        <a:p>
          <a:endParaRPr lang="en-US"/>
        </a:p>
      </dgm:t>
    </dgm:pt>
    <dgm:pt modelId="{EF653B72-BC11-4474-BA96-24D83324E049}" type="pres">
      <dgm:prSet presAssocID="{08F6A04F-D96C-40F7-A9C7-13E5FFAF6395}" presName="node" presStyleLbl="node1" presStyleIdx="1" presStyleCnt="8" custScaleX="461381">
        <dgm:presLayoutVars>
          <dgm:bulletEnabled val="1"/>
        </dgm:presLayoutVars>
      </dgm:prSet>
      <dgm:spPr/>
      <dgm:t>
        <a:bodyPr/>
        <a:lstStyle/>
        <a:p>
          <a:endParaRPr lang="en-US"/>
        </a:p>
      </dgm:t>
    </dgm:pt>
    <dgm:pt modelId="{3094840B-54BE-4F3D-A77A-5903C1D52DB7}" type="pres">
      <dgm:prSet presAssocID="{257A6300-A3BA-431A-9193-5C9354405E3B}" presName="sibTrans" presStyleLbl="sibTrans2D1" presStyleIdx="1" presStyleCnt="7" custScaleX="109325"/>
      <dgm:spPr/>
      <dgm:t>
        <a:bodyPr/>
        <a:lstStyle/>
        <a:p>
          <a:endParaRPr lang="en-US"/>
        </a:p>
      </dgm:t>
    </dgm:pt>
    <dgm:pt modelId="{D82B8384-B1E3-42D9-8277-53722AE0958C}" type="pres">
      <dgm:prSet presAssocID="{257A6300-A3BA-431A-9193-5C9354405E3B}" presName="connectorText" presStyleLbl="sibTrans2D1" presStyleIdx="1" presStyleCnt="7"/>
      <dgm:spPr/>
      <dgm:t>
        <a:bodyPr/>
        <a:lstStyle/>
        <a:p>
          <a:endParaRPr lang="en-US"/>
        </a:p>
      </dgm:t>
    </dgm:pt>
    <dgm:pt modelId="{F5F59B28-9F0B-4C14-926F-D63EFEC3E340}" type="pres">
      <dgm:prSet presAssocID="{73CA7402-D3C2-457C-9813-2C89070EE547}" presName="node" presStyleLbl="node1" presStyleIdx="2" presStyleCnt="8" custScaleX="461381">
        <dgm:presLayoutVars>
          <dgm:bulletEnabled val="1"/>
        </dgm:presLayoutVars>
      </dgm:prSet>
      <dgm:spPr/>
      <dgm:t>
        <a:bodyPr/>
        <a:lstStyle/>
        <a:p>
          <a:endParaRPr lang="en-US"/>
        </a:p>
      </dgm:t>
    </dgm:pt>
    <dgm:pt modelId="{00578304-94A9-49F7-9C42-85D954BD4F99}" type="pres">
      <dgm:prSet presAssocID="{9325BD43-FEE1-4523-95BB-1804CD65863A}" presName="sibTrans" presStyleLbl="sibTrans2D1" presStyleIdx="2" presStyleCnt="7" custScaleX="109325"/>
      <dgm:spPr/>
      <dgm:t>
        <a:bodyPr/>
        <a:lstStyle/>
        <a:p>
          <a:endParaRPr lang="en-US"/>
        </a:p>
      </dgm:t>
    </dgm:pt>
    <dgm:pt modelId="{87E01D5D-DD5B-4EED-ABF0-D376B3AEB81A}" type="pres">
      <dgm:prSet presAssocID="{9325BD43-FEE1-4523-95BB-1804CD65863A}" presName="connectorText" presStyleLbl="sibTrans2D1" presStyleIdx="2" presStyleCnt="7"/>
      <dgm:spPr/>
      <dgm:t>
        <a:bodyPr/>
        <a:lstStyle/>
        <a:p>
          <a:endParaRPr lang="en-US"/>
        </a:p>
      </dgm:t>
    </dgm:pt>
    <dgm:pt modelId="{D77E67E5-74A0-4F37-8AB2-312D4F016077}" type="pres">
      <dgm:prSet presAssocID="{740692F1-99E4-4F09-8165-23239DC8923A}" presName="node" presStyleLbl="node1" presStyleIdx="3" presStyleCnt="8" custScaleX="461381">
        <dgm:presLayoutVars>
          <dgm:bulletEnabled val="1"/>
        </dgm:presLayoutVars>
      </dgm:prSet>
      <dgm:spPr/>
      <dgm:t>
        <a:bodyPr/>
        <a:lstStyle/>
        <a:p>
          <a:endParaRPr lang="en-US"/>
        </a:p>
      </dgm:t>
    </dgm:pt>
    <dgm:pt modelId="{24D898C6-A5FE-40E1-8082-46701BF4A9CC}" type="pres">
      <dgm:prSet presAssocID="{23D5437A-AE5A-49EA-BEB6-425DC44C39BE}" presName="sibTrans" presStyleLbl="sibTrans2D1" presStyleIdx="3" presStyleCnt="7" custScaleX="109325"/>
      <dgm:spPr/>
      <dgm:t>
        <a:bodyPr/>
        <a:lstStyle/>
        <a:p>
          <a:endParaRPr lang="en-US"/>
        </a:p>
      </dgm:t>
    </dgm:pt>
    <dgm:pt modelId="{86E40CA0-D86E-4AB3-B349-9C06C6DCEC48}" type="pres">
      <dgm:prSet presAssocID="{23D5437A-AE5A-49EA-BEB6-425DC44C39BE}" presName="connectorText" presStyleLbl="sibTrans2D1" presStyleIdx="3" presStyleCnt="7"/>
      <dgm:spPr/>
      <dgm:t>
        <a:bodyPr/>
        <a:lstStyle/>
        <a:p>
          <a:endParaRPr lang="en-US"/>
        </a:p>
      </dgm:t>
    </dgm:pt>
    <dgm:pt modelId="{F9F9F4EA-37E7-48C1-ABF7-F6B2AA582B79}" type="pres">
      <dgm:prSet presAssocID="{A97E61E8-17DA-4838-BD2E-CB8B4E9F128B}" presName="node" presStyleLbl="node1" presStyleIdx="4" presStyleCnt="8" custScaleX="461381">
        <dgm:presLayoutVars>
          <dgm:bulletEnabled val="1"/>
        </dgm:presLayoutVars>
      </dgm:prSet>
      <dgm:spPr/>
      <dgm:t>
        <a:bodyPr/>
        <a:lstStyle/>
        <a:p>
          <a:endParaRPr lang="en-US"/>
        </a:p>
      </dgm:t>
    </dgm:pt>
    <dgm:pt modelId="{4BD06A0A-71ED-4BB5-B126-D903FA6F1F2F}" type="pres">
      <dgm:prSet presAssocID="{3F848D23-A079-4149-8736-5EFBAB65370F}" presName="sibTrans" presStyleLbl="sibTrans2D1" presStyleIdx="4" presStyleCnt="7" custScaleX="109325"/>
      <dgm:spPr/>
      <dgm:t>
        <a:bodyPr/>
        <a:lstStyle/>
        <a:p>
          <a:endParaRPr lang="en-US"/>
        </a:p>
      </dgm:t>
    </dgm:pt>
    <dgm:pt modelId="{1B1BD65F-ACB4-4E48-A551-147E801047D9}" type="pres">
      <dgm:prSet presAssocID="{3F848D23-A079-4149-8736-5EFBAB65370F}" presName="connectorText" presStyleLbl="sibTrans2D1" presStyleIdx="4" presStyleCnt="7"/>
      <dgm:spPr/>
      <dgm:t>
        <a:bodyPr/>
        <a:lstStyle/>
        <a:p>
          <a:endParaRPr lang="en-US"/>
        </a:p>
      </dgm:t>
    </dgm:pt>
    <dgm:pt modelId="{2C51DA23-FB70-4EDB-AF7B-5CBFC55D0A27}" type="pres">
      <dgm:prSet presAssocID="{B9128D02-C2D6-471A-8471-14E1793DBC1D}" presName="node" presStyleLbl="node1" presStyleIdx="5" presStyleCnt="8" custScaleX="461381">
        <dgm:presLayoutVars>
          <dgm:bulletEnabled val="1"/>
        </dgm:presLayoutVars>
      </dgm:prSet>
      <dgm:spPr/>
      <dgm:t>
        <a:bodyPr/>
        <a:lstStyle/>
        <a:p>
          <a:endParaRPr lang="en-US"/>
        </a:p>
      </dgm:t>
    </dgm:pt>
    <dgm:pt modelId="{7062EF80-0B53-4E4C-B3AB-C93E7A1DCEAB}" type="pres">
      <dgm:prSet presAssocID="{F270E458-AD6E-4287-A46B-6F367D5C2F2D}" presName="sibTrans" presStyleLbl="sibTrans2D1" presStyleIdx="5" presStyleCnt="7" custScaleX="109325"/>
      <dgm:spPr/>
      <dgm:t>
        <a:bodyPr/>
        <a:lstStyle/>
        <a:p>
          <a:endParaRPr lang="en-US"/>
        </a:p>
      </dgm:t>
    </dgm:pt>
    <dgm:pt modelId="{E10009F3-EBE3-4BAE-BB81-EC1D6F7F4D4D}" type="pres">
      <dgm:prSet presAssocID="{F270E458-AD6E-4287-A46B-6F367D5C2F2D}" presName="connectorText" presStyleLbl="sibTrans2D1" presStyleIdx="5" presStyleCnt="7"/>
      <dgm:spPr/>
      <dgm:t>
        <a:bodyPr/>
        <a:lstStyle/>
        <a:p>
          <a:endParaRPr lang="en-US"/>
        </a:p>
      </dgm:t>
    </dgm:pt>
    <dgm:pt modelId="{85CACA40-B4EB-44CF-AD89-B7ED61337EB6}" type="pres">
      <dgm:prSet presAssocID="{F06B1941-B9C3-4462-99E6-6432D3E39C9A}" presName="node" presStyleLbl="node1" presStyleIdx="6" presStyleCnt="8" custScaleX="461381">
        <dgm:presLayoutVars>
          <dgm:bulletEnabled val="1"/>
        </dgm:presLayoutVars>
      </dgm:prSet>
      <dgm:spPr/>
      <dgm:t>
        <a:bodyPr/>
        <a:lstStyle/>
        <a:p>
          <a:endParaRPr lang="en-US"/>
        </a:p>
      </dgm:t>
    </dgm:pt>
    <dgm:pt modelId="{DC812312-A0EA-4222-A5DB-E3C13A797A52}" type="pres">
      <dgm:prSet presAssocID="{20D05764-75BF-4494-8C58-EE4CCFC3BB0E}" presName="sibTrans" presStyleLbl="sibTrans2D1" presStyleIdx="6" presStyleCnt="7" custScaleX="109325"/>
      <dgm:spPr/>
      <dgm:t>
        <a:bodyPr/>
        <a:lstStyle/>
        <a:p>
          <a:endParaRPr lang="en-US"/>
        </a:p>
      </dgm:t>
    </dgm:pt>
    <dgm:pt modelId="{DCEE60A3-5C47-42C1-B908-CF9356567FBC}" type="pres">
      <dgm:prSet presAssocID="{20D05764-75BF-4494-8C58-EE4CCFC3BB0E}" presName="connectorText" presStyleLbl="sibTrans2D1" presStyleIdx="6" presStyleCnt="7"/>
      <dgm:spPr/>
      <dgm:t>
        <a:bodyPr/>
        <a:lstStyle/>
        <a:p>
          <a:endParaRPr lang="en-US"/>
        </a:p>
      </dgm:t>
    </dgm:pt>
    <dgm:pt modelId="{9BC1BB1B-69D6-47C8-B5E6-60ACD41C0CE7}" type="pres">
      <dgm:prSet presAssocID="{9485F8E3-5916-49C9-B55A-25E9C498EDC7}" presName="node" presStyleLbl="node1" presStyleIdx="7" presStyleCnt="8" custScaleX="461381">
        <dgm:presLayoutVars>
          <dgm:bulletEnabled val="1"/>
        </dgm:presLayoutVars>
      </dgm:prSet>
      <dgm:spPr/>
      <dgm:t>
        <a:bodyPr/>
        <a:lstStyle/>
        <a:p>
          <a:endParaRPr lang="en-US"/>
        </a:p>
      </dgm:t>
    </dgm:pt>
  </dgm:ptLst>
  <dgm:cxnLst>
    <dgm:cxn modelId="{4A99627B-83B3-437B-90A1-85FA40328092}" type="presOf" srcId="{154C2D0B-3F80-40A8-9FB7-610B7064E61E}" destId="{46DA1D7B-5881-4545-9F38-35F05BE24192}" srcOrd="1" destOrd="0" presId="urn:microsoft.com/office/officeart/2005/8/layout/process2"/>
    <dgm:cxn modelId="{EE8BF4D1-5DD2-4F61-B9B0-9643D8236D00}" type="presOf" srcId="{F06B1941-B9C3-4462-99E6-6432D3E39C9A}" destId="{85CACA40-B4EB-44CF-AD89-B7ED61337EB6}" srcOrd="0" destOrd="0" presId="urn:microsoft.com/office/officeart/2005/8/layout/process2"/>
    <dgm:cxn modelId="{DF2C709C-8BE2-410B-8AC0-9697FA748B87}" srcId="{959E18A4-4842-440F-BD70-0C9F2D6222A8}" destId="{740692F1-99E4-4F09-8165-23239DC8923A}" srcOrd="3" destOrd="0" parTransId="{B36E3F45-0300-4E00-A74B-115ADFBDC089}" sibTransId="{23D5437A-AE5A-49EA-BEB6-425DC44C39BE}"/>
    <dgm:cxn modelId="{49B0B8B7-B7D8-49C0-BB7A-6813496FF02B}" type="presOf" srcId="{9325BD43-FEE1-4523-95BB-1804CD65863A}" destId="{00578304-94A9-49F7-9C42-85D954BD4F99}" srcOrd="0" destOrd="0" presId="urn:microsoft.com/office/officeart/2005/8/layout/process2"/>
    <dgm:cxn modelId="{98C25CD6-E4E3-4ECF-9F66-71878CE2393B}" type="presOf" srcId="{B9128D02-C2D6-471A-8471-14E1793DBC1D}" destId="{2C51DA23-FB70-4EDB-AF7B-5CBFC55D0A27}" srcOrd="0" destOrd="0" presId="urn:microsoft.com/office/officeart/2005/8/layout/process2"/>
    <dgm:cxn modelId="{3A9030FF-12D3-4E82-8F2D-50399C431BEE}" srcId="{959E18A4-4842-440F-BD70-0C9F2D6222A8}" destId="{9485F8E3-5916-49C9-B55A-25E9C498EDC7}" srcOrd="7" destOrd="0" parTransId="{C425E350-51B9-4D48-BE84-E92024BB989C}" sibTransId="{F2006F23-CDBC-4FB8-A3D4-DC80251D6AEA}"/>
    <dgm:cxn modelId="{44957E8C-9B27-4E81-BEDC-1543AE5A2B58}" type="presOf" srcId="{3F848D23-A079-4149-8736-5EFBAB65370F}" destId="{4BD06A0A-71ED-4BB5-B126-D903FA6F1F2F}" srcOrd="0" destOrd="0" presId="urn:microsoft.com/office/officeart/2005/8/layout/process2"/>
    <dgm:cxn modelId="{2D2EB115-3C3B-47AE-849F-502C560121BB}" type="presOf" srcId="{F270E458-AD6E-4287-A46B-6F367D5C2F2D}" destId="{E10009F3-EBE3-4BAE-BB81-EC1D6F7F4D4D}" srcOrd="1" destOrd="0" presId="urn:microsoft.com/office/officeart/2005/8/layout/process2"/>
    <dgm:cxn modelId="{344451D0-6312-4E97-BEB9-2D0D4630A3F1}" type="presOf" srcId="{20D05764-75BF-4494-8C58-EE4CCFC3BB0E}" destId="{DC812312-A0EA-4222-A5DB-E3C13A797A52}" srcOrd="0" destOrd="0" presId="urn:microsoft.com/office/officeart/2005/8/layout/process2"/>
    <dgm:cxn modelId="{DF87F66C-BB99-4B88-9BA7-8B68ED381667}" type="presOf" srcId="{959E18A4-4842-440F-BD70-0C9F2D6222A8}" destId="{63C9FB15-5A11-4AC9-A1B6-C0D765FB888C}" srcOrd="0" destOrd="0" presId="urn:microsoft.com/office/officeart/2005/8/layout/process2"/>
    <dgm:cxn modelId="{4DD62474-5EA5-40BF-875D-91A245F54CCD}" type="presOf" srcId="{9325BD43-FEE1-4523-95BB-1804CD65863A}" destId="{87E01D5D-DD5B-4EED-ABF0-D376B3AEB81A}" srcOrd="1" destOrd="0" presId="urn:microsoft.com/office/officeart/2005/8/layout/process2"/>
    <dgm:cxn modelId="{DDC6D4DB-99F6-4BD8-BDA1-F67546195911}" type="presOf" srcId="{9485F8E3-5916-49C9-B55A-25E9C498EDC7}" destId="{9BC1BB1B-69D6-47C8-B5E6-60ACD41C0CE7}" srcOrd="0" destOrd="0" presId="urn:microsoft.com/office/officeart/2005/8/layout/process2"/>
    <dgm:cxn modelId="{627766B3-D958-4055-B2E9-C80DECB95380}" type="presOf" srcId="{23D5437A-AE5A-49EA-BEB6-425DC44C39BE}" destId="{86E40CA0-D86E-4AB3-B349-9C06C6DCEC48}" srcOrd="1" destOrd="0" presId="urn:microsoft.com/office/officeart/2005/8/layout/process2"/>
    <dgm:cxn modelId="{56E73A15-18FF-4EDF-98ED-B40E4838BDF5}" srcId="{959E18A4-4842-440F-BD70-0C9F2D6222A8}" destId="{08F6A04F-D96C-40F7-A9C7-13E5FFAF6395}" srcOrd="1" destOrd="0" parTransId="{88854BCB-A368-4A5B-985B-734193450E23}" sibTransId="{257A6300-A3BA-431A-9193-5C9354405E3B}"/>
    <dgm:cxn modelId="{ACB8F232-F7FE-4121-B9D2-8E5C78859A24}" type="presOf" srcId="{A97E61E8-17DA-4838-BD2E-CB8B4E9F128B}" destId="{F9F9F4EA-37E7-48C1-ABF7-F6B2AA582B79}" srcOrd="0" destOrd="0" presId="urn:microsoft.com/office/officeart/2005/8/layout/process2"/>
    <dgm:cxn modelId="{F984BDDD-8F0E-470F-AE38-959BC6E41CCF}" type="presOf" srcId="{23D5437A-AE5A-49EA-BEB6-425DC44C39BE}" destId="{24D898C6-A5FE-40E1-8082-46701BF4A9CC}" srcOrd="0" destOrd="0" presId="urn:microsoft.com/office/officeart/2005/8/layout/process2"/>
    <dgm:cxn modelId="{CD093D7E-35C7-40C9-BE56-C6C38B22073F}" srcId="{959E18A4-4842-440F-BD70-0C9F2D6222A8}" destId="{F06B1941-B9C3-4462-99E6-6432D3E39C9A}" srcOrd="6" destOrd="0" parTransId="{7C5C5510-B691-4982-BE24-DA715A3AC9BC}" sibTransId="{20D05764-75BF-4494-8C58-EE4CCFC3BB0E}"/>
    <dgm:cxn modelId="{5BBC6A07-05B0-4069-85EA-5E24DA46EA1A}" type="presOf" srcId="{08F6A04F-D96C-40F7-A9C7-13E5FFAF6395}" destId="{EF653B72-BC11-4474-BA96-24D83324E049}" srcOrd="0" destOrd="0" presId="urn:microsoft.com/office/officeart/2005/8/layout/process2"/>
    <dgm:cxn modelId="{E2AFB7C5-22CB-4546-A186-D9C18F6D5A51}" srcId="{959E18A4-4842-440F-BD70-0C9F2D6222A8}" destId="{A3AB91E0-E42A-438D-945F-9F3CC7A72158}" srcOrd="0" destOrd="0" parTransId="{60FFE603-8D19-48AC-8FC3-58C4D593AC23}" sibTransId="{154C2D0B-3F80-40A8-9FB7-610B7064E61E}"/>
    <dgm:cxn modelId="{06AE9B6A-A71C-47EF-A0E9-2305ECE4F458}" type="presOf" srcId="{20D05764-75BF-4494-8C58-EE4CCFC3BB0E}" destId="{DCEE60A3-5C47-42C1-B908-CF9356567FBC}" srcOrd="1" destOrd="0" presId="urn:microsoft.com/office/officeart/2005/8/layout/process2"/>
    <dgm:cxn modelId="{27685B14-9C47-43AE-BA99-C38652433C1C}" type="presOf" srcId="{740692F1-99E4-4F09-8165-23239DC8923A}" destId="{D77E67E5-74A0-4F37-8AB2-312D4F016077}" srcOrd="0" destOrd="0" presId="urn:microsoft.com/office/officeart/2005/8/layout/process2"/>
    <dgm:cxn modelId="{D0B851CF-8E40-40C7-B588-307DE00FB02E}" srcId="{959E18A4-4842-440F-BD70-0C9F2D6222A8}" destId="{73CA7402-D3C2-457C-9813-2C89070EE547}" srcOrd="2" destOrd="0" parTransId="{BA7C5453-CF7F-4E63-B536-F3AEF9674D7C}" sibTransId="{9325BD43-FEE1-4523-95BB-1804CD65863A}"/>
    <dgm:cxn modelId="{0857C81C-AAC2-412B-9BD6-A8D99EB9A75F}" type="presOf" srcId="{257A6300-A3BA-431A-9193-5C9354405E3B}" destId="{D82B8384-B1E3-42D9-8277-53722AE0958C}" srcOrd="1" destOrd="0" presId="urn:microsoft.com/office/officeart/2005/8/layout/process2"/>
    <dgm:cxn modelId="{0AB7FB3F-F90E-43B8-B279-476CF8B9A067}" type="presOf" srcId="{F270E458-AD6E-4287-A46B-6F367D5C2F2D}" destId="{7062EF80-0B53-4E4C-B3AB-C93E7A1DCEAB}" srcOrd="0" destOrd="0" presId="urn:microsoft.com/office/officeart/2005/8/layout/process2"/>
    <dgm:cxn modelId="{862540D8-77DE-42CC-A10F-075FB2F5944E}" type="presOf" srcId="{3F848D23-A079-4149-8736-5EFBAB65370F}" destId="{1B1BD65F-ACB4-4E48-A551-147E801047D9}" srcOrd="1" destOrd="0" presId="urn:microsoft.com/office/officeart/2005/8/layout/process2"/>
    <dgm:cxn modelId="{D74512AD-1CFE-49A8-B224-4C3A2355920B}" type="presOf" srcId="{257A6300-A3BA-431A-9193-5C9354405E3B}" destId="{3094840B-54BE-4F3D-A77A-5903C1D52DB7}" srcOrd="0" destOrd="0" presId="urn:microsoft.com/office/officeart/2005/8/layout/process2"/>
    <dgm:cxn modelId="{BCE49ED6-C040-4546-AD21-3247DA8227EF}" srcId="{959E18A4-4842-440F-BD70-0C9F2D6222A8}" destId="{B9128D02-C2D6-471A-8471-14E1793DBC1D}" srcOrd="5" destOrd="0" parTransId="{0CA5CBDE-2930-4BE0-ABE0-0BFF2E9E0D4F}" sibTransId="{F270E458-AD6E-4287-A46B-6F367D5C2F2D}"/>
    <dgm:cxn modelId="{62C2E04A-184F-44A5-A4AE-0CC356718C82}" type="presOf" srcId="{154C2D0B-3F80-40A8-9FB7-610B7064E61E}" destId="{06D34114-779D-429B-94BF-922B393C2C68}" srcOrd="0" destOrd="0" presId="urn:microsoft.com/office/officeart/2005/8/layout/process2"/>
    <dgm:cxn modelId="{206EC34C-9B24-4BE3-86CF-E072FDB11A2C}" type="presOf" srcId="{73CA7402-D3C2-457C-9813-2C89070EE547}" destId="{F5F59B28-9F0B-4C14-926F-D63EFEC3E340}" srcOrd="0" destOrd="0" presId="urn:microsoft.com/office/officeart/2005/8/layout/process2"/>
    <dgm:cxn modelId="{AB8A4B8F-26E5-4AF7-BAFF-AFC54C6E1312}" srcId="{959E18A4-4842-440F-BD70-0C9F2D6222A8}" destId="{A97E61E8-17DA-4838-BD2E-CB8B4E9F128B}" srcOrd="4" destOrd="0" parTransId="{3BD18D8B-66C1-4849-B552-71941457E868}" sibTransId="{3F848D23-A079-4149-8736-5EFBAB65370F}"/>
    <dgm:cxn modelId="{130200A7-1E09-4644-9767-65C7CF1B8BBD}" type="presOf" srcId="{A3AB91E0-E42A-438D-945F-9F3CC7A72158}" destId="{ABB64F4B-A174-498E-B86B-CF889F78DEE8}" srcOrd="0" destOrd="0" presId="urn:microsoft.com/office/officeart/2005/8/layout/process2"/>
    <dgm:cxn modelId="{2D8F66F6-D308-49B9-BD32-8E47A2CC21B3}" type="presParOf" srcId="{63C9FB15-5A11-4AC9-A1B6-C0D765FB888C}" destId="{ABB64F4B-A174-498E-B86B-CF889F78DEE8}" srcOrd="0" destOrd="0" presId="urn:microsoft.com/office/officeart/2005/8/layout/process2"/>
    <dgm:cxn modelId="{12985E4E-C16E-43A2-B89F-8F457617FBEB}" type="presParOf" srcId="{63C9FB15-5A11-4AC9-A1B6-C0D765FB888C}" destId="{06D34114-779D-429B-94BF-922B393C2C68}" srcOrd="1" destOrd="0" presId="urn:microsoft.com/office/officeart/2005/8/layout/process2"/>
    <dgm:cxn modelId="{37AF1C1D-7ACC-405A-89AA-4A9325E762A6}" type="presParOf" srcId="{06D34114-779D-429B-94BF-922B393C2C68}" destId="{46DA1D7B-5881-4545-9F38-35F05BE24192}" srcOrd="0" destOrd="0" presId="urn:microsoft.com/office/officeart/2005/8/layout/process2"/>
    <dgm:cxn modelId="{7BFE201C-47D6-4FD4-A20E-5EB6309DBF2D}" type="presParOf" srcId="{63C9FB15-5A11-4AC9-A1B6-C0D765FB888C}" destId="{EF653B72-BC11-4474-BA96-24D83324E049}" srcOrd="2" destOrd="0" presId="urn:microsoft.com/office/officeart/2005/8/layout/process2"/>
    <dgm:cxn modelId="{0ED14E38-FB33-473D-81F5-AD0835F561D8}" type="presParOf" srcId="{63C9FB15-5A11-4AC9-A1B6-C0D765FB888C}" destId="{3094840B-54BE-4F3D-A77A-5903C1D52DB7}" srcOrd="3" destOrd="0" presId="urn:microsoft.com/office/officeart/2005/8/layout/process2"/>
    <dgm:cxn modelId="{49B21E20-A5D5-4EE0-B69D-BC0A167427C2}" type="presParOf" srcId="{3094840B-54BE-4F3D-A77A-5903C1D52DB7}" destId="{D82B8384-B1E3-42D9-8277-53722AE0958C}" srcOrd="0" destOrd="0" presId="urn:microsoft.com/office/officeart/2005/8/layout/process2"/>
    <dgm:cxn modelId="{E840083E-2F46-4E5F-98BF-652B05788E76}" type="presParOf" srcId="{63C9FB15-5A11-4AC9-A1B6-C0D765FB888C}" destId="{F5F59B28-9F0B-4C14-926F-D63EFEC3E340}" srcOrd="4" destOrd="0" presId="urn:microsoft.com/office/officeart/2005/8/layout/process2"/>
    <dgm:cxn modelId="{835BFC7A-C272-47F2-A59E-0DC71FAEB070}" type="presParOf" srcId="{63C9FB15-5A11-4AC9-A1B6-C0D765FB888C}" destId="{00578304-94A9-49F7-9C42-85D954BD4F99}" srcOrd="5" destOrd="0" presId="urn:microsoft.com/office/officeart/2005/8/layout/process2"/>
    <dgm:cxn modelId="{1ECB1F5D-5E4D-490B-BA91-D76BE49C71F5}" type="presParOf" srcId="{00578304-94A9-49F7-9C42-85D954BD4F99}" destId="{87E01D5D-DD5B-4EED-ABF0-D376B3AEB81A}" srcOrd="0" destOrd="0" presId="urn:microsoft.com/office/officeart/2005/8/layout/process2"/>
    <dgm:cxn modelId="{E6B5A6A9-5FBE-48C2-8E03-7113807114DF}" type="presParOf" srcId="{63C9FB15-5A11-4AC9-A1B6-C0D765FB888C}" destId="{D77E67E5-74A0-4F37-8AB2-312D4F016077}" srcOrd="6" destOrd="0" presId="urn:microsoft.com/office/officeart/2005/8/layout/process2"/>
    <dgm:cxn modelId="{098EB5FD-29A0-410A-A48C-D389A7FEC89C}" type="presParOf" srcId="{63C9FB15-5A11-4AC9-A1B6-C0D765FB888C}" destId="{24D898C6-A5FE-40E1-8082-46701BF4A9CC}" srcOrd="7" destOrd="0" presId="urn:microsoft.com/office/officeart/2005/8/layout/process2"/>
    <dgm:cxn modelId="{7C43832A-1488-49A9-91EC-7B315D056E6D}" type="presParOf" srcId="{24D898C6-A5FE-40E1-8082-46701BF4A9CC}" destId="{86E40CA0-D86E-4AB3-B349-9C06C6DCEC48}" srcOrd="0" destOrd="0" presId="urn:microsoft.com/office/officeart/2005/8/layout/process2"/>
    <dgm:cxn modelId="{FFF72003-C3E7-418F-B3BE-560D6C42C024}" type="presParOf" srcId="{63C9FB15-5A11-4AC9-A1B6-C0D765FB888C}" destId="{F9F9F4EA-37E7-48C1-ABF7-F6B2AA582B79}" srcOrd="8" destOrd="0" presId="urn:microsoft.com/office/officeart/2005/8/layout/process2"/>
    <dgm:cxn modelId="{90D20914-C1A5-4E3D-B6E5-37A6144FA5D8}" type="presParOf" srcId="{63C9FB15-5A11-4AC9-A1B6-C0D765FB888C}" destId="{4BD06A0A-71ED-4BB5-B126-D903FA6F1F2F}" srcOrd="9" destOrd="0" presId="urn:microsoft.com/office/officeart/2005/8/layout/process2"/>
    <dgm:cxn modelId="{80585ACF-FFA2-4BED-BF25-70F284879DB7}" type="presParOf" srcId="{4BD06A0A-71ED-4BB5-B126-D903FA6F1F2F}" destId="{1B1BD65F-ACB4-4E48-A551-147E801047D9}" srcOrd="0" destOrd="0" presId="urn:microsoft.com/office/officeart/2005/8/layout/process2"/>
    <dgm:cxn modelId="{84E97DC4-6C21-4415-A8EA-09CFAC3631BE}" type="presParOf" srcId="{63C9FB15-5A11-4AC9-A1B6-C0D765FB888C}" destId="{2C51DA23-FB70-4EDB-AF7B-5CBFC55D0A27}" srcOrd="10" destOrd="0" presId="urn:microsoft.com/office/officeart/2005/8/layout/process2"/>
    <dgm:cxn modelId="{67E6A6C1-A13A-43B7-B8E8-C7FB55F47EFC}" type="presParOf" srcId="{63C9FB15-5A11-4AC9-A1B6-C0D765FB888C}" destId="{7062EF80-0B53-4E4C-B3AB-C93E7A1DCEAB}" srcOrd="11" destOrd="0" presId="urn:microsoft.com/office/officeart/2005/8/layout/process2"/>
    <dgm:cxn modelId="{D150BF50-E636-46F3-8857-4E4F0F48A3E7}" type="presParOf" srcId="{7062EF80-0B53-4E4C-B3AB-C93E7A1DCEAB}" destId="{E10009F3-EBE3-4BAE-BB81-EC1D6F7F4D4D}" srcOrd="0" destOrd="0" presId="urn:microsoft.com/office/officeart/2005/8/layout/process2"/>
    <dgm:cxn modelId="{F8D3FA86-C49D-495F-B3C4-0C15EA842B28}" type="presParOf" srcId="{63C9FB15-5A11-4AC9-A1B6-C0D765FB888C}" destId="{85CACA40-B4EB-44CF-AD89-B7ED61337EB6}" srcOrd="12" destOrd="0" presId="urn:microsoft.com/office/officeart/2005/8/layout/process2"/>
    <dgm:cxn modelId="{94B8D39B-349C-445F-8998-FDF7A1670DDE}" type="presParOf" srcId="{63C9FB15-5A11-4AC9-A1B6-C0D765FB888C}" destId="{DC812312-A0EA-4222-A5DB-E3C13A797A52}" srcOrd="13" destOrd="0" presId="urn:microsoft.com/office/officeart/2005/8/layout/process2"/>
    <dgm:cxn modelId="{577C737D-5E69-4A29-9B79-362A7ABD766B}" type="presParOf" srcId="{DC812312-A0EA-4222-A5DB-E3C13A797A52}" destId="{DCEE60A3-5C47-42C1-B908-CF9356567FBC}" srcOrd="0" destOrd="0" presId="urn:microsoft.com/office/officeart/2005/8/layout/process2"/>
    <dgm:cxn modelId="{2444B88E-2CF4-412F-A7CD-6F332272FF93}" type="presParOf" srcId="{63C9FB15-5A11-4AC9-A1B6-C0D765FB888C}" destId="{9BC1BB1B-69D6-47C8-B5E6-60ACD41C0CE7}" srcOrd="1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87" eaLnBrk="1" hangingPunct="1">
              <a:defRPr sz="13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87" eaLnBrk="1" hangingPunct="1">
              <a:defRPr sz="1300">
                <a:latin typeface="Times New Roman" pitchFamily="18" charset="0"/>
              </a:defRPr>
            </a:lvl1pPr>
          </a:lstStyle>
          <a:p>
            <a:pPr>
              <a:defRPr/>
            </a:pPr>
            <a:fld id="{F88BF95F-13F9-48EA-BE87-D5A1ABF3F673}" type="datetime1">
              <a:rPr lang="en-US"/>
              <a:pPr>
                <a:defRPr/>
              </a:pPr>
              <a:t>8/25/2014</a:t>
            </a:fld>
            <a:endParaRPr lang="en-US" dirty="0"/>
          </a:p>
        </p:txBody>
      </p:sp>
      <p:sp>
        <p:nvSpPr>
          <p:cNvPr id="50180" name="Rectangle 4"/>
          <p:cNvSpPr>
            <a:spLocks noGrp="1" noChangeArrowheads="1"/>
          </p:cNvSpPr>
          <p:nvPr>
            <p:ph type="ftr" sz="quarter" idx="2"/>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87" eaLnBrk="1" hangingPunct="1">
              <a:defRPr sz="1300">
                <a:latin typeface="Times New Roman" pitchFamily="18" charset="0"/>
              </a:defRPr>
            </a:lvl1pPr>
          </a:lstStyle>
          <a:p>
            <a:pPr>
              <a:defRPr/>
            </a:pPr>
            <a:endParaRPr lang="en-US"/>
          </a:p>
        </p:txBody>
      </p:sp>
      <p:sp>
        <p:nvSpPr>
          <p:cNvPr id="50181" name="Rectangle 5"/>
          <p:cNvSpPr>
            <a:spLocks noGrp="1" noChangeArrowheads="1"/>
          </p:cNvSpPr>
          <p:nvPr>
            <p:ph type="sldNum" sz="quarter" idx="3"/>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87" eaLnBrk="1" hangingPunct="1">
              <a:defRPr sz="1300">
                <a:latin typeface="Times New Roman" pitchFamily="18" charset="0"/>
              </a:defRPr>
            </a:lvl1pPr>
          </a:lstStyle>
          <a:p>
            <a:pPr>
              <a:defRPr/>
            </a:pPr>
            <a:fld id="{0D21A252-D9E1-4D75-83AF-5E0A196E0BE9}" type="slidenum">
              <a:rPr lang="en-US"/>
              <a:pPr>
                <a:defRPr/>
              </a:pPr>
              <a:t>‹#›</a:t>
            </a:fld>
            <a:endParaRPr lang="en-US" dirty="0"/>
          </a:p>
        </p:txBody>
      </p:sp>
    </p:spTree>
    <p:extLst>
      <p:ext uri="{BB962C8B-B14F-4D97-AF65-F5344CB8AC3E}">
        <p14:creationId xmlns:p14="http://schemas.microsoft.com/office/powerpoint/2010/main" val="5280102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87" eaLnBrk="1" hangingPunct="1">
              <a:defRPr sz="1300">
                <a:latin typeface="Times New Roman" pitchFamily="18" charset="0"/>
              </a:defRPr>
            </a:lvl1pPr>
          </a:lstStyle>
          <a:p>
            <a:pPr>
              <a:defRPr/>
            </a:pPr>
            <a:endParaRPr lang="en-US"/>
          </a:p>
        </p:txBody>
      </p:sp>
      <p:sp>
        <p:nvSpPr>
          <p:cNvPr id="6147" name="Rectangle 3"/>
          <p:cNvSpPr>
            <a:spLocks noGrp="1" noChangeArrowheads="1"/>
          </p:cNvSpPr>
          <p:nvPr>
            <p:ph type="dt"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87" eaLnBrk="1" hangingPunct="1">
              <a:defRPr sz="1300">
                <a:latin typeface="Times New Roman" pitchFamily="18" charset="0"/>
              </a:defRPr>
            </a:lvl1pPr>
          </a:lstStyle>
          <a:p>
            <a:pPr>
              <a:defRPr/>
            </a:pPr>
            <a:fld id="{0294ED46-CBFC-410B-A21C-B695F1FC4164}" type="datetime1">
              <a:rPr lang="en-US"/>
              <a:pPr>
                <a:defRPr/>
              </a:pPr>
              <a:t>8/25/2014</a:t>
            </a:fld>
            <a:endParaRPr lang="en-US" dirty="0"/>
          </a:p>
        </p:txBody>
      </p:sp>
      <p:sp>
        <p:nvSpPr>
          <p:cNvPr id="22532"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3450" y="4416425"/>
            <a:ext cx="5143500" cy="4181475"/>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87" eaLnBrk="1" hangingPunct="1">
              <a:defRPr sz="1300">
                <a:latin typeface="Times New Roman" pitchFamily="18" charset="0"/>
              </a:defRPr>
            </a:lvl1pPr>
          </a:lstStyle>
          <a:p>
            <a:pPr>
              <a:defRPr/>
            </a:pPr>
            <a:endParaRPr lang="en-US"/>
          </a:p>
        </p:txBody>
      </p:sp>
      <p:sp>
        <p:nvSpPr>
          <p:cNvPr id="6151" name="Rectangle 7"/>
          <p:cNvSpPr>
            <a:spLocks noGrp="1" noChangeArrowheads="1"/>
          </p:cNvSpPr>
          <p:nvPr>
            <p:ph type="sldNum" sz="quarter" idx="5"/>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87" eaLnBrk="1" hangingPunct="1">
              <a:defRPr sz="1300">
                <a:latin typeface="Times New Roman" pitchFamily="18" charset="0"/>
              </a:defRPr>
            </a:lvl1pPr>
          </a:lstStyle>
          <a:p>
            <a:pPr>
              <a:defRPr/>
            </a:pPr>
            <a:fld id="{1BA09E72-67EA-46C8-AF16-75E6540FD552}" type="slidenum">
              <a:rPr lang="en-US"/>
              <a:pPr>
                <a:defRPr/>
              </a:pPr>
              <a:t>‹#›</a:t>
            </a:fld>
            <a:endParaRPr lang="en-US" dirty="0"/>
          </a:p>
        </p:txBody>
      </p:sp>
    </p:spTree>
    <p:extLst>
      <p:ext uri="{BB962C8B-B14F-4D97-AF65-F5344CB8AC3E}">
        <p14:creationId xmlns:p14="http://schemas.microsoft.com/office/powerpoint/2010/main" val="1283936919"/>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pPr defTabSz="931863"/>
            <a:fld id="{F8C2CC0D-02D4-4262-B109-ED46968047C5}" type="slidenum">
              <a:rPr lang="en-US" smtClean="0"/>
              <a:pPr defTabSz="931863"/>
              <a:t>1</a:t>
            </a:fld>
            <a:endParaRPr lang="en-US"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180733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dirty="0" smtClean="0"/>
          </a:p>
        </p:txBody>
      </p:sp>
      <p:sp>
        <p:nvSpPr>
          <p:cNvPr id="29700" name="Date Placeholder 3"/>
          <p:cNvSpPr>
            <a:spLocks noGrp="1"/>
          </p:cNvSpPr>
          <p:nvPr>
            <p:ph type="dt" sz="quarter" idx="1"/>
          </p:nvPr>
        </p:nvSpPr>
        <p:spPr>
          <a:noFill/>
        </p:spPr>
        <p:txBody>
          <a:bodyPr/>
          <a:lstStyle/>
          <a:p>
            <a:pPr defTabSz="931863"/>
            <a:fld id="{AD361619-C5D5-4F0B-9444-450AFF6EB9B9}" type="datetime1">
              <a:rPr lang="en-US" smtClean="0"/>
              <a:pPr defTabSz="931863"/>
              <a:t>8/25/2014</a:t>
            </a:fld>
            <a:endParaRPr lang="en-US" smtClean="0"/>
          </a:p>
        </p:txBody>
      </p:sp>
      <p:sp>
        <p:nvSpPr>
          <p:cNvPr id="29701" name="Footer Placeholder 4"/>
          <p:cNvSpPr>
            <a:spLocks noGrp="1"/>
          </p:cNvSpPr>
          <p:nvPr>
            <p:ph type="ftr" sz="quarter" idx="4"/>
          </p:nvPr>
        </p:nvSpPr>
        <p:spPr>
          <a:noFill/>
        </p:spPr>
        <p:txBody>
          <a:bodyPr/>
          <a:lstStyle/>
          <a:p>
            <a:pPr defTabSz="931863"/>
            <a:endParaRPr lang="en-US" smtClean="0"/>
          </a:p>
        </p:txBody>
      </p:sp>
      <p:sp>
        <p:nvSpPr>
          <p:cNvPr id="29702" name="Slide Number Placeholder 5"/>
          <p:cNvSpPr>
            <a:spLocks noGrp="1"/>
          </p:cNvSpPr>
          <p:nvPr>
            <p:ph type="sldNum" sz="quarter" idx="5"/>
          </p:nvPr>
        </p:nvSpPr>
        <p:spPr>
          <a:noFill/>
        </p:spPr>
        <p:txBody>
          <a:bodyPr/>
          <a:lstStyle/>
          <a:p>
            <a:pPr defTabSz="931863"/>
            <a:fld id="{56AC7B13-CD8E-4F66-9A34-735C1E3C7F56}" type="slidenum">
              <a:rPr lang="en-US" smtClean="0"/>
              <a:pPr defTabSz="931863"/>
              <a:t>23</a:t>
            </a:fld>
            <a:endParaRPr lang="en-US" smtClean="0"/>
          </a:p>
        </p:txBody>
      </p:sp>
    </p:spTree>
    <p:extLst>
      <p:ext uri="{BB962C8B-B14F-4D97-AF65-F5344CB8AC3E}">
        <p14:creationId xmlns:p14="http://schemas.microsoft.com/office/powerpoint/2010/main" val="738380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dirty="0" smtClean="0"/>
          </a:p>
        </p:txBody>
      </p:sp>
      <p:sp>
        <p:nvSpPr>
          <p:cNvPr id="29700" name="Date Placeholder 3"/>
          <p:cNvSpPr>
            <a:spLocks noGrp="1"/>
          </p:cNvSpPr>
          <p:nvPr>
            <p:ph type="dt" sz="quarter" idx="1"/>
          </p:nvPr>
        </p:nvSpPr>
        <p:spPr>
          <a:noFill/>
        </p:spPr>
        <p:txBody>
          <a:bodyPr/>
          <a:lstStyle/>
          <a:p>
            <a:pPr defTabSz="931863"/>
            <a:fld id="{AD361619-C5D5-4F0B-9444-450AFF6EB9B9}" type="datetime1">
              <a:rPr lang="en-US" smtClean="0"/>
              <a:pPr defTabSz="931863"/>
              <a:t>8/25/2014</a:t>
            </a:fld>
            <a:endParaRPr lang="en-US" smtClean="0"/>
          </a:p>
        </p:txBody>
      </p:sp>
      <p:sp>
        <p:nvSpPr>
          <p:cNvPr id="29701" name="Footer Placeholder 4"/>
          <p:cNvSpPr>
            <a:spLocks noGrp="1"/>
          </p:cNvSpPr>
          <p:nvPr>
            <p:ph type="ftr" sz="quarter" idx="4"/>
          </p:nvPr>
        </p:nvSpPr>
        <p:spPr>
          <a:noFill/>
        </p:spPr>
        <p:txBody>
          <a:bodyPr/>
          <a:lstStyle/>
          <a:p>
            <a:pPr defTabSz="931863"/>
            <a:endParaRPr lang="en-US" smtClean="0"/>
          </a:p>
        </p:txBody>
      </p:sp>
      <p:sp>
        <p:nvSpPr>
          <p:cNvPr id="29702" name="Slide Number Placeholder 5"/>
          <p:cNvSpPr>
            <a:spLocks noGrp="1"/>
          </p:cNvSpPr>
          <p:nvPr>
            <p:ph type="sldNum" sz="quarter" idx="5"/>
          </p:nvPr>
        </p:nvSpPr>
        <p:spPr>
          <a:noFill/>
        </p:spPr>
        <p:txBody>
          <a:bodyPr/>
          <a:lstStyle/>
          <a:p>
            <a:pPr defTabSz="931863"/>
            <a:fld id="{56AC7B13-CD8E-4F66-9A34-735C1E3C7F56}" type="slidenum">
              <a:rPr lang="en-US" smtClean="0"/>
              <a:pPr defTabSz="931863"/>
              <a:t>24</a:t>
            </a:fld>
            <a:endParaRPr lang="en-US" smtClean="0"/>
          </a:p>
        </p:txBody>
      </p:sp>
    </p:spTree>
    <p:extLst>
      <p:ext uri="{BB962C8B-B14F-4D97-AF65-F5344CB8AC3E}">
        <p14:creationId xmlns:p14="http://schemas.microsoft.com/office/powerpoint/2010/main" val="4115928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dirty="0" smtClean="0"/>
          </a:p>
        </p:txBody>
      </p:sp>
      <p:sp>
        <p:nvSpPr>
          <p:cNvPr id="29700" name="Date Placeholder 3"/>
          <p:cNvSpPr>
            <a:spLocks noGrp="1"/>
          </p:cNvSpPr>
          <p:nvPr>
            <p:ph type="dt" sz="quarter" idx="1"/>
          </p:nvPr>
        </p:nvSpPr>
        <p:spPr>
          <a:noFill/>
        </p:spPr>
        <p:txBody>
          <a:bodyPr/>
          <a:lstStyle/>
          <a:p>
            <a:pPr defTabSz="931863"/>
            <a:fld id="{AD361619-C5D5-4F0B-9444-450AFF6EB9B9}" type="datetime1">
              <a:rPr lang="en-US" smtClean="0"/>
              <a:pPr defTabSz="931863"/>
              <a:t>8/25/2014</a:t>
            </a:fld>
            <a:endParaRPr lang="en-US" smtClean="0"/>
          </a:p>
        </p:txBody>
      </p:sp>
      <p:sp>
        <p:nvSpPr>
          <p:cNvPr id="29701" name="Footer Placeholder 4"/>
          <p:cNvSpPr>
            <a:spLocks noGrp="1"/>
          </p:cNvSpPr>
          <p:nvPr>
            <p:ph type="ftr" sz="quarter" idx="4"/>
          </p:nvPr>
        </p:nvSpPr>
        <p:spPr>
          <a:noFill/>
        </p:spPr>
        <p:txBody>
          <a:bodyPr/>
          <a:lstStyle/>
          <a:p>
            <a:pPr defTabSz="931863"/>
            <a:endParaRPr lang="en-US" smtClean="0"/>
          </a:p>
        </p:txBody>
      </p:sp>
      <p:sp>
        <p:nvSpPr>
          <p:cNvPr id="29702" name="Slide Number Placeholder 5"/>
          <p:cNvSpPr>
            <a:spLocks noGrp="1"/>
          </p:cNvSpPr>
          <p:nvPr>
            <p:ph type="sldNum" sz="quarter" idx="5"/>
          </p:nvPr>
        </p:nvSpPr>
        <p:spPr>
          <a:noFill/>
        </p:spPr>
        <p:txBody>
          <a:bodyPr/>
          <a:lstStyle/>
          <a:p>
            <a:pPr defTabSz="931863"/>
            <a:fld id="{56AC7B13-CD8E-4F66-9A34-735C1E3C7F56}" type="slidenum">
              <a:rPr lang="en-US" smtClean="0"/>
              <a:pPr defTabSz="931863"/>
              <a:t>25</a:t>
            </a:fld>
            <a:endParaRPr lang="en-US" smtClean="0"/>
          </a:p>
        </p:txBody>
      </p:sp>
    </p:spTree>
    <p:extLst>
      <p:ext uri="{BB962C8B-B14F-4D97-AF65-F5344CB8AC3E}">
        <p14:creationId xmlns:p14="http://schemas.microsoft.com/office/powerpoint/2010/main" val="1633432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smtClean="0">
              <a:latin typeface="Arial" charset="0"/>
            </a:endParaRPr>
          </a:p>
        </p:txBody>
      </p:sp>
      <p:sp>
        <p:nvSpPr>
          <p:cNvPr id="24580" name="Slide Number Placeholder 3"/>
          <p:cNvSpPr>
            <a:spLocks noGrp="1"/>
          </p:cNvSpPr>
          <p:nvPr>
            <p:ph type="sldNum" sz="quarter" idx="5"/>
          </p:nvPr>
        </p:nvSpPr>
        <p:spPr>
          <a:noFill/>
        </p:spPr>
        <p:txBody>
          <a:bodyPr/>
          <a:lstStyle/>
          <a:p>
            <a:pPr defTabSz="931863"/>
            <a:fld id="{8A296EA5-D189-4A76-9FC8-C7830CBEC174}" type="slidenum">
              <a:rPr lang="en-US" smtClean="0">
                <a:latin typeface="Arial" charset="0"/>
              </a:rPr>
              <a:pPr defTabSz="931863"/>
              <a:t>2</a:t>
            </a:fld>
            <a:endParaRPr lang="en-US" smtClean="0">
              <a:latin typeface="Arial" charset="0"/>
            </a:endParaRPr>
          </a:p>
        </p:txBody>
      </p:sp>
    </p:spTree>
    <p:extLst>
      <p:ext uri="{BB962C8B-B14F-4D97-AF65-F5344CB8AC3E}">
        <p14:creationId xmlns:p14="http://schemas.microsoft.com/office/powerpoint/2010/main" val="1833727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smtClean="0">
              <a:latin typeface="Arial" charset="0"/>
            </a:endParaRPr>
          </a:p>
        </p:txBody>
      </p:sp>
      <p:sp>
        <p:nvSpPr>
          <p:cNvPr id="25604" name="Slide Number Placeholder 3"/>
          <p:cNvSpPr>
            <a:spLocks noGrp="1"/>
          </p:cNvSpPr>
          <p:nvPr>
            <p:ph type="sldNum" sz="quarter" idx="5"/>
          </p:nvPr>
        </p:nvSpPr>
        <p:spPr>
          <a:noFill/>
        </p:spPr>
        <p:txBody>
          <a:bodyPr/>
          <a:lstStyle/>
          <a:p>
            <a:pPr defTabSz="931863"/>
            <a:fld id="{93D729B4-66E7-4000-9FE4-BA6C0B75A40F}" type="slidenum">
              <a:rPr lang="en-US" smtClean="0">
                <a:latin typeface="Arial" charset="0"/>
              </a:rPr>
              <a:pPr defTabSz="931863"/>
              <a:t>3</a:t>
            </a:fld>
            <a:endParaRPr lang="en-US" smtClean="0">
              <a:latin typeface="Arial" charset="0"/>
            </a:endParaRPr>
          </a:p>
        </p:txBody>
      </p:sp>
    </p:spTree>
    <p:extLst>
      <p:ext uri="{BB962C8B-B14F-4D97-AF65-F5344CB8AC3E}">
        <p14:creationId xmlns:p14="http://schemas.microsoft.com/office/powerpoint/2010/main" val="2454241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pPr marL="342900" indent="-342900">
              <a:lnSpc>
                <a:spcPct val="90000"/>
              </a:lnSpc>
              <a:buFont typeface="Wingdings" pitchFamily="2" charset="2"/>
              <a:buNone/>
            </a:pPr>
            <a:r>
              <a:rPr lang="en-US" smtClean="0"/>
              <a:t>Here are the commands used for this process:</a:t>
            </a:r>
          </a:p>
          <a:p>
            <a:pPr marL="342900" indent="-342900">
              <a:lnSpc>
                <a:spcPct val="90000"/>
              </a:lnSpc>
              <a:buFont typeface="Wingdings" pitchFamily="2" charset="2"/>
              <a:buAutoNum type="arabicPeriod"/>
            </a:pPr>
            <a:r>
              <a:rPr lang="en-US" smtClean="0"/>
              <a:t>Open the /etc/login.defs file.</a:t>
            </a:r>
          </a:p>
          <a:p>
            <a:pPr marL="760413" lvl="1" indent="-304800">
              <a:lnSpc>
                <a:spcPct val="90000"/>
              </a:lnSpc>
            </a:pPr>
            <a:r>
              <a:rPr lang="en-US" smtClean="0"/>
              <a:t>Su –c ‘vi /etc/login.defs</a:t>
            </a:r>
          </a:p>
          <a:p>
            <a:pPr marL="342900" indent="-342900">
              <a:lnSpc>
                <a:spcPct val="90000"/>
              </a:lnSpc>
              <a:buFont typeface="Wingdings" pitchFamily="2" charset="2"/>
              <a:buAutoNum type="arabicPeriod"/>
            </a:pPr>
            <a:r>
              <a:rPr lang="en-US" smtClean="0"/>
              <a:t>Set the Password Change directive.</a:t>
            </a:r>
          </a:p>
          <a:p>
            <a:pPr marL="760413" lvl="1" indent="-304800">
              <a:lnSpc>
                <a:spcPct val="90000"/>
              </a:lnSpc>
            </a:pPr>
            <a:r>
              <a:rPr lang="en-US" smtClean="0"/>
              <a:t>PASS_MAX_DAYS 60</a:t>
            </a:r>
          </a:p>
          <a:p>
            <a:pPr marL="342900" indent="-342900">
              <a:lnSpc>
                <a:spcPct val="90000"/>
              </a:lnSpc>
              <a:buFont typeface="Wingdings" pitchFamily="2" charset="2"/>
              <a:buAutoNum type="arabicPeriod"/>
            </a:pPr>
            <a:r>
              <a:rPr lang="en-US" smtClean="0"/>
              <a:t>Set the Warn directive.</a:t>
            </a:r>
          </a:p>
          <a:p>
            <a:pPr marL="760413" lvl="1" indent="-304800">
              <a:lnSpc>
                <a:spcPct val="90000"/>
              </a:lnSpc>
            </a:pPr>
            <a:r>
              <a:rPr lang="en-US" smtClean="0"/>
              <a:t>PASS_WARN_AGE 14 </a:t>
            </a:r>
          </a:p>
          <a:p>
            <a:pPr marL="342900" indent="-342900">
              <a:lnSpc>
                <a:spcPct val="90000"/>
              </a:lnSpc>
              <a:buFont typeface="Wingdings" pitchFamily="2" charset="2"/>
              <a:buAutoNum type="arabicPeriod"/>
            </a:pPr>
            <a:r>
              <a:rPr lang="en-US" smtClean="0"/>
              <a:t>Set the password minimum length.</a:t>
            </a:r>
          </a:p>
          <a:p>
            <a:pPr marL="760413" lvl="1" indent="-304800">
              <a:lnSpc>
                <a:spcPct val="90000"/>
              </a:lnSpc>
            </a:pPr>
            <a:r>
              <a:rPr lang="en-US" smtClean="0"/>
              <a:t>PASS_MIN_LEN 8 </a:t>
            </a:r>
          </a:p>
          <a:p>
            <a:pPr marL="342900" indent="-342900">
              <a:lnSpc>
                <a:spcPct val="90000"/>
              </a:lnSpc>
              <a:buFont typeface="Wingdings" pitchFamily="2" charset="2"/>
              <a:buAutoNum type="arabicPeriod"/>
            </a:pPr>
            <a:r>
              <a:rPr lang="en-US" smtClean="0"/>
              <a:t>Enable login failure logging.</a:t>
            </a:r>
          </a:p>
          <a:p>
            <a:pPr marL="760413" lvl="1" indent="-304800">
              <a:lnSpc>
                <a:spcPct val="90000"/>
              </a:lnSpc>
            </a:pPr>
            <a:r>
              <a:rPr lang="en-US" smtClean="0"/>
              <a:t>FAILLOG_ENAB </a:t>
            </a:r>
          </a:p>
          <a:p>
            <a:pPr marL="342900" indent="-342900">
              <a:lnSpc>
                <a:spcPct val="90000"/>
              </a:lnSpc>
              <a:buFont typeface="Wingdings" pitchFamily="2" charset="2"/>
              <a:buAutoNum type="arabicPeriod"/>
            </a:pPr>
            <a:r>
              <a:rPr lang="en-US" smtClean="0"/>
              <a:t>Enable successful login logging.</a:t>
            </a:r>
          </a:p>
          <a:p>
            <a:pPr marL="760413" lvl="1" indent="-304800">
              <a:lnSpc>
                <a:spcPct val="90000"/>
              </a:lnSpc>
            </a:pPr>
            <a:r>
              <a:rPr lang="en-US" smtClean="0"/>
              <a:t>LOG_OK_LOGINS </a:t>
            </a:r>
          </a:p>
          <a:p>
            <a:pPr marL="342900" indent="-342900">
              <a:lnSpc>
                <a:spcPct val="90000"/>
              </a:lnSpc>
              <a:buFont typeface="Wingdings" pitchFamily="2" charset="2"/>
              <a:buAutoNum type="arabicPeriod"/>
            </a:pPr>
            <a:r>
              <a:rPr lang="en-US" smtClean="0"/>
              <a:t>Enable the su command.</a:t>
            </a:r>
          </a:p>
          <a:p>
            <a:pPr marL="760413" lvl="1" indent="-304800">
              <a:lnSpc>
                <a:spcPct val="90000"/>
              </a:lnSpc>
            </a:pPr>
            <a:r>
              <a:rPr lang="en-US" smtClean="0"/>
              <a:t>SYSLOG_SU_ENAB </a:t>
            </a:r>
          </a:p>
          <a:p>
            <a:pPr marL="342900" indent="-342900">
              <a:lnSpc>
                <a:spcPct val="90000"/>
              </a:lnSpc>
              <a:buFont typeface="Wingdings" pitchFamily="2" charset="2"/>
              <a:buAutoNum type="arabicPeriod"/>
            </a:pPr>
            <a:r>
              <a:rPr lang="en-US" smtClean="0"/>
              <a:t>Save and exit.</a:t>
            </a:r>
          </a:p>
        </p:txBody>
      </p:sp>
      <p:sp>
        <p:nvSpPr>
          <p:cNvPr id="26628" name="Date Placeholder 3"/>
          <p:cNvSpPr>
            <a:spLocks noGrp="1"/>
          </p:cNvSpPr>
          <p:nvPr>
            <p:ph type="dt" sz="quarter" idx="1"/>
          </p:nvPr>
        </p:nvSpPr>
        <p:spPr>
          <a:noFill/>
        </p:spPr>
        <p:txBody>
          <a:bodyPr/>
          <a:lstStyle/>
          <a:p>
            <a:pPr defTabSz="931863"/>
            <a:fld id="{E4E60FE4-5A21-498D-98E5-8F6DB4ED834D}" type="datetime1">
              <a:rPr lang="en-US" smtClean="0"/>
              <a:pPr defTabSz="931863"/>
              <a:t>8/25/2014</a:t>
            </a:fld>
            <a:endParaRPr lang="en-US" smtClean="0"/>
          </a:p>
        </p:txBody>
      </p:sp>
      <p:sp>
        <p:nvSpPr>
          <p:cNvPr id="26629" name="Footer Placeholder 4"/>
          <p:cNvSpPr>
            <a:spLocks noGrp="1"/>
          </p:cNvSpPr>
          <p:nvPr>
            <p:ph type="ftr" sz="quarter" idx="4"/>
          </p:nvPr>
        </p:nvSpPr>
        <p:spPr>
          <a:noFill/>
        </p:spPr>
        <p:txBody>
          <a:bodyPr/>
          <a:lstStyle/>
          <a:p>
            <a:pPr defTabSz="931863"/>
            <a:endParaRPr lang="en-US" smtClean="0"/>
          </a:p>
        </p:txBody>
      </p:sp>
      <p:sp>
        <p:nvSpPr>
          <p:cNvPr id="26630" name="Slide Number Placeholder 5"/>
          <p:cNvSpPr>
            <a:spLocks noGrp="1"/>
          </p:cNvSpPr>
          <p:nvPr>
            <p:ph type="sldNum" sz="quarter" idx="5"/>
          </p:nvPr>
        </p:nvSpPr>
        <p:spPr>
          <a:noFill/>
        </p:spPr>
        <p:txBody>
          <a:bodyPr/>
          <a:lstStyle/>
          <a:p>
            <a:pPr defTabSz="931863"/>
            <a:fld id="{DC2CC3F0-8715-4C41-BB4E-C51D813ED6AD}" type="slidenum">
              <a:rPr lang="en-US" smtClean="0"/>
              <a:pPr defTabSz="931863"/>
              <a:t>9</a:t>
            </a:fld>
            <a:endParaRPr lang="en-US" smtClean="0"/>
          </a:p>
        </p:txBody>
      </p:sp>
    </p:spTree>
    <p:extLst>
      <p:ext uri="{BB962C8B-B14F-4D97-AF65-F5344CB8AC3E}">
        <p14:creationId xmlns:p14="http://schemas.microsoft.com/office/powerpoint/2010/main" val="67101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55000" lnSpcReduction="20000"/>
          </a:bodyPr>
          <a:lstStyle/>
          <a:p>
            <a:pPr>
              <a:defRPr/>
            </a:pPr>
            <a:r>
              <a:rPr lang="en-US" dirty="0" smtClean="0"/>
              <a:t>Types of permissions example:</a:t>
            </a:r>
          </a:p>
          <a:p>
            <a:pPr>
              <a:defRPr/>
            </a:pPr>
            <a:r>
              <a:rPr lang="en-US" sz="1600" dirty="0" smtClean="0"/>
              <a:t>A file may have the following permissions: </a:t>
            </a:r>
          </a:p>
          <a:p>
            <a:pPr>
              <a:defRPr/>
            </a:pPr>
            <a:r>
              <a:rPr lang="en-US" sz="1600" dirty="0" smtClean="0"/>
              <a:t>-rw-rw---- root.root /etc/secret_file.txt </a:t>
            </a:r>
          </a:p>
          <a:p>
            <a:pPr lvl="1">
              <a:defRPr/>
            </a:pPr>
            <a:r>
              <a:rPr lang="en-US" sz="1400" dirty="0" smtClean="0"/>
              <a:t>The first ‘-’ means this is a file not a directory.</a:t>
            </a:r>
          </a:p>
          <a:p>
            <a:pPr lvl="1">
              <a:defRPr/>
            </a:pPr>
            <a:r>
              <a:rPr lang="en-US" sz="1400" dirty="0" smtClean="0"/>
              <a:t>The next three characters ‘rw-’ means the owner has read and write permissions but cannot execute these permissions as denoted by the ‘-’ symbol. </a:t>
            </a:r>
          </a:p>
          <a:p>
            <a:pPr lvl="1">
              <a:defRPr/>
            </a:pPr>
            <a:r>
              <a:rPr lang="en-US" sz="1400" dirty="0" smtClean="0"/>
              <a:t>The next set ‘rw-’ represents the group owner has read and write permissions.</a:t>
            </a:r>
          </a:p>
          <a:p>
            <a:pPr lvl="1">
              <a:defRPr/>
            </a:pPr>
            <a:r>
              <a:rPr lang="en-US" sz="1400" dirty="0" smtClean="0"/>
              <a:t>The next set ‘---’ means others have no permissions at all to the file.</a:t>
            </a:r>
          </a:p>
          <a:p>
            <a:pPr lvl="1">
              <a:defRPr/>
            </a:pPr>
            <a:r>
              <a:rPr lang="en-US" sz="1400" dirty="0" smtClean="0"/>
              <a:t>The next set ‘root.root” is the user owner and the group owner, user_owner.group_owner, which is root for the user owner and root for the group owner in this file.</a:t>
            </a:r>
          </a:p>
          <a:p>
            <a:pPr lvl="1">
              <a:defRPr/>
            </a:pPr>
            <a:r>
              <a:rPr lang="en-US" sz="1400" dirty="0" smtClean="0"/>
              <a:t>If we have a user who needs permissions to read the secret_file.txt file but does not need to change the file permissions, an ACL can be set to grant permission to a specific user or group to read the file.</a:t>
            </a:r>
          </a:p>
          <a:p>
            <a:pPr>
              <a:defRPr/>
            </a:pPr>
            <a:endParaRPr lang="en-US" dirty="0" smtClean="0"/>
          </a:p>
          <a:p>
            <a:pPr>
              <a:defRPr/>
            </a:pPr>
            <a:endParaRPr lang="en-US" dirty="0" smtClean="0"/>
          </a:p>
          <a:p>
            <a:pPr>
              <a:defRPr/>
            </a:pPr>
            <a:r>
              <a:rPr lang="en-US" dirty="0" smtClean="0"/>
              <a:t>Scenario example:</a:t>
            </a:r>
          </a:p>
          <a:p>
            <a:pPr>
              <a:lnSpc>
                <a:spcPct val="90000"/>
              </a:lnSpc>
              <a:buFont typeface="Wingdings" pitchFamily="2" charset="2"/>
              <a:buNone/>
              <a:defRPr/>
            </a:pPr>
            <a:r>
              <a:rPr lang="en-US" sz="2000" dirty="0" smtClean="0"/>
              <a:t>The user Jane needs special access to read the mail logs. By default, only the root account can do this. Jane doesn’t need any other privileges, so we can assign an ACL privilege for her to read the /</a:t>
            </a:r>
            <a:r>
              <a:rPr lang="en-US" sz="2000" dirty="0" err="1" smtClean="0"/>
              <a:t>var</a:t>
            </a:r>
            <a:r>
              <a:rPr lang="en-US" sz="2000" dirty="0" smtClean="0"/>
              <a:t>/log/</a:t>
            </a:r>
            <a:r>
              <a:rPr lang="en-US" sz="2000" dirty="0" err="1" smtClean="0"/>
              <a:t>maillog</a:t>
            </a:r>
            <a:r>
              <a:rPr lang="en-US" sz="2000" dirty="0" smtClean="0"/>
              <a:t> file by using the following command:</a:t>
            </a:r>
          </a:p>
          <a:p>
            <a:pPr>
              <a:lnSpc>
                <a:spcPct val="90000"/>
              </a:lnSpc>
              <a:defRPr/>
            </a:pPr>
            <a:r>
              <a:rPr lang="en-US" sz="2000" dirty="0" smtClean="0"/>
              <a:t>Su –c ‘setfacl -m u:jane:r /var/log/maillog’</a:t>
            </a:r>
            <a:r>
              <a:rPr lang="en-US" dirty="0" smtClean="0"/>
              <a:t> </a:t>
            </a:r>
          </a:p>
          <a:p>
            <a:pPr lvl="1">
              <a:lnSpc>
                <a:spcPct val="90000"/>
              </a:lnSpc>
              <a:defRPr/>
            </a:pPr>
            <a:r>
              <a:rPr lang="en-US" sz="1800" dirty="0" smtClean="0"/>
              <a:t>setfacl is the command to configure ACL permission</a:t>
            </a:r>
          </a:p>
          <a:p>
            <a:pPr lvl="1">
              <a:lnSpc>
                <a:spcPct val="90000"/>
              </a:lnSpc>
              <a:defRPr/>
            </a:pPr>
            <a:r>
              <a:rPr lang="en-US" sz="1800" dirty="0" smtClean="0"/>
              <a:t>The –m switch is to ‘modify’</a:t>
            </a:r>
          </a:p>
          <a:p>
            <a:pPr lvl="1">
              <a:lnSpc>
                <a:spcPct val="90000"/>
              </a:lnSpc>
              <a:defRPr/>
            </a:pPr>
            <a:r>
              <a:rPr lang="en-US" sz="1800" dirty="0" smtClean="0"/>
              <a:t>‘u:jane’ specifies user Jane. If this was a group, we would use g:group_name.</a:t>
            </a:r>
          </a:p>
          <a:p>
            <a:pPr lvl="1">
              <a:lnSpc>
                <a:spcPct val="90000"/>
              </a:lnSpc>
              <a:defRPr/>
            </a:pPr>
            <a:r>
              <a:rPr lang="en-US" sz="1800" dirty="0" smtClean="0"/>
              <a:t>:r specifies ‘read’ permissions’ </a:t>
            </a:r>
          </a:p>
          <a:p>
            <a:pPr lvl="1">
              <a:lnSpc>
                <a:spcPct val="90000"/>
              </a:lnSpc>
              <a:defRPr/>
            </a:pPr>
            <a:r>
              <a:rPr lang="en-US" sz="1800" dirty="0" smtClean="0"/>
              <a:t>/var/log/maillog is the file path we are granting permissions for Jane</a:t>
            </a:r>
          </a:p>
          <a:p>
            <a:pPr>
              <a:lnSpc>
                <a:spcPct val="90000"/>
              </a:lnSpc>
              <a:defRPr/>
            </a:pPr>
            <a:r>
              <a:rPr lang="en-US" sz="2000" dirty="0" smtClean="0"/>
              <a:t>To, verify the permissions are granted to user Jane, use the following command:</a:t>
            </a:r>
          </a:p>
          <a:p>
            <a:pPr lvl="1">
              <a:lnSpc>
                <a:spcPct val="90000"/>
              </a:lnSpc>
              <a:defRPr/>
            </a:pPr>
            <a:r>
              <a:rPr lang="en-US" sz="1800" dirty="0" smtClean="0"/>
              <a:t>getfacl /var/log/maillog</a:t>
            </a:r>
          </a:p>
        </p:txBody>
      </p:sp>
      <p:sp>
        <p:nvSpPr>
          <p:cNvPr id="27652" name="Date Placeholder 3"/>
          <p:cNvSpPr>
            <a:spLocks noGrp="1"/>
          </p:cNvSpPr>
          <p:nvPr>
            <p:ph type="dt" sz="quarter" idx="1"/>
          </p:nvPr>
        </p:nvSpPr>
        <p:spPr>
          <a:noFill/>
        </p:spPr>
        <p:txBody>
          <a:bodyPr/>
          <a:lstStyle/>
          <a:p>
            <a:pPr defTabSz="931863"/>
            <a:fld id="{E619ECF3-6B98-4571-A732-7F7B73260EF5}" type="datetime1">
              <a:rPr lang="en-US" smtClean="0"/>
              <a:pPr defTabSz="931863"/>
              <a:t>8/25/2014</a:t>
            </a:fld>
            <a:endParaRPr lang="en-US" smtClean="0"/>
          </a:p>
        </p:txBody>
      </p:sp>
      <p:sp>
        <p:nvSpPr>
          <p:cNvPr id="27653" name="Footer Placeholder 4"/>
          <p:cNvSpPr>
            <a:spLocks noGrp="1"/>
          </p:cNvSpPr>
          <p:nvPr>
            <p:ph type="ftr" sz="quarter" idx="4"/>
          </p:nvPr>
        </p:nvSpPr>
        <p:spPr>
          <a:noFill/>
        </p:spPr>
        <p:txBody>
          <a:bodyPr/>
          <a:lstStyle/>
          <a:p>
            <a:pPr defTabSz="931863"/>
            <a:endParaRPr lang="en-US" smtClean="0"/>
          </a:p>
        </p:txBody>
      </p:sp>
      <p:sp>
        <p:nvSpPr>
          <p:cNvPr id="27654" name="Slide Number Placeholder 5"/>
          <p:cNvSpPr>
            <a:spLocks noGrp="1"/>
          </p:cNvSpPr>
          <p:nvPr>
            <p:ph type="sldNum" sz="quarter" idx="5"/>
          </p:nvPr>
        </p:nvSpPr>
        <p:spPr>
          <a:noFill/>
        </p:spPr>
        <p:txBody>
          <a:bodyPr/>
          <a:lstStyle/>
          <a:p>
            <a:pPr defTabSz="931863"/>
            <a:fld id="{35C4C571-1D47-429E-B5FC-1C7E92453E9F}" type="slidenum">
              <a:rPr lang="en-US" smtClean="0"/>
              <a:pPr defTabSz="931863"/>
              <a:t>14</a:t>
            </a:fld>
            <a:endParaRPr lang="en-US" smtClean="0"/>
          </a:p>
        </p:txBody>
      </p:sp>
    </p:spTree>
    <p:extLst>
      <p:ext uri="{BB962C8B-B14F-4D97-AF65-F5344CB8AC3E}">
        <p14:creationId xmlns:p14="http://schemas.microsoft.com/office/powerpoint/2010/main" val="2777940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US" smtClean="0"/>
          </a:p>
        </p:txBody>
      </p:sp>
      <p:sp>
        <p:nvSpPr>
          <p:cNvPr id="28676" name="Date Placeholder 3"/>
          <p:cNvSpPr>
            <a:spLocks noGrp="1"/>
          </p:cNvSpPr>
          <p:nvPr>
            <p:ph type="dt" sz="quarter" idx="1"/>
          </p:nvPr>
        </p:nvSpPr>
        <p:spPr>
          <a:noFill/>
        </p:spPr>
        <p:txBody>
          <a:bodyPr/>
          <a:lstStyle/>
          <a:p>
            <a:pPr defTabSz="931863"/>
            <a:fld id="{FA8B250A-3A3F-4E48-AA96-8EF123B0134F}" type="datetime1">
              <a:rPr lang="en-US" smtClean="0"/>
              <a:pPr defTabSz="931863"/>
              <a:t>8/25/2014</a:t>
            </a:fld>
            <a:endParaRPr lang="en-US" smtClean="0"/>
          </a:p>
        </p:txBody>
      </p:sp>
      <p:sp>
        <p:nvSpPr>
          <p:cNvPr id="28677" name="Footer Placeholder 4"/>
          <p:cNvSpPr>
            <a:spLocks noGrp="1"/>
          </p:cNvSpPr>
          <p:nvPr>
            <p:ph type="ftr" sz="quarter" idx="4"/>
          </p:nvPr>
        </p:nvSpPr>
        <p:spPr>
          <a:noFill/>
        </p:spPr>
        <p:txBody>
          <a:bodyPr/>
          <a:lstStyle/>
          <a:p>
            <a:pPr defTabSz="931863"/>
            <a:endParaRPr lang="en-US" smtClean="0"/>
          </a:p>
        </p:txBody>
      </p:sp>
      <p:sp>
        <p:nvSpPr>
          <p:cNvPr id="28678" name="Slide Number Placeholder 5"/>
          <p:cNvSpPr>
            <a:spLocks noGrp="1"/>
          </p:cNvSpPr>
          <p:nvPr>
            <p:ph type="sldNum" sz="quarter" idx="5"/>
          </p:nvPr>
        </p:nvSpPr>
        <p:spPr>
          <a:noFill/>
        </p:spPr>
        <p:txBody>
          <a:bodyPr/>
          <a:lstStyle/>
          <a:p>
            <a:pPr defTabSz="931863"/>
            <a:fld id="{41E00CE1-BDDD-47E8-8F49-0F6D20D3B87D}" type="slidenum">
              <a:rPr lang="en-US" smtClean="0"/>
              <a:pPr defTabSz="931863"/>
              <a:t>15</a:t>
            </a:fld>
            <a:endParaRPr lang="en-US" smtClean="0"/>
          </a:p>
        </p:txBody>
      </p:sp>
    </p:spTree>
    <p:extLst>
      <p:ext uri="{BB962C8B-B14F-4D97-AF65-F5344CB8AC3E}">
        <p14:creationId xmlns:p14="http://schemas.microsoft.com/office/powerpoint/2010/main" val="1232829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pPr marL="0" lvl="1"/>
            <a:r>
              <a:rPr lang="en-US" sz="2800" smtClean="0"/>
              <a:t>For example, 500 plus users in a finance department needing special privileges to accounting files can be managed in groups.</a:t>
            </a:r>
          </a:p>
          <a:p>
            <a:endParaRPr lang="en-US" smtClean="0"/>
          </a:p>
        </p:txBody>
      </p:sp>
      <p:sp>
        <p:nvSpPr>
          <p:cNvPr id="29700" name="Date Placeholder 3"/>
          <p:cNvSpPr>
            <a:spLocks noGrp="1"/>
          </p:cNvSpPr>
          <p:nvPr>
            <p:ph type="dt" sz="quarter" idx="1"/>
          </p:nvPr>
        </p:nvSpPr>
        <p:spPr>
          <a:noFill/>
        </p:spPr>
        <p:txBody>
          <a:bodyPr/>
          <a:lstStyle/>
          <a:p>
            <a:pPr defTabSz="931863"/>
            <a:fld id="{AD361619-C5D5-4F0B-9444-450AFF6EB9B9}" type="datetime1">
              <a:rPr lang="en-US" smtClean="0"/>
              <a:pPr defTabSz="931863"/>
              <a:t>8/25/2014</a:t>
            </a:fld>
            <a:endParaRPr lang="en-US" smtClean="0"/>
          </a:p>
        </p:txBody>
      </p:sp>
      <p:sp>
        <p:nvSpPr>
          <p:cNvPr id="29701" name="Footer Placeholder 4"/>
          <p:cNvSpPr>
            <a:spLocks noGrp="1"/>
          </p:cNvSpPr>
          <p:nvPr>
            <p:ph type="ftr" sz="quarter" idx="4"/>
          </p:nvPr>
        </p:nvSpPr>
        <p:spPr>
          <a:noFill/>
        </p:spPr>
        <p:txBody>
          <a:bodyPr/>
          <a:lstStyle/>
          <a:p>
            <a:pPr defTabSz="931863"/>
            <a:endParaRPr lang="en-US" smtClean="0"/>
          </a:p>
        </p:txBody>
      </p:sp>
      <p:sp>
        <p:nvSpPr>
          <p:cNvPr id="29702" name="Slide Number Placeholder 5"/>
          <p:cNvSpPr>
            <a:spLocks noGrp="1"/>
          </p:cNvSpPr>
          <p:nvPr>
            <p:ph type="sldNum" sz="quarter" idx="5"/>
          </p:nvPr>
        </p:nvSpPr>
        <p:spPr>
          <a:noFill/>
        </p:spPr>
        <p:txBody>
          <a:bodyPr/>
          <a:lstStyle/>
          <a:p>
            <a:pPr defTabSz="931863"/>
            <a:fld id="{56AC7B13-CD8E-4F66-9A34-735C1E3C7F56}" type="slidenum">
              <a:rPr lang="en-US" smtClean="0"/>
              <a:pPr defTabSz="931863"/>
              <a:t>16</a:t>
            </a:fld>
            <a:endParaRPr lang="en-US" smtClean="0"/>
          </a:p>
        </p:txBody>
      </p:sp>
    </p:spTree>
    <p:extLst>
      <p:ext uri="{BB962C8B-B14F-4D97-AF65-F5344CB8AC3E}">
        <p14:creationId xmlns:p14="http://schemas.microsoft.com/office/powerpoint/2010/main" val="287551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dirty="0" smtClean="0"/>
          </a:p>
        </p:txBody>
      </p:sp>
      <p:sp>
        <p:nvSpPr>
          <p:cNvPr id="29700" name="Date Placeholder 3"/>
          <p:cNvSpPr>
            <a:spLocks noGrp="1"/>
          </p:cNvSpPr>
          <p:nvPr>
            <p:ph type="dt" sz="quarter" idx="1"/>
          </p:nvPr>
        </p:nvSpPr>
        <p:spPr>
          <a:noFill/>
        </p:spPr>
        <p:txBody>
          <a:bodyPr/>
          <a:lstStyle/>
          <a:p>
            <a:pPr defTabSz="931863"/>
            <a:fld id="{AD361619-C5D5-4F0B-9444-450AFF6EB9B9}" type="datetime1">
              <a:rPr lang="en-US" smtClean="0"/>
              <a:pPr defTabSz="931863"/>
              <a:t>8/25/2014</a:t>
            </a:fld>
            <a:endParaRPr lang="en-US" smtClean="0"/>
          </a:p>
        </p:txBody>
      </p:sp>
      <p:sp>
        <p:nvSpPr>
          <p:cNvPr id="29701" name="Footer Placeholder 4"/>
          <p:cNvSpPr>
            <a:spLocks noGrp="1"/>
          </p:cNvSpPr>
          <p:nvPr>
            <p:ph type="ftr" sz="quarter" idx="4"/>
          </p:nvPr>
        </p:nvSpPr>
        <p:spPr>
          <a:noFill/>
        </p:spPr>
        <p:txBody>
          <a:bodyPr/>
          <a:lstStyle/>
          <a:p>
            <a:pPr defTabSz="931863"/>
            <a:endParaRPr lang="en-US" smtClean="0"/>
          </a:p>
        </p:txBody>
      </p:sp>
      <p:sp>
        <p:nvSpPr>
          <p:cNvPr id="29702" name="Slide Number Placeholder 5"/>
          <p:cNvSpPr>
            <a:spLocks noGrp="1"/>
          </p:cNvSpPr>
          <p:nvPr>
            <p:ph type="sldNum" sz="quarter" idx="5"/>
          </p:nvPr>
        </p:nvSpPr>
        <p:spPr>
          <a:noFill/>
        </p:spPr>
        <p:txBody>
          <a:bodyPr/>
          <a:lstStyle/>
          <a:p>
            <a:pPr defTabSz="931863"/>
            <a:fld id="{56AC7B13-CD8E-4F66-9A34-735C1E3C7F56}" type="slidenum">
              <a:rPr lang="en-US" smtClean="0"/>
              <a:pPr defTabSz="931863"/>
              <a:t>19</a:t>
            </a:fld>
            <a:endParaRPr lang="en-US" smtClean="0"/>
          </a:p>
        </p:txBody>
      </p:sp>
    </p:spTree>
    <p:extLst>
      <p:ext uri="{BB962C8B-B14F-4D97-AF65-F5344CB8AC3E}">
        <p14:creationId xmlns:p14="http://schemas.microsoft.com/office/powerpoint/2010/main" val="385209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smtClean="0">
                <a:solidFill>
                  <a:schemeClr val="tx1"/>
                </a:solidFill>
                <a:effectLst/>
                <a:latin typeface="Times New Roman" pitchFamily="18" charset="0"/>
                <a:ea typeface="+mn-ea"/>
                <a:cs typeface="+mn-cs"/>
              </a:rPr>
              <a:t>If your educational institution included the Jones &amp; Bartlett labs as part of the course curriculum, use this script to introduce the lab:</a:t>
            </a:r>
            <a:endParaRPr lang="en-US" sz="1200" kern="1200" dirty="0" smtClean="0">
              <a:solidFill>
                <a:schemeClr val="tx1"/>
              </a:solidFill>
              <a:effectLst/>
              <a:latin typeface="Times New Roman" pitchFamily="18" charset="0"/>
              <a:ea typeface="+mn-ea"/>
              <a:cs typeface="+mn-cs"/>
            </a:endParaRPr>
          </a:p>
          <a:p>
            <a:r>
              <a:rPr lang="en-US" sz="1200" i="1" kern="1200" dirty="0" smtClean="0">
                <a:solidFill>
                  <a:schemeClr val="tx1"/>
                </a:solidFill>
                <a:effectLst/>
                <a:latin typeface="Times New Roman" pitchFamily="18" charset="0"/>
                <a:ea typeface="+mn-ea"/>
                <a:cs typeface="+mn-cs"/>
              </a:rPr>
              <a:t> </a:t>
            </a:r>
            <a:endParaRPr lang="en-US"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"In this lesson, you reviewed how user and group security is handled in the Linux environment. You learned that every user and group has a unique ID number and that each user account is configurable with a variety of advanced privileges. You discovered that Linux has a hierarchy of administrative privileges and that the </a:t>
            </a:r>
            <a:r>
              <a:rPr lang="en-US" sz="1200" kern="1200" dirty="0" err="1" smtClean="0">
                <a:solidFill>
                  <a:schemeClr val="tx1"/>
                </a:solidFill>
                <a:effectLst/>
                <a:latin typeface="Times New Roman" pitchFamily="18" charset="0"/>
                <a:ea typeface="+mn-ea"/>
                <a:cs typeface="+mn-cs"/>
              </a:rPr>
              <a:t>su</a:t>
            </a:r>
            <a:r>
              <a:rPr lang="en-US" sz="1200" kern="1200" dirty="0" smtClean="0">
                <a:solidFill>
                  <a:schemeClr val="tx1"/>
                </a:solidFill>
                <a:effectLst/>
                <a:latin typeface="Times New Roman" pitchFamily="18" charset="0"/>
                <a:ea typeface="+mn-ea"/>
                <a:cs typeface="+mn-cs"/>
              </a:rPr>
              <a:t> command allows a user with the root password to temporarily take on an administrators privileges. You also were introduced to PAM for restricting</a:t>
            </a:r>
            <a:r>
              <a:rPr lang="en-US" sz="1200" kern="1200" baseline="0" dirty="0" smtClean="0">
                <a:solidFill>
                  <a:schemeClr val="tx1"/>
                </a:solidFill>
                <a:effectLst/>
                <a:latin typeface="Times New Roman" pitchFamily="18" charset="0"/>
                <a:ea typeface="+mn-ea"/>
                <a:cs typeface="+mn-cs"/>
              </a:rPr>
              <a:t> user logins</a:t>
            </a:r>
            <a:r>
              <a:rPr lang="en-US" sz="1200" kern="1200" dirty="0" smtClean="0">
                <a:solidFill>
                  <a:schemeClr val="tx1"/>
                </a:solidFill>
                <a:effectLst/>
                <a:latin typeface="Times New Roman" pitchFamily="18" charset="0"/>
                <a:ea typeface="+mn-ea"/>
                <a:cs typeface="+mn-cs"/>
              </a:rPr>
              <a:t>.</a:t>
            </a:r>
          </a:p>
          <a:p>
            <a:r>
              <a:rPr lang="en-US" sz="1200" kern="1200" dirty="0" smtClean="0">
                <a:solidFill>
                  <a:schemeClr val="tx1"/>
                </a:solidFill>
                <a:effectLst/>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Times New Roman" pitchFamily="18" charset="0"/>
                <a:ea typeface="+mn-ea"/>
                <a:cs typeface="+mn-cs"/>
              </a:rPr>
              <a:t>In this lab, you will harden user accounts on a Linux system with a secure password policy definition. This definition will include the use of user groups to better manage large numbers of users. You also will create temporary user accounts and apply automatic account and password deletion after 90 days."</a:t>
            </a:r>
          </a:p>
          <a:p>
            <a:endParaRPr lang="en-US" dirty="0"/>
          </a:p>
        </p:txBody>
      </p:sp>
      <p:sp>
        <p:nvSpPr>
          <p:cNvPr id="4" name="Date Placeholder 3"/>
          <p:cNvSpPr>
            <a:spLocks noGrp="1"/>
          </p:cNvSpPr>
          <p:nvPr>
            <p:ph type="dt" idx="10"/>
          </p:nvPr>
        </p:nvSpPr>
        <p:spPr/>
        <p:txBody>
          <a:bodyPr/>
          <a:lstStyle/>
          <a:p>
            <a:pPr>
              <a:defRPr/>
            </a:pPr>
            <a:fld id="{0294ED46-CBFC-410B-A21C-B695F1FC4164}" type="datetime1">
              <a:rPr lang="en-US" smtClean="0"/>
              <a:pPr>
                <a:defRPr/>
              </a:pPr>
              <a:t>8/25/2014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1BA09E72-67EA-46C8-AF16-75E6540FD552}" type="slidenum">
              <a:rPr lang="en-US" smtClean="0"/>
              <a:pPr>
                <a:defRPr/>
              </a:pPr>
              <a:t>21</a:t>
            </a:fld>
            <a:endParaRPr lang="en-US" dirty="0"/>
          </a:p>
        </p:txBody>
      </p:sp>
    </p:spTree>
    <p:extLst>
      <p:ext uri="{BB962C8B-B14F-4D97-AF65-F5344CB8AC3E}">
        <p14:creationId xmlns:p14="http://schemas.microsoft.com/office/powerpoint/2010/main" val="5920532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Picture 7" descr="bg1.jpg"/>
          <p:cNvPicPr>
            <a:picLocks noChangeAspect="1"/>
          </p:cNvPicPr>
          <p:nvPr userDrawn="1"/>
        </p:nvPicPr>
        <p:blipFill>
          <a:blip r:embed="rId2" cstate="print"/>
          <a:srcRect/>
          <a:stretch>
            <a:fillRect/>
          </a:stretch>
        </p:blipFill>
        <p:spPr bwMode="auto">
          <a:xfrm>
            <a:off x="3175" y="0"/>
            <a:ext cx="9137650" cy="6858000"/>
          </a:xfrm>
          <a:prstGeom prst="rect">
            <a:avLst/>
          </a:prstGeom>
          <a:noFill/>
          <a:ln w="9525">
            <a:noFill/>
            <a:miter lim="800000"/>
            <a:headEnd/>
            <a:tailEnd/>
          </a:ln>
        </p:spPr>
      </p:pic>
      <p:sp>
        <p:nvSpPr>
          <p:cNvPr id="681988" name="Rectangle 4"/>
          <p:cNvSpPr>
            <a:spLocks noGrp="1" noChangeArrowheads="1"/>
          </p:cNvSpPr>
          <p:nvPr>
            <p:ph type="subTitle" idx="1"/>
          </p:nvPr>
        </p:nvSpPr>
        <p:spPr>
          <a:xfrm>
            <a:off x="1295400" y="2133600"/>
            <a:ext cx="7086600" cy="584775"/>
          </a:xfrm>
        </p:spPr>
        <p:txBody>
          <a:bodyPr>
            <a:spAutoFit/>
          </a:bodyPr>
          <a:lstStyle>
            <a:lvl1pPr marL="0" indent="0">
              <a:buFont typeface="Wingdings" pitchFamily="2" charset="2"/>
              <a:buNone/>
              <a:defRPr sz="3200" b="0">
                <a:solidFill>
                  <a:schemeClr val="bg1"/>
                </a:solidFill>
              </a:defRPr>
            </a:lvl1pPr>
          </a:lstStyle>
          <a:p>
            <a:r>
              <a:rPr lang="en-US" dirty="0" smtClean="0"/>
              <a:t>Click to edit Master subtitle style</a:t>
            </a:r>
            <a:endParaRPr lang="en-US" dirty="0"/>
          </a:p>
        </p:txBody>
      </p:sp>
      <p:sp>
        <p:nvSpPr>
          <p:cNvPr id="5" name="TextBox 4"/>
          <p:cNvSpPr txBox="1"/>
          <p:nvPr userDrawn="1"/>
        </p:nvSpPr>
        <p:spPr>
          <a:xfrm>
            <a:off x="4252440" y="6332941"/>
            <a:ext cx="3095719" cy="415498"/>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700" dirty="0" smtClean="0">
                <a:solidFill>
                  <a:schemeClr val="accent5"/>
                </a:solidFill>
              </a:rPr>
              <a:t>© 2015 Jones and Bartlett </a:t>
            </a:r>
            <a:r>
              <a:rPr lang="en-US" sz="700" i="0" dirty="0" smtClean="0">
                <a:solidFill>
                  <a:schemeClr val="accent5"/>
                </a:solidFill>
              </a:rPr>
              <a:t>Learning, LLC, an Ascend Learning Company </a:t>
            </a:r>
          </a:p>
          <a:p>
            <a:r>
              <a:rPr lang="en-US" sz="700" i="0" dirty="0" smtClean="0">
                <a:solidFill>
                  <a:schemeClr val="accent5"/>
                </a:solidFill>
              </a:rPr>
              <a:t>www.jblearning.com</a:t>
            </a:r>
          </a:p>
          <a:p>
            <a:r>
              <a:rPr lang="en-US" sz="700" i="0" dirty="0" smtClean="0">
                <a:solidFill>
                  <a:schemeClr val="accent5"/>
                </a:solidFill>
              </a:rPr>
              <a:t>All rights reserved.</a:t>
            </a:r>
            <a:endParaRPr lang="en-US" sz="700" i="0" dirty="0">
              <a:solidFill>
                <a:schemeClr val="accent5"/>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1800"/>
            </a:lvl1pPr>
            <a:lvl2pPr>
              <a:defRPr sz="1600"/>
            </a:lvl2pPr>
            <a:lvl3pPr>
              <a:defRPr sz="1400"/>
            </a:lvl3pPr>
            <a:lvl4pPr>
              <a:defRPr sz="1200"/>
            </a:lvl4pPr>
            <a:lvl5pPr>
              <a:defRPr sz="1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bg2.jpg"/>
          <p:cNvPicPr>
            <a:picLocks noChangeAspect="1"/>
          </p:cNvPicPr>
          <p:nvPr userDrawn="1"/>
        </p:nvPicPr>
        <p:blipFill>
          <a:blip r:embed="rId5" cstate="print"/>
          <a:srcRect/>
          <a:stretch>
            <a:fillRect/>
          </a:stretch>
        </p:blipFill>
        <p:spPr bwMode="auto">
          <a:xfrm>
            <a:off x="0" y="6297613"/>
            <a:ext cx="9144000" cy="560387"/>
          </a:xfrm>
          <a:prstGeom prst="rect">
            <a:avLst/>
          </a:prstGeom>
          <a:noFill/>
          <a:ln w="9525">
            <a:noFill/>
            <a:miter lim="800000"/>
            <a:headEnd/>
            <a:tailEnd/>
          </a:ln>
        </p:spPr>
      </p:pic>
      <p:sp>
        <p:nvSpPr>
          <p:cNvPr id="1027" name="Rectangle 2"/>
          <p:cNvSpPr>
            <a:spLocks noGrp="1" noChangeArrowheads="1"/>
          </p:cNvSpPr>
          <p:nvPr>
            <p:ph type="title"/>
          </p:nvPr>
        </p:nvSpPr>
        <p:spPr bwMode="auto">
          <a:xfrm>
            <a:off x="539750" y="304800"/>
            <a:ext cx="829945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539750" y="1295400"/>
            <a:ext cx="829945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80966" name="Text Box 6"/>
          <p:cNvSpPr txBox="1">
            <a:spLocks noChangeArrowheads="1"/>
          </p:cNvSpPr>
          <p:nvPr/>
        </p:nvSpPr>
        <p:spPr bwMode="auto">
          <a:xfrm>
            <a:off x="8382000" y="6496050"/>
            <a:ext cx="581025" cy="215900"/>
          </a:xfrm>
          <a:prstGeom prst="rect">
            <a:avLst/>
          </a:prstGeom>
          <a:noFill/>
          <a:ln w="9525">
            <a:noFill/>
            <a:miter lim="800000"/>
            <a:headEnd/>
            <a:tailEnd/>
          </a:ln>
          <a:effectLst/>
        </p:spPr>
        <p:txBody>
          <a:bodyPr wrap="none">
            <a:spAutoFit/>
          </a:bodyPr>
          <a:lstStyle/>
          <a:p>
            <a:pPr eaLnBrk="0" hangingPunct="0">
              <a:defRPr/>
            </a:pPr>
            <a:r>
              <a:rPr lang="en-US" sz="800" dirty="0">
                <a:solidFill>
                  <a:schemeClr val="bg1"/>
                </a:solidFill>
              </a:rPr>
              <a:t>Page </a:t>
            </a:r>
            <a:fld id="{23C2953B-E070-4F86-ABDD-03D75E99F1EE}" type="slidenum">
              <a:rPr lang="en-US" sz="800">
                <a:solidFill>
                  <a:schemeClr val="bg1"/>
                </a:solidFill>
              </a:rPr>
              <a:pPr eaLnBrk="0" hangingPunct="0">
                <a:defRPr/>
              </a:pPr>
              <a:t>‹#›</a:t>
            </a:fld>
            <a:endParaRPr lang="en-US" sz="800" dirty="0">
              <a:solidFill>
                <a:schemeClr val="bg1"/>
              </a:solidFill>
            </a:endParaRPr>
          </a:p>
        </p:txBody>
      </p:sp>
      <p:sp>
        <p:nvSpPr>
          <p:cNvPr id="7" name="Text Box 5"/>
          <p:cNvSpPr txBox="1">
            <a:spLocks noChangeArrowheads="1"/>
          </p:cNvSpPr>
          <p:nvPr userDrawn="1"/>
        </p:nvSpPr>
        <p:spPr bwMode="auto">
          <a:xfrm>
            <a:off x="95250" y="6478588"/>
            <a:ext cx="3302000" cy="246062"/>
          </a:xfrm>
          <a:prstGeom prst="rect">
            <a:avLst/>
          </a:prstGeom>
          <a:noFill/>
          <a:ln w="9525">
            <a:noFill/>
            <a:miter lim="800000"/>
            <a:headEnd/>
            <a:tailEnd/>
          </a:ln>
          <a:effectLst/>
        </p:spPr>
        <p:txBody>
          <a:bodyPr>
            <a:spAutoFit/>
          </a:bodyPr>
          <a:lstStyle/>
          <a:p>
            <a:pPr eaLnBrk="0" hangingPunct="0">
              <a:spcBef>
                <a:spcPct val="50000"/>
              </a:spcBef>
              <a:defRPr/>
            </a:pPr>
            <a:r>
              <a:rPr lang="en-US" sz="1000" dirty="0" smtClean="0">
                <a:solidFill>
                  <a:schemeClr val="bg1"/>
                </a:solidFill>
              </a:rPr>
              <a:t>Security Strategies in Linux Platforms and Applications</a:t>
            </a:r>
            <a:endParaRPr lang="en-US" sz="1000" dirty="0">
              <a:solidFill>
                <a:schemeClr val="bg1"/>
              </a:solidFill>
            </a:endParaRPr>
          </a:p>
        </p:txBody>
      </p:sp>
      <p:sp>
        <p:nvSpPr>
          <p:cNvPr id="9" name="TextBox 4"/>
          <p:cNvSpPr txBox="1"/>
          <p:nvPr userDrawn="1"/>
        </p:nvSpPr>
        <p:spPr>
          <a:xfrm>
            <a:off x="4266087" y="6396251"/>
            <a:ext cx="3095719" cy="415498"/>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700" dirty="0" smtClean="0">
                <a:solidFill>
                  <a:schemeClr val="accent5"/>
                </a:solidFill>
              </a:rPr>
              <a:t>© 2015 Jones and Bartlett </a:t>
            </a:r>
            <a:r>
              <a:rPr lang="en-US" sz="700" i="0" dirty="0" smtClean="0">
                <a:solidFill>
                  <a:schemeClr val="accent5"/>
                </a:solidFill>
              </a:rPr>
              <a:t>Learning, LLC, an Ascend Learning Company </a:t>
            </a:r>
          </a:p>
          <a:p>
            <a:r>
              <a:rPr lang="en-US" sz="700" i="0" dirty="0" smtClean="0">
                <a:solidFill>
                  <a:schemeClr val="accent5"/>
                </a:solidFill>
              </a:rPr>
              <a:t>www.jblearning.com</a:t>
            </a:r>
          </a:p>
          <a:p>
            <a:r>
              <a:rPr lang="en-US" sz="700" i="0" dirty="0" smtClean="0">
                <a:solidFill>
                  <a:schemeClr val="accent5"/>
                </a:solidFill>
              </a:rPr>
              <a:t>All rights reserved.</a:t>
            </a:r>
            <a:endParaRPr lang="en-US" sz="700" i="0" dirty="0">
              <a:solidFill>
                <a:schemeClr val="accent5"/>
              </a:solidFill>
            </a:endParaRPr>
          </a:p>
        </p:txBody>
      </p:sp>
    </p:spTree>
  </p:cSld>
  <p:clrMap bg1="lt1" tx1="dk1" bg2="lt2" tx2="dk2" accent1="accent1" accent2="accent2" accent3="accent3" accent4="accent4" accent5="accent5" accent6="accent6" hlink="hlink" folHlink="folHlink"/>
  <p:sldLayoutIdLst>
    <p:sldLayoutId id="2147484014" r:id="rId1"/>
    <p:sldLayoutId id="2147484012" r:id="rId2"/>
    <p:sldLayoutId id="2147484013" r:id="rId3"/>
  </p:sldLayoutIdLst>
  <p:txStyles>
    <p:titleStyle>
      <a:lvl1pPr algn="l" rtl="0" eaLnBrk="0" fontAlgn="base" hangingPunct="0">
        <a:spcBef>
          <a:spcPct val="0"/>
        </a:spcBef>
        <a:spcAft>
          <a:spcPct val="0"/>
        </a:spcAft>
        <a:defRPr sz="2400" b="1">
          <a:solidFill>
            <a:srgbClr val="00407A"/>
          </a:solidFill>
          <a:latin typeface="+mj-lt"/>
          <a:ea typeface="+mj-ea"/>
          <a:cs typeface="+mj-cs"/>
        </a:defRPr>
      </a:lvl1pPr>
      <a:lvl2pPr algn="l" rtl="0" eaLnBrk="0" fontAlgn="base" hangingPunct="0">
        <a:spcBef>
          <a:spcPct val="0"/>
        </a:spcBef>
        <a:spcAft>
          <a:spcPct val="0"/>
        </a:spcAft>
        <a:defRPr sz="2400" b="1">
          <a:solidFill>
            <a:srgbClr val="00407A"/>
          </a:solidFill>
          <a:latin typeface="Arial" charset="0"/>
        </a:defRPr>
      </a:lvl2pPr>
      <a:lvl3pPr algn="l" rtl="0" eaLnBrk="0" fontAlgn="base" hangingPunct="0">
        <a:spcBef>
          <a:spcPct val="0"/>
        </a:spcBef>
        <a:spcAft>
          <a:spcPct val="0"/>
        </a:spcAft>
        <a:defRPr sz="2400" b="1">
          <a:solidFill>
            <a:srgbClr val="00407A"/>
          </a:solidFill>
          <a:latin typeface="Arial" charset="0"/>
        </a:defRPr>
      </a:lvl3pPr>
      <a:lvl4pPr algn="l" rtl="0" eaLnBrk="0" fontAlgn="base" hangingPunct="0">
        <a:spcBef>
          <a:spcPct val="0"/>
        </a:spcBef>
        <a:spcAft>
          <a:spcPct val="0"/>
        </a:spcAft>
        <a:defRPr sz="2400" b="1">
          <a:solidFill>
            <a:srgbClr val="00407A"/>
          </a:solidFill>
          <a:latin typeface="Arial" charset="0"/>
        </a:defRPr>
      </a:lvl4pPr>
      <a:lvl5pPr algn="l" rtl="0" eaLnBrk="0" fontAlgn="base" hangingPunct="0">
        <a:spcBef>
          <a:spcPct val="0"/>
        </a:spcBef>
        <a:spcAft>
          <a:spcPct val="0"/>
        </a:spcAft>
        <a:defRPr sz="2400" b="1">
          <a:solidFill>
            <a:srgbClr val="00407A"/>
          </a:solidFill>
          <a:latin typeface="Arial" charset="0"/>
        </a:defRPr>
      </a:lvl5pPr>
      <a:lvl6pPr marL="457200" algn="l" rtl="0" eaLnBrk="0" fontAlgn="base" hangingPunct="0">
        <a:spcBef>
          <a:spcPct val="0"/>
        </a:spcBef>
        <a:spcAft>
          <a:spcPct val="0"/>
        </a:spcAft>
        <a:defRPr sz="3800" b="1">
          <a:solidFill>
            <a:srgbClr val="00407A"/>
          </a:solidFill>
          <a:latin typeface="Arial" charset="0"/>
        </a:defRPr>
      </a:lvl6pPr>
      <a:lvl7pPr marL="914400" algn="l" rtl="0" eaLnBrk="0" fontAlgn="base" hangingPunct="0">
        <a:spcBef>
          <a:spcPct val="0"/>
        </a:spcBef>
        <a:spcAft>
          <a:spcPct val="0"/>
        </a:spcAft>
        <a:defRPr sz="3800" b="1">
          <a:solidFill>
            <a:srgbClr val="00407A"/>
          </a:solidFill>
          <a:latin typeface="Arial" charset="0"/>
        </a:defRPr>
      </a:lvl7pPr>
      <a:lvl8pPr marL="1371600" algn="l" rtl="0" eaLnBrk="0" fontAlgn="base" hangingPunct="0">
        <a:spcBef>
          <a:spcPct val="0"/>
        </a:spcBef>
        <a:spcAft>
          <a:spcPct val="0"/>
        </a:spcAft>
        <a:defRPr sz="3800" b="1">
          <a:solidFill>
            <a:srgbClr val="00407A"/>
          </a:solidFill>
          <a:latin typeface="Arial" charset="0"/>
        </a:defRPr>
      </a:lvl8pPr>
      <a:lvl9pPr marL="1828800" algn="l" rtl="0" eaLnBrk="0" fontAlgn="base" hangingPunct="0">
        <a:spcBef>
          <a:spcPct val="0"/>
        </a:spcBef>
        <a:spcAft>
          <a:spcPct val="0"/>
        </a:spcAft>
        <a:defRPr sz="3800" b="1">
          <a:solidFill>
            <a:srgbClr val="00407A"/>
          </a:solidFill>
          <a:latin typeface="Arial" charset="0"/>
        </a:defRPr>
      </a:lvl9pPr>
    </p:titleStyle>
    <p:bodyStyle>
      <a:lvl1pPr marL="233363" indent="-233363" algn="l" rtl="0" eaLnBrk="0" fontAlgn="base" hangingPunct="0">
        <a:spcBef>
          <a:spcPct val="20000"/>
        </a:spcBef>
        <a:spcAft>
          <a:spcPct val="0"/>
        </a:spcAft>
        <a:buClr>
          <a:srgbClr val="ED6E2E"/>
        </a:buClr>
        <a:buFont typeface="Wingdings" pitchFamily="2" charset="2"/>
        <a:buChar char="§"/>
        <a:defRPr sz="3200">
          <a:solidFill>
            <a:schemeClr val="tx1"/>
          </a:solidFill>
          <a:latin typeface="+mn-lt"/>
          <a:ea typeface="+mn-ea"/>
          <a:cs typeface="+mn-cs"/>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defRPr>
      </a:lvl5pPr>
      <a:lvl6pPr marL="2509838" indent="-222250" algn="l" rtl="0" eaLnBrk="0" fontAlgn="base" hangingPunct="0">
        <a:spcBef>
          <a:spcPct val="20000"/>
        </a:spcBef>
        <a:spcAft>
          <a:spcPct val="0"/>
        </a:spcAft>
        <a:buClr>
          <a:srgbClr val="ED6E2E"/>
        </a:buClr>
        <a:buChar char="-"/>
        <a:defRPr sz="16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6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6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subTitle" idx="1"/>
          </p:nvPr>
        </p:nvSpPr>
        <p:spPr>
          <a:xfrm>
            <a:off x="401638" y="2133600"/>
            <a:ext cx="8348662" cy="3096232"/>
          </a:xfrm>
        </p:spPr>
        <p:txBody>
          <a:bodyPr/>
          <a:lstStyle/>
          <a:p>
            <a:pPr algn="ctr"/>
            <a:r>
              <a:rPr lang="en-US" sz="4000" b="1" dirty="0" smtClean="0"/>
              <a:t>Security Strategies in Linux Platforms and Applications</a:t>
            </a:r>
          </a:p>
          <a:p>
            <a:pPr algn="ctr"/>
            <a:endParaRPr lang="en-US" dirty="0" smtClean="0"/>
          </a:p>
          <a:p>
            <a:pPr algn="ctr"/>
            <a:r>
              <a:rPr lang="en-US" b="1" dirty="0" smtClean="0"/>
              <a:t>Lesson 4</a:t>
            </a:r>
          </a:p>
          <a:p>
            <a:pPr algn="ctr"/>
            <a:r>
              <a:rPr lang="en-US" b="1" dirty="0"/>
              <a:t>User Privileges and </a:t>
            </a:r>
            <a:r>
              <a:rPr lang="en-US" b="1" dirty="0" smtClean="0"/>
              <a:t>Permissions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539750" y="304800"/>
            <a:ext cx="8299450" cy="476250"/>
          </a:xfrm>
        </p:spPr>
        <p:txBody>
          <a:bodyPr/>
          <a:lstStyle/>
          <a:p>
            <a:r>
              <a:rPr lang="en-US" sz="4000" smtClean="0">
                <a:solidFill>
                  <a:schemeClr val="tx2"/>
                </a:solidFill>
              </a:rPr>
              <a:t>Managing Password Change and Expiration Dates</a:t>
            </a:r>
          </a:p>
        </p:txBody>
      </p:sp>
      <p:sp>
        <p:nvSpPr>
          <p:cNvPr id="5" name="Rectangle 3"/>
          <p:cNvSpPr txBox="1">
            <a:spLocks noChangeArrowheads="1"/>
          </p:cNvSpPr>
          <p:nvPr/>
        </p:nvSpPr>
        <p:spPr bwMode="auto">
          <a:xfrm>
            <a:off x="539750" y="1692321"/>
            <a:ext cx="8299450" cy="4483053"/>
          </a:xfrm>
          <a:prstGeom prst="rect">
            <a:avLst/>
          </a:prstGeom>
          <a:noFill/>
          <a:ln w="9525">
            <a:noFill/>
            <a:miter lim="800000"/>
            <a:headEnd/>
            <a:tailEnd/>
          </a:ln>
        </p:spPr>
        <p:txBody>
          <a:bodyPr/>
          <a:lstStyle/>
          <a:p>
            <a:pPr marL="457200" indent="-457200" eaLnBrk="0" hangingPunct="0">
              <a:spcBef>
                <a:spcPct val="20000"/>
              </a:spcBef>
              <a:buClr>
                <a:srgbClr val="ED6E2E"/>
              </a:buClr>
              <a:buFont typeface="Wingdings" pitchFamily="2" charset="2"/>
              <a:buChar char="§"/>
              <a:defRPr/>
            </a:pPr>
            <a:r>
              <a:rPr lang="en-US" sz="3000" kern="0" dirty="0">
                <a:latin typeface="+mn-lt"/>
              </a:rPr>
              <a:t>The following change commands are used to enforce password change and expire accounts:</a:t>
            </a:r>
          </a:p>
          <a:p>
            <a:pPr marL="694944" lvl="2" indent="-237744" eaLnBrk="0" hangingPunct="0">
              <a:spcBef>
                <a:spcPct val="20000"/>
              </a:spcBef>
              <a:buClr>
                <a:srgbClr val="ED6E2E"/>
              </a:buClr>
              <a:buSzPct val="85000"/>
              <a:buFont typeface="Wingdings" pitchFamily="2" charset="2"/>
              <a:buChar char="§"/>
              <a:defRPr/>
            </a:pPr>
            <a:r>
              <a:rPr lang="en-US" sz="2800" dirty="0">
                <a:latin typeface="+mn-lt"/>
              </a:rPr>
              <a:t>The command to enable user “jdoe” to change password at next login:</a:t>
            </a:r>
            <a:br>
              <a:rPr lang="en-US" sz="2800" dirty="0">
                <a:latin typeface="+mn-lt"/>
              </a:rPr>
            </a:br>
            <a:r>
              <a:rPr lang="de-DE" sz="2800" dirty="0">
                <a:latin typeface="+mn-lt"/>
              </a:rPr>
              <a:t>[root@is418 ~]# chage -d 0 jdoe</a:t>
            </a:r>
          </a:p>
          <a:p>
            <a:pPr marL="694944" lvl="2" indent="-237744" eaLnBrk="0" hangingPunct="0">
              <a:spcBef>
                <a:spcPct val="20000"/>
              </a:spcBef>
              <a:buClr>
                <a:srgbClr val="ED6E2E"/>
              </a:buClr>
              <a:buSzPct val="85000"/>
              <a:buFont typeface="Wingdings" pitchFamily="2" charset="2"/>
              <a:buChar char="§"/>
              <a:defRPr/>
            </a:pPr>
            <a:r>
              <a:rPr lang="en-US" sz="2800" dirty="0">
                <a:latin typeface="+mn-lt"/>
              </a:rPr>
              <a:t>The command to expire the user account “jane” on May 31, 2011:</a:t>
            </a:r>
            <a:br>
              <a:rPr lang="en-US" sz="2800" dirty="0">
                <a:latin typeface="+mn-lt"/>
              </a:rPr>
            </a:br>
            <a:r>
              <a:rPr lang="pt-BR" sz="2800" dirty="0">
                <a:latin typeface="+mn-lt"/>
              </a:rPr>
              <a:t>[root@is418 ~]# chage -E “05/31/2011” jane</a:t>
            </a:r>
            <a:endParaRPr lang="en-US" sz="2800" dirty="0">
              <a:latin typeface="+mn-l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539750" y="304800"/>
            <a:ext cx="8299450" cy="476250"/>
          </a:xfrm>
        </p:spPr>
        <p:txBody>
          <a:bodyPr/>
          <a:lstStyle/>
          <a:p>
            <a:r>
              <a:rPr lang="en-US" sz="4000" smtClean="0">
                <a:solidFill>
                  <a:schemeClr val="tx2"/>
                </a:solidFill>
              </a:rPr>
              <a:t>Using sudo Command</a:t>
            </a:r>
          </a:p>
        </p:txBody>
      </p:sp>
      <p:grpSp>
        <p:nvGrpSpPr>
          <p:cNvPr id="13315" name="Group 9"/>
          <p:cNvGrpSpPr>
            <a:grpSpLocks/>
          </p:cNvGrpSpPr>
          <p:nvPr/>
        </p:nvGrpSpPr>
        <p:grpSpPr bwMode="auto">
          <a:xfrm>
            <a:off x="539750" y="1166813"/>
            <a:ext cx="8066088" cy="5048250"/>
            <a:chOff x="180522" y="1296911"/>
            <a:chExt cx="8065164" cy="5049550"/>
          </a:xfrm>
        </p:grpSpPr>
        <p:sp>
          <p:nvSpPr>
            <p:cNvPr id="11" name="Freeform 10"/>
            <p:cNvSpPr/>
            <p:nvPr/>
          </p:nvSpPr>
          <p:spPr>
            <a:xfrm>
              <a:off x="180522" y="1296911"/>
              <a:ext cx="2960349" cy="2081748"/>
            </a:xfrm>
            <a:custGeom>
              <a:avLst/>
              <a:gdLst>
                <a:gd name="connsiteX0" fmla="*/ 0 w 1677255"/>
                <a:gd name="connsiteY0" fmla="*/ 0 h 1174079"/>
                <a:gd name="connsiteX1" fmla="*/ 1090216 w 1677255"/>
                <a:gd name="connsiteY1" fmla="*/ 0 h 1174079"/>
                <a:gd name="connsiteX2" fmla="*/ 1677255 w 1677255"/>
                <a:gd name="connsiteY2" fmla="*/ 587040 h 1174079"/>
                <a:gd name="connsiteX3" fmla="*/ 1090216 w 1677255"/>
                <a:gd name="connsiteY3" fmla="*/ 1174079 h 1174079"/>
                <a:gd name="connsiteX4" fmla="*/ 0 w 1677255"/>
                <a:gd name="connsiteY4" fmla="*/ 1174079 h 1174079"/>
                <a:gd name="connsiteX5" fmla="*/ 587040 w 1677255"/>
                <a:gd name="connsiteY5" fmla="*/ 587040 h 1174079"/>
                <a:gd name="connsiteX6" fmla="*/ 0 w 1677255"/>
                <a:gd name="connsiteY6" fmla="*/ 0 h 1174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7255" h="1174079">
                  <a:moveTo>
                    <a:pt x="1677255" y="0"/>
                  </a:moveTo>
                  <a:lnTo>
                    <a:pt x="1677255" y="763152"/>
                  </a:lnTo>
                  <a:lnTo>
                    <a:pt x="838627" y="1174079"/>
                  </a:lnTo>
                  <a:lnTo>
                    <a:pt x="0" y="763152"/>
                  </a:lnTo>
                  <a:lnTo>
                    <a:pt x="0" y="0"/>
                  </a:lnTo>
                  <a:lnTo>
                    <a:pt x="838627" y="410928"/>
                  </a:lnTo>
                  <a:lnTo>
                    <a:pt x="1677255"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7621" tIns="594660" rIns="7619" bIns="594659" spcCol="1270" anchor="ctr"/>
            <a:lstStyle/>
            <a:p>
              <a:pPr algn="ctr" defTabSz="533400">
                <a:lnSpc>
                  <a:spcPct val="90000"/>
                </a:lnSpc>
                <a:spcAft>
                  <a:spcPct val="35000"/>
                </a:spcAft>
                <a:defRPr/>
              </a:pPr>
              <a:r>
                <a:rPr lang="en-US" sz="2800" dirty="0"/>
                <a:t>1</a:t>
              </a:r>
            </a:p>
          </p:txBody>
        </p:sp>
        <p:sp>
          <p:nvSpPr>
            <p:cNvPr id="12" name="Freeform 11"/>
            <p:cNvSpPr/>
            <p:nvPr/>
          </p:nvSpPr>
          <p:spPr>
            <a:xfrm>
              <a:off x="3155156" y="1296911"/>
              <a:ext cx="5090530" cy="1375129"/>
            </a:xfrm>
            <a:custGeom>
              <a:avLst/>
              <a:gdLst>
                <a:gd name="connsiteX0" fmla="*/ 181706 w 1090216"/>
                <a:gd name="connsiteY0" fmla="*/ 0 h 7125370"/>
                <a:gd name="connsiteX1" fmla="*/ 908510 w 1090216"/>
                <a:gd name="connsiteY1" fmla="*/ 0 h 7125370"/>
                <a:gd name="connsiteX2" fmla="*/ 1036996 w 1090216"/>
                <a:gd name="connsiteY2" fmla="*/ 53221 h 7125370"/>
                <a:gd name="connsiteX3" fmla="*/ 1090216 w 1090216"/>
                <a:gd name="connsiteY3" fmla="*/ 181707 h 7125370"/>
                <a:gd name="connsiteX4" fmla="*/ 1090216 w 1090216"/>
                <a:gd name="connsiteY4" fmla="*/ 7125370 h 7125370"/>
                <a:gd name="connsiteX5" fmla="*/ 1090216 w 1090216"/>
                <a:gd name="connsiteY5" fmla="*/ 7125370 h 7125370"/>
                <a:gd name="connsiteX6" fmla="*/ 1090216 w 1090216"/>
                <a:gd name="connsiteY6" fmla="*/ 7125370 h 7125370"/>
                <a:gd name="connsiteX7" fmla="*/ 0 w 1090216"/>
                <a:gd name="connsiteY7" fmla="*/ 7125370 h 7125370"/>
                <a:gd name="connsiteX8" fmla="*/ 0 w 1090216"/>
                <a:gd name="connsiteY8" fmla="*/ 7125370 h 7125370"/>
                <a:gd name="connsiteX9" fmla="*/ 0 w 1090216"/>
                <a:gd name="connsiteY9" fmla="*/ 7125370 h 7125370"/>
                <a:gd name="connsiteX10" fmla="*/ 0 w 1090216"/>
                <a:gd name="connsiteY10" fmla="*/ 181706 h 7125370"/>
                <a:gd name="connsiteX11" fmla="*/ 53221 w 1090216"/>
                <a:gd name="connsiteY11" fmla="*/ 53220 h 7125370"/>
                <a:gd name="connsiteX12" fmla="*/ 181707 w 1090216"/>
                <a:gd name="connsiteY12" fmla="*/ 0 h 7125370"/>
                <a:gd name="connsiteX13" fmla="*/ 181706 w 1090216"/>
                <a:gd name="connsiteY13" fmla="*/ 0 h 7125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0216" h="7125370">
                  <a:moveTo>
                    <a:pt x="1090216" y="1187586"/>
                  </a:moveTo>
                  <a:lnTo>
                    <a:pt x="1090216" y="5937784"/>
                  </a:lnTo>
                  <a:cubicBezTo>
                    <a:pt x="1090216" y="6252748"/>
                    <a:pt x="1087287" y="6554817"/>
                    <a:pt x="1082073" y="6777535"/>
                  </a:cubicBezTo>
                  <a:cubicBezTo>
                    <a:pt x="1076859" y="7000247"/>
                    <a:pt x="1069788" y="7125367"/>
                    <a:pt x="1062414" y="7125367"/>
                  </a:cubicBezTo>
                  <a:lnTo>
                    <a:pt x="0" y="7125367"/>
                  </a:lnTo>
                  <a:lnTo>
                    <a:pt x="0" y="7125367"/>
                  </a:lnTo>
                  <a:lnTo>
                    <a:pt x="0" y="7125367"/>
                  </a:lnTo>
                  <a:lnTo>
                    <a:pt x="0" y="3"/>
                  </a:lnTo>
                  <a:lnTo>
                    <a:pt x="0" y="3"/>
                  </a:lnTo>
                  <a:lnTo>
                    <a:pt x="0" y="3"/>
                  </a:lnTo>
                  <a:lnTo>
                    <a:pt x="1062414" y="3"/>
                  </a:lnTo>
                  <a:cubicBezTo>
                    <a:pt x="1069788" y="3"/>
                    <a:pt x="1076859" y="125123"/>
                    <a:pt x="1082073" y="347842"/>
                  </a:cubicBezTo>
                  <a:cubicBezTo>
                    <a:pt x="1087287" y="570560"/>
                    <a:pt x="1090216" y="872622"/>
                    <a:pt x="1090216" y="1187592"/>
                  </a:cubicBezTo>
                  <a:lnTo>
                    <a:pt x="1090216" y="118758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248920" tIns="75445" rIns="75445" bIns="75445" spcCol="1270" anchor="ctr"/>
            <a:lstStyle/>
            <a:p>
              <a:pPr marL="0" lvl="1" defTabSz="1555750">
                <a:lnSpc>
                  <a:spcPct val="90000"/>
                </a:lnSpc>
                <a:spcAft>
                  <a:spcPct val="15000"/>
                </a:spcAft>
                <a:defRPr/>
              </a:pPr>
              <a:r>
                <a:rPr lang="en-US" sz="2200" dirty="0"/>
                <a:t>As a root user, issue the following command:</a:t>
              </a:r>
              <a:br>
                <a:rPr lang="en-US" sz="2200" dirty="0"/>
              </a:br>
              <a:r>
                <a:rPr lang="en-US" sz="2200" dirty="0"/>
                <a:t>[root@is418 ~]# visudo</a:t>
              </a:r>
            </a:p>
          </p:txBody>
        </p:sp>
        <p:sp>
          <p:nvSpPr>
            <p:cNvPr id="13" name="Freeform 12"/>
            <p:cNvSpPr/>
            <p:nvPr/>
          </p:nvSpPr>
          <p:spPr>
            <a:xfrm>
              <a:off x="180522" y="2781605"/>
              <a:ext cx="2960349" cy="2080161"/>
            </a:xfrm>
            <a:custGeom>
              <a:avLst/>
              <a:gdLst>
                <a:gd name="connsiteX0" fmla="*/ 0 w 1677255"/>
                <a:gd name="connsiteY0" fmla="*/ 0 h 1174079"/>
                <a:gd name="connsiteX1" fmla="*/ 1090216 w 1677255"/>
                <a:gd name="connsiteY1" fmla="*/ 0 h 1174079"/>
                <a:gd name="connsiteX2" fmla="*/ 1677255 w 1677255"/>
                <a:gd name="connsiteY2" fmla="*/ 587040 h 1174079"/>
                <a:gd name="connsiteX3" fmla="*/ 1090216 w 1677255"/>
                <a:gd name="connsiteY3" fmla="*/ 1174079 h 1174079"/>
                <a:gd name="connsiteX4" fmla="*/ 0 w 1677255"/>
                <a:gd name="connsiteY4" fmla="*/ 1174079 h 1174079"/>
                <a:gd name="connsiteX5" fmla="*/ 587040 w 1677255"/>
                <a:gd name="connsiteY5" fmla="*/ 587040 h 1174079"/>
                <a:gd name="connsiteX6" fmla="*/ 0 w 1677255"/>
                <a:gd name="connsiteY6" fmla="*/ 0 h 1174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7255" h="1174079">
                  <a:moveTo>
                    <a:pt x="1677255" y="0"/>
                  </a:moveTo>
                  <a:lnTo>
                    <a:pt x="1677255" y="763152"/>
                  </a:lnTo>
                  <a:lnTo>
                    <a:pt x="838627" y="1174079"/>
                  </a:lnTo>
                  <a:lnTo>
                    <a:pt x="0" y="763152"/>
                  </a:lnTo>
                  <a:lnTo>
                    <a:pt x="0" y="0"/>
                  </a:lnTo>
                  <a:lnTo>
                    <a:pt x="838627" y="410928"/>
                  </a:lnTo>
                  <a:lnTo>
                    <a:pt x="1677255"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7621" tIns="594660" rIns="7619" bIns="594659" spcCol="1270" anchor="ctr"/>
            <a:lstStyle/>
            <a:p>
              <a:pPr algn="ctr" defTabSz="533400">
                <a:lnSpc>
                  <a:spcPct val="90000"/>
                </a:lnSpc>
                <a:spcAft>
                  <a:spcPct val="35000"/>
                </a:spcAft>
                <a:defRPr/>
              </a:pPr>
              <a:r>
                <a:rPr lang="en-US" sz="2800" dirty="0"/>
                <a:t>2</a:t>
              </a:r>
            </a:p>
          </p:txBody>
        </p:sp>
        <p:sp>
          <p:nvSpPr>
            <p:cNvPr id="14" name="Freeform 13"/>
            <p:cNvSpPr/>
            <p:nvPr/>
          </p:nvSpPr>
          <p:spPr>
            <a:xfrm>
              <a:off x="3155156" y="2781605"/>
              <a:ext cx="5090530" cy="1371953"/>
            </a:xfrm>
            <a:custGeom>
              <a:avLst/>
              <a:gdLst>
                <a:gd name="connsiteX0" fmla="*/ 181706 w 1090216"/>
                <a:gd name="connsiteY0" fmla="*/ 0 h 7125370"/>
                <a:gd name="connsiteX1" fmla="*/ 908510 w 1090216"/>
                <a:gd name="connsiteY1" fmla="*/ 0 h 7125370"/>
                <a:gd name="connsiteX2" fmla="*/ 1036996 w 1090216"/>
                <a:gd name="connsiteY2" fmla="*/ 53221 h 7125370"/>
                <a:gd name="connsiteX3" fmla="*/ 1090216 w 1090216"/>
                <a:gd name="connsiteY3" fmla="*/ 181707 h 7125370"/>
                <a:gd name="connsiteX4" fmla="*/ 1090216 w 1090216"/>
                <a:gd name="connsiteY4" fmla="*/ 7125370 h 7125370"/>
                <a:gd name="connsiteX5" fmla="*/ 1090216 w 1090216"/>
                <a:gd name="connsiteY5" fmla="*/ 7125370 h 7125370"/>
                <a:gd name="connsiteX6" fmla="*/ 1090216 w 1090216"/>
                <a:gd name="connsiteY6" fmla="*/ 7125370 h 7125370"/>
                <a:gd name="connsiteX7" fmla="*/ 0 w 1090216"/>
                <a:gd name="connsiteY7" fmla="*/ 7125370 h 7125370"/>
                <a:gd name="connsiteX8" fmla="*/ 0 w 1090216"/>
                <a:gd name="connsiteY8" fmla="*/ 7125370 h 7125370"/>
                <a:gd name="connsiteX9" fmla="*/ 0 w 1090216"/>
                <a:gd name="connsiteY9" fmla="*/ 7125370 h 7125370"/>
                <a:gd name="connsiteX10" fmla="*/ 0 w 1090216"/>
                <a:gd name="connsiteY10" fmla="*/ 181706 h 7125370"/>
                <a:gd name="connsiteX11" fmla="*/ 53221 w 1090216"/>
                <a:gd name="connsiteY11" fmla="*/ 53220 h 7125370"/>
                <a:gd name="connsiteX12" fmla="*/ 181707 w 1090216"/>
                <a:gd name="connsiteY12" fmla="*/ 0 h 7125370"/>
                <a:gd name="connsiteX13" fmla="*/ 181706 w 1090216"/>
                <a:gd name="connsiteY13" fmla="*/ 0 h 7125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0216" h="7125370">
                  <a:moveTo>
                    <a:pt x="1090216" y="1187586"/>
                  </a:moveTo>
                  <a:lnTo>
                    <a:pt x="1090216" y="5937784"/>
                  </a:lnTo>
                  <a:cubicBezTo>
                    <a:pt x="1090216" y="6252748"/>
                    <a:pt x="1087287" y="6554817"/>
                    <a:pt x="1082073" y="6777535"/>
                  </a:cubicBezTo>
                  <a:cubicBezTo>
                    <a:pt x="1076859" y="7000247"/>
                    <a:pt x="1069788" y="7125367"/>
                    <a:pt x="1062414" y="7125367"/>
                  </a:cubicBezTo>
                  <a:lnTo>
                    <a:pt x="0" y="7125367"/>
                  </a:lnTo>
                  <a:lnTo>
                    <a:pt x="0" y="7125367"/>
                  </a:lnTo>
                  <a:lnTo>
                    <a:pt x="0" y="7125367"/>
                  </a:lnTo>
                  <a:lnTo>
                    <a:pt x="0" y="3"/>
                  </a:lnTo>
                  <a:lnTo>
                    <a:pt x="0" y="3"/>
                  </a:lnTo>
                  <a:lnTo>
                    <a:pt x="0" y="3"/>
                  </a:lnTo>
                  <a:lnTo>
                    <a:pt x="1062414" y="3"/>
                  </a:lnTo>
                  <a:cubicBezTo>
                    <a:pt x="1069788" y="3"/>
                    <a:pt x="1076859" y="125123"/>
                    <a:pt x="1082073" y="347842"/>
                  </a:cubicBezTo>
                  <a:cubicBezTo>
                    <a:pt x="1087287" y="570560"/>
                    <a:pt x="1090216" y="872622"/>
                    <a:pt x="1090216" y="1187592"/>
                  </a:cubicBezTo>
                  <a:lnTo>
                    <a:pt x="1090216" y="118758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248920" tIns="75445" rIns="75445" bIns="75445" spcCol="1270" anchor="ctr"/>
            <a:lstStyle/>
            <a:p>
              <a:pPr marL="0" lvl="1" defTabSz="1555750">
                <a:lnSpc>
                  <a:spcPct val="90000"/>
                </a:lnSpc>
                <a:spcAft>
                  <a:spcPct val="15000"/>
                </a:spcAft>
                <a:defRPr/>
              </a:pPr>
              <a:r>
                <a:rPr lang="en-US" sz="2200" dirty="0"/>
                <a:t>Enable ALL privileges to user “</a:t>
              </a:r>
              <a:r>
                <a:rPr lang="en-US" sz="2200" dirty="0" err="1"/>
                <a:t>jdoe</a:t>
              </a:r>
              <a:r>
                <a:rPr lang="en-US" sz="2200" dirty="0"/>
                <a:t>” by using the following command:</a:t>
              </a:r>
              <a:br>
                <a:rPr lang="en-US" sz="2200" dirty="0"/>
              </a:br>
              <a:r>
                <a:rPr lang="en-US" sz="2200" dirty="0"/>
                <a:t>jdoe ALL=(ALL)	ALL</a:t>
              </a:r>
            </a:p>
          </p:txBody>
        </p:sp>
        <p:sp>
          <p:nvSpPr>
            <p:cNvPr id="15" name="Freeform 14"/>
            <p:cNvSpPr/>
            <p:nvPr/>
          </p:nvSpPr>
          <p:spPr>
            <a:xfrm>
              <a:off x="180522" y="4264712"/>
              <a:ext cx="2960349" cy="2081749"/>
            </a:xfrm>
            <a:custGeom>
              <a:avLst/>
              <a:gdLst>
                <a:gd name="connsiteX0" fmla="*/ 0 w 1677255"/>
                <a:gd name="connsiteY0" fmla="*/ 0 h 1174079"/>
                <a:gd name="connsiteX1" fmla="*/ 1090216 w 1677255"/>
                <a:gd name="connsiteY1" fmla="*/ 0 h 1174079"/>
                <a:gd name="connsiteX2" fmla="*/ 1677255 w 1677255"/>
                <a:gd name="connsiteY2" fmla="*/ 587040 h 1174079"/>
                <a:gd name="connsiteX3" fmla="*/ 1090216 w 1677255"/>
                <a:gd name="connsiteY3" fmla="*/ 1174079 h 1174079"/>
                <a:gd name="connsiteX4" fmla="*/ 0 w 1677255"/>
                <a:gd name="connsiteY4" fmla="*/ 1174079 h 1174079"/>
                <a:gd name="connsiteX5" fmla="*/ 587040 w 1677255"/>
                <a:gd name="connsiteY5" fmla="*/ 587040 h 1174079"/>
                <a:gd name="connsiteX6" fmla="*/ 0 w 1677255"/>
                <a:gd name="connsiteY6" fmla="*/ 0 h 1174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7255" h="1174079">
                  <a:moveTo>
                    <a:pt x="1677255" y="0"/>
                  </a:moveTo>
                  <a:lnTo>
                    <a:pt x="1677255" y="763152"/>
                  </a:lnTo>
                  <a:lnTo>
                    <a:pt x="838627" y="1174079"/>
                  </a:lnTo>
                  <a:lnTo>
                    <a:pt x="0" y="763152"/>
                  </a:lnTo>
                  <a:lnTo>
                    <a:pt x="0" y="0"/>
                  </a:lnTo>
                  <a:lnTo>
                    <a:pt x="838627" y="410928"/>
                  </a:lnTo>
                  <a:lnTo>
                    <a:pt x="1677255"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7621" tIns="594660" rIns="7619" bIns="594659" spcCol="1270" anchor="ctr"/>
            <a:lstStyle/>
            <a:p>
              <a:pPr algn="ctr" defTabSz="533400">
                <a:lnSpc>
                  <a:spcPct val="90000"/>
                </a:lnSpc>
                <a:spcAft>
                  <a:spcPct val="35000"/>
                </a:spcAft>
                <a:defRPr/>
              </a:pPr>
              <a:r>
                <a:rPr lang="en-US" sz="2800" dirty="0"/>
                <a:t>3</a:t>
              </a:r>
            </a:p>
          </p:txBody>
        </p:sp>
        <p:sp>
          <p:nvSpPr>
            <p:cNvPr id="16" name="Freeform 15"/>
            <p:cNvSpPr/>
            <p:nvPr/>
          </p:nvSpPr>
          <p:spPr>
            <a:xfrm>
              <a:off x="3155156" y="4264712"/>
              <a:ext cx="5090530" cy="1373542"/>
            </a:xfrm>
            <a:custGeom>
              <a:avLst/>
              <a:gdLst>
                <a:gd name="connsiteX0" fmla="*/ 181706 w 1090216"/>
                <a:gd name="connsiteY0" fmla="*/ 0 h 7125370"/>
                <a:gd name="connsiteX1" fmla="*/ 908510 w 1090216"/>
                <a:gd name="connsiteY1" fmla="*/ 0 h 7125370"/>
                <a:gd name="connsiteX2" fmla="*/ 1036996 w 1090216"/>
                <a:gd name="connsiteY2" fmla="*/ 53221 h 7125370"/>
                <a:gd name="connsiteX3" fmla="*/ 1090216 w 1090216"/>
                <a:gd name="connsiteY3" fmla="*/ 181707 h 7125370"/>
                <a:gd name="connsiteX4" fmla="*/ 1090216 w 1090216"/>
                <a:gd name="connsiteY4" fmla="*/ 7125370 h 7125370"/>
                <a:gd name="connsiteX5" fmla="*/ 1090216 w 1090216"/>
                <a:gd name="connsiteY5" fmla="*/ 7125370 h 7125370"/>
                <a:gd name="connsiteX6" fmla="*/ 1090216 w 1090216"/>
                <a:gd name="connsiteY6" fmla="*/ 7125370 h 7125370"/>
                <a:gd name="connsiteX7" fmla="*/ 0 w 1090216"/>
                <a:gd name="connsiteY7" fmla="*/ 7125370 h 7125370"/>
                <a:gd name="connsiteX8" fmla="*/ 0 w 1090216"/>
                <a:gd name="connsiteY8" fmla="*/ 7125370 h 7125370"/>
                <a:gd name="connsiteX9" fmla="*/ 0 w 1090216"/>
                <a:gd name="connsiteY9" fmla="*/ 7125370 h 7125370"/>
                <a:gd name="connsiteX10" fmla="*/ 0 w 1090216"/>
                <a:gd name="connsiteY10" fmla="*/ 181706 h 7125370"/>
                <a:gd name="connsiteX11" fmla="*/ 53221 w 1090216"/>
                <a:gd name="connsiteY11" fmla="*/ 53220 h 7125370"/>
                <a:gd name="connsiteX12" fmla="*/ 181707 w 1090216"/>
                <a:gd name="connsiteY12" fmla="*/ 0 h 7125370"/>
                <a:gd name="connsiteX13" fmla="*/ 181706 w 1090216"/>
                <a:gd name="connsiteY13" fmla="*/ 0 h 7125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0216" h="7125370">
                  <a:moveTo>
                    <a:pt x="1090216" y="1187586"/>
                  </a:moveTo>
                  <a:lnTo>
                    <a:pt x="1090216" y="5937784"/>
                  </a:lnTo>
                  <a:cubicBezTo>
                    <a:pt x="1090216" y="6252748"/>
                    <a:pt x="1087287" y="6554817"/>
                    <a:pt x="1082073" y="6777535"/>
                  </a:cubicBezTo>
                  <a:cubicBezTo>
                    <a:pt x="1076859" y="7000247"/>
                    <a:pt x="1069788" y="7125367"/>
                    <a:pt x="1062414" y="7125367"/>
                  </a:cubicBezTo>
                  <a:lnTo>
                    <a:pt x="0" y="7125367"/>
                  </a:lnTo>
                  <a:lnTo>
                    <a:pt x="0" y="7125367"/>
                  </a:lnTo>
                  <a:lnTo>
                    <a:pt x="0" y="7125367"/>
                  </a:lnTo>
                  <a:lnTo>
                    <a:pt x="0" y="3"/>
                  </a:lnTo>
                  <a:lnTo>
                    <a:pt x="0" y="3"/>
                  </a:lnTo>
                  <a:lnTo>
                    <a:pt x="0" y="3"/>
                  </a:lnTo>
                  <a:lnTo>
                    <a:pt x="1062414" y="3"/>
                  </a:lnTo>
                  <a:cubicBezTo>
                    <a:pt x="1069788" y="3"/>
                    <a:pt x="1076859" y="125123"/>
                    <a:pt x="1082073" y="347842"/>
                  </a:cubicBezTo>
                  <a:cubicBezTo>
                    <a:pt x="1087287" y="570560"/>
                    <a:pt x="1090216" y="872622"/>
                    <a:pt x="1090216" y="1187592"/>
                  </a:cubicBezTo>
                  <a:lnTo>
                    <a:pt x="1090216" y="118758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248920" tIns="75445" rIns="75445" bIns="75445" spcCol="1270" anchor="ctr"/>
            <a:lstStyle/>
            <a:p>
              <a:pPr marL="0" lvl="1" defTabSz="1555750">
                <a:lnSpc>
                  <a:spcPct val="90000"/>
                </a:lnSpc>
                <a:spcAft>
                  <a:spcPct val="15000"/>
                </a:spcAft>
                <a:defRPr/>
              </a:pPr>
              <a:r>
                <a:rPr lang="en-US" sz="2200" dirty="0"/>
                <a:t>Login as “jdoe” and use the following </a:t>
              </a:r>
              <a:r>
                <a:rPr lang="en-US" sz="2200" dirty="0" err="1"/>
                <a:t>sudo</a:t>
              </a:r>
              <a:r>
                <a:rPr lang="en-US" sz="2200" dirty="0"/>
                <a:t> command:</a:t>
              </a:r>
              <a:br>
                <a:rPr lang="en-US" sz="2200" dirty="0"/>
              </a:br>
              <a:r>
                <a:rPr lang="en-US" sz="2200" dirty="0"/>
                <a:t>[jdoe@is418 ~]# sudo useradd maryj</a:t>
              </a: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457200" y="1752600"/>
            <a:ext cx="8001000" cy="3127375"/>
          </a:xfrm>
        </p:spPr>
        <p:txBody>
          <a:bodyPr/>
          <a:lstStyle/>
          <a:p>
            <a:pPr algn="ctr"/>
            <a:r>
              <a:rPr lang="en-US" sz="4000" dirty="0" smtClean="0">
                <a:solidFill>
                  <a:schemeClr val="tx1"/>
                </a:solidFill>
              </a:rPr>
              <a:t/>
            </a:r>
            <a:br>
              <a:rPr lang="en-US" sz="4000" dirty="0" smtClean="0">
                <a:solidFill>
                  <a:schemeClr val="tx1"/>
                </a:solidFill>
              </a:rPr>
            </a:br>
            <a:r>
              <a:rPr lang="en-US" sz="4000" dirty="0" smtClean="0">
                <a:solidFill>
                  <a:schemeClr val="tx1"/>
                </a:solidFill>
              </a:rPr>
              <a:t>DISCOVER: ROLES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539750" y="304800"/>
            <a:ext cx="8299450" cy="476250"/>
          </a:xfrm>
        </p:spPr>
        <p:txBody>
          <a:bodyPr/>
          <a:lstStyle/>
          <a:p>
            <a:r>
              <a:rPr lang="en-US" sz="4000" smtClean="0">
                <a:solidFill>
                  <a:schemeClr val="tx2"/>
                </a:solidFill>
              </a:rPr>
              <a:t>Linux System Administrator</a:t>
            </a:r>
          </a:p>
        </p:txBody>
      </p:sp>
      <p:sp>
        <p:nvSpPr>
          <p:cNvPr id="15363" name="Content Placeholder 2"/>
          <p:cNvSpPr>
            <a:spLocks noGrp="1"/>
          </p:cNvSpPr>
          <p:nvPr>
            <p:ph idx="1"/>
          </p:nvPr>
        </p:nvSpPr>
        <p:spPr>
          <a:xfrm>
            <a:off x="539750" y="1433014"/>
            <a:ext cx="8299450" cy="4288335"/>
          </a:xfrm>
        </p:spPr>
        <p:txBody>
          <a:bodyPr/>
          <a:lstStyle/>
          <a:p>
            <a:r>
              <a:rPr lang="en-US" sz="3200" dirty="0" smtClean="0"/>
              <a:t>Creates user accounts </a:t>
            </a:r>
          </a:p>
          <a:p>
            <a:r>
              <a:rPr lang="en-US" sz="3200" dirty="0" smtClean="0"/>
              <a:t>Enforces user account and password policy </a:t>
            </a:r>
          </a:p>
          <a:p>
            <a:r>
              <a:rPr lang="en-US" sz="3200" dirty="0" smtClean="0"/>
              <a:t>Establishes user account policy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539750" y="304800"/>
            <a:ext cx="8299450" cy="476250"/>
          </a:xfrm>
        </p:spPr>
        <p:txBody>
          <a:bodyPr/>
          <a:lstStyle/>
          <a:p>
            <a:r>
              <a:rPr lang="en-US" sz="4000" smtClean="0">
                <a:solidFill>
                  <a:schemeClr val="tx2"/>
                </a:solidFill>
              </a:rPr>
              <a:t>Files with Access Control List (ACL) Permissions</a:t>
            </a:r>
          </a:p>
        </p:txBody>
      </p:sp>
      <p:sp>
        <p:nvSpPr>
          <p:cNvPr id="16387" name="Content Placeholder 2"/>
          <p:cNvSpPr>
            <a:spLocks noGrp="1"/>
          </p:cNvSpPr>
          <p:nvPr>
            <p:ph idx="1"/>
          </p:nvPr>
        </p:nvSpPr>
        <p:spPr>
          <a:xfrm>
            <a:off x="539750" y="1719617"/>
            <a:ext cx="8299450" cy="4455757"/>
          </a:xfrm>
        </p:spPr>
        <p:txBody>
          <a:bodyPr/>
          <a:lstStyle/>
          <a:p>
            <a:r>
              <a:rPr lang="en-US" sz="2800" dirty="0" smtClean="0"/>
              <a:t>ACL grants special permissions that are not part of the regular file permissions. </a:t>
            </a:r>
          </a:p>
          <a:p>
            <a:r>
              <a:rPr lang="en-US" sz="2800" dirty="0" smtClean="0"/>
              <a:t>These files are used to provide a user or group special access to a file or executable without changing the file permissions.</a:t>
            </a:r>
          </a:p>
          <a:p>
            <a:r>
              <a:rPr lang="en-US" sz="2800" dirty="0" smtClean="0"/>
              <a:t>Permissions can be granted to a user (u), a group (g), and others (o).</a:t>
            </a:r>
          </a:p>
          <a:p>
            <a:r>
              <a:rPr lang="en-US" sz="2800" dirty="0" smtClean="0"/>
              <a:t>Permissions are typically read, write, and execute.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457200" y="1752600"/>
            <a:ext cx="8001000" cy="3127375"/>
          </a:xfrm>
        </p:spPr>
        <p:txBody>
          <a:bodyPr/>
          <a:lstStyle/>
          <a:p>
            <a:pPr algn="ctr"/>
            <a:r>
              <a:rPr lang="en-US" sz="4000" dirty="0" smtClean="0">
                <a:solidFill>
                  <a:schemeClr val="tx1"/>
                </a:solidFill>
              </a:rPr>
              <a:t/>
            </a:r>
            <a:br>
              <a:rPr lang="en-US" sz="4000" dirty="0" smtClean="0">
                <a:solidFill>
                  <a:schemeClr val="tx1"/>
                </a:solidFill>
              </a:rPr>
            </a:br>
            <a:r>
              <a:rPr lang="en-US" sz="4000" dirty="0" smtClean="0">
                <a:solidFill>
                  <a:schemeClr val="tx1"/>
                </a:solidFill>
              </a:rPr>
              <a:t>DISCOVER: CONTEXTS</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39750" y="304800"/>
            <a:ext cx="8299450" cy="476250"/>
          </a:xfrm>
        </p:spPr>
        <p:txBody>
          <a:bodyPr/>
          <a:lstStyle/>
          <a:p>
            <a:r>
              <a:rPr lang="en-US" sz="4000" smtClean="0">
                <a:solidFill>
                  <a:schemeClr val="tx2"/>
                </a:solidFill>
              </a:rPr>
              <a:t>Group Account</a:t>
            </a:r>
          </a:p>
        </p:txBody>
      </p:sp>
      <p:sp>
        <p:nvSpPr>
          <p:cNvPr id="18435" name="Content Placeholder 2"/>
          <p:cNvSpPr>
            <a:spLocks noGrp="1"/>
          </p:cNvSpPr>
          <p:nvPr>
            <p:ph idx="1"/>
          </p:nvPr>
        </p:nvSpPr>
        <p:spPr>
          <a:xfrm>
            <a:off x="539750" y="1269242"/>
            <a:ext cx="8299450" cy="4452108"/>
          </a:xfrm>
        </p:spPr>
        <p:txBody>
          <a:bodyPr/>
          <a:lstStyle/>
          <a:p>
            <a:pPr>
              <a:defRPr/>
            </a:pPr>
            <a:r>
              <a:rPr lang="en-US" sz="3200" dirty="0" smtClean="0"/>
              <a:t>Groups provide a way to better manage accounts in the following ways:</a:t>
            </a:r>
          </a:p>
          <a:p>
            <a:pPr lvl="1">
              <a:defRPr/>
            </a:pPr>
            <a:r>
              <a:rPr lang="en-US" sz="3000" dirty="0" smtClean="0"/>
              <a:t>Permissions can be given to a group rather than individuals.</a:t>
            </a:r>
          </a:p>
          <a:p>
            <a:pPr lvl="1">
              <a:defRPr/>
            </a:pPr>
            <a:r>
              <a:rPr lang="en-US" sz="3000" dirty="0" smtClean="0"/>
              <a:t>Employees can be added or deleted from predefined groups.</a:t>
            </a:r>
          </a:p>
          <a:p>
            <a:pPr lvl="1">
              <a:defRPr/>
            </a:pPr>
            <a:r>
              <a:rPr lang="en-US" sz="3000" dirty="0" smtClean="0"/>
              <a:t>Groups improve the maintainability of user accounts.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457200" y="1752600"/>
            <a:ext cx="8001000" cy="3127375"/>
          </a:xfrm>
        </p:spPr>
        <p:txBody>
          <a:bodyPr/>
          <a:lstStyle/>
          <a:p>
            <a:pPr algn="ctr"/>
            <a:r>
              <a:rPr lang="en-US" sz="4000" dirty="0" smtClean="0">
                <a:solidFill>
                  <a:schemeClr val="tx1"/>
                </a:solidFill>
              </a:rPr>
              <a:t/>
            </a:r>
            <a:br>
              <a:rPr lang="en-US" sz="4000" dirty="0" smtClean="0">
                <a:solidFill>
                  <a:schemeClr val="tx1"/>
                </a:solidFill>
              </a:rPr>
            </a:br>
            <a:r>
              <a:rPr lang="en-US" sz="4000" dirty="0" smtClean="0">
                <a:solidFill>
                  <a:schemeClr val="tx1"/>
                </a:solidFill>
              </a:rPr>
              <a:t>DISCOVER: RATIONALE</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539750" y="304800"/>
            <a:ext cx="8299450" cy="476250"/>
          </a:xfrm>
        </p:spPr>
        <p:txBody>
          <a:bodyPr/>
          <a:lstStyle/>
          <a:p>
            <a:r>
              <a:rPr lang="en-US" sz="4000" smtClean="0">
                <a:solidFill>
                  <a:schemeClr val="tx2"/>
                </a:solidFill>
              </a:rPr>
              <a:t>Using PAM</a:t>
            </a:r>
          </a:p>
        </p:txBody>
      </p:sp>
      <p:sp>
        <p:nvSpPr>
          <p:cNvPr id="20483" name="Content Placeholder 2"/>
          <p:cNvSpPr>
            <a:spLocks noGrp="1"/>
          </p:cNvSpPr>
          <p:nvPr>
            <p:ph idx="1"/>
          </p:nvPr>
        </p:nvSpPr>
        <p:spPr>
          <a:xfrm>
            <a:off x="539750" y="1228299"/>
            <a:ext cx="8299450" cy="4858601"/>
          </a:xfrm>
        </p:spPr>
        <p:txBody>
          <a:bodyPr/>
          <a:lstStyle/>
          <a:p>
            <a:r>
              <a:rPr lang="en-US" sz="3000" dirty="0" smtClean="0"/>
              <a:t>An application can use its own authentication file in the /</a:t>
            </a:r>
            <a:r>
              <a:rPr lang="en-US" sz="3000" dirty="0" err="1" smtClean="0"/>
              <a:t>etc</a:t>
            </a:r>
            <a:r>
              <a:rPr lang="en-US" sz="3000" dirty="0" smtClean="0"/>
              <a:t>/</a:t>
            </a:r>
            <a:r>
              <a:rPr lang="en-US" sz="3000" dirty="0" err="1" smtClean="0"/>
              <a:t>pam.d</a:t>
            </a:r>
            <a:r>
              <a:rPr lang="en-US" sz="3000" dirty="0" smtClean="0"/>
              <a:t> directory.</a:t>
            </a:r>
          </a:p>
          <a:p>
            <a:r>
              <a:rPr lang="en-US" sz="3000" dirty="0" smtClean="0"/>
              <a:t>PAM can be used to:</a:t>
            </a:r>
          </a:p>
          <a:p>
            <a:pPr marL="692150" lvl="2" indent="-236538">
              <a:buFont typeface="Arial" charset="0"/>
              <a:buChar char="•"/>
            </a:pPr>
            <a:r>
              <a:rPr lang="en-US" sz="2800" dirty="0" smtClean="0"/>
              <a:t>Allow access to specific application only during certain times of the day</a:t>
            </a:r>
          </a:p>
          <a:p>
            <a:pPr marL="692150" lvl="2" indent="-236538">
              <a:buFont typeface="Arial" charset="0"/>
              <a:buChar char="•"/>
            </a:pPr>
            <a:r>
              <a:rPr lang="en-US" sz="2800" dirty="0" smtClean="0"/>
              <a:t>Deny user logins based on files and restrict the user of the </a:t>
            </a:r>
            <a:r>
              <a:rPr lang="en-US" sz="2800" dirty="0" err="1" smtClean="0"/>
              <a:t>su</a:t>
            </a:r>
            <a:r>
              <a:rPr lang="en-US" sz="2800" dirty="0" smtClean="0"/>
              <a:t> command to only certain groups or users</a:t>
            </a:r>
          </a:p>
          <a:p>
            <a:pPr marL="692150" lvl="2" indent="-236538">
              <a:buFont typeface="Arial" charset="0"/>
              <a:buChar char="•"/>
            </a:pPr>
            <a:r>
              <a:rPr lang="en-US" sz="2800" dirty="0" smtClean="0"/>
              <a:t>Disconnect a user after ‘x’ number of login attempts</a:t>
            </a:r>
          </a:p>
          <a:p>
            <a:endParaRPr lang="en-US" sz="3200" dirty="0" smtClean="0"/>
          </a:p>
          <a:p>
            <a:endParaRPr lang="en-US" sz="3200" dirty="0" smtClean="0"/>
          </a:p>
          <a:p>
            <a:endParaRPr lang="en-US" sz="20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39750" y="304800"/>
            <a:ext cx="8299450" cy="476250"/>
          </a:xfrm>
        </p:spPr>
        <p:txBody>
          <a:bodyPr/>
          <a:lstStyle/>
          <a:p>
            <a:r>
              <a:rPr lang="en-US" sz="4000" dirty="0">
                <a:solidFill>
                  <a:schemeClr val="tx2"/>
                </a:solidFill>
              </a:rPr>
              <a:t>PAM-related </a:t>
            </a:r>
            <a:r>
              <a:rPr lang="en-US" sz="4000" dirty="0" smtClean="0">
                <a:solidFill>
                  <a:schemeClr val="tx2"/>
                </a:solidFill>
              </a:rPr>
              <a:t>Packages on Ubuntu</a:t>
            </a:r>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300346" y="1860698"/>
            <a:ext cx="6492981" cy="3785189"/>
          </a:xfrm>
          <a:ln>
            <a:solidFill>
              <a:schemeClr val="tx2"/>
            </a:solidFill>
          </a:ln>
        </p:spPr>
      </p:pic>
    </p:spTree>
    <p:extLst>
      <p:ext uri="{BB962C8B-B14F-4D97-AF65-F5344CB8AC3E}">
        <p14:creationId xmlns:p14="http://schemas.microsoft.com/office/powerpoint/2010/main" val="32395435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z="4000" smtClean="0"/>
              <a:t>Learning Objective</a:t>
            </a:r>
          </a:p>
        </p:txBody>
      </p:sp>
      <p:sp>
        <p:nvSpPr>
          <p:cNvPr id="4099" name="Content Placeholder 2"/>
          <p:cNvSpPr>
            <a:spLocks noGrp="1"/>
          </p:cNvSpPr>
          <p:nvPr>
            <p:ph idx="1"/>
          </p:nvPr>
        </p:nvSpPr>
        <p:spPr>
          <a:xfrm>
            <a:off x="539750" y="1295399"/>
            <a:ext cx="8299450" cy="4194175"/>
          </a:xfrm>
        </p:spPr>
        <p:txBody>
          <a:bodyPr/>
          <a:lstStyle/>
          <a:p>
            <a:r>
              <a:rPr lang="en-US" sz="3200" dirty="0" smtClean="0"/>
              <a:t>Explain user account management and the principle of least privilege to protect and secure the system and its data.</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a:xfrm>
            <a:off x="539750" y="301625"/>
            <a:ext cx="8299450" cy="990600"/>
          </a:xfrm>
        </p:spPr>
        <p:txBody>
          <a:bodyPr/>
          <a:lstStyle/>
          <a:p>
            <a:r>
              <a:rPr lang="en-US" sz="4000" smtClean="0">
                <a:ea typeface="ＭＳ Ｐゴシック" pitchFamily="106" charset="-128"/>
              </a:rPr>
              <a:t>Summary</a:t>
            </a:r>
          </a:p>
        </p:txBody>
      </p:sp>
      <p:sp>
        <p:nvSpPr>
          <p:cNvPr id="21507" name="Content Placeholder 4"/>
          <p:cNvSpPr>
            <a:spLocks/>
          </p:cNvSpPr>
          <p:nvPr/>
        </p:nvSpPr>
        <p:spPr bwMode="auto">
          <a:xfrm>
            <a:off x="539750" y="1292225"/>
            <a:ext cx="8299450" cy="4425950"/>
          </a:xfrm>
          <a:prstGeom prst="rect">
            <a:avLst/>
          </a:prstGeom>
          <a:noFill/>
          <a:ln w="9525">
            <a:noFill/>
            <a:miter lim="800000"/>
            <a:headEnd/>
            <a:tailEnd/>
          </a:ln>
        </p:spPr>
        <p:txBody>
          <a:bodyPr/>
          <a:lstStyle/>
          <a:p>
            <a:pPr marL="236538" lvl="1" indent="-233363" eaLnBrk="0" hangingPunct="0">
              <a:spcBef>
                <a:spcPct val="20000"/>
              </a:spcBef>
              <a:buClr>
                <a:srgbClr val="ED6E2E"/>
              </a:buClr>
              <a:buFont typeface="Wingdings" pitchFamily="2" charset="2"/>
              <a:buChar char="§"/>
            </a:pPr>
            <a:r>
              <a:rPr lang="en-US" sz="2800" dirty="0" smtClean="0"/>
              <a:t>System</a:t>
            </a:r>
            <a:r>
              <a:rPr lang="en-US" sz="2800" dirty="0"/>
              <a:t>, service, and regular user accounts, group accounts, and user account policy</a:t>
            </a:r>
          </a:p>
          <a:p>
            <a:pPr marL="236538" lvl="1" indent="-233363" eaLnBrk="0" hangingPunct="0">
              <a:spcBef>
                <a:spcPct val="20000"/>
              </a:spcBef>
              <a:buClr>
                <a:srgbClr val="ED6E2E"/>
              </a:buClr>
              <a:buFont typeface="Wingdings" pitchFamily="2" charset="2"/>
              <a:buChar char="§"/>
            </a:pPr>
            <a:r>
              <a:rPr lang="en-US" sz="2800" dirty="0"/>
              <a:t>Best practices for account management</a:t>
            </a:r>
          </a:p>
          <a:p>
            <a:pPr marL="236538" lvl="1" indent="-233363" eaLnBrk="0" hangingPunct="0">
              <a:spcBef>
                <a:spcPct val="20000"/>
              </a:spcBef>
              <a:buClr>
                <a:srgbClr val="ED6E2E"/>
              </a:buClr>
              <a:buFont typeface="Wingdings" pitchFamily="2" charset="2"/>
              <a:buChar char="§"/>
            </a:pPr>
            <a:r>
              <a:rPr lang="en-US" sz="2800" dirty="0"/>
              <a:t>Process of establishing a user account policy, managing password change, and using </a:t>
            </a:r>
            <a:r>
              <a:rPr lang="en-US" sz="2800" dirty="0" err="1"/>
              <a:t>sudo</a:t>
            </a:r>
            <a:r>
              <a:rPr lang="en-US" sz="2800" dirty="0"/>
              <a:t> command</a:t>
            </a:r>
          </a:p>
          <a:p>
            <a:pPr marL="236538" lvl="1" indent="-233363" eaLnBrk="0" hangingPunct="0">
              <a:spcBef>
                <a:spcPct val="20000"/>
              </a:spcBef>
              <a:buClr>
                <a:srgbClr val="ED6E2E"/>
              </a:buClr>
              <a:buFont typeface="Wingdings" pitchFamily="2" charset="2"/>
              <a:buChar char="§"/>
            </a:pPr>
            <a:r>
              <a:rPr lang="en-US" sz="2800" dirty="0"/>
              <a:t>Files with ACL permissions and the roles and responsibilities of a Linux system administrator </a:t>
            </a:r>
          </a:p>
          <a:p>
            <a:pPr marL="236538" lvl="1" indent="-233363" eaLnBrk="0" hangingPunct="0">
              <a:spcBef>
                <a:spcPct val="20000"/>
              </a:spcBef>
              <a:buClr>
                <a:srgbClr val="ED6E2E"/>
              </a:buClr>
              <a:buFont typeface="Wingdings" pitchFamily="2" charset="2"/>
              <a:buChar char="§"/>
            </a:pPr>
            <a:r>
              <a:rPr lang="en-US" sz="2800" dirty="0"/>
              <a:t>Use of PAM</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a:xfrm>
            <a:off x="539750" y="229999"/>
            <a:ext cx="8299450" cy="990600"/>
          </a:xfrm>
        </p:spPr>
        <p:txBody>
          <a:bodyPr/>
          <a:lstStyle/>
          <a:p>
            <a:r>
              <a:rPr lang="en-US" sz="4000" dirty="0" smtClean="0">
                <a:ea typeface="ＭＳ Ｐゴシック" pitchFamily="106" charset="-128"/>
              </a:rPr>
              <a:t>Virtual Lab</a:t>
            </a:r>
          </a:p>
        </p:txBody>
      </p:sp>
      <p:sp>
        <p:nvSpPr>
          <p:cNvPr id="21507" name="Content Placeholder 4"/>
          <p:cNvSpPr>
            <a:spLocks/>
          </p:cNvSpPr>
          <p:nvPr/>
        </p:nvSpPr>
        <p:spPr bwMode="auto">
          <a:xfrm>
            <a:off x="539750" y="1069975"/>
            <a:ext cx="8299450" cy="4648200"/>
          </a:xfrm>
          <a:prstGeom prst="rect">
            <a:avLst/>
          </a:prstGeom>
          <a:noFill/>
          <a:ln w="9525">
            <a:noFill/>
            <a:miter lim="800000"/>
            <a:headEnd/>
            <a:tailEnd/>
          </a:ln>
        </p:spPr>
        <p:txBody>
          <a:bodyPr/>
          <a:lstStyle/>
          <a:p>
            <a:pPr marL="236538" lvl="1" indent="-233363" eaLnBrk="0" hangingPunct="0">
              <a:spcBef>
                <a:spcPct val="20000"/>
              </a:spcBef>
              <a:buClr>
                <a:srgbClr val="ED6E2E"/>
              </a:buClr>
              <a:buFont typeface="Wingdings" pitchFamily="2" charset="2"/>
              <a:buChar char="§"/>
            </a:pPr>
            <a:r>
              <a:rPr lang="en-US" sz="3200" dirty="0" smtClean="0"/>
              <a:t>Hardening Security with User Account Management and Security Controls </a:t>
            </a:r>
            <a:endParaRPr lang="en-US" sz="3200" dirty="0"/>
          </a:p>
        </p:txBody>
      </p:sp>
    </p:spTree>
    <p:extLst>
      <p:ext uri="{BB962C8B-B14F-4D97-AF65-F5344CB8AC3E}">
        <p14:creationId xmlns:p14="http://schemas.microsoft.com/office/powerpoint/2010/main" val="36341919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457200" y="1752600"/>
            <a:ext cx="8001000" cy="3127375"/>
          </a:xfrm>
        </p:spPr>
        <p:txBody>
          <a:bodyPr/>
          <a:lstStyle/>
          <a:p>
            <a:pPr algn="ctr"/>
            <a:r>
              <a:rPr lang="en-US" sz="4000" dirty="0" smtClean="0">
                <a:solidFill>
                  <a:schemeClr val="tx1"/>
                </a:solidFill>
              </a:rPr>
              <a:t/>
            </a:r>
            <a:br>
              <a:rPr lang="en-US" sz="4000" dirty="0" smtClean="0">
                <a:solidFill>
                  <a:schemeClr val="tx1"/>
                </a:solidFill>
              </a:rPr>
            </a:br>
            <a:r>
              <a:rPr lang="en-US" sz="4000" dirty="0" smtClean="0">
                <a:solidFill>
                  <a:schemeClr val="tx1"/>
                </a:solidFill>
              </a:rPr>
              <a:t>OPTIONAL SLIDES</a:t>
            </a:r>
          </a:p>
        </p:txBody>
      </p:sp>
    </p:spTree>
    <p:extLst>
      <p:ext uri="{BB962C8B-B14F-4D97-AF65-F5344CB8AC3E}">
        <p14:creationId xmlns:p14="http://schemas.microsoft.com/office/powerpoint/2010/main" val="348161143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39750" y="304800"/>
            <a:ext cx="8299450" cy="476250"/>
          </a:xfrm>
        </p:spPr>
        <p:txBody>
          <a:bodyPr/>
          <a:lstStyle/>
          <a:p>
            <a:r>
              <a:rPr lang="en-US" sz="4000" dirty="0">
                <a:solidFill>
                  <a:schemeClr val="tx2"/>
                </a:solidFill>
              </a:rPr>
              <a:t>User </a:t>
            </a:r>
            <a:r>
              <a:rPr lang="en-US" sz="4000" dirty="0" smtClean="0">
                <a:solidFill>
                  <a:schemeClr val="tx2"/>
                </a:solidFill>
              </a:rPr>
              <a:t>Privileges as </a:t>
            </a:r>
            <a:r>
              <a:rPr lang="en-US" sz="4000" dirty="0">
                <a:solidFill>
                  <a:schemeClr val="tx2"/>
                </a:solidFill>
              </a:rPr>
              <a:t>a </a:t>
            </a:r>
            <a:r>
              <a:rPr lang="en-US" sz="4000" dirty="0" smtClean="0">
                <a:solidFill>
                  <a:schemeClr val="tx2"/>
                </a:solidFill>
              </a:rPr>
              <a:t>Member</a:t>
            </a:r>
            <a:r>
              <a:rPr lang="en-US" sz="4000" dirty="0">
                <a:solidFill>
                  <a:schemeClr val="tx2"/>
                </a:solidFill>
              </a:rPr>
              <a:t/>
            </a:r>
            <a:br>
              <a:rPr lang="en-US" sz="4000" dirty="0">
                <a:solidFill>
                  <a:schemeClr val="tx2"/>
                </a:solidFill>
              </a:rPr>
            </a:br>
            <a:r>
              <a:rPr lang="en-US" sz="4000" dirty="0">
                <a:solidFill>
                  <a:schemeClr val="tx2"/>
                </a:solidFill>
              </a:rPr>
              <a:t>of </a:t>
            </a:r>
            <a:r>
              <a:rPr lang="en-US" sz="4000" dirty="0" smtClean="0">
                <a:solidFill>
                  <a:schemeClr val="tx2"/>
                </a:solidFill>
              </a:rPr>
              <a:t>Special Groups</a:t>
            </a:r>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089706" y="1775636"/>
            <a:ext cx="3155234" cy="4253023"/>
          </a:xfrm>
        </p:spPr>
      </p:pic>
    </p:spTree>
    <p:extLst>
      <p:ext uri="{BB962C8B-B14F-4D97-AF65-F5344CB8AC3E}">
        <p14:creationId xmlns:p14="http://schemas.microsoft.com/office/powerpoint/2010/main" val="1898879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39750" y="304800"/>
            <a:ext cx="8299450" cy="476250"/>
          </a:xfrm>
        </p:spPr>
        <p:txBody>
          <a:bodyPr/>
          <a:lstStyle/>
          <a:p>
            <a:r>
              <a:rPr lang="en-US" sz="4000" dirty="0">
                <a:solidFill>
                  <a:schemeClr val="tx2"/>
                </a:solidFill>
              </a:rPr>
              <a:t>Failed </a:t>
            </a:r>
            <a:r>
              <a:rPr lang="en-US" sz="4000" dirty="0" smtClean="0">
                <a:solidFill>
                  <a:schemeClr val="tx2"/>
                </a:solidFill>
              </a:rPr>
              <a:t>Remote Login Attempts</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43564" y="1552353"/>
            <a:ext cx="6803044" cy="3965945"/>
          </a:xfrm>
          <a:ln>
            <a:solidFill>
              <a:schemeClr val="tx2"/>
            </a:solidFill>
          </a:ln>
        </p:spPr>
      </p:pic>
    </p:spTree>
    <p:extLst>
      <p:ext uri="{BB962C8B-B14F-4D97-AF65-F5344CB8AC3E}">
        <p14:creationId xmlns:p14="http://schemas.microsoft.com/office/powerpoint/2010/main" val="7658588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39750" y="304800"/>
            <a:ext cx="8299450" cy="476250"/>
          </a:xfrm>
        </p:spPr>
        <p:txBody>
          <a:bodyPr/>
          <a:lstStyle/>
          <a:p>
            <a:r>
              <a:rPr lang="en-US" sz="4000" dirty="0" err="1" smtClean="0">
                <a:solidFill>
                  <a:schemeClr val="tx2"/>
                </a:solidFill>
              </a:rPr>
              <a:t>PolicyKit</a:t>
            </a:r>
            <a:r>
              <a:rPr lang="en-US" sz="4000" dirty="0" smtClean="0">
                <a:solidFill>
                  <a:schemeClr val="tx2"/>
                </a:solidFill>
              </a:rPr>
              <a:t> Authorizations Tool</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05758" y="1584251"/>
            <a:ext cx="5802292" cy="4082902"/>
          </a:xfrm>
        </p:spPr>
      </p:pic>
    </p:spTree>
    <p:extLst>
      <p:ext uri="{BB962C8B-B14F-4D97-AF65-F5344CB8AC3E}">
        <p14:creationId xmlns:p14="http://schemas.microsoft.com/office/powerpoint/2010/main" val="37736685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4000" smtClean="0"/>
              <a:t>Key Concepts</a:t>
            </a:r>
          </a:p>
        </p:txBody>
      </p:sp>
      <p:sp>
        <p:nvSpPr>
          <p:cNvPr id="5123" name="Content Placeholder 2"/>
          <p:cNvSpPr>
            <a:spLocks noGrp="1"/>
          </p:cNvSpPr>
          <p:nvPr>
            <p:ph idx="1"/>
          </p:nvPr>
        </p:nvSpPr>
        <p:spPr>
          <a:xfrm>
            <a:off x="539750" y="1187355"/>
            <a:ext cx="8299450" cy="4476466"/>
          </a:xfrm>
        </p:spPr>
        <p:txBody>
          <a:bodyPr/>
          <a:lstStyle/>
          <a:p>
            <a:r>
              <a:rPr lang="en-US" sz="3200" dirty="0" smtClean="0"/>
              <a:t>Policies for user accounts </a:t>
            </a:r>
          </a:p>
          <a:p>
            <a:r>
              <a:rPr lang="en-US" sz="3200" dirty="0" smtClean="0"/>
              <a:t>Boundaries for the user, system, and root accounts </a:t>
            </a:r>
          </a:p>
          <a:p>
            <a:r>
              <a:rPr lang="en-US" sz="3200" dirty="0" smtClean="0"/>
              <a:t>Group accounts for managing the security process </a:t>
            </a:r>
          </a:p>
          <a:p>
            <a:r>
              <a:rPr lang="en-US" sz="3200" dirty="0" smtClean="0"/>
              <a:t>Pluggable Authentication Modules (PAM)</a:t>
            </a:r>
          </a:p>
          <a:p>
            <a:r>
              <a:rPr lang="en-US" sz="3200" dirty="0" smtClean="0"/>
              <a:t>Special user privileges for accessing files, including the executable files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457200" y="1752600"/>
            <a:ext cx="8001000" cy="3127375"/>
          </a:xfrm>
        </p:spPr>
        <p:txBody>
          <a:bodyPr/>
          <a:lstStyle/>
          <a:p>
            <a:pPr algn="ctr"/>
            <a:r>
              <a:rPr lang="en-US" sz="4000" dirty="0" smtClean="0">
                <a:solidFill>
                  <a:schemeClr val="tx1"/>
                </a:solidFill>
              </a:rPr>
              <a:t/>
            </a:r>
            <a:br>
              <a:rPr lang="en-US" sz="4000" dirty="0" smtClean="0">
                <a:solidFill>
                  <a:schemeClr val="tx1"/>
                </a:solidFill>
              </a:rPr>
            </a:br>
            <a:r>
              <a:rPr lang="en-US" sz="4000" dirty="0" smtClean="0">
                <a:solidFill>
                  <a:schemeClr val="tx1"/>
                </a:solidFill>
              </a:rPr>
              <a:t>DISCOVER: CONCEPTS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539750" y="304800"/>
            <a:ext cx="8299450" cy="476250"/>
          </a:xfrm>
        </p:spPr>
        <p:txBody>
          <a:bodyPr/>
          <a:lstStyle/>
          <a:p>
            <a:r>
              <a:rPr lang="en-US" sz="4000" smtClean="0">
                <a:solidFill>
                  <a:schemeClr val="tx2"/>
                </a:solidFill>
              </a:rPr>
              <a:t>Defining the User Account Policy</a:t>
            </a:r>
          </a:p>
        </p:txBody>
      </p:sp>
      <p:sp>
        <p:nvSpPr>
          <p:cNvPr id="7171" name="Content Placeholder 2"/>
          <p:cNvSpPr>
            <a:spLocks noGrp="1"/>
          </p:cNvSpPr>
          <p:nvPr>
            <p:ph idx="1"/>
          </p:nvPr>
        </p:nvSpPr>
        <p:spPr>
          <a:xfrm>
            <a:off x="539750" y="1337480"/>
            <a:ext cx="8299450" cy="4383869"/>
          </a:xfrm>
        </p:spPr>
        <p:txBody>
          <a:bodyPr/>
          <a:lstStyle/>
          <a:p>
            <a:r>
              <a:rPr lang="en-US" sz="3200" dirty="0" smtClean="0"/>
              <a:t>Who needs access and why?</a:t>
            </a:r>
          </a:p>
          <a:p>
            <a:r>
              <a:rPr lang="en-US" sz="3200" dirty="0" smtClean="0"/>
              <a:t>How long does a user need access?</a:t>
            </a:r>
          </a:p>
          <a:p>
            <a:r>
              <a:rPr lang="en-US" sz="3200" dirty="0" smtClean="0"/>
              <a:t>Where will the user access the computer system from?</a:t>
            </a:r>
          </a:p>
          <a:p>
            <a:r>
              <a:rPr lang="en-US" sz="3200" dirty="0" smtClean="0"/>
              <a:t>What are the tasks the user needs to perform?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539750" y="304800"/>
            <a:ext cx="8299450" cy="476250"/>
          </a:xfrm>
        </p:spPr>
        <p:txBody>
          <a:bodyPr/>
          <a:lstStyle/>
          <a:p>
            <a:r>
              <a:rPr lang="en-US" sz="4000" smtClean="0">
                <a:solidFill>
                  <a:schemeClr val="tx2"/>
                </a:solidFill>
              </a:rPr>
              <a:t>Best Practices for Account Management</a:t>
            </a:r>
          </a:p>
        </p:txBody>
      </p:sp>
      <p:sp>
        <p:nvSpPr>
          <p:cNvPr id="8195" name="Content Placeholder 2"/>
          <p:cNvSpPr>
            <a:spLocks noGrp="1"/>
          </p:cNvSpPr>
          <p:nvPr>
            <p:ph idx="1"/>
          </p:nvPr>
        </p:nvSpPr>
        <p:spPr>
          <a:xfrm>
            <a:off x="539750" y="1733265"/>
            <a:ext cx="8299450" cy="4442109"/>
          </a:xfrm>
        </p:spPr>
        <p:txBody>
          <a:bodyPr/>
          <a:lstStyle/>
          <a:p>
            <a:r>
              <a:rPr lang="en-US" sz="3000" dirty="0" smtClean="0"/>
              <a:t>Create a password policy in /</a:t>
            </a:r>
            <a:r>
              <a:rPr lang="en-US" sz="3000" dirty="0" err="1" smtClean="0"/>
              <a:t>etc</a:t>
            </a:r>
            <a:r>
              <a:rPr lang="en-US" sz="3000" dirty="0" smtClean="0"/>
              <a:t>/</a:t>
            </a:r>
            <a:r>
              <a:rPr lang="en-US" sz="3000" dirty="0" err="1" smtClean="0"/>
              <a:t>login.defs</a:t>
            </a:r>
            <a:r>
              <a:rPr lang="en-US" sz="3000" dirty="0" smtClean="0"/>
              <a:t> file.</a:t>
            </a:r>
          </a:p>
          <a:p>
            <a:r>
              <a:rPr lang="en-US" sz="3000" dirty="0" smtClean="0"/>
              <a:t>Lock user accounts that will not need access for a long period of time.</a:t>
            </a:r>
          </a:p>
          <a:p>
            <a:r>
              <a:rPr lang="en-US" sz="3000" dirty="0" smtClean="0"/>
              <a:t>Set account expiration for temporary accounts.</a:t>
            </a:r>
          </a:p>
          <a:p>
            <a:r>
              <a:rPr lang="en-US" sz="3000" dirty="0" smtClean="0"/>
              <a:t>Remove user and service accounts that are no longer being used.</a:t>
            </a:r>
          </a:p>
          <a:p>
            <a:r>
              <a:rPr lang="en-US" sz="3000" dirty="0" smtClean="0"/>
              <a:t>Monitor account usage and login attempts.</a:t>
            </a:r>
          </a:p>
          <a:p>
            <a:endParaRPr lang="en-US" sz="32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539750" y="1635125"/>
          <a:ext cx="8299451" cy="4615109"/>
        </p:xfrm>
        <a:graphic>
          <a:graphicData uri="http://schemas.openxmlformats.org/drawingml/2006/table">
            <a:tbl>
              <a:tblPr firstRow="1" bandRow="1">
                <a:tableStyleId>{5C22544A-7EE6-4342-B048-85BDC9FD1C3A}</a:tableStyleId>
              </a:tblPr>
              <a:tblGrid>
                <a:gridCol w="2837631"/>
                <a:gridCol w="2831690"/>
                <a:gridCol w="2630130"/>
              </a:tblGrid>
              <a:tr h="683189">
                <a:tc>
                  <a:txBody>
                    <a:bodyPr/>
                    <a:lstStyle/>
                    <a:p>
                      <a:pPr algn="ctr"/>
                      <a:r>
                        <a:rPr lang="en-US" sz="2400" dirty="0" smtClean="0"/>
                        <a:t>System Account</a:t>
                      </a:r>
                    </a:p>
                  </a:txBody>
                  <a:tcPr/>
                </a:tc>
                <a:tc>
                  <a:txBody>
                    <a:bodyPr/>
                    <a:lstStyle/>
                    <a:p>
                      <a:pPr algn="ctr"/>
                      <a:r>
                        <a:rPr lang="en-US" sz="2400" dirty="0" smtClean="0"/>
                        <a:t>Service Account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lt1"/>
                          </a:solidFill>
                          <a:latin typeface="+mn-lt"/>
                          <a:ea typeface="+mn-ea"/>
                          <a:cs typeface="+mn-cs"/>
                        </a:rPr>
                        <a:t>Regular Account</a:t>
                      </a:r>
                    </a:p>
                  </a:txBody>
                  <a:tcPr/>
                </a:tc>
              </a:tr>
              <a:tr h="1305872">
                <a:tc>
                  <a:txBody>
                    <a:bodyPr/>
                    <a:lstStyle/>
                    <a:p>
                      <a:r>
                        <a:rPr lang="en-US" sz="2000" dirty="0" smtClean="0"/>
                        <a:t>Created when the operating system is installed </a:t>
                      </a:r>
                    </a:p>
                  </a:txBody>
                  <a:tcPr/>
                </a:tc>
                <a:tc>
                  <a:txBody>
                    <a:bodyPr/>
                    <a:lstStyle/>
                    <a:p>
                      <a:r>
                        <a:rPr lang="en-US" sz="2000" dirty="0" smtClean="0"/>
                        <a:t>Created automatically when installing a service using a package management program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n-lt"/>
                          <a:ea typeface="+mn-ea"/>
                          <a:cs typeface="+mn-cs"/>
                        </a:rPr>
                        <a:t>Created by root or an account with privileged access</a:t>
                      </a:r>
                    </a:p>
                  </a:txBody>
                  <a:tcPr/>
                </a:tc>
              </a:tr>
              <a:tr h="407387">
                <a:tc>
                  <a:txBody>
                    <a:bodyPr/>
                    <a:lstStyle/>
                    <a:p>
                      <a:r>
                        <a:rPr lang="en-US" sz="2000" dirty="0" smtClean="0"/>
                        <a:t>Users and groups &lt; 100</a:t>
                      </a:r>
                    </a:p>
                  </a:txBody>
                  <a:tcPr/>
                </a:tc>
                <a:tc>
                  <a:txBody>
                    <a:bodyPr/>
                    <a:lstStyle/>
                    <a:p>
                      <a:r>
                        <a:rPr lang="en-US" sz="2000" dirty="0" smtClean="0"/>
                        <a:t>Users and groups &lt; 500</a:t>
                      </a:r>
                    </a:p>
                  </a:txBody>
                  <a:tcPr/>
                </a:tc>
                <a:tc>
                  <a:txBody>
                    <a:bodyPr/>
                    <a:lstStyle/>
                    <a:p>
                      <a:r>
                        <a:rPr lang="en-US" sz="2000" dirty="0" smtClean="0"/>
                        <a:t>Users and groups &gt; 500</a:t>
                      </a:r>
                    </a:p>
                  </a:txBody>
                  <a:tcPr/>
                </a:tc>
              </a:tr>
              <a:tr h="16072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n-lt"/>
                          <a:ea typeface="+mn-ea"/>
                          <a:cs typeface="+mn-cs"/>
                        </a:rPr>
                        <a:t>Login directory typically set to /sbin/nologin or a system command, such as /</a:t>
                      </a:r>
                      <a:r>
                        <a:rPr lang="en-US" sz="2000" kern="1200" dirty="0" err="1" smtClean="0">
                          <a:solidFill>
                            <a:schemeClr val="dk1"/>
                          </a:solidFill>
                          <a:latin typeface="+mn-lt"/>
                          <a:ea typeface="+mn-ea"/>
                          <a:cs typeface="+mn-cs"/>
                        </a:rPr>
                        <a:t>sbin</a:t>
                      </a:r>
                      <a:r>
                        <a:rPr lang="en-US" sz="2000" kern="1200" smtClean="0">
                          <a:solidFill>
                            <a:schemeClr val="dk1"/>
                          </a:solidFill>
                          <a:latin typeface="+mn-lt"/>
                          <a:ea typeface="+mn-ea"/>
                          <a:cs typeface="+mn-cs"/>
                        </a:rPr>
                        <a:t>/shutdown</a:t>
                      </a:r>
                      <a:endParaRPr lang="en-US" sz="2000" kern="1200" dirty="0" smtClean="0">
                        <a:solidFill>
                          <a:schemeClr val="dk1"/>
                        </a:solidFill>
                        <a:latin typeface="+mn-lt"/>
                        <a:ea typeface="+mn-ea"/>
                        <a:cs typeface="+mn-cs"/>
                      </a:endParaRPr>
                    </a:p>
                  </a:txBody>
                  <a:tcPr/>
                </a:tc>
                <a:tc>
                  <a:txBody>
                    <a:bodyPr/>
                    <a:lstStyle/>
                    <a:p>
                      <a:r>
                        <a:rPr lang="en-US" sz="2000" dirty="0" smtClean="0"/>
                        <a:t>Login directory mostly set to /sbin/nologin but may also be set to a typical login shell, such as /bin/bash</a:t>
                      </a:r>
                    </a:p>
                  </a:txBody>
                  <a:tcPr/>
                </a:tc>
                <a:tc>
                  <a:txBody>
                    <a:bodyPr/>
                    <a:lstStyle/>
                    <a:p>
                      <a:r>
                        <a:rPr lang="en-US" sz="2000" dirty="0" smtClean="0"/>
                        <a:t>Login directory set to /bin/bash</a:t>
                      </a:r>
                    </a:p>
                  </a:txBody>
                  <a:tcPr/>
                </a:tc>
              </a:tr>
            </a:tbl>
          </a:graphicData>
        </a:graphic>
      </p:graphicFrame>
      <p:sp>
        <p:nvSpPr>
          <p:cNvPr id="9240" name="Title 1"/>
          <p:cNvSpPr>
            <a:spLocks noGrp="1"/>
          </p:cNvSpPr>
          <p:nvPr>
            <p:ph type="title"/>
          </p:nvPr>
        </p:nvSpPr>
        <p:spPr>
          <a:xfrm>
            <a:off x="539750" y="304800"/>
            <a:ext cx="8299450" cy="1196975"/>
          </a:xfrm>
        </p:spPr>
        <p:txBody>
          <a:bodyPr/>
          <a:lstStyle/>
          <a:p>
            <a:r>
              <a:rPr lang="en-US" sz="4000" smtClean="0">
                <a:solidFill>
                  <a:schemeClr val="tx2"/>
                </a:solidFill>
              </a:rPr>
              <a:t>System, Service, and Regular User Accounts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457200" y="1752600"/>
            <a:ext cx="8001000" cy="3127375"/>
          </a:xfrm>
        </p:spPr>
        <p:txBody>
          <a:bodyPr/>
          <a:lstStyle/>
          <a:p>
            <a:pPr algn="ctr"/>
            <a:r>
              <a:rPr lang="en-US" sz="4000" dirty="0" smtClean="0">
                <a:solidFill>
                  <a:schemeClr val="tx1"/>
                </a:solidFill>
              </a:rPr>
              <a:t/>
            </a:r>
            <a:br>
              <a:rPr lang="en-US" sz="4000" dirty="0" smtClean="0">
                <a:solidFill>
                  <a:schemeClr val="tx1"/>
                </a:solidFill>
              </a:rPr>
            </a:br>
            <a:r>
              <a:rPr lang="en-US" sz="4000" dirty="0" smtClean="0">
                <a:solidFill>
                  <a:schemeClr val="tx1"/>
                </a:solidFill>
              </a:rPr>
              <a:t>DISCOVER: PROCESS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539750" y="304800"/>
            <a:ext cx="8299450" cy="476250"/>
          </a:xfrm>
        </p:spPr>
        <p:txBody>
          <a:bodyPr/>
          <a:lstStyle/>
          <a:p>
            <a:r>
              <a:rPr lang="en-US" sz="4000" smtClean="0"/>
              <a:t>Establishing a User Account Policy</a:t>
            </a:r>
            <a:endParaRPr lang="en-US" sz="4000" smtClean="0">
              <a:solidFill>
                <a:schemeClr val="tx2"/>
              </a:solidFill>
            </a:endParaRPr>
          </a:p>
        </p:txBody>
      </p:sp>
      <p:graphicFrame>
        <p:nvGraphicFramePr>
          <p:cNvPr id="5" name="Content Placeholder 6"/>
          <p:cNvGraphicFramePr>
            <a:graphicFrameLocks noGrp="1"/>
          </p:cNvGraphicFramePr>
          <p:nvPr>
            <p:ph idx="1"/>
          </p:nvPr>
        </p:nvGraphicFramePr>
        <p:xfrm>
          <a:off x="539750" y="1760561"/>
          <a:ext cx="8299450" cy="4367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PSPROPS" val="doc-id:164124"/>
  <p:tag name="PRESENTATION_PLAYLIST_COUNT" val="0"/>
  <p:tag name="PRESENTATION_PRESENTER_SLIDE_LEVEL" val="0"/>
  <p:tag name="ART_ENCODE_TYPE" val="0"/>
  <p:tag name="ART_ENCODE_INDEX" val="1"/>
  <p:tag name="PUBLISH_TITLE" val="PM 2006"/>
  <p:tag name="ARTICULATE_PUBLISH_PATH" val="C:\Documents and Settings\Josh Bersin\My Documents\_Bersin Files\_PRESENTATIONS\2006_05_PMLAUNCH\PM 2006"/>
  <p:tag name="ARTICULATE_LOGO" val="Bersin-Logo2.gif"/>
  <p:tag name="ARTICULATE_PRESENTER" val="Josh Bersin"/>
  <p:tag name="ARTICULATE_PRESENTER_GUID" val="AF8D0DB1-D4D4-4749-BE26-AB8CCB5FD1C7"/>
  <p:tag name="ARTICULATE_LMS" val="0"/>
  <p:tag name="LMS_PUBLISH" val="No"/>
  <p:tag name="PLAYERLOGOHEIGHT" val="94"/>
  <p:tag name="PLAYERLOGOWIDTH" val="244"/>
  <p:tag name="LAUNCHINNEWWINDOW" val="1"/>
  <p:tag name="LASTPUBLISHED" val="C:\Documents and Settings\Josh Bersin\My Documents\_Bersin Files\_PRESENTATIONS\2006_05_PMLAUNCH\PM 2006\PM 2006\launcher.html"/>
  <p:tag name="MMPROD_NEXTUNIQUEID" val="10009"/>
  <p:tag name="MMPROD_UIDATA" val="&lt;database version=&quot;7.0&quot;&gt;&lt;object type=&quot;1&quot; unique_id=&quot;10001&quot;&gt;&lt;property id=&quot;20141&quot; value=&quot;PM 2006&quot;/&gt;&lt;object type=&quot;8&quot; unique_id=&quot;10002&quot;&gt;&lt;/object&gt;&lt;object type=&quot;2&quot; unique_id=&quot;10003&quot;&gt;&lt;object type=&quot;3&quot; unique_id=&quot;10004&quot;&gt;&lt;property id=&quot;20148&quot; value=&quot;5&quot;/&gt;&lt;property id=&quot;20300&quot; value=&quot;Slide 1 - &amp;quot;Cummins Presentation&amp;#x0D;&amp;#x0A;High-Impact Learning Organizations &amp;#x0D;&amp;#x0A;&amp;#x0D;&amp;#x0A;WhatWorks® In the Management, Governance, and Operations &quot;/&gt;&lt;property id=&quot;20302&quot; value=&quot;0&quot;/&gt;&lt;property id=&quot;20307&quot; value=&quot;1507&quot;/&gt;&lt;/object&gt;&lt;object type=&quot;3&quot; unique_id=&quot;10006&quot;&gt;&lt;property id=&quot;20148&quot; value=&quot;5&quot;/&gt;&lt;property id=&quot;20300&quot; value=&quot;Slide 2 - &amp;quot;Bersin WhatWorks® Methodology&amp;quot;&quot;/&gt;&lt;property id=&quot;20302&quot; value=&quot;0&quot;/&gt;&lt;property id=&quot;20307&quot; value=&quot;1509&quot;/&gt;&lt;/object&gt;&lt;object type=&quot;3&quot; unique_id=&quot;10008&quot;&gt;&lt;property id=&quot;20148&quot; value=&quot;5&quot;/&gt;&lt;property id=&quot;20300&quot; value=&quot;Slide 6 - &amp;quot;The Corporate L&amp;amp;D Marketplace&amp;quot;&quot;/&gt;&lt;property id=&quot;20302&quot; value=&quot;0&quot;/&gt;&lt;property id=&quot;20307&quot; value=&quot;1486&quot;/&gt;&lt;/object&gt;&lt;object type=&quot;3&quot; unique_id=&quot;10011&quot;&gt;&lt;property id=&quot;20148&quot; value=&quot;5&quot;/&gt;&lt;property id=&quot;20300&quot; value=&quot;Slide 7 - &amp;quot;Current Workforce Demographics&amp;quot;&quot;/&gt;&lt;property id=&quot;20302&quot; value=&quot;0&quot;/&gt;&lt;property id=&quot;20307&quot; value=&quot;1513&quot;/&gt;&lt;/object&gt;&lt;object type=&quot;3&quot; unique_id=&quot;10013&quot;&gt;&lt;property id=&quot;20148&quot; value=&quot;5&quot;/&gt;&lt;property id=&quot;20300&quot; value=&quot;Slide 8 - &amp;quot;Today’s Worker&amp;quot;&quot;/&gt;&lt;property id=&quot;20302&quot; value=&quot;0&quot;/&gt;&lt;property id=&quot;20307&quot; value=&quot;1520&quot;/&gt;&lt;/object&gt;&lt;object type=&quot;3&quot; unique_id=&quot;10015&quot;&gt;&lt;property id=&quot;20148&quot; value=&quot;5&quot;/&gt;&lt;property id=&quot;20300&quot; value=&quot;Slide 9 - &amp;quot;Forces for Change in Corporate L&amp;amp;D&amp;quot;&quot;/&gt;&lt;property id=&quot;20302&quot; value=&quot;0&quot;/&gt;&lt;property id=&quot;20307&quot; value=&quot;1479&quot;/&gt;&lt;/object&gt;&lt;object type=&quot;3&quot; unique_id=&quot;10018&quot;&gt;&lt;property id=&quot;20148&quot; value=&quot;5&quot;/&gt;&lt;property id=&quot;20300&quot; value=&quot;Slide 10 - &amp;quot;High Impact Learning Organization&amp;#x0D;&amp;#x0A;How we create business impact&amp;quot;&quot;/&gt;&lt;property id=&quot;20302&quot; value=&quot;0&quot;/&gt;&lt;property id=&quot;20307&quot; value=&quot;1485&quot;/&gt;&lt;/object&gt;&lt;object type=&quot;3&quot; unique_id=&quot;10030&quot;&gt;&lt;property id=&quot;20148&quot; value=&quot;5&quot;/&gt;&lt;property id=&quot;20300&quot; value=&quot;Slide 11 - &amp;quot;High Impact Governance&amp;quot;&quot;/&gt;&lt;property id=&quot;20302&quot; value=&quot;0&quot;/&gt;&lt;property id=&quot;20307&quot; value=&quot;1523&quot;/&gt;&lt;/object&gt;&lt;object type=&quot;3&quot; unique_id=&quot;10031&quot;&gt;&lt;property id=&quot;20148&quot; value=&quot;5&quot;/&gt;&lt;property id=&quot;20300&quot; value=&quot;Slide 12 - &amp;quot;High Impact Governance Process&amp;quot;&quot;/&gt;&lt;property id=&quot;20302&quot; value=&quot;0&quot;/&gt;&lt;property id=&quot;20307&quot; value=&quot;1527&quot;/&gt;&lt;/object&gt;&lt;object type=&quot;3&quot; unique_id=&quot;10033&quot;&gt;&lt;property id=&quot;20148&quot; value=&quot;5&quot;/&gt;&lt;property id=&quot;20300&quot; value=&quot;Slide 13 - &amp;quot;Strategy Alignment Process&amp;quot;&quot;/&gt;&lt;property id=&quot;20302&quot; value=&quot;0&quot;/&gt;&lt;property id=&quot;20307&quot; value=&quot;1572&quot;/&gt;&lt;/object&gt;&lt;object type=&quot;3&quot; unique_id=&quot;10036&quot;&gt;&lt;property id=&quot;20148&quot; value=&quot;5&quot;/&gt;&lt;property id=&quot;20300&quot; value=&quot;Slide 14 - &amp;quot;A Working Federated Model&amp;quot;&quot;/&gt;&lt;property id=&quot;20302&quot; value=&quot;0&quot;/&gt;&lt;property id=&quot;20307&quot; value=&quot;1528&quot;/&gt;&lt;/object&gt;&lt;object type=&quot;3&quot; unique_id=&quot;10970&quot;&gt;&lt;property id=&quot;20148&quot; value=&quot;5&quot;/&gt;&lt;property id=&quot;20300&quot; value=&quot;Slide 3&quot;/&gt;&lt;property id=&quot;20307&quot; value=&quot;1573&quot;/&gt;&lt;/object&gt;&lt;object type=&quot;3&quot; unique_id=&quot;10971&quot;&gt;&lt;property id=&quot;20148&quot; value=&quot;5&quot;/&gt;&lt;property id=&quot;20300&quot; value=&quot;Slide 4 - &amp;quot;Business Needs Leading to Training Requirements&amp;quot;&quot;/&gt;&lt;property id=&quot;20307&quot; value=&quot;1574&quot;/&gt;&lt;/object&gt;&lt;object type=&quot;3&quot; unique_id=&quot;10972&quot;&gt;&lt;property id=&quot;20148&quot; value=&quot;5&quot;/&gt;&lt;property id=&quot;20300&quot; value=&quot;Slide 5 - &amp;quot;Context - Training &amp;amp; Development: &amp;#x0D;&amp;#x0A;Sample Interventions&amp;quot;&quot;/&gt;&lt;property id=&quot;20307&quot; value=&quot;1575&quot;/&gt;&lt;/object&gt;&lt;/object&gt;&lt;object type=&quot;4&quot; unique_id=&quot;10310&quot;&gt;&lt;property id=&quot;28&quot; value=&quot;1000&quot;/&gt;&lt;object type=&quot;5&quot; unique_id=&quot;1001&quot;&gt;&lt;/object&gt;&lt;/object&gt;&lt;/object&gt;&lt;/database&gt;"/>
  <p:tag name="SECTOMILLISECCONVERTED" val="1"/>
</p:tagLst>
</file>

<file path=ppt/theme/theme1.xml><?xml version="1.0" encoding="utf-8"?>
<a:theme xmlns:a="http://schemas.openxmlformats.org/drawingml/2006/main" name="Blank Presentation">
  <a:themeElements>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3366"/>
        </a:dk2>
        <a:lt2>
          <a:srgbClr val="A1A8AD"/>
        </a:lt2>
        <a:accent1>
          <a:srgbClr val="A8C77F"/>
        </a:accent1>
        <a:accent2>
          <a:srgbClr val="547933"/>
        </a:accent2>
        <a:accent3>
          <a:srgbClr val="FFFFFF"/>
        </a:accent3>
        <a:accent4>
          <a:srgbClr val="000000"/>
        </a:accent4>
        <a:accent5>
          <a:srgbClr val="D1E0C0"/>
        </a:accent5>
        <a:accent6>
          <a:srgbClr val="4B6D2D"/>
        </a:accent6>
        <a:hlink>
          <a:srgbClr val="E6851A"/>
        </a:hlink>
        <a:folHlink>
          <a:srgbClr val="9C1F2E"/>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4D7D35"/>
        </a:dk2>
        <a:lt2>
          <a:srgbClr val="91B3BD"/>
        </a:lt2>
        <a:accent1>
          <a:srgbClr val="49699D"/>
        </a:accent1>
        <a:accent2>
          <a:srgbClr val="D2E0BA"/>
        </a:accent2>
        <a:accent3>
          <a:srgbClr val="FFFFFF"/>
        </a:accent3>
        <a:accent4>
          <a:srgbClr val="000000"/>
        </a:accent4>
        <a:accent5>
          <a:srgbClr val="B1B9CC"/>
        </a:accent5>
        <a:accent6>
          <a:srgbClr val="BECBA8"/>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4D7D35"/>
        </a:dk2>
        <a:lt2>
          <a:srgbClr val="91B3BD"/>
        </a:lt2>
        <a:accent1>
          <a:srgbClr val="49699D"/>
        </a:accent1>
        <a:accent2>
          <a:srgbClr val="C57F21"/>
        </a:accent2>
        <a:accent3>
          <a:srgbClr val="FFFFFF"/>
        </a:accent3>
        <a:accent4>
          <a:srgbClr val="000000"/>
        </a:accent4>
        <a:accent5>
          <a:srgbClr val="B1B9CC"/>
        </a:accent5>
        <a:accent6>
          <a:srgbClr val="B2721D"/>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6">
        <a:dk1>
          <a:srgbClr val="003366"/>
        </a:dk1>
        <a:lt1>
          <a:srgbClr val="FFFFFF"/>
        </a:lt1>
        <a:dk2>
          <a:srgbClr val="204F91"/>
        </a:dk2>
        <a:lt2>
          <a:srgbClr val="A1A8AD"/>
        </a:lt2>
        <a:accent1>
          <a:srgbClr val="73B244"/>
        </a:accent1>
        <a:accent2>
          <a:srgbClr val="932121"/>
        </a:accent2>
        <a:accent3>
          <a:srgbClr val="FFFFFF"/>
        </a:accent3>
        <a:accent4>
          <a:srgbClr val="002A56"/>
        </a:accent4>
        <a:accent5>
          <a:srgbClr val="BCD5B0"/>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7">
        <a:dk1>
          <a:srgbClr val="003366"/>
        </a:dk1>
        <a:lt1>
          <a:srgbClr val="FFFFFF"/>
        </a:lt1>
        <a:dk2>
          <a:srgbClr val="204F91"/>
        </a:dk2>
        <a:lt2>
          <a:srgbClr val="A1A8AD"/>
        </a:lt2>
        <a:accent1>
          <a:srgbClr val="D7D214"/>
        </a:accent1>
        <a:accent2>
          <a:srgbClr val="932121"/>
        </a:accent2>
        <a:accent3>
          <a:srgbClr val="FFFFFF"/>
        </a:accent3>
        <a:accent4>
          <a:srgbClr val="002A56"/>
        </a:accent4>
        <a:accent5>
          <a:srgbClr val="E8E5AA"/>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8">
        <a:dk1>
          <a:srgbClr val="000000"/>
        </a:dk1>
        <a:lt1>
          <a:srgbClr val="FFFFFF"/>
        </a:lt1>
        <a:dk2>
          <a:srgbClr val="4D7D35"/>
        </a:dk2>
        <a:lt2>
          <a:srgbClr val="91B3BD"/>
        </a:lt2>
        <a:accent1>
          <a:srgbClr val="49699D"/>
        </a:accent1>
        <a:accent2>
          <a:srgbClr val="DD9043"/>
        </a:accent2>
        <a:accent3>
          <a:srgbClr val="FFFFFF"/>
        </a:accent3>
        <a:accent4>
          <a:srgbClr val="000000"/>
        </a:accent4>
        <a:accent5>
          <a:srgbClr val="B1B9CC"/>
        </a:accent5>
        <a:accent6>
          <a:srgbClr val="C8823C"/>
        </a:accent6>
        <a:hlink>
          <a:srgbClr val="704A6E"/>
        </a:hlink>
        <a:folHlink>
          <a:srgbClr val="9480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569862757D4DE44893AB3F20D4900D1" ma:contentTypeVersion="0" ma:contentTypeDescription="Create a new document." ma:contentTypeScope="" ma:versionID="de924425f64a35fd3e6bdf165bb16c0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C179457-D557-43E5-8F5D-F70BD37A9867}">
  <ds:schemaRefs>
    <ds:schemaRef ds:uri="http://schemas.microsoft.com/office/2006/metadata/longProperties"/>
  </ds:schemaRefs>
</ds:datastoreItem>
</file>

<file path=customXml/itemProps2.xml><?xml version="1.0" encoding="utf-8"?>
<ds:datastoreItem xmlns:ds="http://schemas.openxmlformats.org/officeDocument/2006/customXml" ds:itemID="{1EB8639A-8193-41A3-B88D-30381B1E59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CECAD152-6884-41ED-8A64-FF729E225FD5}">
  <ds:schemaRefs>
    <ds:schemaRef ds:uri="http://purl.org/dc/elements/1.1/"/>
    <ds:schemaRef ds:uri="http://purl.org/dc/dcmitype/"/>
    <ds:schemaRef ds:uri="http://purl.org/dc/terms/"/>
    <ds:schemaRef ds:uri="http://www.w3.org/XML/1998/namespace"/>
    <ds:schemaRef ds:uri="http://schemas.microsoft.com/office/2006/documentManagement/types"/>
    <ds:schemaRef ds:uri="http://schemas.microsoft.com/office/2006/metadata/properties"/>
    <ds:schemaRef ds:uri="http://schemas.openxmlformats.org/package/2006/metadata/core-properties"/>
  </ds:schemaRefs>
</ds:datastoreItem>
</file>

<file path=customXml/itemProps4.xml><?xml version="1.0" encoding="utf-8"?>
<ds:datastoreItem xmlns:ds="http://schemas.openxmlformats.org/officeDocument/2006/customXml" ds:itemID="{4CA79F13-E1AA-4D61-B102-462BE46595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23073</TotalTime>
  <Words>1131</Words>
  <Application>Microsoft Office PowerPoint</Application>
  <PresentationFormat>On-screen Show (4:3)</PresentationFormat>
  <Paragraphs>159</Paragraphs>
  <Slides>25</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ＭＳ Ｐゴシック</vt:lpstr>
      <vt:lpstr>Arial</vt:lpstr>
      <vt:lpstr>Times</vt:lpstr>
      <vt:lpstr>Times New Roman</vt:lpstr>
      <vt:lpstr>Wingdings</vt:lpstr>
      <vt:lpstr>Blank Presentation</vt:lpstr>
      <vt:lpstr>PowerPoint Presentation</vt:lpstr>
      <vt:lpstr>Learning Objective</vt:lpstr>
      <vt:lpstr>Key Concepts</vt:lpstr>
      <vt:lpstr> DISCOVER: CONCEPTS</vt:lpstr>
      <vt:lpstr>Defining the User Account Policy</vt:lpstr>
      <vt:lpstr>Best Practices for Account Management</vt:lpstr>
      <vt:lpstr>System, Service, and Regular User Accounts</vt:lpstr>
      <vt:lpstr> DISCOVER: PROCESS</vt:lpstr>
      <vt:lpstr>Establishing a User Account Policy</vt:lpstr>
      <vt:lpstr>Managing Password Change and Expiration Dates</vt:lpstr>
      <vt:lpstr>Using sudo Command</vt:lpstr>
      <vt:lpstr> DISCOVER: ROLES</vt:lpstr>
      <vt:lpstr>Linux System Administrator</vt:lpstr>
      <vt:lpstr>Files with Access Control List (ACL) Permissions</vt:lpstr>
      <vt:lpstr> DISCOVER: CONTEXTS</vt:lpstr>
      <vt:lpstr>Group Account</vt:lpstr>
      <vt:lpstr> DISCOVER: RATIONALE</vt:lpstr>
      <vt:lpstr>Using PAM</vt:lpstr>
      <vt:lpstr>PAM-related Packages on Ubuntu</vt:lpstr>
      <vt:lpstr>Summary</vt:lpstr>
      <vt:lpstr>Virtual Lab</vt:lpstr>
      <vt:lpstr> OPTIONAL SLIDES</vt:lpstr>
      <vt:lpstr>User Privileges as a Member of Special Groups</vt:lpstr>
      <vt:lpstr>Failed Remote Login Attempts</vt:lpstr>
      <vt:lpstr>PolicyKit Authorizations Tool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E-Learning</dc:title>
  <dc:creator>Alamofire13</dc:creator>
  <cp:lastModifiedBy>Kimberly Lindros</cp:lastModifiedBy>
  <cp:revision>3160</cp:revision>
  <cp:lastPrinted>2008-07-07T18:08:55Z</cp:lastPrinted>
  <dcterms:created xsi:type="dcterms:W3CDTF">2010-11-29T20:28:33Z</dcterms:created>
  <dcterms:modified xsi:type="dcterms:W3CDTF">2014-08-26T00:20:48Z</dcterms:modified>
</cp:coreProperties>
</file>