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33"/>
  </p:notesMasterIdLst>
  <p:handoutMasterIdLst>
    <p:handoutMasterId r:id="rId34"/>
  </p:handoutMasterIdLst>
  <p:sldIdLst>
    <p:sldId id="1507" r:id="rId6"/>
    <p:sldId id="1514" r:id="rId7"/>
    <p:sldId id="1517" r:id="rId8"/>
    <p:sldId id="1512" r:id="rId9"/>
    <p:sldId id="1508" r:id="rId10"/>
    <p:sldId id="1536" r:id="rId11"/>
    <p:sldId id="1522" r:id="rId12"/>
    <p:sldId id="1518" r:id="rId13"/>
    <p:sldId id="1523" r:id="rId14"/>
    <p:sldId id="1524" r:id="rId15"/>
    <p:sldId id="1526" r:id="rId16"/>
    <p:sldId id="1534" r:id="rId17"/>
    <p:sldId id="1519" r:id="rId18"/>
    <p:sldId id="1520" r:id="rId19"/>
    <p:sldId id="1537" r:id="rId20"/>
    <p:sldId id="1538" r:id="rId21"/>
    <p:sldId id="1529" r:id="rId22"/>
    <p:sldId id="1528" r:id="rId23"/>
    <p:sldId id="1530" r:id="rId24"/>
    <p:sldId id="1527" r:id="rId25"/>
    <p:sldId id="1532" r:id="rId26"/>
    <p:sldId id="1533" r:id="rId27"/>
    <p:sldId id="1521" r:id="rId28"/>
    <p:sldId id="1513" r:id="rId29"/>
    <p:sldId id="1531" r:id="rId30"/>
    <p:sldId id="1516" r:id="rId31"/>
    <p:sldId id="1540" r:id="rId32"/>
  </p:sldIdLst>
  <p:sldSz cx="9144000" cy="6858000" type="screen4x3"/>
  <p:notesSz cx="7010400" cy="92964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BC9"/>
    <a:srgbClr val="D2E4B2"/>
    <a:srgbClr val="DDDDDD"/>
    <a:srgbClr val="FFCCFF"/>
    <a:srgbClr val="FFCCCC"/>
    <a:srgbClr val="423498"/>
    <a:srgbClr val="FFFF00"/>
    <a:srgbClr val="B4E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51" autoAdjust="0"/>
    <p:restoredTop sz="93250" autoAdjust="0"/>
  </p:normalViewPr>
  <p:slideViewPr>
    <p:cSldViewPr snapToGrid="0" snapToObjects="1">
      <p:cViewPr varScale="1">
        <p:scale>
          <a:sx n="66" d="100"/>
          <a:sy n="66" d="100"/>
        </p:scale>
        <p:origin x="1572" y="60"/>
      </p:cViewPr>
      <p:guideLst>
        <p:guide orient="horz" pos="192"/>
        <p:guide orient="horz" pos="2748"/>
        <p:guide pos="4627"/>
        <p:guide pos="1452"/>
        <p:guide pos="2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774"/>
    </p:cViewPr>
  </p:sorterViewPr>
  <p:notesViewPr>
    <p:cSldViewPr snapToGrid="0" snapToObjects="1">
      <p:cViewPr varScale="1">
        <p:scale>
          <a:sx n="66" d="100"/>
          <a:sy n="66" d="100"/>
        </p:scale>
        <p:origin x="-3222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FFD08-597C-4C2C-9720-E0E0540FE21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E3BE01-DBC2-4943-AC8C-DEC93509DA09}">
      <dgm:prSet phldrT="[Text]" custT="1"/>
      <dgm:spPr/>
      <dgm:t>
        <a:bodyPr/>
        <a:lstStyle/>
        <a:p>
          <a:r>
            <a:rPr lang="en-US" sz="3600" dirty="0" smtClean="0"/>
            <a:t>Pros</a:t>
          </a:r>
          <a:endParaRPr lang="en-US" sz="3600" dirty="0"/>
        </a:p>
      </dgm:t>
    </dgm:pt>
    <dgm:pt modelId="{CB8A66FC-470D-4117-A913-00362B0237FF}" type="parTrans" cxnId="{7DDC05FB-9180-4CB3-9647-4A00B90802ED}">
      <dgm:prSet/>
      <dgm:spPr/>
      <dgm:t>
        <a:bodyPr/>
        <a:lstStyle/>
        <a:p>
          <a:endParaRPr lang="en-US"/>
        </a:p>
      </dgm:t>
    </dgm:pt>
    <dgm:pt modelId="{55F5608D-0A8C-4630-B48F-E01D206EA91A}" type="sibTrans" cxnId="{7DDC05FB-9180-4CB3-9647-4A00B90802ED}">
      <dgm:prSet/>
      <dgm:spPr/>
      <dgm:t>
        <a:bodyPr/>
        <a:lstStyle/>
        <a:p>
          <a:endParaRPr lang="en-US"/>
        </a:p>
      </dgm:t>
    </dgm:pt>
    <dgm:pt modelId="{887AF323-1B1E-4892-A60D-8B2530DD3D8A}">
      <dgm:prSet phldrT="[Text]"/>
      <dgm:spPr/>
      <dgm:t>
        <a:bodyPr/>
        <a:lstStyle/>
        <a:p>
          <a:r>
            <a:rPr lang="en-US" dirty="0" smtClean="0"/>
            <a:t>Simple to implement</a:t>
          </a:r>
          <a:endParaRPr lang="en-US" dirty="0"/>
        </a:p>
      </dgm:t>
    </dgm:pt>
    <dgm:pt modelId="{79B26174-01FA-45EA-A141-5BE551FEF99E}" type="parTrans" cxnId="{73BDD34F-453F-4A18-803F-9B964E6010AC}">
      <dgm:prSet/>
      <dgm:spPr/>
      <dgm:t>
        <a:bodyPr/>
        <a:lstStyle/>
        <a:p>
          <a:endParaRPr lang="en-US"/>
        </a:p>
      </dgm:t>
    </dgm:pt>
    <dgm:pt modelId="{5719DD52-52AA-4C13-90B4-F5AD68914C73}" type="sibTrans" cxnId="{73BDD34F-453F-4A18-803F-9B964E6010AC}">
      <dgm:prSet/>
      <dgm:spPr/>
      <dgm:t>
        <a:bodyPr/>
        <a:lstStyle/>
        <a:p>
          <a:endParaRPr lang="en-US"/>
        </a:p>
      </dgm:t>
    </dgm:pt>
    <dgm:pt modelId="{955D9FAD-602E-47F1-A4C5-8BA7AF87F93E}">
      <dgm:prSet phldrT="[Text]" custT="1"/>
      <dgm:spPr/>
      <dgm:t>
        <a:bodyPr/>
        <a:lstStyle/>
        <a:p>
          <a:r>
            <a:rPr lang="en-US" sz="3600" dirty="0" smtClean="0"/>
            <a:t>Cons</a:t>
          </a:r>
          <a:endParaRPr lang="en-US" sz="3600" dirty="0"/>
        </a:p>
      </dgm:t>
    </dgm:pt>
    <dgm:pt modelId="{6D3AB248-75F8-4013-BEA7-6E2C1E5CFB72}" type="parTrans" cxnId="{67DACBCE-2E48-421A-A9FF-131BE23382AE}">
      <dgm:prSet/>
      <dgm:spPr/>
      <dgm:t>
        <a:bodyPr/>
        <a:lstStyle/>
        <a:p>
          <a:endParaRPr lang="en-US"/>
        </a:p>
      </dgm:t>
    </dgm:pt>
    <dgm:pt modelId="{92EE588D-3239-49C9-AE4D-6F98BAE5BC82}" type="sibTrans" cxnId="{67DACBCE-2E48-421A-A9FF-131BE23382AE}">
      <dgm:prSet/>
      <dgm:spPr/>
      <dgm:t>
        <a:bodyPr/>
        <a:lstStyle/>
        <a:p>
          <a:endParaRPr lang="en-US"/>
        </a:p>
      </dgm:t>
    </dgm:pt>
    <dgm:pt modelId="{4C326913-802E-4DC2-B4BF-EDF0805B2976}">
      <dgm:prSet phldrT="[Text]"/>
      <dgm:spPr/>
      <dgm:t>
        <a:bodyPr/>
        <a:lstStyle/>
        <a:p>
          <a:r>
            <a:rPr lang="en-US" dirty="0" smtClean="0"/>
            <a:t>All data in </a:t>
          </a:r>
          <a:r>
            <a:rPr lang="en-US" dirty="0" err="1" smtClean="0"/>
            <a:t>filesystem</a:t>
          </a:r>
          <a:r>
            <a:rPr lang="en-US" dirty="0" smtClean="0"/>
            <a:t> is encrypted, including data you don’t want encrypted</a:t>
          </a:r>
          <a:endParaRPr lang="en-US" dirty="0"/>
        </a:p>
      </dgm:t>
    </dgm:pt>
    <dgm:pt modelId="{D25AB4D1-A30F-4F80-A906-14D55766D961}" type="parTrans" cxnId="{9238D679-FDD4-4927-9D24-BA5E995817F4}">
      <dgm:prSet/>
      <dgm:spPr/>
      <dgm:t>
        <a:bodyPr/>
        <a:lstStyle/>
        <a:p>
          <a:endParaRPr lang="en-US"/>
        </a:p>
      </dgm:t>
    </dgm:pt>
    <dgm:pt modelId="{F4133D76-A296-4C9B-97D5-7DF913832AC5}" type="sibTrans" cxnId="{9238D679-FDD4-4927-9D24-BA5E995817F4}">
      <dgm:prSet/>
      <dgm:spPr/>
      <dgm:t>
        <a:bodyPr/>
        <a:lstStyle/>
        <a:p>
          <a:endParaRPr lang="en-US"/>
        </a:p>
      </dgm:t>
    </dgm:pt>
    <dgm:pt modelId="{EFEFE401-090A-4AE6-97DF-F53135FA6579}">
      <dgm:prSet/>
      <dgm:spPr/>
      <dgm:t>
        <a:bodyPr/>
        <a:lstStyle/>
        <a:p>
          <a:r>
            <a:rPr lang="en-US" dirty="0" smtClean="0"/>
            <a:t>Transparent to the user</a:t>
          </a:r>
          <a:endParaRPr lang="en-US" dirty="0"/>
        </a:p>
      </dgm:t>
    </dgm:pt>
    <dgm:pt modelId="{093F1087-370E-4F2E-881A-8DA33A9C1BE4}" type="parTrans" cxnId="{CED61764-E206-423D-8DF7-197B406F03F8}">
      <dgm:prSet/>
      <dgm:spPr/>
      <dgm:t>
        <a:bodyPr/>
        <a:lstStyle/>
        <a:p>
          <a:endParaRPr lang="en-US"/>
        </a:p>
      </dgm:t>
    </dgm:pt>
    <dgm:pt modelId="{FE33A6EC-957D-445B-8569-2DE9E126B97E}" type="sibTrans" cxnId="{CED61764-E206-423D-8DF7-197B406F03F8}">
      <dgm:prSet/>
      <dgm:spPr/>
      <dgm:t>
        <a:bodyPr/>
        <a:lstStyle/>
        <a:p>
          <a:endParaRPr lang="en-US"/>
        </a:p>
      </dgm:t>
    </dgm:pt>
    <dgm:pt modelId="{A94D01B5-57CA-4BBF-9F89-B0B4D580D689}">
      <dgm:prSet/>
      <dgm:spPr/>
      <dgm:t>
        <a:bodyPr/>
        <a:lstStyle/>
        <a:p>
          <a:r>
            <a:rPr lang="en-US" dirty="0" smtClean="0"/>
            <a:t>Difficult to hack</a:t>
          </a:r>
          <a:endParaRPr lang="en-US" dirty="0"/>
        </a:p>
      </dgm:t>
    </dgm:pt>
    <dgm:pt modelId="{B4DE7143-D991-4410-9BA1-63B44A945ED0}" type="parTrans" cxnId="{A6A83789-9B40-41B0-9D57-FBF572371516}">
      <dgm:prSet/>
      <dgm:spPr/>
      <dgm:t>
        <a:bodyPr/>
        <a:lstStyle/>
        <a:p>
          <a:endParaRPr lang="en-US"/>
        </a:p>
      </dgm:t>
    </dgm:pt>
    <dgm:pt modelId="{896C2C13-5611-4BC1-9769-8B668E9CDA9B}" type="sibTrans" cxnId="{A6A83789-9B40-41B0-9D57-FBF572371516}">
      <dgm:prSet/>
      <dgm:spPr/>
      <dgm:t>
        <a:bodyPr/>
        <a:lstStyle/>
        <a:p>
          <a:endParaRPr lang="en-US"/>
        </a:p>
      </dgm:t>
    </dgm:pt>
    <dgm:pt modelId="{0A1030E6-68C3-402E-BAE9-CCFB4B29006B}">
      <dgm:prSet/>
      <dgm:spPr/>
      <dgm:t>
        <a:bodyPr/>
        <a:lstStyle/>
        <a:p>
          <a:r>
            <a:rPr lang="en-US" dirty="0" smtClean="0"/>
            <a:t>Resizing the </a:t>
          </a:r>
          <a:r>
            <a:rPr lang="en-US" dirty="0" err="1" smtClean="0"/>
            <a:t>filesystem</a:t>
          </a:r>
          <a:r>
            <a:rPr lang="en-US" dirty="0" smtClean="0"/>
            <a:t> later is difficult</a:t>
          </a:r>
          <a:endParaRPr lang="en-US" dirty="0"/>
        </a:p>
      </dgm:t>
    </dgm:pt>
    <dgm:pt modelId="{6655F83A-C4C5-492D-9DA1-09E2666164DC}" type="parTrans" cxnId="{9E5ECAE5-DE57-4CDA-A4B4-8944C1148CE6}">
      <dgm:prSet/>
      <dgm:spPr/>
      <dgm:t>
        <a:bodyPr/>
        <a:lstStyle/>
        <a:p>
          <a:endParaRPr lang="en-US"/>
        </a:p>
      </dgm:t>
    </dgm:pt>
    <dgm:pt modelId="{C5F3A56E-BD5E-4119-B4A3-9075FEB1F1B9}" type="sibTrans" cxnId="{9E5ECAE5-DE57-4CDA-A4B4-8944C1148CE6}">
      <dgm:prSet/>
      <dgm:spPr/>
      <dgm:t>
        <a:bodyPr/>
        <a:lstStyle/>
        <a:p>
          <a:endParaRPr lang="en-US"/>
        </a:p>
      </dgm:t>
    </dgm:pt>
    <dgm:pt modelId="{2D84AC86-3117-4DD2-8ED7-330EF04740F8}" type="pres">
      <dgm:prSet presAssocID="{EFEFFD08-597C-4C2C-9720-E0E0540FE21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61481F-C1DB-4DCE-858F-62E7A0F03B23}" type="pres">
      <dgm:prSet presAssocID="{B4E3BE01-DBC2-4943-AC8C-DEC93509DA09}" presName="linNode" presStyleCnt="0"/>
      <dgm:spPr/>
    </dgm:pt>
    <dgm:pt modelId="{A0F8C935-EA70-415D-A6CC-09767F244748}" type="pres">
      <dgm:prSet presAssocID="{B4E3BE01-DBC2-4943-AC8C-DEC93509DA09}" presName="parentShp" presStyleLbl="node1" presStyleIdx="0" presStyleCnt="2" custScaleX="550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08799-7048-4E6E-923A-FE2FBA75A492}" type="pres">
      <dgm:prSet presAssocID="{B4E3BE01-DBC2-4943-AC8C-DEC93509DA09}" presName="childShp" presStyleLbl="bgAccFollowNode1" presStyleIdx="0" presStyleCnt="2" custScaleX="128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0CC96-7FF0-4AF1-9A1B-BFD027ED26AC}" type="pres">
      <dgm:prSet presAssocID="{55F5608D-0A8C-4630-B48F-E01D206EA91A}" presName="spacing" presStyleCnt="0"/>
      <dgm:spPr/>
    </dgm:pt>
    <dgm:pt modelId="{236BAAA0-CE40-4F08-BD69-975E48C7C7DD}" type="pres">
      <dgm:prSet presAssocID="{955D9FAD-602E-47F1-A4C5-8BA7AF87F93E}" presName="linNode" presStyleCnt="0"/>
      <dgm:spPr/>
    </dgm:pt>
    <dgm:pt modelId="{38BC592B-E8D9-43B4-9F11-EACDB8F13551}" type="pres">
      <dgm:prSet presAssocID="{955D9FAD-602E-47F1-A4C5-8BA7AF87F93E}" presName="parentShp" presStyleLbl="node1" presStyleIdx="1" presStyleCnt="2" custScaleX="550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B43FC-BD13-4874-8CB3-52384C067E05}" type="pres">
      <dgm:prSet presAssocID="{955D9FAD-602E-47F1-A4C5-8BA7AF87F93E}" presName="childShp" presStyleLbl="bgAccFollowNode1" presStyleIdx="1" presStyleCnt="2" custScaleX="128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D19D30-E4FB-4EE5-8378-DA44C99D42CB}" type="presOf" srcId="{955D9FAD-602E-47F1-A4C5-8BA7AF87F93E}" destId="{38BC592B-E8D9-43B4-9F11-EACDB8F13551}" srcOrd="0" destOrd="0" presId="urn:microsoft.com/office/officeart/2005/8/layout/vList6"/>
    <dgm:cxn modelId="{BB58577A-0630-49CA-B660-9DFB5A5D050F}" type="presOf" srcId="{887AF323-1B1E-4892-A60D-8B2530DD3D8A}" destId="{2C408799-7048-4E6E-923A-FE2FBA75A492}" srcOrd="0" destOrd="0" presId="urn:microsoft.com/office/officeart/2005/8/layout/vList6"/>
    <dgm:cxn modelId="{73BDD34F-453F-4A18-803F-9B964E6010AC}" srcId="{B4E3BE01-DBC2-4943-AC8C-DEC93509DA09}" destId="{887AF323-1B1E-4892-A60D-8B2530DD3D8A}" srcOrd="0" destOrd="0" parTransId="{79B26174-01FA-45EA-A141-5BE551FEF99E}" sibTransId="{5719DD52-52AA-4C13-90B4-F5AD68914C73}"/>
    <dgm:cxn modelId="{9E5ECAE5-DE57-4CDA-A4B4-8944C1148CE6}" srcId="{955D9FAD-602E-47F1-A4C5-8BA7AF87F93E}" destId="{0A1030E6-68C3-402E-BAE9-CCFB4B29006B}" srcOrd="1" destOrd="0" parTransId="{6655F83A-C4C5-492D-9DA1-09E2666164DC}" sibTransId="{C5F3A56E-BD5E-4119-B4A3-9075FEB1F1B9}"/>
    <dgm:cxn modelId="{A6A83789-9B40-41B0-9D57-FBF572371516}" srcId="{B4E3BE01-DBC2-4943-AC8C-DEC93509DA09}" destId="{A94D01B5-57CA-4BBF-9F89-B0B4D580D689}" srcOrd="2" destOrd="0" parTransId="{B4DE7143-D991-4410-9BA1-63B44A945ED0}" sibTransId="{896C2C13-5611-4BC1-9769-8B668E9CDA9B}"/>
    <dgm:cxn modelId="{DE27DC8D-138B-412A-9120-19A668944D6F}" type="presOf" srcId="{4C326913-802E-4DC2-B4BF-EDF0805B2976}" destId="{5CDB43FC-BD13-4874-8CB3-52384C067E05}" srcOrd="0" destOrd="0" presId="urn:microsoft.com/office/officeart/2005/8/layout/vList6"/>
    <dgm:cxn modelId="{B9FE099B-6F0A-412B-877E-4D9E1F016E3F}" type="presOf" srcId="{EFEFE401-090A-4AE6-97DF-F53135FA6579}" destId="{2C408799-7048-4E6E-923A-FE2FBA75A492}" srcOrd="0" destOrd="1" presId="urn:microsoft.com/office/officeart/2005/8/layout/vList6"/>
    <dgm:cxn modelId="{67DACBCE-2E48-421A-A9FF-131BE23382AE}" srcId="{EFEFFD08-597C-4C2C-9720-E0E0540FE218}" destId="{955D9FAD-602E-47F1-A4C5-8BA7AF87F93E}" srcOrd="1" destOrd="0" parTransId="{6D3AB248-75F8-4013-BEA7-6E2C1E5CFB72}" sibTransId="{92EE588D-3239-49C9-AE4D-6F98BAE5BC82}"/>
    <dgm:cxn modelId="{52EBC333-7C32-43E3-872B-2FA1CEE3A4DB}" type="presOf" srcId="{A94D01B5-57CA-4BBF-9F89-B0B4D580D689}" destId="{2C408799-7048-4E6E-923A-FE2FBA75A492}" srcOrd="0" destOrd="2" presId="urn:microsoft.com/office/officeart/2005/8/layout/vList6"/>
    <dgm:cxn modelId="{9AC23272-1A93-48E1-B0EB-07183338CD72}" type="presOf" srcId="{B4E3BE01-DBC2-4943-AC8C-DEC93509DA09}" destId="{A0F8C935-EA70-415D-A6CC-09767F244748}" srcOrd="0" destOrd="0" presId="urn:microsoft.com/office/officeart/2005/8/layout/vList6"/>
    <dgm:cxn modelId="{7DDC05FB-9180-4CB3-9647-4A00B90802ED}" srcId="{EFEFFD08-597C-4C2C-9720-E0E0540FE218}" destId="{B4E3BE01-DBC2-4943-AC8C-DEC93509DA09}" srcOrd="0" destOrd="0" parTransId="{CB8A66FC-470D-4117-A913-00362B0237FF}" sibTransId="{55F5608D-0A8C-4630-B48F-E01D206EA91A}"/>
    <dgm:cxn modelId="{CED61764-E206-423D-8DF7-197B406F03F8}" srcId="{B4E3BE01-DBC2-4943-AC8C-DEC93509DA09}" destId="{EFEFE401-090A-4AE6-97DF-F53135FA6579}" srcOrd="1" destOrd="0" parTransId="{093F1087-370E-4F2E-881A-8DA33A9C1BE4}" sibTransId="{FE33A6EC-957D-445B-8569-2DE9E126B97E}"/>
    <dgm:cxn modelId="{B9E29B40-BEAD-41A5-AC8E-47D74049F423}" type="presOf" srcId="{0A1030E6-68C3-402E-BAE9-CCFB4B29006B}" destId="{5CDB43FC-BD13-4874-8CB3-52384C067E05}" srcOrd="0" destOrd="1" presId="urn:microsoft.com/office/officeart/2005/8/layout/vList6"/>
    <dgm:cxn modelId="{9238D679-FDD4-4927-9D24-BA5E995817F4}" srcId="{955D9FAD-602E-47F1-A4C5-8BA7AF87F93E}" destId="{4C326913-802E-4DC2-B4BF-EDF0805B2976}" srcOrd="0" destOrd="0" parTransId="{D25AB4D1-A30F-4F80-A906-14D55766D961}" sibTransId="{F4133D76-A296-4C9B-97D5-7DF913832AC5}"/>
    <dgm:cxn modelId="{84D9F9A9-2ED3-4E47-904E-64FCAD620541}" type="presOf" srcId="{EFEFFD08-597C-4C2C-9720-E0E0540FE218}" destId="{2D84AC86-3117-4DD2-8ED7-330EF04740F8}" srcOrd="0" destOrd="0" presId="urn:microsoft.com/office/officeart/2005/8/layout/vList6"/>
    <dgm:cxn modelId="{E0FDF0CA-BCF6-4226-B60E-B7918AFE246A}" type="presParOf" srcId="{2D84AC86-3117-4DD2-8ED7-330EF04740F8}" destId="{D661481F-C1DB-4DCE-858F-62E7A0F03B23}" srcOrd="0" destOrd="0" presId="urn:microsoft.com/office/officeart/2005/8/layout/vList6"/>
    <dgm:cxn modelId="{9685404A-1133-4969-9935-E7269F5629AC}" type="presParOf" srcId="{D661481F-C1DB-4DCE-858F-62E7A0F03B23}" destId="{A0F8C935-EA70-415D-A6CC-09767F244748}" srcOrd="0" destOrd="0" presId="urn:microsoft.com/office/officeart/2005/8/layout/vList6"/>
    <dgm:cxn modelId="{0752C4FB-998B-44F2-A6B8-F185CE0732D8}" type="presParOf" srcId="{D661481F-C1DB-4DCE-858F-62E7A0F03B23}" destId="{2C408799-7048-4E6E-923A-FE2FBA75A492}" srcOrd="1" destOrd="0" presId="urn:microsoft.com/office/officeart/2005/8/layout/vList6"/>
    <dgm:cxn modelId="{BF59F1DA-1197-4FCE-9853-4CD494B79750}" type="presParOf" srcId="{2D84AC86-3117-4DD2-8ED7-330EF04740F8}" destId="{D930CC96-7FF0-4AF1-9A1B-BFD027ED26AC}" srcOrd="1" destOrd="0" presId="urn:microsoft.com/office/officeart/2005/8/layout/vList6"/>
    <dgm:cxn modelId="{DFF907E6-7F46-4C51-A130-AD5870A44DAD}" type="presParOf" srcId="{2D84AC86-3117-4DD2-8ED7-330EF04740F8}" destId="{236BAAA0-CE40-4F08-BD69-975E48C7C7DD}" srcOrd="2" destOrd="0" presId="urn:microsoft.com/office/officeart/2005/8/layout/vList6"/>
    <dgm:cxn modelId="{5CF02657-669C-4144-B222-1B5C3CF96E56}" type="presParOf" srcId="{236BAAA0-CE40-4F08-BD69-975E48C7C7DD}" destId="{38BC592B-E8D9-43B4-9F11-EACDB8F13551}" srcOrd="0" destOrd="0" presId="urn:microsoft.com/office/officeart/2005/8/layout/vList6"/>
    <dgm:cxn modelId="{B64AE9C2-843B-4464-AE63-E1370FC61A9D}" type="presParOf" srcId="{236BAAA0-CE40-4F08-BD69-975E48C7C7DD}" destId="{5CDB43FC-BD13-4874-8CB3-52384C067E0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96A39FE-456A-479A-9617-11169BBEA55A}" type="datetime1">
              <a:rPr lang="en-US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57B64A6-9D58-4F7F-A78E-544AC4D52E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27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E88B39-BEEC-442A-A998-8FA3663C2A20}" type="datetime1">
              <a:rPr lang="en-US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DA6A41D-302C-41D2-84D6-90511754A3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1108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080C8475-D05F-4BEA-9EFE-6329D0ACFC16}" type="slidenum">
              <a:rPr lang="en-US" smtClean="0"/>
              <a:pPr defTabSz="931863"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247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BC1892EE-3674-433C-BC7F-690059D8FE3C}" type="slidenum">
              <a:rPr lang="en-US" smtClean="0">
                <a:latin typeface="Arial" charset="0"/>
              </a:rPr>
              <a:pPr defTabSz="931863"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8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C99DA638-F543-4FE7-9394-73BEF7AB579C}" type="slidenum">
              <a:rPr lang="en-US" smtClean="0">
                <a:latin typeface="Arial" charset="0"/>
              </a:rPr>
              <a:pPr defTabSz="931863"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5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450"/>
              </a:spcBef>
              <a:buClr>
                <a:srgbClr val="ED6E2E"/>
              </a:buClr>
              <a:buFont typeface="Wingdings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ea typeface="DejaVu Sans" charset="0"/>
                <a:cs typeface="DejaVu Sans" charset="0"/>
              </a:rPr>
              <a:t>What is it? </a:t>
            </a:r>
          </a:p>
          <a:p>
            <a:pPr>
              <a:spcBef>
                <a:spcPts val="450"/>
              </a:spcBef>
              <a:buClr>
                <a:srgbClr val="ED6E2E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ea typeface="DejaVu Sans" charset="0"/>
                <a:cs typeface="DejaVu Sans" charset="0"/>
              </a:rPr>
              <a:t>A filesystem standard designed to be used by various distributions such as Fedora, Ubuntu, and Debian. It is also used by distributions that package software for installing to UNIX-like systems, such as Apache.</a:t>
            </a:r>
          </a:p>
          <a:p>
            <a:pPr marL="454025" lvl="1">
              <a:spcBef>
                <a:spcPts val="45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Clr>
                <a:srgbClr val="ED6E2E"/>
              </a:buClr>
              <a:buFont typeface="Wingdings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ea typeface="DejaVu Sans" charset="0"/>
                <a:cs typeface="DejaVu Sans" charset="0"/>
              </a:rPr>
              <a:t>What is the purpose? </a:t>
            </a:r>
          </a:p>
          <a:p>
            <a:pPr>
              <a:spcBef>
                <a:spcPts val="450"/>
              </a:spcBef>
              <a:buClr>
                <a:srgbClr val="ED6E2E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ea typeface="DejaVu Sans" charset="0"/>
                <a:cs typeface="DejaVu Sans" charset="0"/>
              </a:rPr>
              <a:t>To have a uniform standard for all users. If each distribution followed a different standard then it would be difficult to work efficiently across various Linux distributions and to locate files that are necessary to run an application.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2B42AA80-BC9C-4844-AADE-34BB42A1D417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24C8D921-1B0F-4A50-8F41-1AD2A5AE28CA}" type="slidenum">
              <a:rPr lang="en-US" smtClean="0"/>
              <a:pPr defTabSz="931863"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923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450"/>
              </a:spcBef>
              <a:buClr>
                <a:srgbClr val="ED6E2E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ea typeface="DejaVu Sans" charset="0"/>
              <a:cs typeface="DejaVu Sans" charset="0"/>
            </a:endParaRP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B1E922F3-E531-468F-89A2-3F3A138AD39A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CD7DDE6F-1017-4149-9E86-2EA85034B6AE}" type="slidenum">
              <a:rPr lang="en-US" smtClean="0"/>
              <a:pPr defTabSz="931863"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4040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450"/>
              </a:spcBef>
              <a:buClr>
                <a:srgbClr val="ED6E2E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ea typeface="DejaVu Sans" charset="0"/>
              <a:cs typeface="DejaVu Sans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65E6E646-94E0-46DE-AE29-2AE838977EB4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D90D16DC-3E23-4D96-ACDC-6F81AD008083}" type="slidenum">
              <a:rPr lang="en-US" smtClean="0"/>
              <a:pPr defTabSz="931863"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8128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4E88B39-BEEC-442A-A998-8FA3663C2A20}" type="datetime1">
              <a:rPr lang="en-US" smtClean="0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6A41D-302C-41D2-84D6-90511754A3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2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your educational institution included the Jones &amp; Bartlett labs as part of the course curriculum, use this script to introduce the lab: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"In this lesson, you learned how to use file and folder permissions to secure the information stored in those locations. You reviewed the common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filesystem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hierarchy standard directory configuration, discussed how to control access with file and folder ownership and permissions, and were introduced to Linux encryption tools for files, directories,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filesystems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 lab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incorporates security hardening for file systems and user access to mounted file systems. In this lab, you will mount a file system that does not have execute permissions on the CentOS Linux Server. You also will mount a remote file system and set quotas for users of mounted file systems."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4E88B39-BEEC-442A-A998-8FA3663C2A20}" type="datetime1">
              <a:rPr lang="en-US" smtClean="0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6A41D-302C-41D2-84D6-90511754A3B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9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70553" y="6346588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g2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81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F3F6D55A-A9EB-484E-B9F2-BFD180DB179E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5250" y="6478588"/>
            <a:ext cx="330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smtClean="0">
                <a:solidFill>
                  <a:schemeClr val="bg1"/>
                </a:solidFill>
              </a:rPr>
              <a:t>Security Strategies in Linux Platforms and Applications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4"/>
          <p:cNvSpPr txBox="1"/>
          <p:nvPr userDrawn="1"/>
        </p:nvSpPr>
        <p:spPr>
          <a:xfrm>
            <a:off x="4170553" y="6396251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4" r:id="rId2"/>
    <p:sldLayoutId id="214748400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1638" y="2133600"/>
            <a:ext cx="8348662" cy="3096232"/>
          </a:xfrm>
        </p:spPr>
        <p:txBody>
          <a:bodyPr/>
          <a:lstStyle/>
          <a:p>
            <a:pPr algn="ctr"/>
            <a:r>
              <a:rPr lang="en-US" sz="4000" b="1" dirty="0" smtClean="0"/>
              <a:t>Security Strategies in Linux Platforms and Applications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Lesson 5</a:t>
            </a:r>
          </a:p>
          <a:p>
            <a:pPr algn="ctr"/>
            <a:r>
              <a:rPr lang="en-US" b="1" dirty="0" err="1"/>
              <a:t>Filesystems</a:t>
            </a:r>
            <a:r>
              <a:rPr lang="en-US" b="1" dirty="0"/>
              <a:t>, Volumes, and </a:t>
            </a:r>
            <a:r>
              <a:rPr lang="en-US" b="1" dirty="0" smtClean="0"/>
              <a:t>Encryption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rgbClr val="204F91"/>
                </a:solidFill>
              </a:rPr>
              <a:t>Pros and Cons of </a:t>
            </a:r>
            <a:r>
              <a:rPr lang="en-US" sz="4000" dirty="0" err="1" smtClean="0">
                <a:solidFill>
                  <a:srgbClr val="204F91"/>
                </a:solidFill>
              </a:rPr>
              <a:t>Filesystem</a:t>
            </a:r>
            <a:r>
              <a:rPr lang="en-US" sz="4000" dirty="0" smtClean="0">
                <a:solidFill>
                  <a:srgbClr val="204F91"/>
                </a:solidFill>
              </a:rPr>
              <a:t> Encryption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698726"/>
              </p:ext>
            </p:extLst>
          </p:nvPr>
        </p:nvGraphicFramePr>
        <p:xfrm>
          <a:off x="539750" y="1797268"/>
          <a:ext cx="8299450" cy="41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rgbClr val="204F91"/>
                </a:solidFill>
              </a:rPr>
              <a:t>Securing a Filesystem Using FHS</a:t>
            </a:r>
            <a:r>
              <a:rPr lang="en-US" sz="4000" smtClean="0"/>
              <a:t/>
            </a:r>
            <a:br>
              <a:rPr lang="en-US" sz="4000" smtClean="0"/>
            </a:br>
            <a:endParaRPr lang="en-US" sz="4000" smtClean="0">
              <a:solidFill>
                <a:schemeClr val="tx2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39750" y="1473957"/>
            <a:ext cx="8299450" cy="4244217"/>
          </a:xfrm>
        </p:spPr>
        <p:txBody>
          <a:bodyPr/>
          <a:lstStyle/>
          <a:p>
            <a:pPr marL="228600" indent="-228600">
              <a:spcBef>
                <a:spcPts val="450"/>
              </a:spcBef>
              <a:buFont typeface="Wingdings" pitchFamily="2" charset="2"/>
              <a:buChar char="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3000" dirty="0" smtClean="0">
                <a:solidFill>
                  <a:srgbClr val="000000"/>
                </a:solidFill>
              </a:rPr>
              <a:t>Format with an appropriate </a:t>
            </a:r>
            <a:r>
              <a:rPr lang="en-US" sz="3000" dirty="0" err="1" smtClean="0">
                <a:solidFill>
                  <a:srgbClr val="000000"/>
                </a:solidFill>
              </a:rPr>
              <a:t>filesystem</a:t>
            </a:r>
            <a:r>
              <a:rPr lang="en-US" sz="3000" dirty="0" smtClean="0">
                <a:solidFill>
                  <a:srgbClr val="000000"/>
                </a:solidFill>
              </a:rPr>
              <a:t> type.</a:t>
            </a:r>
          </a:p>
          <a:p>
            <a:pPr marL="228600" indent="-228600">
              <a:spcBef>
                <a:spcPts val="450"/>
              </a:spcBef>
              <a:buFont typeface="Wingdings" pitchFamily="2" charset="2"/>
              <a:buChar char="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3000" dirty="0" smtClean="0">
                <a:solidFill>
                  <a:srgbClr val="000000"/>
                </a:solidFill>
              </a:rPr>
              <a:t>Confine to read-only if there is no need for users to write or edit data.</a:t>
            </a:r>
          </a:p>
          <a:p>
            <a:pPr marL="228600" indent="-228600">
              <a:spcBef>
                <a:spcPts val="450"/>
              </a:spcBef>
              <a:buFont typeface="Wingdings" pitchFamily="2" charset="2"/>
              <a:buChar char="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3000" dirty="0" smtClean="0">
                <a:solidFill>
                  <a:srgbClr val="000000"/>
                </a:solidFill>
              </a:rPr>
              <a:t>Restrict executing files in the /</a:t>
            </a:r>
            <a:r>
              <a:rPr lang="en-US" sz="3000" dirty="0" err="1" smtClean="0">
                <a:solidFill>
                  <a:srgbClr val="000000"/>
                </a:solidFill>
              </a:rPr>
              <a:t>tmp</a:t>
            </a:r>
            <a:r>
              <a:rPr lang="en-US" sz="3000" dirty="0" smtClean="0">
                <a:solidFill>
                  <a:srgbClr val="000000"/>
                </a:solidFill>
              </a:rPr>
              <a:t>/ directory.</a:t>
            </a:r>
          </a:p>
          <a:p>
            <a:pPr marL="228600" indent="-228600">
              <a:spcBef>
                <a:spcPts val="450"/>
              </a:spcBef>
              <a:buFont typeface="Wingdings" pitchFamily="2" charset="2"/>
              <a:buChar char="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3000" dirty="0" smtClean="0">
                <a:solidFill>
                  <a:srgbClr val="000000"/>
                </a:solidFill>
              </a:rPr>
              <a:t>Encrypt directories that contain sensitive data.</a:t>
            </a:r>
          </a:p>
          <a:p>
            <a:pPr marL="228600" indent="-228600">
              <a:spcBef>
                <a:spcPts val="450"/>
              </a:spcBef>
              <a:buFont typeface="Wingdings" pitchFamily="2" charset="2"/>
              <a:buChar char="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3000" dirty="0" smtClean="0">
                <a:solidFill>
                  <a:srgbClr val="000000"/>
                </a:solidFill>
              </a:rPr>
              <a:t>Consider using quotas.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smtClean="0"/>
              <a:t>Configuring Remote Mounting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99450" cy="4652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87350" y="1600200"/>
            <a:ext cx="8299450" cy="4652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4170363"/>
            <a:ext cx="1028700" cy="858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170363"/>
            <a:ext cx="1028700" cy="858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536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114800"/>
            <a:ext cx="1028700" cy="858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536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884363"/>
            <a:ext cx="1028700" cy="858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1296988"/>
            <a:ext cx="38862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Data server with an </a:t>
            </a:r>
            <a:r>
              <a:rPr lang="en-US"/>
              <a:t>Network File System (</a:t>
            </a:r>
            <a:r>
              <a:rPr lang="en-US">
                <a:solidFill>
                  <a:srgbClr val="000000"/>
                </a:solidFill>
              </a:rPr>
              <a:t>NFS) share</a:t>
            </a: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3703638" y="2057400"/>
            <a:ext cx="4800600" cy="685800"/>
          </a:xfrm>
          <a:prstGeom prst="roundRect">
            <a:avLst>
              <a:gd name="adj" fmla="val 139"/>
            </a:avLst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/share *.is418.local.(ro,all_squash)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537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114800"/>
            <a:ext cx="1028700" cy="858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4572000" y="1600200"/>
            <a:ext cx="38862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/etc/exports file on data.is418.local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180975" y="2560638"/>
            <a:ext cx="2514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data.is418.local</a:t>
            </a:r>
          </a:p>
        </p:txBody>
      </p:sp>
      <p:sp>
        <p:nvSpPr>
          <p:cNvPr id="15374" name="AutoShape 13"/>
          <p:cNvSpPr>
            <a:spLocks noChangeArrowheads="1"/>
          </p:cNvSpPr>
          <p:nvPr/>
        </p:nvSpPr>
        <p:spPr bwMode="auto">
          <a:xfrm>
            <a:off x="3581400" y="5029200"/>
            <a:ext cx="5105400" cy="762000"/>
          </a:xfrm>
          <a:prstGeom prst="roundRect">
            <a:avLst>
              <a:gd name="adj" fmla="val 139"/>
            </a:avLst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data.is418.local:/share /data  nfs   defaults  0  0</a:t>
            </a:r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>
            <a:off x="1138238" y="2743200"/>
            <a:ext cx="923925" cy="1600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>
            <a:off x="2057400" y="2743200"/>
            <a:ext cx="228600" cy="1600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>
            <a:off x="2514600" y="2514600"/>
            <a:ext cx="685800" cy="1828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>
            <a:off x="2514600" y="2514600"/>
            <a:ext cx="1828800" cy="1600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5029200" y="4389438"/>
            <a:ext cx="3886200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Entry on each client server's /etc/fstab file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325438" y="5151438"/>
            <a:ext cx="2514600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Web servers mount the share at boot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Enabling Quotas</a:t>
            </a:r>
          </a:p>
        </p:txBody>
      </p:sp>
      <p:grpSp>
        <p:nvGrpSpPr>
          <p:cNvPr id="16387" name="Group 8"/>
          <p:cNvGrpSpPr>
            <a:grpSpLocks/>
          </p:cNvGrpSpPr>
          <p:nvPr/>
        </p:nvGrpSpPr>
        <p:grpSpPr bwMode="auto">
          <a:xfrm>
            <a:off x="539750" y="1019175"/>
            <a:ext cx="8299450" cy="5099050"/>
            <a:chOff x="539749" y="1019372"/>
            <a:chExt cx="8299452" cy="5099472"/>
          </a:xfrm>
        </p:grpSpPr>
        <p:sp>
          <p:nvSpPr>
            <p:cNvPr id="10" name="Freeform 9"/>
            <p:cNvSpPr/>
            <p:nvPr/>
          </p:nvSpPr>
          <p:spPr>
            <a:xfrm>
              <a:off x="539749" y="5202781"/>
              <a:ext cx="8299452" cy="916063"/>
            </a:xfrm>
            <a:custGeom>
              <a:avLst/>
              <a:gdLst>
                <a:gd name="connsiteX0" fmla="*/ 0 w 8299450"/>
                <a:gd name="connsiteY0" fmla="*/ 0 h 915688"/>
                <a:gd name="connsiteX1" fmla="*/ 8299450 w 8299450"/>
                <a:gd name="connsiteY1" fmla="*/ 0 h 915688"/>
                <a:gd name="connsiteX2" fmla="*/ 8299450 w 8299450"/>
                <a:gd name="connsiteY2" fmla="*/ 915688 h 915688"/>
                <a:gd name="connsiteX3" fmla="*/ 0 w 8299450"/>
                <a:gd name="connsiteY3" fmla="*/ 915688 h 915688"/>
                <a:gd name="connsiteX4" fmla="*/ 0 w 8299450"/>
                <a:gd name="connsiteY4" fmla="*/ 0 h 91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9450" h="915688">
                  <a:moveTo>
                    <a:pt x="0" y="0"/>
                  </a:moveTo>
                  <a:lnTo>
                    <a:pt x="8299450" y="0"/>
                  </a:lnTo>
                  <a:lnTo>
                    <a:pt x="8299450" y="915688"/>
                  </a:lnTo>
                  <a:lnTo>
                    <a:pt x="0" y="9156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8016" tIns="128016" rIns="128016" bIns="549233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Step 4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9749" y="5679071"/>
              <a:ext cx="4149726" cy="420722"/>
            </a:xfrm>
            <a:custGeom>
              <a:avLst/>
              <a:gdLst>
                <a:gd name="connsiteX0" fmla="*/ 0 w 4149725"/>
                <a:gd name="connsiteY0" fmla="*/ 0 h 421216"/>
                <a:gd name="connsiteX1" fmla="*/ 4149725 w 4149725"/>
                <a:gd name="connsiteY1" fmla="*/ 0 h 421216"/>
                <a:gd name="connsiteX2" fmla="*/ 4149725 w 4149725"/>
                <a:gd name="connsiteY2" fmla="*/ 421216 h 421216"/>
                <a:gd name="connsiteX3" fmla="*/ 0 w 4149725"/>
                <a:gd name="connsiteY3" fmla="*/ 421216 h 421216"/>
                <a:gd name="connsiteX4" fmla="*/ 0 w 4149725"/>
                <a:gd name="connsiteY4" fmla="*/ 0 h 42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725" h="421216">
                  <a:moveTo>
                    <a:pt x="0" y="0"/>
                  </a:moveTo>
                  <a:lnTo>
                    <a:pt x="4149725" y="0"/>
                  </a:lnTo>
                  <a:lnTo>
                    <a:pt x="4149725" y="421216"/>
                  </a:lnTo>
                  <a:lnTo>
                    <a:pt x="0" y="4212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28016" tIns="22860" rIns="128016" bIns="22860" spcCol="1270" anchor="ctr"/>
            <a:lstStyle/>
            <a:p>
              <a:pPr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Turn quotas on using the command: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689475" y="5679071"/>
              <a:ext cx="4149726" cy="420722"/>
            </a:xfrm>
            <a:custGeom>
              <a:avLst/>
              <a:gdLst>
                <a:gd name="connsiteX0" fmla="*/ 0 w 4149725"/>
                <a:gd name="connsiteY0" fmla="*/ 0 h 421216"/>
                <a:gd name="connsiteX1" fmla="*/ 4149725 w 4149725"/>
                <a:gd name="connsiteY1" fmla="*/ 0 h 421216"/>
                <a:gd name="connsiteX2" fmla="*/ 4149725 w 4149725"/>
                <a:gd name="connsiteY2" fmla="*/ 421216 h 421216"/>
                <a:gd name="connsiteX3" fmla="*/ 0 w 4149725"/>
                <a:gd name="connsiteY3" fmla="*/ 421216 h 421216"/>
                <a:gd name="connsiteX4" fmla="*/ 0 w 4149725"/>
                <a:gd name="connsiteY4" fmla="*/ 0 h 42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725" h="421216">
                  <a:moveTo>
                    <a:pt x="0" y="0"/>
                  </a:moveTo>
                  <a:lnTo>
                    <a:pt x="4149725" y="0"/>
                  </a:lnTo>
                  <a:lnTo>
                    <a:pt x="4149725" y="421216"/>
                  </a:lnTo>
                  <a:lnTo>
                    <a:pt x="0" y="4212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28016" tIns="22860" rIns="128016" bIns="22860" spcCol="1270" anchor="ctr"/>
            <a:lstStyle/>
            <a:p>
              <a:pPr algn="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</a:rPr>
                <a:t>quotaon</a:t>
              </a:r>
              <a:r>
                <a:rPr lang="en-US" dirty="0">
                  <a:solidFill>
                    <a:srgbClr val="000000"/>
                  </a:solidFill>
                </a:rPr>
                <a:t> /home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39749" y="3821542"/>
              <a:ext cx="8299452" cy="1408229"/>
            </a:xfrm>
            <a:custGeom>
              <a:avLst/>
              <a:gdLst>
                <a:gd name="connsiteX0" fmla="*/ 0 w 8299450"/>
                <a:gd name="connsiteY0" fmla="*/ 493239 h 1408329"/>
                <a:gd name="connsiteX1" fmla="*/ 3973684 w 8299450"/>
                <a:gd name="connsiteY1" fmla="*/ 493239 h 1408329"/>
                <a:gd name="connsiteX2" fmla="*/ 3973684 w 8299450"/>
                <a:gd name="connsiteY2" fmla="*/ 352082 h 1408329"/>
                <a:gd name="connsiteX3" fmla="*/ 3797643 w 8299450"/>
                <a:gd name="connsiteY3" fmla="*/ 352082 h 1408329"/>
                <a:gd name="connsiteX4" fmla="*/ 4149725 w 8299450"/>
                <a:gd name="connsiteY4" fmla="*/ 0 h 1408329"/>
                <a:gd name="connsiteX5" fmla="*/ 4501807 w 8299450"/>
                <a:gd name="connsiteY5" fmla="*/ 352082 h 1408329"/>
                <a:gd name="connsiteX6" fmla="*/ 4325766 w 8299450"/>
                <a:gd name="connsiteY6" fmla="*/ 352082 h 1408329"/>
                <a:gd name="connsiteX7" fmla="*/ 4325766 w 8299450"/>
                <a:gd name="connsiteY7" fmla="*/ 493239 h 1408329"/>
                <a:gd name="connsiteX8" fmla="*/ 8299450 w 8299450"/>
                <a:gd name="connsiteY8" fmla="*/ 493239 h 1408329"/>
                <a:gd name="connsiteX9" fmla="*/ 8299450 w 8299450"/>
                <a:gd name="connsiteY9" fmla="*/ 1408329 h 1408329"/>
                <a:gd name="connsiteX10" fmla="*/ 0 w 8299450"/>
                <a:gd name="connsiteY10" fmla="*/ 1408329 h 1408329"/>
                <a:gd name="connsiteX11" fmla="*/ 0 w 8299450"/>
                <a:gd name="connsiteY11" fmla="*/ 493239 h 140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99450" h="1408329">
                  <a:moveTo>
                    <a:pt x="8299450" y="915090"/>
                  </a:moveTo>
                  <a:lnTo>
                    <a:pt x="4325766" y="915090"/>
                  </a:lnTo>
                  <a:lnTo>
                    <a:pt x="4325766" y="1056247"/>
                  </a:lnTo>
                  <a:lnTo>
                    <a:pt x="4501807" y="1056247"/>
                  </a:lnTo>
                  <a:lnTo>
                    <a:pt x="4149725" y="1408328"/>
                  </a:lnTo>
                  <a:lnTo>
                    <a:pt x="3797643" y="1056247"/>
                  </a:lnTo>
                  <a:lnTo>
                    <a:pt x="3973684" y="1056247"/>
                  </a:lnTo>
                  <a:lnTo>
                    <a:pt x="3973684" y="915090"/>
                  </a:lnTo>
                  <a:lnTo>
                    <a:pt x="0" y="915090"/>
                  </a:lnTo>
                  <a:lnTo>
                    <a:pt x="0" y="1"/>
                  </a:lnTo>
                  <a:lnTo>
                    <a:pt x="8299450" y="1"/>
                  </a:lnTo>
                  <a:lnTo>
                    <a:pt x="8299450" y="91509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8017" tIns="128016" rIns="128016" bIns="1042023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Step 3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39749" y="4302594"/>
              <a:ext cx="4149726" cy="520743"/>
            </a:xfrm>
            <a:custGeom>
              <a:avLst/>
              <a:gdLst>
                <a:gd name="connsiteX0" fmla="*/ 0 w 4149725"/>
                <a:gd name="connsiteY0" fmla="*/ 0 h 421090"/>
                <a:gd name="connsiteX1" fmla="*/ 4149725 w 4149725"/>
                <a:gd name="connsiteY1" fmla="*/ 0 h 421090"/>
                <a:gd name="connsiteX2" fmla="*/ 4149725 w 4149725"/>
                <a:gd name="connsiteY2" fmla="*/ 421090 h 421090"/>
                <a:gd name="connsiteX3" fmla="*/ 0 w 4149725"/>
                <a:gd name="connsiteY3" fmla="*/ 421090 h 421090"/>
                <a:gd name="connsiteX4" fmla="*/ 0 w 4149725"/>
                <a:gd name="connsiteY4" fmla="*/ 0 h 42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725" h="421090">
                  <a:moveTo>
                    <a:pt x="0" y="0"/>
                  </a:moveTo>
                  <a:lnTo>
                    <a:pt x="4149725" y="0"/>
                  </a:lnTo>
                  <a:lnTo>
                    <a:pt x="4149725" y="421090"/>
                  </a:lnTo>
                  <a:lnTo>
                    <a:pt x="0" y="4210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28016" tIns="22860" rIns="128016" bIns="22860" spcCol="1270" anchor="ctr"/>
            <a:lstStyle/>
            <a:p>
              <a:pPr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Initialize the quota database using the command :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689475" y="4302594"/>
              <a:ext cx="4149726" cy="520743"/>
            </a:xfrm>
            <a:custGeom>
              <a:avLst/>
              <a:gdLst>
                <a:gd name="connsiteX0" fmla="*/ 0 w 4149725"/>
                <a:gd name="connsiteY0" fmla="*/ 0 h 421090"/>
                <a:gd name="connsiteX1" fmla="*/ 4149725 w 4149725"/>
                <a:gd name="connsiteY1" fmla="*/ 0 h 421090"/>
                <a:gd name="connsiteX2" fmla="*/ 4149725 w 4149725"/>
                <a:gd name="connsiteY2" fmla="*/ 421090 h 421090"/>
                <a:gd name="connsiteX3" fmla="*/ 0 w 4149725"/>
                <a:gd name="connsiteY3" fmla="*/ 421090 h 421090"/>
                <a:gd name="connsiteX4" fmla="*/ 0 w 4149725"/>
                <a:gd name="connsiteY4" fmla="*/ 0 h 42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725" h="421090">
                  <a:moveTo>
                    <a:pt x="0" y="0"/>
                  </a:moveTo>
                  <a:lnTo>
                    <a:pt x="4149725" y="0"/>
                  </a:lnTo>
                  <a:lnTo>
                    <a:pt x="4149725" y="421090"/>
                  </a:lnTo>
                  <a:lnTo>
                    <a:pt x="0" y="4210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28016" tIns="22860" rIns="128016" bIns="22860" spcCol="1270" anchor="ctr"/>
            <a:lstStyle/>
            <a:p>
              <a:pPr algn="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</a:rPr>
                <a:t>quotacheck</a:t>
              </a:r>
              <a:r>
                <a:rPr lang="en-US" dirty="0">
                  <a:solidFill>
                    <a:srgbClr val="000000"/>
                  </a:solidFill>
                </a:rPr>
                <a:t> –cm /home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9749" y="2413312"/>
              <a:ext cx="8299452" cy="1408230"/>
            </a:xfrm>
            <a:custGeom>
              <a:avLst/>
              <a:gdLst>
                <a:gd name="connsiteX0" fmla="*/ 0 w 8299450"/>
                <a:gd name="connsiteY0" fmla="*/ 493239 h 1408329"/>
                <a:gd name="connsiteX1" fmla="*/ 3973684 w 8299450"/>
                <a:gd name="connsiteY1" fmla="*/ 493239 h 1408329"/>
                <a:gd name="connsiteX2" fmla="*/ 3973684 w 8299450"/>
                <a:gd name="connsiteY2" fmla="*/ 352082 h 1408329"/>
                <a:gd name="connsiteX3" fmla="*/ 3797643 w 8299450"/>
                <a:gd name="connsiteY3" fmla="*/ 352082 h 1408329"/>
                <a:gd name="connsiteX4" fmla="*/ 4149725 w 8299450"/>
                <a:gd name="connsiteY4" fmla="*/ 0 h 1408329"/>
                <a:gd name="connsiteX5" fmla="*/ 4501807 w 8299450"/>
                <a:gd name="connsiteY5" fmla="*/ 352082 h 1408329"/>
                <a:gd name="connsiteX6" fmla="*/ 4325766 w 8299450"/>
                <a:gd name="connsiteY6" fmla="*/ 352082 h 1408329"/>
                <a:gd name="connsiteX7" fmla="*/ 4325766 w 8299450"/>
                <a:gd name="connsiteY7" fmla="*/ 493239 h 1408329"/>
                <a:gd name="connsiteX8" fmla="*/ 8299450 w 8299450"/>
                <a:gd name="connsiteY8" fmla="*/ 493239 h 1408329"/>
                <a:gd name="connsiteX9" fmla="*/ 8299450 w 8299450"/>
                <a:gd name="connsiteY9" fmla="*/ 1408329 h 1408329"/>
                <a:gd name="connsiteX10" fmla="*/ 0 w 8299450"/>
                <a:gd name="connsiteY10" fmla="*/ 1408329 h 1408329"/>
                <a:gd name="connsiteX11" fmla="*/ 0 w 8299450"/>
                <a:gd name="connsiteY11" fmla="*/ 493239 h 140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99450" h="1408329">
                  <a:moveTo>
                    <a:pt x="8299450" y="915090"/>
                  </a:moveTo>
                  <a:lnTo>
                    <a:pt x="4325766" y="915090"/>
                  </a:lnTo>
                  <a:lnTo>
                    <a:pt x="4325766" y="1056247"/>
                  </a:lnTo>
                  <a:lnTo>
                    <a:pt x="4501807" y="1056247"/>
                  </a:lnTo>
                  <a:lnTo>
                    <a:pt x="4149725" y="1408328"/>
                  </a:lnTo>
                  <a:lnTo>
                    <a:pt x="3797643" y="1056247"/>
                  </a:lnTo>
                  <a:lnTo>
                    <a:pt x="3973684" y="1056247"/>
                  </a:lnTo>
                  <a:lnTo>
                    <a:pt x="3973684" y="915090"/>
                  </a:lnTo>
                  <a:lnTo>
                    <a:pt x="0" y="915090"/>
                  </a:lnTo>
                  <a:lnTo>
                    <a:pt x="0" y="1"/>
                  </a:lnTo>
                  <a:lnTo>
                    <a:pt x="8299450" y="1"/>
                  </a:lnTo>
                  <a:lnTo>
                    <a:pt x="8299450" y="91509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8016" tIns="128016" rIns="128016" bIns="1042023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Step 2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39749" y="2908653"/>
              <a:ext cx="4149726" cy="498516"/>
            </a:xfrm>
            <a:custGeom>
              <a:avLst/>
              <a:gdLst>
                <a:gd name="connsiteX0" fmla="*/ 0 w 4149725"/>
                <a:gd name="connsiteY0" fmla="*/ 0 h 421090"/>
                <a:gd name="connsiteX1" fmla="*/ 4149725 w 4149725"/>
                <a:gd name="connsiteY1" fmla="*/ 0 h 421090"/>
                <a:gd name="connsiteX2" fmla="*/ 4149725 w 4149725"/>
                <a:gd name="connsiteY2" fmla="*/ 421090 h 421090"/>
                <a:gd name="connsiteX3" fmla="*/ 0 w 4149725"/>
                <a:gd name="connsiteY3" fmla="*/ 421090 h 421090"/>
                <a:gd name="connsiteX4" fmla="*/ 0 w 4149725"/>
                <a:gd name="connsiteY4" fmla="*/ 0 h 42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725" h="421090">
                  <a:moveTo>
                    <a:pt x="0" y="0"/>
                  </a:moveTo>
                  <a:lnTo>
                    <a:pt x="4149725" y="0"/>
                  </a:lnTo>
                  <a:lnTo>
                    <a:pt x="4149725" y="421090"/>
                  </a:lnTo>
                  <a:lnTo>
                    <a:pt x="0" y="4210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28016" tIns="22860" rIns="128016" bIns="22860" spcCol="1270" anchor="ctr"/>
            <a:lstStyle/>
            <a:p>
              <a:pPr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Remount the home </a:t>
              </a:r>
              <a:r>
                <a:rPr lang="en-US" dirty="0" err="1">
                  <a:solidFill>
                    <a:srgbClr val="000000"/>
                  </a:solidFill>
                </a:rPr>
                <a:t>filesystem</a:t>
              </a:r>
              <a:r>
                <a:rPr lang="en-US" dirty="0">
                  <a:solidFill>
                    <a:srgbClr val="000000"/>
                  </a:solidFill>
                </a:rPr>
                <a:t> using the command :</a:t>
              </a:r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689475" y="2908653"/>
              <a:ext cx="4149726" cy="498516"/>
            </a:xfrm>
            <a:custGeom>
              <a:avLst/>
              <a:gdLst>
                <a:gd name="connsiteX0" fmla="*/ 0 w 4149725"/>
                <a:gd name="connsiteY0" fmla="*/ 0 h 421090"/>
                <a:gd name="connsiteX1" fmla="*/ 4149725 w 4149725"/>
                <a:gd name="connsiteY1" fmla="*/ 0 h 421090"/>
                <a:gd name="connsiteX2" fmla="*/ 4149725 w 4149725"/>
                <a:gd name="connsiteY2" fmla="*/ 421090 h 421090"/>
                <a:gd name="connsiteX3" fmla="*/ 0 w 4149725"/>
                <a:gd name="connsiteY3" fmla="*/ 421090 h 421090"/>
                <a:gd name="connsiteX4" fmla="*/ 0 w 4149725"/>
                <a:gd name="connsiteY4" fmla="*/ 0 h 42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725" h="421090">
                  <a:moveTo>
                    <a:pt x="0" y="0"/>
                  </a:moveTo>
                  <a:lnTo>
                    <a:pt x="4149725" y="0"/>
                  </a:lnTo>
                  <a:lnTo>
                    <a:pt x="4149725" y="421090"/>
                  </a:lnTo>
                  <a:lnTo>
                    <a:pt x="0" y="4210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28016" tIns="22860" rIns="128016" bIns="22860" spcCol="1270" anchor="ctr"/>
            <a:lstStyle/>
            <a:p>
              <a:pPr algn="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mount -o remount /home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39749" y="1019372"/>
              <a:ext cx="8299452" cy="1408230"/>
            </a:xfrm>
            <a:custGeom>
              <a:avLst/>
              <a:gdLst>
                <a:gd name="connsiteX0" fmla="*/ 0 w 8299450"/>
                <a:gd name="connsiteY0" fmla="*/ 493239 h 1408329"/>
                <a:gd name="connsiteX1" fmla="*/ 3973684 w 8299450"/>
                <a:gd name="connsiteY1" fmla="*/ 493239 h 1408329"/>
                <a:gd name="connsiteX2" fmla="*/ 3973684 w 8299450"/>
                <a:gd name="connsiteY2" fmla="*/ 352082 h 1408329"/>
                <a:gd name="connsiteX3" fmla="*/ 3797643 w 8299450"/>
                <a:gd name="connsiteY3" fmla="*/ 352082 h 1408329"/>
                <a:gd name="connsiteX4" fmla="*/ 4149725 w 8299450"/>
                <a:gd name="connsiteY4" fmla="*/ 0 h 1408329"/>
                <a:gd name="connsiteX5" fmla="*/ 4501807 w 8299450"/>
                <a:gd name="connsiteY5" fmla="*/ 352082 h 1408329"/>
                <a:gd name="connsiteX6" fmla="*/ 4325766 w 8299450"/>
                <a:gd name="connsiteY6" fmla="*/ 352082 h 1408329"/>
                <a:gd name="connsiteX7" fmla="*/ 4325766 w 8299450"/>
                <a:gd name="connsiteY7" fmla="*/ 493239 h 1408329"/>
                <a:gd name="connsiteX8" fmla="*/ 8299450 w 8299450"/>
                <a:gd name="connsiteY8" fmla="*/ 493239 h 1408329"/>
                <a:gd name="connsiteX9" fmla="*/ 8299450 w 8299450"/>
                <a:gd name="connsiteY9" fmla="*/ 1408329 h 1408329"/>
                <a:gd name="connsiteX10" fmla="*/ 0 w 8299450"/>
                <a:gd name="connsiteY10" fmla="*/ 1408329 h 1408329"/>
                <a:gd name="connsiteX11" fmla="*/ 0 w 8299450"/>
                <a:gd name="connsiteY11" fmla="*/ 493239 h 140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99450" h="1408329">
                  <a:moveTo>
                    <a:pt x="8299450" y="915090"/>
                  </a:moveTo>
                  <a:lnTo>
                    <a:pt x="4325766" y="915090"/>
                  </a:lnTo>
                  <a:lnTo>
                    <a:pt x="4325766" y="1056247"/>
                  </a:lnTo>
                  <a:lnTo>
                    <a:pt x="4501807" y="1056247"/>
                  </a:lnTo>
                  <a:lnTo>
                    <a:pt x="4149725" y="1408328"/>
                  </a:lnTo>
                  <a:lnTo>
                    <a:pt x="3797643" y="1056247"/>
                  </a:lnTo>
                  <a:lnTo>
                    <a:pt x="3973684" y="1056247"/>
                  </a:lnTo>
                  <a:lnTo>
                    <a:pt x="3973684" y="915090"/>
                  </a:lnTo>
                  <a:lnTo>
                    <a:pt x="0" y="915090"/>
                  </a:lnTo>
                  <a:lnTo>
                    <a:pt x="0" y="1"/>
                  </a:lnTo>
                  <a:lnTo>
                    <a:pt x="8299450" y="1"/>
                  </a:lnTo>
                  <a:lnTo>
                    <a:pt x="8299450" y="91509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8016" tIns="128017" rIns="128016" bIns="1042023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Step 1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749" y="1513126"/>
              <a:ext cx="4149726" cy="522330"/>
            </a:xfrm>
            <a:custGeom>
              <a:avLst/>
              <a:gdLst>
                <a:gd name="connsiteX0" fmla="*/ 0 w 4149725"/>
                <a:gd name="connsiteY0" fmla="*/ 0 h 421090"/>
                <a:gd name="connsiteX1" fmla="*/ 4149725 w 4149725"/>
                <a:gd name="connsiteY1" fmla="*/ 0 h 421090"/>
                <a:gd name="connsiteX2" fmla="*/ 4149725 w 4149725"/>
                <a:gd name="connsiteY2" fmla="*/ 421090 h 421090"/>
                <a:gd name="connsiteX3" fmla="*/ 0 w 4149725"/>
                <a:gd name="connsiteY3" fmla="*/ 421090 h 421090"/>
                <a:gd name="connsiteX4" fmla="*/ 0 w 4149725"/>
                <a:gd name="connsiteY4" fmla="*/ 0 h 42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725" h="421090">
                  <a:moveTo>
                    <a:pt x="0" y="0"/>
                  </a:moveTo>
                  <a:lnTo>
                    <a:pt x="4149725" y="0"/>
                  </a:lnTo>
                  <a:lnTo>
                    <a:pt x="4149725" y="421090"/>
                  </a:lnTo>
                  <a:lnTo>
                    <a:pt x="0" y="4210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28016" tIns="22860" rIns="128016" bIns="22860" spcCol="1270" anchor="ctr"/>
            <a:lstStyle/>
            <a:p>
              <a:pPr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Configure </a:t>
              </a:r>
              <a:r>
                <a:rPr lang="en-US" dirty="0" err="1">
                  <a:solidFill>
                    <a:srgbClr val="000000"/>
                  </a:solidFill>
                </a:rPr>
                <a:t>filesystem</a:t>
              </a:r>
              <a:r>
                <a:rPr lang="en-US" dirty="0">
                  <a:solidFill>
                    <a:srgbClr val="000000"/>
                  </a:solidFill>
                </a:rPr>
                <a:t> to allow quotas in /etc/</a:t>
              </a:r>
              <a:r>
                <a:rPr lang="en-US" dirty="0" err="1">
                  <a:solidFill>
                    <a:srgbClr val="000000"/>
                  </a:solidFill>
                </a:rPr>
                <a:t>fstab</a:t>
              </a:r>
              <a:r>
                <a:rPr lang="en-US" dirty="0">
                  <a:solidFill>
                    <a:srgbClr val="000000"/>
                  </a:solidFill>
                </a:rPr>
                <a:t> using the command :</a:t>
              </a:r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689475" y="1513126"/>
              <a:ext cx="4149726" cy="522330"/>
            </a:xfrm>
            <a:custGeom>
              <a:avLst/>
              <a:gdLst>
                <a:gd name="connsiteX0" fmla="*/ 0 w 4149725"/>
                <a:gd name="connsiteY0" fmla="*/ 0 h 421090"/>
                <a:gd name="connsiteX1" fmla="*/ 4149725 w 4149725"/>
                <a:gd name="connsiteY1" fmla="*/ 0 h 421090"/>
                <a:gd name="connsiteX2" fmla="*/ 4149725 w 4149725"/>
                <a:gd name="connsiteY2" fmla="*/ 421090 h 421090"/>
                <a:gd name="connsiteX3" fmla="*/ 0 w 4149725"/>
                <a:gd name="connsiteY3" fmla="*/ 421090 h 421090"/>
                <a:gd name="connsiteX4" fmla="*/ 0 w 4149725"/>
                <a:gd name="connsiteY4" fmla="*/ 0 h 42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725" h="421090">
                  <a:moveTo>
                    <a:pt x="0" y="0"/>
                  </a:moveTo>
                  <a:lnTo>
                    <a:pt x="4149725" y="0"/>
                  </a:lnTo>
                  <a:lnTo>
                    <a:pt x="4149725" y="421090"/>
                  </a:lnTo>
                  <a:lnTo>
                    <a:pt x="0" y="4210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28016" tIns="22860" rIns="128016" bIns="22860" spcCol="1270" anchor="ctr"/>
            <a:lstStyle/>
            <a:p>
              <a:pPr algn="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/home ext4 </a:t>
              </a:r>
              <a:r>
                <a:rPr lang="en-US" dirty="0" err="1">
                  <a:solidFill>
                    <a:srgbClr val="000000"/>
                  </a:solidFill>
                </a:rPr>
                <a:t>defaults,usrquota</a:t>
              </a:r>
              <a:r>
                <a:rPr lang="en-US" dirty="0">
                  <a:solidFill>
                    <a:srgbClr val="000000"/>
                  </a:solidFill>
                </a:rPr>
                <a:t>  1   2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Editing a </a:t>
            </a:r>
            <a:r>
              <a:rPr lang="en-US" sz="4000" dirty="0" smtClean="0">
                <a:solidFill>
                  <a:schemeClr val="tx2"/>
                </a:solidFill>
              </a:rPr>
              <a:t>User Quota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1" y="2743201"/>
            <a:ext cx="8244082" cy="1181100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525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Quota </a:t>
            </a:r>
            <a:r>
              <a:rPr lang="en-US" sz="4000" dirty="0" smtClean="0">
                <a:solidFill>
                  <a:schemeClr val="tx2"/>
                </a:solidFill>
              </a:rPr>
              <a:t>Grace Periods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40" y="2291259"/>
            <a:ext cx="7435544" cy="2352952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308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ROLES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Securing the Linux Filesystem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9750" y="1228299"/>
            <a:ext cx="8299450" cy="448987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dirty="0" smtClean="0"/>
              <a:t>Linux system administrator should:</a:t>
            </a:r>
          </a:p>
          <a:p>
            <a:r>
              <a:rPr lang="en-US" sz="3000" dirty="0" smtClean="0"/>
              <a:t>Use binaries placed in /</a:t>
            </a:r>
            <a:r>
              <a:rPr lang="en-US" sz="3000" dirty="0" err="1" smtClean="0"/>
              <a:t>sbin</a:t>
            </a:r>
            <a:r>
              <a:rPr lang="en-US" sz="3000" dirty="0" smtClean="0"/>
              <a:t>/ directory.</a:t>
            </a:r>
          </a:p>
          <a:p>
            <a:r>
              <a:rPr lang="en-US" sz="3000" dirty="0" smtClean="0"/>
              <a:t>Group files or create separate partitions for directories such as /</a:t>
            </a:r>
            <a:r>
              <a:rPr lang="en-US" sz="3000" dirty="0" err="1" smtClean="0"/>
              <a:t>var</a:t>
            </a:r>
            <a:r>
              <a:rPr lang="en-US" sz="3000" dirty="0" smtClean="0"/>
              <a:t>/, /home/, and /</a:t>
            </a:r>
            <a:r>
              <a:rPr lang="en-US" sz="3000" dirty="0" err="1" smtClean="0"/>
              <a:t>tmp</a:t>
            </a:r>
            <a:r>
              <a:rPr lang="en-US" sz="3000" dirty="0" smtClean="0"/>
              <a:t>/.</a:t>
            </a:r>
          </a:p>
          <a:p>
            <a:r>
              <a:rPr lang="en-US" sz="3000" dirty="0" smtClean="0"/>
              <a:t>Isolate root account home directory from other users that are typically located in /</a:t>
            </a:r>
            <a:r>
              <a:rPr lang="en-US" sz="3000" smtClean="0"/>
              <a:t>home</a:t>
            </a:r>
            <a:r>
              <a:rPr lang="en-US" sz="3000" smtClean="0"/>
              <a:t>/&lt;user</a:t>
            </a:r>
            <a:r>
              <a:rPr lang="en-US" sz="3000" dirty="0" smtClean="0"/>
              <a:t>&gt;.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CONTEXTS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9750" y="1295400"/>
            <a:ext cx="8299450" cy="4425950"/>
          </a:xfrm>
        </p:spPr>
        <p:txBody>
          <a:bodyPr/>
          <a:lstStyle/>
          <a:p>
            <a:r>
              <a:rPr lang="en-US" sz="3200" dirty="0" smtClean="0"/>
              <a:t>Examine the flexibility of various options with file permissions and </a:t>
            </a:r>
            <a:r>
              <a:rPr lang="en-US" sz="3200" dirty="0" err="1" smtClean="0"/>
              <a:t>filesystem</a:t>
            </a:r>
            <a:r>
              <a:rPr lang="en-US" sz="3200" dirty="0" smtClean="0"/>
              <a:t> settings and how granular control isolates data access.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/>
              <a:t>NFS</a:t>
            </a:r>
            <a:endParaRPr lang="en-US" sz="4000" smtClean="0">
              <a:solidFill>
                <a:schemeClr val="tx2"/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39750" y="1282889"/>
            <a:ext cx="8299450" cy="4435285"/>
          </a:xfrm>
        </p:spPr>
        <p:txBody>
          <a:bodyPr/>
          <a:lstStyle/>
          <a:p>
            <a:r>
              <a:rPr lang="en-US" sz="3200" dirty="0" smtClean="0"/>
              <a:t>Use the </a:t>
            </a:r>
            <a:r>
              <a:rPr lang="en-US" sz="3200" dirty="0" err="1" smtClean="0"/>
              <a:t>root_squash</a:t>
            </a:r>
            <a:r>
              <a:rPr lang="en-US" sz="3200" dirty="0" smtClean="0"/>
              <a:t> option to ensure requests to </a:t>
            </a:r>
            <a:r>
              <a:rPr lang="en-US" sz="3200" dirty="0" err="1" smtClean="0"/>
              <a:t>filesystem</a:t>
            </a:r>
            <a:r>
              <a:rPr lang="en-US" sz="3200" dirty="0" smtClean="0"/>
              <a:t> are not given root privileges.</a:t>
            </a:r>
          </a:p>
          <a:p>
            <a:r>
              <a:rPr lang="en-US" sz="3200" dirty="0" smtClean="0"/>
              <a:t>Use the </a:t>
            </a:r>
            <a:r>
              <a:rPr lang="en-US" sz="3200" dirty="0" err="1" smtClean="0"/>
              <a:t>all_squash</a:t>
            </a:r>
            <a:r>
              <a:rPr lang="en-US" sz="3200" dirty="0" smtClean="0"/>
              <a:t> option for read-only shares.</a:t>
            </a:r>
          </a:p>
          <a:p>
            <a:r>
              <a:rPr lang="en-US" sz="3200" dirty="0" smtClean="0"/>
              <a:t>Use the </a:t>
            </a:r>
            <a:r>
              <a:rPr lang="en-US" sz="3200" dirty="0" err="1" smtClean="0"/>
              <a:t>showmount</a:t>
            </a:r>
            <a:r>
              <a:rPr lang="en-US" sz="3200" dirty="0" smtClean="0"/>
              <a:t> command to verify that the correct shares are exported or not exported to various clients.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/>
              <a:t>Samba</a:t>
            </a:r>
            <a:endParaRPr lang="en-US" sz="4000" smtClean="0">
              <a:solidFill>
                <a:schemeClr val="tx2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39750" y="1269241"/>
            <a:ext cx="8299450" cy="4448933"/>
          </a:xfrm>
        </p:spPr>
        <p:txBody>
          <a:bodyPr/>
          <a:lstStyle/>
          <a:p>
            <a:r>
              <a:rPr lang="en-US" sz="3200" dirty="0" smtClean="0"/>
              <a:t>Is very flexible with its security settings</a:t>
            </a:r>
          </a:p>
          <a:p>
            <a:r>
              <a:rPr lang="en-US" sz="3200" dirty="0" smtClean="0"/>
              <a:t>Can restrict access based on network or host address </a:t>
            </a:r>
          </a:p>
          <a:p>
            <a:r>
              <a:rPr lang="en-US" sz="3200" dirty="0" smtClean="0"/>
              <a:t>Can restrict access and permissions to share for a particular group or list of users</a:t>
            </a:r>
          </a:p>
          <a:p>
            <a:r>
              <a:rPr lang="en-US" sz="3200" dirty="0" smtClean="0"/>
              <a:t>Can be used for workstation and mixed environments with Windows operating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RATIONALE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rgbClr val="204F91"/>
                </a:solidFill>
              </a:rPr>
              <a:t>Linux FHS</a:t>
            </a:r>
            <a:endParaRPr lang="en-US" sz="4000" smtClean="0">
              <a:solidFill>
                <a:schemeClr val="tx2"/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9750" y="1255594"/>
            <a:ext cx="8299450" cy="4465756"/>
          </a:xfrm>
        </p:spPr>
        <p:txBody>
          <a:bodyPr/>
          <a:lstStyle/>
          <a:p>
            <a:r>
              <a:rPr lang="en-US" sz="3000" dirty="0" smtClean="0"/>
              <a:t>It helps users to locate data and files.</a:t>
            </a:r>
          </a:p>
          <a:p>
            <a:r>
              <a:rPr lang="en-US" sz="3000" dirty="0" smtClean="0"/>
              <a:t>Fedora, Ubuntu, and other Linux distributions abide by the FHS.</a:t>
            </a:r>
          </a:p>
          <a:p>
            <a:r>
              <a:rPr lang="en-US" sz="3000" dirty="0" smtClean="0"/>
              <a:t>It would be difficult to work efficiently across various Linux distributions if each distribution followed a completely different standard.</a:t>
            </a:r>
          </a:p>
          <a:p>
            <a:r>
              <a:rPr lang="en-US" sz="3000" dirty="0" smtClean="0"/>
              <a:t>It helps administrators to systematically create and mount various partitions with desired options.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Filesystem Encryption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9750" y="1241946"/>
            <a:ext cx="8299450" cy="4479404"/>
          </a:xfrm>
        </p:spPr>
        <p:txBody>
          <a:bodyPr/>
          <a:lstStyle/>
          <a:p>
            <a:r>
              <a:rPr lang="en-US" sz="3000" dirty="0" smtClean="0"/>
              <a:t>Stolen or compromised customer data is typically not encrypted. </a:t>
            </a:r>
          </a:p>
          <a:p>
            <a:r>
              <a:rPr lang="en-US" sz="3000" dirty="0" smtClean="0"/>
              <a:t>If any organization's confidential data is compromised, it can have the following repercussions:</a:t>
            </a:r>
          </a:p>
          <a:p>
            <a:pPr lvl="1"/>
            <a:r>
              <a:rPr lang="en-US" sz="2800" dirty="0" smtClean="0"/>
              <a:t>The organization’s image is damaged</a:t>
            </a:r>
          </a:p>
          <a:p>
            <a:pPr lvl="1"/>
            <a:r>
              <a:rPr lang="en-US" sz="2800" dirty="0" smtClean="0"/>
              <a:t>The organization would be fined</a:t>
            </a:r>
          </a:p>
          <a:p>
            <a:pPr lvl="1"/>
            <a:r>
              <a:rPr lang="en-US" sz="2800" dirty="0" smtClean="0"/>
              <a:t>The organization would incur extra cost for fixing the problem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Setting Quotas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9750" y="1255593"/>
            <a:ext cx="8299450" cy="4542619"/>
          </a:xfrm>
        </p:spPr>
        <p:txBody>
          <a:bodyPr/>
          <a:lstStyle/>
          <a:p>
            <a:r>
              <a:rPr lang="en-US" sz="3000" dirty="0" smtClean="0"/>
              <a:t>Once a directory or a partition becomes 100% full due to downloads, installs, archived data, and even personal music and movies, many processes stop working and can cause an operating system to be unavailable. </a:t>
            </a:r>
          </a:p>
          <a:p>
            <a:r>
              <a:rPr lang="en-US" sz="3000" dirty="0" smtClean="0"/>
              <a:t>Enabling quotas for each user or group, or singling out a single user can prevent many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539750" y="301625"/>
            <a:ext cx="8299450" cy="990600"/>
          </a:xfrm>
        </p:spPr>
        <p:txBody>
          <a:bodyPr/>
          <a:lstStyle/>
          <a:p>
            <a:r>
              <a:rPr lang="en-US" sz="4000" smtClean="0">
                <a:ea typeface="ＭＳ Ｐゴシック" pitchFamily="106" charset="-128"/>
              </a:rPr>
              <a:t>Summary</a:t>
            </a:r>
          </a:p>
        </p:txBody>
      </p:sp>
      <p:sp>
        <p:nvSpPr>
          <p:cNvPr id="26627" name="Content Placeholder 4"/>
          <p:cNvSpPr>
            <a:spLocks/>
          </p:cNvSpPr>
          <p:nvPr/>
        </p:nvSpPr>
        <p:spPr bwMode="auto">
          <a:xfrm>
            <a:off x="539750" y="1292225"/>
            <a:ext cx="82994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6538" lvl="1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 dirty="0" smtClean="0"/>
              <a:t>Importance </a:t>
            </a:r>
            <a:r>
              <a:rPr lang="en-US" sz="3200" dirty="0"/>
              <a:t>of FHS</a:t>
            </a:r>
          </a:p>
          <a:p>
            <a:pPr marL="236538" lvl="1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 dirty="0"/>
              <a:t>Advantages and disadvantages of </a:t>
            </a:r>
            <a:r>
              <a:rPr lang="en-US" sz="3200" dirty="0" err="1"/>
              <a:t>filesystem</a:t>
            </a:r>
            <a:r>
              <a:rPr lang="en-US" sz="3200" dirty="0"/>
              <a:t> encryption</a:t>
            </a:r>
          </a:p>
          <a:p>
            <a:pPr marL="236538" lvl="1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 dirty="0"/>
              <a:t>Process to use for securing a </a:t>
            </a:r>
            <a:r>
              <a:rPr lang="en-US" sz="3200" dirty="0" err="1"/>
              <a:t>filesystem</a:t>
            </a:r>
            <a:r>
              <a:rPr lang="en-US" sz="3200" dirty="0"/>
              <a:t>, configuring remote mounting, and enabling quotas</a:t>
            </a:r>
          </a:p>
          <a:p>
            <a:pPr marL="236538" lvl="1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 dirty="0"/>
              <a:t>Use of NFS and Samba in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539750" y="301625"/>
            <a:ext cx="8299450" cy="990600"/>
          </a:xfrm>
        </p:spPr>
        <p:txBody>
          <a:bodyPr/>
          <a:lstStyle/>
          <a:p>
            <a:r>
              <a:rPr lang="en-US" sz="4000" dirty="0" smtClean="0">
                <a:ea typeface="ＭＳ Ｐゴシック" pitchFamily="106" charset="-128"/>
              </a:rPr>
              <a:t>Virtual Lab</a:t>
            </a:r>
          </a:p>
        </p:txBody>
      </p:sp>
      <p:sp>
        <p:nvSpPr>
          <p:cNvPr id="26627" name="Content Placeholder 4"/>
          <p:cNvSpPr>
            <a:spLocks/>
          </p:cNvSpPr>
          <p:nvPr/>
        </p:nvSpPr>
        <p:spPr bwMode="auto">
          <a:xfrm>
            <a:off x="539750" y="1069975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6538" lvl="1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 dirty="0" smtClean="0"/>
              <a:t>Applying Hardened Linux File System Security Controls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1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750" y="1295400"/>
            <a:ext cx="8299450" cy="4425950"/>
          </a:xfrm>
        </p:spPr>
        <p:txBody>
          <a:bodyPr/>
          <a:lstStyle/>
          <a:p>
            <a:r>
              <a:rPr lang="en-US" sz="3200" dirty="0" smtClean="0"/>
              <a:t>Linux </a:t>
            </a:r>
            <a:r>
              <a:rPr lang="en-US" sz="3200" dirty="0" err="1" smtClean="0"/>
              <a:t>filesystem</a:t>
            </a:r>
            <a:r>
              <a:rPr lang="en-US" sz="3200" dirty="0" smtClean="0"/>
              <a:t> hierarchy standard (FHS) </a:t>
            </a:r>
          </a:p>
          <a:p>
            <a:r>
              <a:rPr lang="en-US" sz="3200" dirty="0" err="1" smtClean="0"/>
              <a:t>Filesystem</a:t>
            </a:r>
            <a:r>
              <a:rPr lang="en-US" sz="3200" dirty="0" smtClean="0"/>
              <a:t> mounting options </a:t>
            </a:r>
          </a:p>
          <a:p>
            <a:r>
              <a:rPr lang="en-US" sz="3200" dirty="0" smtClean="0"/>
              <a:t>Remote </a:t>
            </a:r>
            <a:r>
              <a:rPr lang="en-US" sz="3200" dirty="0" err="1" smtClean="0"/>
              <a:t>filesystems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Filesystem</a:t>
            </a:r>
            <a:r>
              <a:rPr lang="en-US" sz="3200" dirty="0" smtClean="0"/>
              <a:t> encryption </a:t>
            </a:r>
          </a:p>
          <a:p>
            <a:r>
              <a:rPr lang="en-US" sz="3200" dirty="0" err="1" smtClean="0"/>
              <a:t>Filesystem</a:t>
            </a:r>
            <a:r>
              <a:rPr lang="en-US" sz="3200" dirty="0" smtClean="0"/>
              <a:t> quotas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CONCEPTS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rgbClr val="204F91"/>
                </a:solidFill>
              </a:rPr>
              <a:t>The Filesystem Hierarchy Standard</a:t>
            </a:r>
            <a:r>
              <a:rPr lang="en-US" sz="400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9750" y="1937981"/>
            <a:ext cx="8299450" cy="4237393"/>
          </a:xfrm>
        </p:spPr>
        <p:txBody>
          <a:bodyPr/>
          <a:lstStyle/>
          <a:p>
            <a:r>
              <a:rPr lang="en-US" sz="3200" dirty="0" smtClean="0"/>
              <a:t>What is it?</a:t>
            </a:r>
          </a:p>
          <a:p>
            <a:r>
              <a:rPr lang="en-US" sz="3200" dirty="0" smtClean="0"/>
              <a:t>What is the purpose?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fr-FR" sz="4000" dirty="0">
                <a:solidFill>
                  <a:schemeClr val="tx2"/>
                </a:solidFill>
              </a:rPr>
              <a:t>Linux </a:t>
            </a:r>
            <a:r>
              <a:rPr lang="fr-FR" sz="4000" dirty="0" smtClean="0">
                <a:solidFill>
                  <a:schemeClr val="tx2"/>
                </a:solidFill>
              </a:rPr>
              <a:t>Partition Type </a:t>
            </a:r>
            <a:r>
              <a:rPr lang="fr-FR" sz="4000" dirty="0" err="1" smtClean="0">
                <a:solidFill>
                  <a:schemeClr val="tx2"/>
                </a:solidFill>
              </a:rPr>
              <a:t>Identifiers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86" y="1492469"/>
            <a:ext cx="7096708" cy="4204138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311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rgbClr val="204F91"/>
                </a:solidFill>
              </a:rPr>
              <a:t>Filesystem Encryption</a:t>
            </a:r>
            <a:r>
              <a:rPr lang="en-US" sz="400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9750" y="1460309"/>
            <a:ext cx="8299450" cy="4257865"/>
          </a:xfrm>
        </p:spPr>
        <p:txBody>
          <a:bodyPr/>
          <a:lstStyle/>
          <a:p>
            <a:r>
              <a:rPr lang="en-US" sz="3000" dirty="0" smtClean="0"/>
              <a:t>Encryption adds another layer of security for data that is considered confidential.</a:t>
            </a:r>
          </a:p>
          <a:p>
            <a:r>
              <a:rPr lang="en-US" sz="3000" dirty="0" smtClean="0"/>
              <a:t>Documents such as customer personal information, social security numbers, credit card information, and business plans can be encrypted. </a:t>
            </a:r>
          </a:p>
          <a:p>
            <a:r>
              <a:rPr lang="en-US" sz="3000" dirty="0" smtClean="0"/>
              <a:t>There are many regulations and laws for protecting consumer's personal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Filesystem Encryption Techniques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774209"/>
            <a:ext cx="8299450" cy="440116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b="1" dirty="0" smtClean="0"/>
              <a:t>Kernel Space</a:t>
            </a:r>
          </a:p>
          <a:p>
            <a:pPr marL="236538" lvl="1" indent="-236538">
              <a:buFont typeface="Wingdings" pitchFamily="2" charset="2"/>
              <a:buChar char="§"/>
            </a:pPr>
            <a:r>
              <a:rPr lang="en-US" sz="3000" dirty="0" smtClean="0"/>
              <a:t>Disk encryption subsystem (</a:t>
            </a:r>
            <a:r>
              <a:rPr lang="en-US" sz="3000" dirty="0" err="1" smtClean="0"/>
              <a:t>dm_Crypt</a:t>
            </a:r>
            <a:r>
              <a:rPr lang="en-US" sz="3000" dirty="0" smtClean="0"/>
              <a:t>)</a:t>
            </a:r>
          </a:p>
          <a:p>
            <a:pPr marL="685800" lvl="2">
              <a:buFont typeface="Arial" charset="0"/>
              <a:buChar char="•"/>
            </a:pPr>
            <a:r>
              <a:rPr lang="en-US" sz="2800" dirty="0" smtClean="0"/>
              <a:t>Linux unified key setup (LUKS) </a:t>
            </a:r>
          </a:p>
          <a:p>
            <a:pPr marL="236538" lvl="1" indent="-236538">
              <a:buFont typeface="Wingdings" pitchFamily="2" charset="2"/>
              <a:buChar char="§"/>
            </a:pPr>
            <a:r>
              <a:rPr lang="en-US" sz="3000" dirty="0" smtClean="0"/>
              <a:t>Loop-Advanced Encryption Standard (AES) </a:t>
            </a:r>
          </a:p>
          <a:p>
            <a:pPr marL="236538" lvl="1" indent="-236538">
              <a:buFont typeface="Wingdings" pitchFamily="2" charset="2"/>
              <a:buChar char="§"/>
            </a:pPr>
            <a:r>
              <a:rPr lang="en-US" sz="3000" dirty="0" err="1" smtClean="0"/>
              <a:t>TrueCrypt</a:t>
            </a:r>
            <a:endParaRPr lang="en-US" sz="3000" dirty="0" smtClean="0"/>
          </a:p>
          <a:p>
            <a:pPr marL="236538" lvl="1" indent="-236538">
              <a:buFont typeface="Wingdings" pitchFamily="2" charset="2"/>
              <a:buChar char="§"/>
            </a:pPr>
            <a:r>
              <a:rPr lang="en-US" sz="3000" dirty="0" smtClean="0"/>
              <a:t>Enterprise cryptographic </a:t>
            </a:r>
            <a:r>
              <a:rPr lang="en-US" sz="3000" dirty="0" err="1" smtClean="0"/>
              <a:t>filesystem</a:t>
            </a:r>
            <a:r>
              <a:rPr lang="en-US" sz="3000" dirty="0" smtClean="0"/>
              <a:t> (</a:t>
            </a:r>
            <a:r>
              <a:rPr lang="en-US" sz="3000" dirty="0" err="1" smtClean="0"/>
              <a:t>eCryptfs</a:t>
            </a:r>
            <a:r>
              <a:rPr lang="en-US" sz="3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1291988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tx2"/>
                </a:solidFill>
              </a:rPr>
              <a:t>Filesystem</a:t>
            </a:r>
            <a:r>
              <a:rPr lang="en-US" sz="4000" dirty="0" smtClean="0">
                <a:solidFill>
                  <a:schemeClr val="tx2"/>
                </a:solidFill>
              </a:rPr>
              <a:t> Encryption Techniques </a:t>
            </a:r>
            <a:r>
              <a:rPr lang="en-US" sz="3200" dirty="0" smtClean="0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9750" y="1828799"/>
            <a:ext cx="8299450" cy="4346575"/>
          </a:xfrm>
        </p:spPr>
        <p:txBody>
          <a:bodyPr/>
          <a:lstStyle/>
          <a:p>
            <a:pPr marL="233363" lvl="1" indent="-233363">
              <a:buSzTx/>
              <a:buFont typeface="Times" pitchFamily="18" charset="0"/>
              <a:buNone/>
            </a:pPr>
            <a:r>
              <a:rPr lang="en-US" sz="3200" b="1" dirty="0" smtClean="0">
                <a:solidFill>
                  <a:srgbClr val="000000"/>
                </a:solidFill>
              </a:rPr>
              <a:t>User Space</a:t>
            </a:r>
          </a:p>
          <a:p>
            <a:pPr marL="233363" lvl="1" indent="-233363">
              <a:buSzTx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</a:rPr>
              <a:t>LUKS</a:t>
            </a:r>
          </a:p>
          <a:p>
            <a:pPr marL="233363" lvl="1" indent="-233363">
              <a:buSzTx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</a:rPr>
              <a:t>Encrypted File System (</a:t>
            </a:r>
            <a:r>
              <a:rPr lang="en-US" sz="3200" dirty="0" err="1" smtClean="0">
                <a:solidFill>
                  <a:srgbClr val="000000"/>
                </a:solidFill>
              </a:rPr>
              <a:t>EncFS</a:t>
            </a:r>
            <a:r>
              <a:rPr lang="en-US" sz="3200" dirty="0" smtClean="0">
                <a:solidFill>
                  <a:srgbClr val="000000"/>
                </a:solidFill>
              </a:rPr>
              <a:t>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9862757D4DE44893AB3F20D4900D1" ma:contentTypeVersion="0" ma:contentTypeDescription="Create a new document." ma:contentTypeScope="" ma:versionID="de924425f64a35fd3e6bdf165bb16c0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2338B6-CF1B-4CA7-9586-3146F720DD6E}">
  <ds:schemaRefs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EB8639A-8193-41A3-B88D-30381B1E5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22893</TotalTime>
  <Words>852</Words>
  <Application>Microsoft Office PowerPoint</Application>
  <PresentationFormat>On-screen Show (4:3)</PresentationFormat>
  <Paragraphs>131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DejaVu Sans</vt:lpstr>
      <vt:lpstr>Times</vt:lpstr>
      <vt:lpstr>Times New Roman</vt:lpstr>
      <vt:lpstr>Wingdings</vt:lpstr>
      <vt:lpstr>Blank Presentation</vt:lpstr>
      <vt:lpstr>PowerPoint Presentation</vt:lpstr>
      <vt:lpstr>Learning Objective</vt:lpstr>
      <vt:lpstr>Key Concepts</vt:lpstr>
      <vt:lpstr> DISCOVER: CONCEPTS</vt:lpstr>
      <vt:lpstr>The Filesystem Hierarchy Standard </vt:lpstr>
      <vt:lpstr>Linux Partition Type Identifiers</vt:lpstr>
      <vt:lpstr>Filesystem Encryption </vt:lpstr>
      <vt:lpstr>Filesystem Encryption Techniques </vt:lpstr>
      <vt:lpstr>Filesystem Encryption Techniques (Continued)</vt:lpstr>
      <vt:lpstr>Pros and Cons of Filesystem Encryption</vt:lpstr>
      <vt:lpstr> DISCOVER: PROCESS</vt:lpstr>
      <vt:lpstr>Securing a Filesystem Using FHS </vt:lpstr>
      <vt:lpstr>Configuring Remote Mounting</vt:lpstr>
      <vt:lpstr>Enabling Quotas</vt:lpstr>
      <vt:lpstr>Editing a User Quota</vt:lpstr>
      <vt:lpstr>Quota Grace Periods</vt:lpstr>
      <vt:lpstr> DISCOVER: ROLES</vt:lpstr>
      <vt:lpstr>Securing the Linux Filesystem</vt:lpstr>
      <vt:lpstr> DISCOVER: CONTEXTS</vt:lpstr>
      <vt:lpstr>NFS</vt:lpstr>
      <vt:lpstr>Samba</vt:lpstr>
      <vt:lpstr> DISCOVER: RATIONALE</vt:lpstr>
      <vt:lpstr>Linux FHS</vt:lpstr>
      <vt:lpstr>Filesystem Encryption </vt:lpstr>
      <vt:lpstr>Setting Quotas</vt:lpstr>
      <vt:lpstr>Summary</vt:lpstr>
      <vt:lpstr>Virtual 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Alamofire13</dc:creator>
  <cp:lastModifiedBy>Kimberly Lindros</cp:lastModifiedBy>
  <cp:revision>3152</cp:revision>
  <cp:lastPrinted>2008-07-07T18:08:55Z</cp:lastPrinted>
  <dcterms:created xsi:type="dcterms:W3CDTF">2010-11-29T20:28:09Z</dcterms:created>
  <dcterms:modified xsi:type="dcterms:W3CDTF">2014-08-26T00:28:51Z</dcterms:modified>
</cp:coreProperties>
</file>