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3"/>
  </p:notesMasterIdLst>
  <p:handoutMasterIdLst>
    <p:handoutMasterId r:id="rId34"/>
  </p:handoutMasterIdLst>
  <p:sldIdLst>
    <p:sldId id="1507" r:id="rId6"/>
    <p:sldId id="1514" r:id="rId7"/>
    <p:sldId id="1517" r:id="rId8"/>
    <p:sldId id="1512" r:id="rId9"/>
    <p:sldId id="1546" r:id="rId10"/>
    <p:sldId id="1508" r:id="rId11"/>
    <p:sldId id="1544" r:id="rId12"/>
    <p:sldId id="1529" r:id="rId13"/>
    <p:sldId id="1536" r:id="rId14"/>
    <p:sldId id="1553" r:id="rId15"/>
    <p:sldId id="1547" r:id="rId16"/>
    <p:sldId id="1554" r:id="rId17"/>
    <p:sldId id="1549" r:id="rId18"/>
    <p:sldId id="1522" r:id="rId19"/>
    <p:sldId id="1539" r:id="rId20"/>
    <p:sldId id="1524" r:id="rId21"/>
    <p:sldId id="1540" r:id="rId22"/>
    <p:sldId id="1521" r:id="rId23"/>
    <p:sldId id="1543" r:id="rId24"/>
    <p:sldId id="1542" r:id="rId25"/>
    <p:sldId id="1516" r:id="rId26"/>
    <p:sldId id="1556" r:id="rId27"/>
    <p:sldId id="1545" r:id="rId28"/>
    <p:sldId id="1548" r:id="rId29"/>
    <p:sldId id="1550" r:id="rId30"/>
    <p:sldId id="1551" r:id="rId31"/>
    <p:sldId id="1552" r:id="rId32"/>
  </p:sldIdLst>
  <p:sldSz cx="9144000" cy="6858000" type="screen4x3"/>
  <p:notesSz cx="7010400" cy="92964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761" autoAdjust="0"/>
    <p:restoredTop sz="97513" autoAdjust="0"/>
  </p:normalViewPr>
  <p:slideViewPr>
    <p:cSldViewPr snapToGrid="0" snapToObjects="1">
      <p:cViewPr varScale="1">
        <p:scale>
          <a:sx n="67" d="100"/>
          <a:sy n="67" d="100"/>
        </p:scale>
        <p:origin x="1548"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72"/>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53476-9522-4061-ACE5-2AD194DBB29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69F0E00D-2A80-4623-9AF0-5174D261288E}">
      <dgm:prSet phldrT="[Text]"/>
      <dgm:spPr/>
      <dgm:t>
        <a:bodyPr/>
        <a:lstStyle/>
        <a:p>
          <a:r>
            <a:rPr lang="en-US" dirty="0" smtClean="0"/>
            <a:t>Install an administrative service like SSH</a:t>
          </a:r>
          <a:endParaRPr lang="en-US" dirty="0"/>
        </a:p>
      </dgm:t>
    </dgm:pt>
    <dgm:pt modelId="{32F65453-8465-49E8-8704-505C5343DFBD}" type="parTrans" cxnId="{15F79D45-DA06-4AAA-A8A7-725BF5AA4BB7}">
      <dgm:prSet/>
      <dgm:spPr/>
      <dgm:t>
        <a:bodyPr/>
        <a:lstStyle/>
        <a:p>
          <a:endParaRPr lang="en-US"/>
        </a:p>
      </dgm:t>
    </dgm:pt>
    <dgm:pt modelId="{C0215059-52ED-4877-B5E6-5505019C64FE}" type="sibTrans" cxnId="{15F79D45-DA06-4AAA-A8A7-725BF5AA4BB7}">
      <dgm:prSet/>
      <dgm:spPr/>
      <dgm:t>
        <a:bodyPr/>
        <a:lstStyle/>
        <a:p>
          <a:endParaRPr lang="en-US"/>
        </a:p>
      </dgm:t>
    </dgm:pt>
    <dgm:pt modelId="{48A6660D-3525-453F-B8F4-36A3753655BF}">
      <dgm:prSet phldrT="[Text]"/>
      <dgm:spPr/>
      <dgm:t>
        <a:bodyPr/>
        <a:lstStyle/>
        <a:p>
          <a:r>
            <a:rPr lang="en-US" dirty="0" smtClean="0"/>
            <a:t>Start with minimal Linux installation</a:t>
          </a:r>
          <a:endParaRPr lang="en-US" dirty="0"/>
        </a:p>
      </dgm:t>
    </dgm:pt>
    <dgm:pt modelId="{4B1AB052-8E6B-47F6-936A-858B11D2A67B}" type="parTrans" cxnId="{C5D90405-03AF-411E-8DB9-B8AC1250C0D5}">
      <dgm:prSet/>
      <dgm:spPr/>
      <dgm:t>
        <a:bodyPr/>
        <a:lstStyle/>
        <a:p>
          <a:endParaRPr lang="en-US"/>
        </a:p>
      </dgm:t>
    </dgm:pt>
    <dgm:pt modelId="{F96A5375-978D-4B36-8A6A-B07079ED43EE}" type="sibTrans" cxnId="{C5D90405-03AF-411E-8DB9-B8AC1250C0D5}">
      <dgm:prSet/>
      <dgm:spPr/>
      <dgm:t>
        <a:bodyPr/>
        <a:lstStyle/>
        <a:p>
          <a:endParaRPr lang="en-US"/>
        </a:p>
      </dgm:t>
    </dgm:pt>
    <dgm:pt modelId="{E59550EE-8CBB-4CB0-98BE-20E7C5A75833}">
      <dgm:prSet phldrT="[Text]"/>
      <dgm:spPr/>
      <dgm:t>
        <a:bodyPr/>
        <a:lstStyle/>
        <a:p>
          <a:r>
            <a:rPr lang="en-US" dirty="0" smtClean="0"/>
            <a:t>Set up at least basic IPv4 networking</a:t>
          </a:r>
          <a:endParaRPr lang="en-US" dirty="0"/>
        </a:p>
      </dgm:t>
    </dgm:pt>
    <dgm:pt modelId="{D54EC116-084E-4A8F-B326-642BC8B0F69B}" type="parTrans" cxnId="{933A4B33-0361-43D7-8EB1-899DFFA269AB}">
      <dgm:prSet/>
      <dgm:spPr/>
      <dgm:t>
        <a:bodyPr/>
        <a:lstStyle/>
        <a:p>
          <a:endParaRPr lang="en-US"/>
        </a:p>
      </dgm:t>
    </dgm:pt>
    <dgm:pt modelId="{A6D68FFC-9C15-4F4C-845F-144AC2349E1E}" type="sibTrans" cxnId="{933A4B33-0361-43D7-8EB1-899DFFA269AB}">
      <dgm:prSet/>
      <dgm:spPr/>
      <dgm:t>
        <a:bodyPr/>
        <a:lstStyle/>
        <a:p>
          <a:endParaRPr lang="en-US"/>
        </a:p>
      </dgm:t>
    </dgm:pt>
    <dgm:pt modelId="{1E750573-A97D-44E9-BA84-5F6FDA561BD3}">
      <dgm:prSet/>
      <dgm:spPr/>
      <dgm:t>
        <a:bodyPr/>
        <a:lstStyle/>
        <a:p>
          <a:r>
            <a:rPr lang="en-US" dirty="0" smtClean="0"/>
            <a:t>Remove unnecessary services</a:t>
          </a:r>
          <a:endParaRPr lang="en-US" dirty="0"/>
        </a:p>
      </dgm:t>
    </dgm:pt>
    <dgm:pt modelId="{A881F77A-6BA5-42AA-A50A-D14B994E4B56}" type="parTrans" cxnId="{11E2E1C9-8609-49C6-BBC0-F449DB643E93}">
      <dgm:prSet/>
      <dgm:spPr/>
      <dgm:t>
        <a:bodyPr/>
        <a:lstStyle/>
        <a:p>
          <a:endParaRPr lang="en-US"/>
        </a:p>
      </dgm:t>
    </dgm:pt>
    <dgm:pt modelId="{4B1CB7C2-E76A-4DEE-9530-34E48DB2FA3F}" type="sibTrans" cxnId="{11E2E1C9-8609-49C6-BBC0-F449DB643E93}">
      <dgm:prSet/>
      <dgm:spPr/>
      <dgm:t>
        <a:bodyPr/>
        <a:lstStyle/>
        <a:p>
          <a:endParaRPr lang="en-US"/>
        </a:p>
      </dgm:t>
    </dgm:pt>
    <dgm:pt modelId="{2C31928F-C79C-4FB1-A7CC-912BDAA1D313}">
      <dgm:prSet/>
      <dgm:spPr/>
      <dgm:t>
        <a:bodyPr/>
        <a:lstStyle/>
        <a:p>
          <a:r>
            <a:rPr lang="en-US" dirty="0" smtClean="0"/>
            <a:t>Remove unnecessary packages</a:t>
          </a:r>
          <a:endParaRPr lang="en-US" dirty="0"/>
        </a:p>
      </dgm:t>
    </dgm:pt>
    <dgm:pt modelId="{857E6A08-9555-40D4-BFDB-B62F571C5319}" type="parTrans" cxnId="{6720E4B7-B5AB-4C5F-B130-5D37679259BE}">
      <dgm:prSet/>
      <dgm:spPr/>
      <dgm:t>
        <a:bodyPr/>
        <a:lstStyle/>
        <a:p>
          <a:endParaRPr lang="en-US"/>
        </a:p>
      </dgm:t>
    </dgm:pt>
    <dgm:pt modelId="{F707B7BF-B7F6-4F44-888B-8BBCA8E2D631}" type="sibTrans" cxnId="{6720E4B7-B5AB-4C5F-B130-5D37679259BE}">
      <dgm:prSet/>
      <dgm:spPr/>
      <dgm:t>
        <a:bodyPr/>
        <a:lstStyle/>
        <a:p>
          <a:endParaRPr lang="en-US"/>
        </a:p>
      </dgm:t>
    </dgm:pt>
    <dgm:pt modelId="{C52637F6-2E10-4C5A-A1D3-B174307CA756}" type="pres">
      <dgm:prSet presAssocID="{37F53476-9522-4061-ACE5-2AD194DBB29A}" presName="Name0" presStyleCnt="0">
        <dgm:presLayoutVars>
          <dgm:chMax val="7"/>
          <dgm:chPref val="7"/>
          <dgm:dir/>
        </dgm:presLayoutVars>
      </dgm:prSet>
      <dgm:spPr/>
      <dgm:t>
        <a:bodyPr/>
        <a:lstStyle/>
        <a:p>
          <a:endParaRPr lang="en-US"/>
        </a:p>
      </dgm:t>
    </dgm:pt>
    <dgm:pt modelId="{23AC4F57-8607-484B-93B5-3AE03CB7D67C}" type="pres">
      <dgm:prSet presAssocID="{37F53476-9522-4061-ACE5-2AD194DBB29A}" presName="Name1" presStyleCnt="0"/>
      <dgm:spPr/>
    </dgm:pt>
    <dgm:pt modelId="{5BB3AED0-A69B-455A-BBC2-B5D2F18C0232}" type="pres">
      <dgm:prSet presAssocID="{37F53476-9522-4061-ACE5-2AD194DBB29A}" presName="cycle" presStyleCnt="0"/>
      <dgm:spPr/>
    </dgm:pt>
    <dgm:pt modelId="{88FEED7A-64E7-4C9F-96C0-51606E5811D7}" type="pres">
      <dgm:prSet presAssocID="{37F53476-9522-4061-ACE5-2AD194DBB29A}" presName="srcNode" presStyleLbl="node1" presStyleIdx="0" presStyleCnt="5"/>
      <dgm:spPr/>
    </dgm:pt>
    <dgm:pt modelId="{5F07A84F-ADF2-4ED6-9E2B-899A9E38C4D9}" type="pres">
      <dgm:prSet presAssocID="{37F53476-9522-4061-ACE5-2AD194DBB29A}" presName="conn" presStyleLbl="parChTrans1D2" presStyleIdx="0" presStyleCnt="1"/>
      <dgm:spPr/>
      <dgm:t>
        <a:bodyPr/>
        <a:lstStyle/>
        <a:p>
          <a:endParaRPr lang="en-US"/>
        </a:p>
      </dgm:t>
    </dgm:pt>
    <dgm:pt modelId="{203A7794-77DE-4744-BB03-6A08EA2B4D13}" type="pres">
      <dgm:prSet presAssocID="{37F53476-9522-4061-ACE5-2AD194DBB29A}" presName="extraNode" presStyleLbl="node1" presStyleIdx="0" presStyleCnt="5"/>
      <dgm:spPr/>
    </dgm:pt>
    <dgm:pt modelId="{E02D9792-5C03-418E-9143-4D58A6D977B4}" type="pres">
      <dgm:prSet presAssocID="{37F53476-9522-4061-ACE5-2AD194DBB29A}" presName="dstNode" presStyleLbl="node1" presStyleIdx="0" presStyleCnt="5"/>
      <dgm:spPr/>
    </dgm:pt>
    <dgm:pt modelId="{3EF5CC9E-DD65-4C7B-A083-6689D8FC5D20}" type="pres">
      <dgm:prSet presAssocID="{69F0E00D-2A80-4623-9AF0-5174D261288E}" presName="text_1" presStyleLbl="node1" presStyleIdx="0" presStyleCnt="5">
        <dgm:presLayoutVars>
          <dgm:bulletEnabled val="1"/>
        </dgm:presLayoutVars>
      </dgm:prSet>
      <dgm:spPr/>
      <dgm:t>
        <a:bodyPr/>
        <a:lstStyle/>
        <a:p>
          <a:endParaRPr lang="en-US"/>
        </a:p>
      </dgm:t>
    </dgm:pt>
    <dgm:pt modelId="{2D2CB4E4-A024-4E0D-8368-189C14C4BA96}" type="pres">
      <dgm:prSet presAssocID="{69F0E00D-2A80-4623-9AF0-5174D261288E}" presName="accent_1" presStyleCnt="0"/>
      <dgm:spPr/>
    </dgm:pt>
    <dgm:pt modelId="{BFDC3D99-2556-4EDF-9956-C0235A38622A}" type="pres">
      <dgm:prSet presAssocID="{69F0E00D-2A80-4623-9AF0-5174D261288E}" presName="accentRepeatNode" presStyleLbl="solidFgAcc1" presStyleIdx="0" presStyleCnt="5"/>
      <dgm:spPr/>
    </dgm:pt>
    <dgm:pt modelId="{F48F4A50-ABC0-493C-9A8D-09ABAC243DA4}" type="pres">
      <dgm:prSet presAssocID="{48A6660D-3525-453F-B8F4-36A3753655BF}" presName="text_2" presStyleLbl="node1" presStyleIdx="1" presStyleCnt="5">
        <dgm:presLayoutVars>
          <dgm:bulletEnabled val="1"/>
        </dgm:presLayoutVars>
      </dgm:prSet>
      <dgm:spPr/>
      <dgm:t>
        <a:bodyPr/>
        <a:lstStyle/>
        <a:p>
          <a:endParaRPr lang="en-US"/>
        </a:p>
      </dgm:t>
    </dgm:pt>
    <dgm:pt modelId="{2D07E995-DD54-4766-A2BB-22D1FB91E0FE}" type="pres">
      <dgm:prSet presAssocID="{48A6660D-3525-453F-B8F4-36A3753655BF}" presName="accent_2" presStyleCnt="0"/>
      <dgm:spPr/>
    </dgm:pt>
    <dgm:pt modelId="{60FE95B8-D81C-459C-A1E4-5C0405DA6717}" type="pres">
      <dgm:prSet presAssocID="{48A6660D-3525-453F-B8F4-36A3753655BF}" presName="accentRepeatNode" presStyleLbl="solidFgAcc1" presStyleIdx="1" presStyleCnt="5"/>
      <dgm:spPr/>
    </dgm:pt>
    <dgm:pt modelId="{5132A969-42C3-409B-9AC5-E9C1E4753D2A}" type="pres">
      <dgm:prSet presAssocID="{E59550EE-8CBB-4CB0-98BE-20E7C5A75833}" presName="text_3" presStyleLbl="node1" presStyleIdx="2" presStyleCnt="5">
        <dgm:presLayoutVars>
          <dgm:bulletEnabled val="1"/>
        </dgm:presLayoutVars>
      </dgm:prSet>
      <dgm:spPr/>
      <dgm:t>
        <a:bodyPr/>
        <a:lstStyle/>
        <a:p>
          <a:endParaRPr lang="en-US"/>
        </a:p>
      </dgm:t>
    </dgm:pt>
    <dgm:pt modelId="{70293077-AFCC-4D2C-A3A7-3FA03B2AF77F}" type="pres">
      <dgm:prSet presAssocID="{E59550EE-8CBB-4CB0-98BE-20E7C5A75833}" presName="accent_3" presStyleCnt="0"/>
      <dgm:spPr/>
    </dgm:pt>
    <dgm:pt modelId="{663818C2-50EE-42A4-B346-63864F385C9B}" type="pres">
      <dgm:prSet presAssocID="{E59550EE-8CBB-4CB0-98BE-20E7C5A75833}" presName="accentRepeatNode" presStyleLbl="solidFgAcc1" presStyleIdx="2" presStyleCnt="5"/>
      <dgm:spPr/>
    </dgm:pt>
    <dgm:pt modelId="{74606F5C-65A8-480F-AF08-FFFA747B4603}" type="pres">
      <dgm:prSet presAssocID="{1E750573-A97D-44E9-BA84-5F6FDA561BD3}" presName="text_4" presStyleLbl="node1" presStyleIdx="3" presStyleCnt="5">
        <dgm:presLayoutVars>
          <dgm:bulletEnabled val="1"/>
        </dgm:presLayoutVars>
      </dgm:prSet>
      <dgm:spPr/>
      <dgm:t>
        <a:bodyPr/>
        <a:lstStyle/>
        <a:p>
          <a:endParaRPr lang="en-US"/>
        </a:p>
      </dgm:t>
    </dgm:pt>
    <dgm:pt modelId="{7EA6B821-3310-4170-A46F-B6197E55E1F9}" type="pres">
      <dgm:prSet presAssocID="{1E750573-A97D-44E9-BA84-5F6FDA561BD3}" presName="accent_4" presStyleCnt="0"/>
      <dgm:spPr/>
    </dgm:pt>
    <dgm:pt modelId="{A94CD452-BA71-49D1-8466-A4E4F3906507}" type="pres">
      <dgm:prSet presAssocID="{1E750573-A97D-44E9-BA84-5F6FDA561BD3}" presName="accentRepeatNode" presStyleLbl="solidFgAcc1" presStyleIdx="3" presStyleCnt="5"/>
      <dgm:spPr/>
    </dgm:pt>
    <dgm:pt modelId="{211FD54C-2276-40E5-9DD4-11FD8FB030B5}" type="pres">
      <dgm:prSet presAssocID="{2C31928F-C79C-4FB1-A7CC-912BDAA1D313}" presName="text_5" presStyleLbl="node1" presStyleIdx="4" presStyleCnt="5">
        <dgm:presLayoutVars>
          <dgm:bulletEnabled val="1"/>
        </dgm:presLayoutVars>
      </dgm:prSet>
      <dgm:spPr/>
      <dgm:t>
        <a:bodyPr/>
        <a:lstStyle/>
        <a:p>
          <a:endParaRPr lang="en-US"/>
        </a:p>
      </dgm:t>
    </dgm:pt>
    <dgm:pt modelId="{7C174357-493E-48BE-A5F4-E12878670F2A}" type="pres">
      <dgm:prSet presAssocID="{2C31928F-C79C-4FB1-A7CC-912BDAA1D313}" presName="accent_5" presStyleCnt="0"/>
      <dgm:spPr/>
    </dgm:pt>
    <dgm:pt modelId="{4F7CA1A3-CEC4-46B1-8659-E759D8F074AD}" type="pres">
      <dgm:prSet presAssocID="{2C31928F-C79C-4FB1-A7CC-912BDAA1D313}" presName="accentRepeatNode" presStyleLbl="solidFgAcc1" presStyleIdx="4" presStyleCnt="5"/>
      <dgm:spPr/>
    </dgm:pt>
  </dgm:ptLst>
  <dgm:cxnLst>
    <dgm:cxn modelId="{11E2E1C9-8609-49C6-BBC0-F449DB643E93}" srcId="{37F53476-9522-4061-ACE5-2AD194DBB29A}" destId="{1E750573-A97D-44E9-BA84-5F6FDA561BD3}" srcOrd="3" destOrd="0" parTransId="{A881F77A-6BA5-42AA-A50A-D14B994E4B56}" sibTransId="{4B1CB7C2-E76A-4DEE-9530-34E48DB2FA3F}"/>
    <dgm:cxn modelId="{C4756A77-A5EB-4B7F-9BC5-90DEF8F0181F}" type="presOf" srcId="{E59550EE-8CBB-4CB0-98BE-20E7C5A75833}" destId="{5132A969-42C3-409B-9AC5-E9C1E4753D2A}" srcOrd="0" destOrd="0" presId="urn:microsoft.com/office/officeart/2008/layout/VerticalCurvedList"/>
    <dgm:cxn modelId="{6A7BCFB4-C5B3-435D-AAC8-D423E806FFDE}" type="presOf" srcId="{2C31928F-C79C-4FB1-A7CC-912BDAA1D313}" destId="{211FD54C-2276-40E5-9DD4-11FD8FB030B5}" srcOrd="0" destOrd="0" presId="urn:microsoft.com/office/officeart/2008/layout/VerticalCurvedList"/>
    <dgm:cxn modelId="{E1790D97-DA1F-4804-8B4D-79CE19F2328E}" type="presOf" srcId="{69F0E00D-2A80-4623-9AF0-5174D261288E}" destId="{3EF5CC9E-DD65-4C7B-A083-6689D8FC5D20}" srcOrd="0" destOrd="0" presId="urn:microsoft.com/office/officeart/2008/layout/VerticalCurvedList"/>
    <dgm:cxn modelId="{1912B825-3FE1-41EF-9E5C-56C912DFACF1}" type="presOf" srcId="{37F53476-9522-4061-ACE5-2AD194DBB29A}" destId="{C52637F6-2E10-4C5A-A1D3-B174307CA756}" srcOrd="0" destOrd="0" presId="urn:microsoft.com/office/officeart/2008/layout/VerticalCurvedList"/>
    <dgm:cxn modelId="{15F79D45-DA06-4AAA-A8A7-725BF5AA4BB7}" srcId="{37F53476-9522-4061-ACE5-2AD194DBB29A}" destId="{69F0E00D-2A80-4623-9AF0-5174D261288E}" srcOrd="0" destOrd="0" parTransId="{32F65453-8465-49E8-8704-505C5343DFBD}" sibTransId="{C0215059-52ED-4877-B5E6-5505019C64FE}"/>
    <dgm:cxn modelId="{D7C42D0A-7D7C-4069-9C5F-13DBCF47EE4D}" type="presOf" srcId="{1E750573-A97D-44E9-BA84-5F6FDA561BD3}" destId="{74606F5C-65A8-480F-AF08-FFFA747B4603}" srcOrd="0" destOrd="0" presId="urn:microsoft.com/office/officeart/2008/layout/VerticalCurvedList"/>
    <dgm:cxn modelId="{C5D90405-03AF-411E-8DB9-B8AC1250C0D5}" srcId="{37F53476-9522-4061-ACE5-2AD194DBB29A}" destId="{48A6660D-3525-453F-B8F4-36A3753655BF}" srcOrd="1" destOrd="0" parTransId="{4B1AB052-8E6B-47F6-936A-858B11D2A67B}" sibTransId="{F96A5375-978D-4B36-8A6A-B07079ED43EE}"/>
    <dgm:cxn modelId="{D7B80E81-CB02-4EAE-ABBB-2D65EFAADE0C}" type="presOf" srcId="{48A6660D-3525-453F-B8F4-36A3753655BF}" destId="{F48F4A50-ABC0-493C-9A8D-09ABAC243DA4}" srcOrd="0" destOrd="0" presId="urn:microsoft.com/office/officeart/2008/layout/VerticalCurvedList"/>
    <dgm:cxn modelId="{6720E4B7-B5AB-4C5F-B130-5D37679259BE}" srcId="{37F53476-9522-4061-ACE5-2AD194DBB29A}" destId="{2C31928F-C79C-4FB1-A7CC-912BDAA1D313}" srcOrd="4" destOrd="0" parTransId="{857E6A08-9555-40D4-BFDB-B62F571C5319}" sibTransId="{F707B7BF-B7F6-4F44-888B-8BBCA8E2D631}"/>
    <dgm:cxn modelId="{E2638E58-D6CF-43F9-BEF9-85156BF736F0}" type="presOf" srcId="{C0215059-52ED-4877-B5E6-5505019C64FE}" destId="{5F07A84F-ADF2-4ED6-9E2B-899A9E38C4D9}" srcOrd="0" destOrd="0" presId="urn:microsoft.com/office/officeart/2008/layout/VerticalCurvedList"/>
    <dgm:cxn modelId="{933A4B33-0361-43D7-8EB1-899DFFA269AB}" srcId="{37F53476-9522-4061-ACE5-2AD194DBB29A}" destId="{E59550EE-8CBB-4CB0-98BE-20E7C5A75833}" srcOrd="2" destOrd="0" parTransId="{D54EC116-084E-4A8F-B326-642BC8B0F69B}" sibTransId="{A6D68FFC-9C15-4F4C-845F-144AC2349E1E}"/>
    <dgm:cxn modelId="{A37D1B62-9504-4374-9C0B-819C24FA857B}" type="presParOf" srcId="{C52637F6-2E10-4C5A-A1D3-B174307CA756}" destId="{23AC4F57-8607-484B-93B5-3AE03CB7D67C}" srcOrd="0" destOrd="0" presId="urn:microsoft.com/office/officeart/2008/layout/VerticalCurvedList"/>
    <dgm:cxn modelId="{F7D35905-6AB5-4083-9A98-A1D859650CD2}" type="presParOf" srcId="{23AC4F57-8607-484B-93B5-3AE03CB7D67C}" destId="{5BB3AED0-A69B-455A-BBC2-B5D2F18C0232}" srcOrd="0" destOrd="0" presId="urn:microsoft.com/office/officeart/2008/layout/VerticalCurvedList"/>
    <dgm:cxn modelId="{6F4335CE-C694-43C8-8876-6CD74F3D2376}" type="presParOf" srcId="{5BB3AED0-A69B-455A-BBC2-B5D2F18C0232}" destId="{88FEED7A-64E7-4C9F-96C0-51606E5811D7}" srcOrd="0" destOrd="0" presId="urn:microsoft.com/office/officeart/2008/layout/VerticalCurvedList"/>
    <dgm:cxn modelId="{16733C0E-7485-4C92-9F6B-CA54A83F0945}" type="presParOf" srcId="{5BB3AED0-A69B-455A-BBC2-B5D2F18C0232}" destId="{5F07A84F-ADF2-4ED6-9E2B-899A9E38C4D9}" srcOrd="1" destOrd="0" presId="urn:microsoft.com/office/officeart/2008/layout/VerticalCurvedList"/>
    <dgm:cxn modelId="{89EE52A0-8A51-4C65-A3C8-991C65BC8346}" type="presParOf" srcId="{5BB3AED0-A69B-455A-BBC2-B5D2F18C0232}" destId="{203A7794-77DE-4744-BB03-6A08EA2B4D13}" srcOrd="2" destOrd="0" presId="urn:microsoft.com/office/officeart/2008/layout/VerticalCurvedList"/>
    <dgm:cxn modelId="{3D08703B-B288-4F95-BC69-856DA416A4AF}" type="presParOf" srcId="{5BB3AED0-A69B-455A-BBC2-B5D2F18C0232}" destId="{E02D9792-5C03-418E-9143-4D58A6D977B4}" srcOrd="3" destOrd="0" presId="urn:microsoft.com/office/officeart/2008/layout/VerticalCurvedList"/>
    <dgm:cxn modelId="{F9D0A4F1-BB2B-4186-91F9-17B4A9284C95}" type="presParOf" srcId="{23AC4F57-8607-484B-93B5-3AE03CB7D67C}" destId="{3EF5CC9E-DD65-4C7B-A083-6689D8FC5D20}" srcOrd="1" destOrd="0" presId="urn:microsoft.com/office/officeart/2008/layout/VerticalCurvedList"/>
    <dgm:cxn modelId="{AB92FF46-D40C-447F-AD04-523A6824EAD8}" type="presParOf" srcId="{23AC4F57-8607-484B-93B5-3AE03CB7D67C}" destId="{2D2CB4E4-A024-4E0D-8368-189C14C4BA96}" srcOrd="2" destOrd="0" presId="urn:microsoft.com/office/officeart/2008/layout/VerticalCurvedList"/>
    <dgm:cxn modelId="{BA7FAFE4-D4E0-4DEA-B661-82E1EFF06A3F}" type="presParOf" srcId="{2D2CB4E4-A024-4E0D-8368-189C14C4BA96}" destId="{BFDC3D99-2556-4EDF-9956-C0235A38622A}" srcOrd="0" destOrd="0" presId="urn:microsoft.com/office/officeart/2008/layout/VerticalCurvedList"/>
    <dgm:cxn modelId="{ED6BF8E4-663F-4F57-82DC-545E93882F2A}" type="presParOf" srcId="{23AC4F57-8607-484B-93B5-3AE03CB7D67C}" destId="{F48F4A50-ABC0-493C-9A8D-09ABAC243DA4}" srcOrd="3" destOrd="0" presId="urn:microsoft.com/office/officeart/2008/layout/VerticalCurvedList"/>
    <dgm:cxn modelId="{5B292298-73DA-4C0E-BEA9-4601FF43D84F}" type="presParOf" srcId="{23AC4F57-8607-484B-93B5-3AE03CB7D67C}" destId="{2D07E995-DD54-4766-A2BB-22D1FB91E0FE}" srcOrd="4" destOrd="0" presId="urn:microsoft.com/office/officeart/2008/layout/VerticalCurvedList"/>
    <dgm:cxn modelId="{44339810-71A6-4239-937B-15089310B51D}" type="presParOf" srcId="{2D07E995-DD54-4766-A2BB-22D1FB91E0FE}" destId="{60FE95B8-D81C-459C-A1E4-5C0405DA6717}" srcOrd="0" destOrd="0" presId="urn:microsoft.com/office/officeart/2008/layout/VerticalCurvedList"/>
    <dgm:cxn modelId="{D1F85EB9-F0F8-48AB-9472-BBB2E8872494}" type="presParOf" srcId="{23AC4F57-8607-484B-93B5-3AE03CB7D67C}" destId="{5132A969-42C3-409B-9AC5-E9C1E4753D2A}" srcOrd="5" destOrd="0" presId="urn:microsoft.com/office/officeart/2008/layout/VerticalCurvedList"/>
    <dgm:cxn modelId="{A44BFB45-9DF9-4556-9E7B-A8003635C992}" type="presParOf" srcId="{23AC4F57-8607-484B-93B5-3AE03CB7D67C}" destId="{70293077-AFCC-4D2C-A3A7-3FA03B2AF77F}" srcOrd="6" destOrd="0" presId="urn:microsoft.com/office/officeart/2008/layout/VerticalCurvedList"/>
    <dgm:cxn modelId="{37AB063C-EAC1-482F-A2EC-C71C20AA540A}" type="presParOf" srcId="{70293077-AFCC-4D2C-A3A7-3FA03B2AF77F}" destId="{663818C2-50EE-42A4-B346-63864F385C9B}" srcOrd="0" destOrd="0" presId="urn:microsoft.com/office/officeart/2008/layout/VerticalCurvedList"/>
    <dgm:cxn modelId="{7CA2E988-EAA4-46D0-B038-E6B98D3CA4B8}" type="presParOf" srcId="{23AC4F57-8607-484B-93B5-3AE03CB7D67C}" destId="{74606F5C-65A8-480F-AF08-FFFA747B4603}" srcOrd="7" destOrd="0" presId="urn:microsoft.com/office/officeart/2008/layout/VerticalCurvedList"/>
    <dgm:cxn modelId="{420AE5D5-288A-4676-A67F-E735E61618B3}" type="presParOf" srcId="{23AC4F57-8607-484B-93B5-3AE03CB7D67C}" destId="{7EA6B821-3310-4170-A46F-B6197E55E1F9}" srcOrd="8" destOrd="0" presId="urn:microsoft.com/office/officeart/2008/layout/VerticalCurvedList"/>
    <dgm:cxn modelId="{48ECFA79-7A71-4307-97FE-2C864CD6750E}" type="presParOf" srcId="{7EA6B821-3310-4170-A46F-B6197E55E1F9}" destId="{A94CD452-BA71-49D1-8466-A4E4F3906507}" srcOrd="0" destOrd="0" presId="urn:microsoft.com/office/officeart/2008/layout/VerticalCurvedList"/>
    <dgm:cxn modelId="{E996719B-2D47-4632-BBEF-246EAD6B8A26}" type="presParOf" srcId="{23AC4F57-8607-484B-93B5-3AE03CB7D67C}" destId="{211FD54C-2276-40E5-9DD4-11FD8FB030B5}" srcOrd="9" destOrd="0" presId="urn:microsoft.com/office/officeart/2008/layout/VerticalCurvedList"/>
    <dgm:cxn modelId="{80644799-921B-4777-8902-3854E69A59AE}" type="presParOf" srcId="{23AC4F57-8607-484B-93B5-3AE03CB7D67C}" destId="{7C174357-493E-48BE-A5F4-E12878670F2A}" srcOrd="10" destOrd="0" presId="urn:microsoft.com/office/officeart/2008/layout/VerticalCurvedList"/>
    <dgm:cxn modelId="{6CB52C55-F3B8-462D-AF42-AAE263D7875E}" type="presParOf" srcId="{7C174357-493E-48BE-A5F4-E12878670F2A}" destId="{4F7CA1A3-CEC4-46B1-8659-E759D8F074A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99E48-FAAC-4641-A29E-C394FE22173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85157B0-EE0C-43F3-8B56-CB7155B371DD}">
      <dgm:prSet phldrT="[Text]"/>
      <dgm:spPr/>
      <dgm:t>
        <a:bodyPr/>
        <a:lstStyle/>
        <a:p>
          <a:r>
            <a:rPr lang="en-US" dirty="0" smtClean="0"/>
            <a:t>Uninstall</a:t>
          </a:r>
          <a:endParaRPr lang="en-US" dirty="0"/>
        </a:p>
      </dgm:t>
    </dgm:pt>
    <dgm:pt modelId="{2BA9EE95-D92B-4131-8F7D-5A5CA7D0EB2C}" type="parTrans" cxnId="{593CEFA1-1404-42B2-AEF1-F9EA9E6C53F7}">
      <dgm:prSet/>
      <dgm:spPr/>
      <dgm:t>
        <a:bodyPr/>
        <a:lstStyle/>
        <a:p>
          <a:endParaRPr lang="en-US"/>
        </a:p>
      </dgm:t>
    </dgm:pt>
    <dgm:pt modelId="{FCA6296E-EB66-4878-83CE-A7418C658F85}" type="sibTrans" cxnId="{593CEFA1-1404-42B2-AEF1-F9EA9E6C53F7}">
      <dgm:prSet/>
      <dgm:spPr/>
      <dgm:t>
        <a:bodyPr/>
        <a:lstStyle/>
        <a:p>
          <a:endParaRPr lang="en-US"/>
        </a:p>
      </dgm:t>
    </dgm:pt>
    <dgm:pt modelId="{0D0331ED-90A5-4A5F-9CAE-A4E84B33AAE1}">
      <dgm:prSet phldrT="[Text]"/>
      <dgm:spPr/>
      <dgm:t>
        <a:bodyPr/>
        <a:lstStyle/>
        <a:p>
          <a:r>
            <a:rPr lang="en-US" dirty="0" smtClean="0"/>
            <a:t>Use yum or apt-get</a:t>
          </a:r>
          <a:endParaRPr lang="en-US" dirty="0"/>
        </a:p>
      </dgm:t>
    </dgm:pt>
    <dgm:pt modelId="{9AABD6A3-AFD7-454C-B259-13CD5EFB8373}" type="parTrans" cxnId="{AC438CA4-B8BC-4B16-916E-05DF0A2A419F}">
      <dgm:prSet/>
      <dgm:spPr/>
      <dgm:t>
        <a:bodyPr/>
        <a:lstStyle/>
        <a:p>
          <a:endParaRPr lang="en-US"/>
        </a:p>
      </dgm:t>
    </dgm:pt>
    <dgm:pt modelId="{E8578363-D593-4C13-9BE8-84D4197FA551}" type="sibTrans" cxnId="{AC438CA4-B8BC-4B16-916E-05DF0A2A419F}">
      <dgm:prSet/>
      <dgm:spPr/>
      <dgm:t>
        <a:bodyPr/>
        <a:lstStyle/>
        <a:p>
          <a:endParaRPr lang="en-US"/>
        </a:p>
      </dgm:t>
    </dgm:pt>
    <dgm:pt modelId="{661302F5-A058-460E-ABC5-C5FF95F1FF24}">
      <dgm:prSet phldrT="[Text]"/>
      <dgm:spPr/>
      <dgm:t>
        <a:bodyPr/>
        <a:lstStyle/>
        <a:p>
          <a:r>
            <a:rPr lang="en-US" dirty="0" smtClean="0"/>
            <a:t>Deactivate</a:t>
          </a:r>
          <a:endParaRPr lang="en-US" dirty="0"/>
        </a:p>
      </dgm:t>
    </dgm:pt>
    <dgm:pt modelId="{8D40F985-3D54-4705-B8AC-E1E1BAA6D06A}" type="parTrans" cxnId="{87E76B3D-466C-423A-9DC5-0FAFC3BE6082}">
      <dgm:prSet/>
      <dgm:spPr/>
      <dgm:t>
        <a:bodyPr/>
        <a:lstStyle/>
        <a:p>
          <a:endParaRPr lang="en-US"/>
        </a:p>
      </dgm:t>
    </dgm:pt>
    <dgm:pt modelId="{D07F1528-EBD0-4F05-A38F-5AE087631DEF}" type="sibTrans" cxnId="{87E76B3D-466C-423A-9DC5-0FAFC3BE6082}">
      <dgm:prSet/>
      <dgm:spPr/>
      <dgm:t>
        <a:bodyPr/>
        <a:lstStyle/>
        <a:p>
          <a:endParaRPr lang="en-US"/>
        </a:p>
      </dgm:t>
    </dgm:pt>
    <dgm:pt modelId="{AF5F9430-BD4E-4F53-AF04-B1F235D54979}">
      <dgm:prSet phldrT="[Text]"/>
      <dgm:spPr/>
      <dgm:t>
        <a:bodyPr/>
        <a:lstStyle/>
        <a:p>
          <a:r>
            <a:rPr lang="en-US" dirty="0" smtClean="0"/>
            <a:t>Stop a service</a:t>
          </a:r>
          <a:endParaRPr lang="en-US" dirty="0"/>
        </a:p>
      </dgm:t>
    </dgm:pt>
    <dgm:pt modelId="{852E9F25-41E7-48CB-9D3D-F784A1A32992}" type="parTrans" cxnId="{C378BEFD-449D-415F-AEE7-FC122C72BD64}">
      <dgm:prSet/>
      <dgm:spPr/>
      <dgm:t>
        <a:bodyPr/>
        <a:lstStyle/>
        <a:p>
          <a:endParaRPr lang="en-US"/>
        </a:p>
      </dgm:t>
    </dgm:pt>
    <dgm:pt modelId="{7B130138-68F0-4856-B0D9-F14685824AAB}" type="sibTrans" cxnId="{C378BEFD-449D-415F-AEE7-FC122C72BD64}">
      <dgm:prSet/>
      <dgm:spPr/>
      <dgm:t>
        <a:bodyPr/>
        <a:lstStyle/>
        <a:p>
          <a:endParaRPr lang="en-US"/>
        </a:p>
      </dgm:t>
    </dgm:pt>
    <dgm:pt modelId="{587A7777-7694-4A20-90C3-E515D70F5AB4}">
      <dgm:prSet phldrT="[Text]"/>
      <dgm:spPr/>
      <dgm:t>
        <a:bodyPr/>
        <a:lstStyle/>
        <a:p>
          <a:r>
            <a:rPr lang="en-US" dirty="0" smtClean="0"/>
            <a:t>Kill a PID</a:t>
          </a:r>
          <a:endParaRPr lang="en-US" dirty="0"/>
        </a:p>
      </dgm:t>
    </dgm:pt>
    <dgm:pt modelId="{97A8A65F-F3B3-4DB1-B668-357182C22C7A}" type="parTrans" cxnId="{4DE2E73C-63F8-4FB7-9EE9-A6AF45FB4F12}">
      <dgm:prSet/>
      <dgm:spPr/>
      <dgm:t>
        <a:bodyPr/>
        <a:lstStyle/>
        <a:p>
          <a:endParaRPr lang="en-US"/>
        </a:p>
      </dgm:t>
    </dgm:pt>
    <dgm:pt modelId="{31006CD4-E3EE-4D21-A4ED-F3F1D351872D}" type="sibTrans" cxnId="{4DE2E73C-63F8-4FB7-9EE9-A6AF45FB4F12}">
      <dgm:prSet/>
      <dgm:spPr/>
      <dgm:t>
        <a:bodyPr/>
        <a:lstStyle/>
        <a:p>
          <a:endParaRPr lang="en-US"/>
        </a:p>
      </dgm:t>
    </dgm:pt>
    <dgm:pt modelId="{7E48434C-5723-4F6B-881E-CDCAD5E64E2D}">
      <dgm:prSet/>
      <dgm:spPr/>
      <dgm:t>
        <a:bodyPr/>
        <a:lstStyle/>
        <a:p>
          <a:r>
            <a:rPr lang="en-US" dirty="0" smtClean="0"/>
            <a:t>Watch for dependencies</a:t>
          </a:r>
          <a:endParaRPr lang="en-US" dirty="0"/>
        </a:p>
      </dgm:t>
    </dgm:pt>
    <dgm:pt modelId="{9DFA8A45-C935-43D0-971A-F7B2D3BE0B54}" type="parTrans" cxnId="{48C38E11-5ABC-41E7-8F47-D7568DCCA154}">
      <dgm:prSet/>
      <dgm:spPr/>
      <dgm:t>
        <a:bodyPr/>
        <a:lstStyle/>
        <a:p>
          <a:endParaRPr lang="en-US"/>
        </a:p>
      </dgm:t>
    </dgm:pt>
    <dgm:pt modelId="{1FA0E605-8832-4E80-94C6-827AD8341F4E}" type="sibTrans" cxnId="{48C38E11-5ABC-41E7-8F47-D7568DCCA154}">
      <dgm:prSet/>
      <dgm:spPr/>
      <dgm:t>
        <a:bodyPr/>
        <a:lstStyle/>
        <a:p>
          <a:endParaRPr lang="en-US"/>
        </a:p>
      </dgm:t>
    </dgm:pt>
    <dgm:pt modelId="{FCD63352-6328-48C3-8967-898355C03331}">
      <dgm:prSet phldrT="[Text]"/>
      <dgm:spPr/>
      <dgm:t>
        <a:bodyPr/>
        <a:lstStyle/>
        <a:p>
          <a:r>
            <a:rPr lang="en-US" dirty="0" smtClean="0"/>
            <a:t>Change service defaults</a:t>
          </a:r>
          <a:endParaRPr lang="en-US" dirty="0"/>
        </a:p>
      </dgm:t>
    </dgm:pt>
    <dgm:pt modelId="{BA9C11F7-2757-47BC-8DA9-F57EED3B118E}" type="parTrans" cxnId="{FE8719D7-850C-4EB2-A4E2-0C2F014898BE}">
      <dgm:prSet/>
      <dgm:spPr/>
      <dgm:t>
        <a:bodyPr/>
        <a:lstStyle/>
        <a:p>
          <a:endParaRPr lang="en-US"/>
        </a:p>
      </dgm:t>
    </dgm:pt>
    <dgm:pt modelId="{A4C9CCE7-CDF7-45E3-80C8-BF4324B2DAE4}" type="sibTrans" cxnId="{FE8719D7-850C-4EB2-A4E2-0C2F014898BE}">
      <dgm:prSet/>
      <dgm:spPr/>
      <dgm:t>
        <a:bodyPr/>
        <a:lstStyle/>
        <a:p>
          <a:endParaRPr lang="en-US"/>
        </a:p>
      </dgm:t>
    </dgm:pt>
    <dgm:pt modelId="{35D45543-1405-4D5B-AB0C-20DAF54E1722}" type="pres">
      <dgm:prSet presAssocID="{DDB99E48-FAAC-4641-A29E-C394FE221739}" presName="Name0" presStyleCnt="0">
        <dgm:presLayoutVars>
          <dgm:dir/>
          <dgm:animLvl val="lvl"/>
          <dgm:resizeHandles val="exact"/>
        </dgm:presLayoutVars>
      </dgm:prSet>
      <dgm:spPr/>
      <dgm:t>
        <a:bodyPr/>
        <a:lstStyle/>
        <a:p>
          <a:endParaRPr lang="en-US"/>
        </a:p>
      </dgm:t>
    </dgm:pt>
    <dgm:pt modelId="{77A2C141-57F1-44C5-AE86-1BE7863A199A}" type="pres">
      <dgm:prSet presAssocID="{A85157B0-EE0C-43F3-8B56-CB7155B371DD}" presName="linNode" presStyleCnt="0"/>
      <dgm:spPr/>
    </dgm:pt>
    <dgm:pt modelId="{8DB64A7D-1765-4BC7-A4CF-324BAC33AE33}" type="pres">
      <dgm:prSet presAssocID="{A85157B0-EE0C-43F3-8B56-CB7155B371DD}" presName="parentText" presStyleLbl="node1" presStyleIdx="0" presStyleCnt="2" custScaleX="84162">
        <dgm:presLayoutVars>
          <dgm:chMax val="1"/>
          <dgm:bulletEnabled val="1"/>
        </dgm:presLayoutVars>
      </dgm:prSet>
      <dgm:spPr/>
      <dgm:t>
        <a:bodyPr/>
        <a:lstStyle/>
        <a:p>
          <a:endParaRPr lang="en-US"/>
        </a:p>
      </dgm:t>
    </dgm:pt>
    <dgm:pt modelId="{A40C7750-C371-489B-979C-A1C1343454E8}" type="pres">
      <dgm:prSet presAssocID="{A85157B0-EE0C-43F3-8B56-CB7155B371DD}" presName="descendantText" presStyleLbl="alignAccFollowNode1" presStyleIdx="0" presStyleCnt="2">
        <dgm:presLayoutVars>
          <dgm:bulletEnabled val="1"/>
        </dgm:presLayoutVars>
      </dgm:prSet>
      <dgm:spPr/>
      <dgm:t>
        <a:bodyPr/>
        <a:lstStyle/>
        <a:p>
          <a:endParaRPr lang="en-US"/>
        </a:p>
      </dgm:t>
    </dgm:pt>
    <dgm:pt modelId="{A5782984-5988-4181-A866-BAFC3636A788}" type="pres">
      <dgm:prSet presAssocID="{FCA6296E-EB66-4878-83CE-A7418C658F85}" presName="sp" presStyleCnt="0"/>
      <dgm:spPr/>
    </dgm:pt>
    <dgm:pt modelId="{30F63B5A-F449-43A6-82D9-88FB7081A99C}" type="pres">
      <dgm:prSet presAssocID="{661302F5-A058-460E-ABC5-C5FF95F1FF24}" presName="linNode" presStyleCnt="0"/>
      <dgm:spPr/>
    </dgm:pt>
    <dgm:pt modelId="{ADD01349-337C-429C-BEE7-41D5E78F026D}" type="pres">
      <dgm:prSet presAssocID="{661302F5-A058-460E-ABC5-C5FF95F1FF24}" presName="parentText" presStyleLbl="node1" presStyleIdx="1" presStyleCnt="2" custScaleX="84162">
        <dgm:presLayoutVars>
          <dgm:chMax val="1"/>
          <dgm:bulletEnabled val="1"/>
        </dgm:presLayoutVars>
      </dgm:prSet>
      <dgm:spPr/>
      <dgm:t>
        <a:bodyPr/>
        <a:lstStyle/>
        <a:p>
          <a:endParaRPr lang="en-US"/>
        </a:p>
      </dgm:t>
    </dgm:pt>
    <dgm:pt modelId="{2F4C8C3A-CF37-4DA8-B99B-9E16175D66E3}" type="pres">
      <dgm:prSet presAssocID="{661302F5-A058-460E-ABC5-C5FF95F1FF24}" presName="descendantText" presStyleLbl="alignAccFollowNode1" presStyleIdx="1" presStyleCnt="2">
        <dgm:presLayoutVars>
          <dgm:bulletEnabled val="1"/>
        </dgm:presLayoutVars>
      </dgm:prSet>
      <dgm:spPr/>
      <dgm:t>
        <a:bodyPr/>
        <a:lstStyle/>
        <a:p>
          <a:endParaRPr lang="en-US"/>
        </a:p>
      </dgm:t>
    </dgm:pt>
  </dgm:ptLst>
  <dgm:cxnLst>
    <dgm:cxn modelId="{9C30AB97-0990-4293-BE54-EDA411E27A40}" type="presOf" srcId="{A85157B0-EE0C-43F3-8B56-CB7155B371DD}" destId="{8DB64A7D-1765-4BC7-A4CF-324BAC33AE33}" srcOrd="0" destOrd="0" presId="urn:microsoft.com/office/officeart/2005/8/layout/vList5"/>
    <dgm:cxn modelId="{CE53A665-891B-4A46-B31A-E1AC9BAFC88D}" type="presOf" srcId="{FCD63352-6328-48C3-8967-898355C03331}" destId="{2F4C8C3A-CF37-4DA8-B99B-9E16175D66E3}" srcOrd="0" destOrd="2" presId="urn:microsoft.com/office/officeart/2005/8/layout/vList5"/>
    <dgm:cxn modelId="{47418060-BA97-4901-8922-0FD2E7C3130C}" type="presOf" srcId="{0D0331ED-90A5-4A5F-9CAE-A4E84B33AAE1}" destId="{A40C7750-C371-489B-979C-A1C1343454E8}" srcOrd="0" destOrd="0" presId="urn:microsoft.com/office/officeart/2005/8/layout/vList5"/>
    <dgm:cxn modelId="{FE8719D7-850C-4EB2-A4E2-0C2F014898BE}" srcId="{661302F5-A058-460E-ABC5-C5FF95F1FF24}" destId="{FCD63352-6328-48C3-8967-898355C03331}" srcOrd="2" destOrd="0" parTransId="{BA9C11F7-2757-47BC-8DA9-F57EED3B118E}" sibTransId="{A4C9CCE7-CDF7-45E3-80C8-BF4324B2DAE4}"/>
    <dgm:cxn modelId="{A7510F11-EDC6-4950-914B-FF82B45C712A}" type="presOf" srcId="{7E48434C-5723-4F6B-881E-CDCAD5E64E2D}" destId="{A40C7750-C371-489B-979C-A1C1343454E8}" srcOrd="0" destOrd="1" presId="urn:microsoft.com/office/officeart/2005/8/layout/vList5"/>
    <dgm:cxn modelId="{4DE2E73C-63F8-4FB7-9EE9-A6AF45FB4F12}" srcId="{661302F5-A058-460E-ABC5-C5FF95F1FF24}" destId="{587A7777-7694-4A20-90C3-E515D70F5AB4}" srcOrd="1" destOrd="0" parTransId="{97A8A65F-F3B3-4DB1-B668-357182C22C7A}" sibTransId="{31006CD4-E3EE-4D21-A4ED-F3F1D351872D}"/>
    <dgm:cxn modelId="{084F260C-D0DE-4450-BBF2-6F40130DE2EF}" type="presOf" srcId="{DDB99E48-FAAC-4641-A29E-C394FE221739}" destId="{35D45543-1405-4D5B-AB0C-20DAF54E1722}" srcOrd="0" destOrd="0" presId="urn:microsoft.com/office/officeart/2005/8/layout/vList5"/>
    <dgm:cxn modelId="{3183530C-F008-4441-B63A-0C44597555CB}" type="presOf" srcId="{AF5F9430-BD4E-4F53-AF04-B1F235D54979}" destId="{2F4C8C3A-CF37-4DA8-B99B-9E16175D66E3}" srcOrd="0" destOrd="0" presId="urn:microsoft.com/office/officeart/2005/8/layout/vList5"/>
    <dgm:cxn modelId="{48C38E11-5ABC-41E7-8F47-D7568DCCA154}" srcId="{A85157B0-EE0C-43F3-8B56-CB7155B371DD}" destId="{7E48434C-5723-4F6B-881E-CDCAD5E64E2D}" srcOrd="1" destOrd="0" parTransId="{9DFA8A45-C935-43D0-971A-F7B2D3BE0B54}" sibTransId="{1FA0E605-8832-4E80-94C6-827AD8341F4E}"/>
    <dgm:cxn modelId="{AC438CA4-B8BC-4B16-916E-05DF0A2A419F}" srcId="{A85157B0-EE0C-43F3-8B56-CB7155B371DD}" destId="{0D0331ED-90A5-4A5F-9CAE-A4E84B33AAE1}" srcOrd="0" destOrd="0" parTransId="{9AABD6A3-AFD7-454C-B259-13CD5EFB8373}" sibTransId="{E8578363-D593-4C13-9BE8-84D4197FA551}"/>
    <dgm:cxn modelId="{593CEFA1-1404-42B2-AEF1-F9EA9E6C53F7}" srcId="{DDB99E48-FAAC-4641-A29E-C394FE221739}" destId="{A85157B0-EE0C-43F3-8B56-CB7155B371DD}" srcOrd="0" destOrd="0" parTransId="{2BA9EE95-D92B-4131-8F7D-5A5CA7D0EB2C}" sibTransId="{FCA6296E-EB66-4878-83CE-A7418C658F85}"/>
    <dgm:cxn modelId="{7925291F-AC9B-44B9-B8F9-E26DAB32CCAC}" type="presOf" srcId="{661302F5-A058-460E-ABC5-C5FF95F1FF24}" destId="{ADD01349-337C-429C-BEE7-41D5E78F026D}" srcOrd="0" destOrd="0" presId="urn:microsoft.com/office/officeart/2005/8/layout/vList5"/>
    <dgm:cxn modelId="{6CB7E770-B3D8-461E-927B-44CC129E6F40}" type="presOf" srcId="{587A7777-7694-4A20-90C3-E515D70F5AB4}" destId="{2F4C8C3A-CF37-4DA8-B99B-9E16175D66E3}" srcOrd="0" destOrd="1" presId="urn:microsoft.com/office/officeart/2005/8/layout/vList5"/>
    <dgm:cxn modelId="{87E76B3D-466C-423A-9DC5-0FAFC3BE6082}" srcId="{DDB99E48-FAAC-4641-A29E-C394FE221739}" destId="{661302F5-A058-460E-ABC5-C5FF95F1FF24}" srcOrd="1" destOrd="0" parTransId="{8D40F985-3D54-4705-B8AC-E1E1BAA6D06A}" sibTransId="{D07F1528-EBD0-4F05-A38F-5AE087631DEF}"/>
    <dgm:cxn modelId="{C378BEFD-449D-415F-AEE7-FC122C72BD64}" srcId="{661302F5-A058-460E-ABC5-C5FF95F1FF24}" destId="{AF5F9430-BD4E-4F53-AF04-B1F235D54979}" srcOrd="0" destOrd="0" parTransId="{852E9F25-41E7-48CB-9D3D-F784A1A32992}" sibTransId="{7B130138-68F0-4856-B0D9-F14685824AAB}"/>
    <dgm:cxn modelId="{123E0068-D8CD-46C2-BE94-14337A916C4E}" type="presParOf" srcId="{35D45543-1405-4D5B-AB0C-20DAF54E1722}" destId="{77A2C141-57F1-44C5-AE86-1BE7863A199A}" srcOrd="0" destOrd="0" presId="urn:microsoft.com/office/officeart/2005/8/layout/vList5"/>
    <dgm:cxn modelId="{376004B4-736B-4252-A617-FD88BC064465}" type="presParOf" srcId="{77A2C141-57F1-44C5-AE86-1BE7863A199A}" destId="{8DB64A7D-1765-4BC7-A4CF-324BAC33AE33}" srcOrd="0" destOrd="0" presId="urn:microsoft.com/office/officeart/2005/8/layout/vList5"/>
    <dgm:cxn modelId="{748E9282-A203-48E8-9524-6B2CF1A8FB79}" type="presParOf" srcId="{77A2C141-57F1-44C5-AE86-1BE7863A199A}" destId="{A40C7750-C371-489B-979C-A1C1343454E8}" srcOrd="1" destOrd="0" presId="urn:microsoft.com/office/officeart/2005/8/layout/vList5"/>
    <dgm:cxn modelId="{04483FD5-B518-4452-857D-17BB57083194}" type="presParOf" srcId="{35D45543-1405-4D5B-AB0C-20DAF54E1722}" destId="{A5782984-5988-4181-A866-BAFC3636A788}" srcOrd="1" destOrd="0" presId="urn:microsoft.com/office/officeart/2005/8/layout/vList5"/>
    <dgm:cxn modelId="{F48560BE-A73A-4760-B0CA-B3F96452BB50}" type="presParOf" srcId="{35D45543-1405-4D5B-AB0C-20DAF54E1722}" destId="{30F63B5A-F449-43A6-82D9-88FB7081A99C}" srcOrd="2" destOrd="0" presId="urn:microsoft.com/office/officeart/2005/8/layout/vList5"/>
    <dgm:cxn modelId="{713C38AB-76CD-42B5-B1D5-A54F06D8CB63}" type="presParOf" srcId="{30F63B5A-F449-43A6-82D9-88FB7081A99C}" destId="{ADD01349-337C-429C-BEE7-41D5E78F026D}" srcOrd="0" destOrd="0" presId="urn:microsoft.com/office/officeart/2005/8/layout/vList5"/>
    <dgm:cxn modelId="{FA56F2C0-CDCD-418E-B76F-3204A99703CE}" type="presParOf" srcId="{30F63B5A-F449-43A6-82D9-88FB7081A99C}" destId="{2F4C8C3A-CF37-4DA8-B99B-9E16175D66E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7CF18116-2FEA-4705-86AB-EC9E08523F85}"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64E8AA42-C024-4DA2-A6A7-FD4969B47AEC}" type="slidenum">
              <a:rPr lang="en-US"/>
              <a:pPr>
                <a:defRPr/>
              </a:pPr>
              <a:t>‹#›</a:t>
            </a:fld>
            <a:endParaRPr lang="en-US" dirty="0"/>
          </a:p>
        </p:txBody>
      </p:sp>
    </p:spTree>
    <p:extLst>
      <p:ext uri="{BB962C8B-B14F-4D97-AF65-F5344CB8AC3E}">
        <p14:creationId xmlns:p14="http://schemas.microsoft.com/office/powerpoint/2010/main" val="2014081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C2F62E92-D121-4BF8-BD31-1E33B2B5694D}" type="datetime1">
              <a:rPr lang="en-US"/>
              <a:pPr>
                <a:defRPr/>
              </a:pPr>
              <a:t>8/25/2014</a:t>
            </a:fld>
            <a:endParaRPr lang="en-US" dirty="0"/>
          </a:p>
        </p:txBody>
      </p:sp>
      <p:sp>
        <p:nvSpPr>
          <p:cNvPr id="2560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4EFCD8E0-E1E0-44FD-A8D1-E3BDEA178A04}" type="slidenum">
              <a:rPr lang="en-US"/>
              <a:pPr>
                <a:defRPr/>
              </a:pPr>
              <a:t>‹#›</a:t>
            </a:fld>
            <a:endParaRPr lang="en-US" dirty="0"/>
          </a:p>
        </p:txBody>
      </p:sp>
    </p:spTree>
    <p:extLst>
      <p:ext uri="{BB962C8B-B14F-4D97-AF65-F5344CB8AC3E}">
        <p14:creationId xmlns:p14="http://schemas.microsoft.com/office/powerpoint/2010/main" val="146729899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31863"/>
            <a:fld id="{ECE7B4A1-0715-4C3A-AC4B-AF30AD2D2069}" type="slidenum">
              <a:rPr lang="en-US" smtClean="0"/>
              <a:pPr defTabSz="931863"/>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844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smtClean="0">
                <a:ea typeface="Lucida Sans Unicode" charset="0"/>
                <a:cs typeface="Lucida Sans Unicode" charset="0"/>
              </a:rPr>
              <a:t>Chroot is not a replacement for bastion hosts and/or virtual servers.</a:t>
            </a:r>
          </a:p>
        </p:txBody>
      </p:sp>
      <p:sp>
        <p:nvSpPr>
          <p:cNvPr id="34820" name="Date Placeholder 3"/>
          <p:cNvSpPr>
            <a:spLocks noGrp="1"/>
          </p:cNvSpPr>
          <p:nvPr>
            <p:ph type="dt" sz="quarter" idx="1"/>
          </p:nvPr>
        </p:nvSpPr>
        <p:spPr>
          <a:noFill/>
        </p:spPr>
        <p:txBody>
          <a:bodyPr/>
          <a:lstStyle/>
          <a:p>
            <a:pPr defTabSz="931863"/>
            <a:fld id="{684BA6D5-7380-4B48-9316-2C199F1526AB}" type="datetime1">
              <a:rPr lang="en-US" smtClean="0"/>
              <a:pPr defTabSz="931863"/>
              <a:t>8/25/2014</a:t>
            </a:fld>
            <a:endParaRPr lang="en-US" smtClean="0"/>
          </a:p>
        </p:txBody>
      </p:sp>
      <p:sp>
        <p:nvSpPr>
          <p:cNvPr id="34821" name="Footer Placeholder 4"/>
          <p:cNvSpPr>
            <a:spLocks noGrp="1"/>
          </p:cNvSpPr>
          <p:nvPr>
            <p:ph type="ftr" sz="quarter" idx="4"/>
          </p:nvPr>
        </p:nvSpPr>
        <p:spPr>
          <a:noFill/>
        </p:spPr>
        <p:txBody>
          <a:bodyPr/>
          <a:lstStyle/>
          <a:p>
            <a:pPr defTabSz="931863"/>
            <a:endParaRPr lang="en-US" smtClean="0"/>
          </a:p>
        </p:txBody>
      </p:sp>
      <p:sp>
        <p:nvSpPr>
          <p:cNvPr id="34822" name="Slide Number Placeholder 5"/>
          <p:cNvSpPr>
            <a:spLocks noGrp="1"/>
          </p:cNvSpPr>
          <p:nvPr>
            <p:ph type="sldNum" sz="quarter" idx="5"/>
          </p:nvPr>
        </p:nvSpPr>
        <p:spPr>
          <a:noFill/>
        </p:spPr>
        <p:txBody>
          <a:bodyPr/>
          <a:lstStyle/>
          <a:p>
            <a:pPr defTabSz="931863"/>
            <a:fld id="{7ECF9D56-607E-4B08-BB39-E727859730C1}" type="slidenum">
              <a:rPr lang="en-US" smtClean="0"/>
              <a:pPr defTabSz="931863"/>
              <a:t>18</a:t>
            </a:fld>
            <a:endParaRPr lang="en-US" smtClean="0"/>
          </a:p>
        </p:txBody>
      </p:sp>
    </p:spTree>
    <p:extLst>
      <p:ext uri="{BB962C8B-B14F-4D97-AF65-F5344CB8AC3E}">
        <p14:creationId xmlns:p14="http://schemas.microsoft.com/office/powerpoint/2010/main" val="126570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examined the security-related features of a number of services. The more complex they are, the more important it is to keep the installed and enabled features to a minimum. You discussed vulnerabilities in Linux services and their mitigations.</a:t>
            </a:r>
          </a:p>
          <a:p>
            <a:r>
              <a:rPr lang="en-US" sz="1200" kern="1200" dirty="0" smtClean="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this lab, you will configure security and hardened services and applications to ensure the confidentiality, integrity, and availability of those services. You will configure and secure an Apache Web server and MySQL database and the components necessary to harden the security implementation of both. You also will configure the </a:t>
            </a:r>
            <a:r>
              <a:rPr lang="en-US" sz="1200" kern="1200" dirty="0" err="1" smtClean="0">
                <a:solidFill>
                  <a:schemeClr val="tx1"/>
                </a:solidFill>
                <a:effectLst/>
                <a:latin typeface="Times New Roman" pitchFamily="18" charset="0"/>
                <a:ea typeface="+mn-ea"/>
                <a:cs typeface="+mn-cs"/>
              </a:rPr>
              <a:t>Sendmail</a:t>
            </a:r>
            <a:r>
              <a:rPr lang="en-US" sz="1200" kern="1200" dirty="0" smtClean="0">
                <a:solidFill>
                  <a:schemeClr val="tx1"/>
                </a:solidFill>
                <a:effectLst/>
                <a:latin typeface="Times New Roman" pitchFamily="18" charset="0"/>
                <a:ea typeface="+mn-ea"/>
                <a:cs typeface="+mn-cs"/>
              </a:rPr>
              <a:t> application for secure local messaging and will enable secure, encrypted remote access using Secure Shell (SSH). "</a:t>
            </a:r>
            <a:endParaRPr lang="en-US" dirty="0"/>
          </a:p>
        </p:txBody>
      </p:sp>
      <p:sp>
        <p:nvSpPr>
          <p:cNvPr id="4" name="Date Placeholder 3"/>
          <p:cNvSpPr>
            <a:spLocks noGrp="1"/>
          </p:cNvSpPr>
          <p:nvPr>
            <p:ph type="dt" idx="10"/>
          </p:nvPr>
        </p:nvSpPr>
        <p:spPr/>
        <p:txBody>
          <a:bodyPr/>
          <a:lstStyle/>
          <a:p>
            <a:pPr>
              <a:defRPr/>
            </a:pPr>
            <a:fld id="{C2F62E92-D121-4BF8-BD31-1E33B2B5694D}"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EFCD8E0-E1E0-44FD-A8D1-E3BDEA178A04}" type="slidenum">
              <a:rPr lang="en-US" smtClean="0"/>
              <a:pPr>
                <a:defRPr/>
              </a:pPr>
              <a:t>22</a:t>
            </a:fld>
            <a:endParaRPr lang="en-US" dirty="0"/>
          </a:p>
        </p:txBody>
      </p:sp>
    </p:spTree>
    <p:extLst>
      <p:ext uri="{BB962C8B-B14F-4D97-AF65-F5344CB8AC3E}">
        <p14:creationId xmlns:p14="http://schemas.microsoft.com/office/powerpoint/2010/main" val="146499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Many excellent text- and console-based tools are available for Linux. These tools can be used to check data from a number of different “graphical” services. For example, </a:t>
            </a:r>
            <a:r>
              <a:rPr lang="en-US" sz="1200" b="0" i="0" u="none" strike="noStrike" kern="1200" baseline="0" dirty="0" err="1" smtClean="0">
                <a:solidFill>
                  <a:schemeClr val="tx1"/>
                </a:solidFill>
                <a:latin typeface="Times New Roman" pitchFamily="18" charset="0"/>
                <a:ea typeface="+mn-ea"/>
                <a:cs typeface="+mn-cs"/>
              </a:rPr>
              <a:t>elinks</a:t>
            </a:r>
            <a:r>
              <a:rPr lang="en-US" sz="1200" b="0" i="0" u="none" strike="noStrike" kern="1200" baseline="0" dirty="0" smtClean="0">
                <a:solidFill>
                  <a:schemeClr val="tx1"/>
                </a:solidFill>
                <a:latin typeface="Times New Roman" pitchFamily="18" charset="0"/>
                <a:ea typeface="+mn-ea"/>
                <a:cs typeface="+mn-cs"/>
              </a:rPr>
              <a:t> is a console browser that you can use to review data from Web servers.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On a Red Hat system with a running Apache Web server, the </a:t>
            </a:r>
            <a:r>
              <a:rPr lang="en-US" sz="1200" b="0" i="0" u="none" strike="noStrike" kern="1200" baseline="0" dirty="0" err="1" smtClean="0">
                <a:solidFill>
                  <a:schemeClr val="tx1"/>
                </a:solidFill>
                <a:latin typeface="Times New Roman" pitchFamily="18" charset="0"/>
                <a:ea typeface="+mn-ea"/>
                <a:cs typeface="+mn-cs"/>
              </a:rPr>
              <a:t>elinks</a:t>
            </a:r>
            <a:r>
              <a:rPr lang="en-US" sz="1200" b="0" i="0" u="none" strike="noStrike" kern="1200" baseline="0" dirty="0" smtClean="0">
                <a:solidFill>
                  <a:schemeClr val="tx1"/>
                </a:solidFill>
                <a:latin typeface="Times New Roman" pitchFamily="18" charset="0"/>
                <a:ea typeface="+mn-ea"/>
                <a:cs typeface="+mn-cs"/>
              </a:rPr>
              <a:t> 127.0.0.1 command returns the page shown above.</a:t>
            </a:r>
            <a:endParaRPr lang="en-US" dirty="0"/>
          </a:p>
        </p:txBody>
      </p:sp>
      <p:sp>
        <p:nvSpPr>
          <p:cNvPr id="4" name="Date Placeholder 3"/>
          <p:cNvSpPr>
            <a:spLocks noGrp="1"/>
          </p:cNvSpPr>
          <p:nvPr>
            <p:ph type="dt" idx="10"/>
          </p:nvPr>
        </p:nvSpPr>
        <p:spPr/>
        <p:txBody>
          <a:bodyPr/>
          <a:lstStyle/>
          <a:p>
            <a:pPr>
              <a:defRPr/>
            </a:pPr>
            <a:fld id="{C2F62E92-D121-4BF8-BD31-1E33B2B5694D}"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FCD8E0-E1E0-44FD-A8D1-E3BDEA178A04}" type="slidenum">
              <a:rPr lang="en-US" smtClean="0"/>
              <a:pPr>
                <a:defRPr/>
              </a:pPr>
              <a:t>27</a:t>
            </a:fld>
            <a:endParaRPr lang="en-US" dirty="0"/>
          </a:p>
        </p:txBody>
      </p:sp>
    </p:spTree>
    <p:extLst>
      <p:ext uri="{BB962C8B-B14F-4D97-AF65-F5344CB8AC3E}">
        <p14:creationId xmlns:p14="http://schemas.microsoft.com/office/powerpoint/2010/main" val="151579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Arial" charset="0"/>
            </a:endParaRPr>
          </a:p>
        </p:txBody>
      </p:sp>
      <p:sp>
        <p:nvSpPr>
          <p:cNvPr id="27652" name="Slide Number Placeholder 3"/>
          <p:cNvSpPr>
            <a:spLocks noGrp="1"/>
          </p:cNvSpPr>
          <p:nvPr>
            <p:ph type="sldNum" sz="quarter" idx="5"/>
          </p:nvPr>
        </p:nvSpPr>
        <p:spPr>
          <a:noFill/>
        </p:spPr>
        <p:txBody>
          <a:bodyPr/>
          <a:lstStyle/>
          <a:p>
            <a:pPr defTabSz="931863"/>
            <a:fld id="{F68AB45D-8E39-46DD-AF31-C38D2F7BEBD5}"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299596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charset="0"/>
            </a:endParaRPr>
          </a:p>
        </p:txBody>
      </p:sp>
      <p:sp>
        <p:nvSpPr>
          <p:cNvPr id="28676" name="Slide Number Placeholder 3"/>
          <p:cNvSpPr>
            <a:spLocks noGrp="1"/>
          </p:cNvSpPr>
          <p:nvPr>
            <p:ph type="sldNum" sz="quarter" idx="5"/>
          </p:nvPr>
        </p:nvSpPr>
        <p:spPr>
          <a:noFill/>
        </p:spPr>
        <p:txBody>
          <a:bodyPr/>
          <a:lstStyle/>
          <a:p>
            <a:pPr defTabSz="931863"/>
            <a:fld id="{5256A412-AD35-4395-90B1-8E1557B1F63D}" type="slidenum">
              <a:rPr lang="en-US" smtClean="0">
                <a:latin typeface="Arial" charset="0"/>
              </a:rPr>
              <a:pPr defTabSz="931863"/>
              <a:t>3</a:t>
            </a:fld>
            <a:endParaRPr lang="en-US" smtClean="0">
              <a:latin typeface="Arial" charset="0"/>
            </a:endParaRPr>
          </a:p>
        </p:txBody>
      </p:sp>
    </p:spTree>
    <p:extLst>
      <p:ext uri="{BB962C8B-B14F-4D97-AF65-F5344CB8AC3E}">
        <p14:creationId xmlns:p14="http://schemas.microsoft.com/office/powerpoint/2010/main" val="1380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smtClean="0">
              <a:ea typeface="Lucida Sans Unicode" charset="0"/>
              <a:cs typeface="Lucida Sans Unicode" charset="0"/>
            </a:endParaRPr>
          </a:p>
        </p:txBody>
      </p:sp>
      <p:sp>
        <p:nvSpPr>
          <p:cNvPr id="31748" name="Date Placeholder 3"/>
          <p:cNvSpPr>
            <a:spLocks noGrp="1"/>
          </p:cNvSpPr>
          <p:nvPr>
            <p:ph type="dt" sz="quarter" idx="1"/>
          </p:nvPr>
        </p:nvSpPr>
        <p:spPr>
          <a:noFill/>
        </p:spPr>
        <p:txBody>
          <a:bodyPr/>
          <a:lstStyle/>
          <a:p>
            <a:pPr defTabSz="931863"/>
            <a:fld id="{4B75EF23-FF91-4BE5-9755-F4A96C99BDC2}" type="datetime1">
              <a:rPr lang="en-US" smtClean="0"/>
              <a:pPr defTabSz="931863"/>
              <a:t>8/25/2014</a:t>
            </a:fld>
            <a:endParaRPr lang="en-US" smtClean="0"/>
          </a:p>
        </p:txBody>
      </p:sp>
      <p:sp>
        <p:nvSpPr>
          <p:cNvPr id="31749" name="Footer Placeholder 4"/>
          <p:cNvSpPr>
            <a:spLocks noGrp="1"/>
          </p:cNvSpPr>
          <p:nvPr>
            <p:ph type="ftr" sz="quarter" idx="4"/>
          </p:nvPr>
        </p:nvSpPr>
        <p:spPr>
          <a:noFill/>
        </p:spPr>
        <p:txBody>
          <a:bodyPr/>
          <a:lstStyle/>
          <a:p>
            <a:pPr defTabSz="931863"/>
            <a:endParaRPr lang="en-US" smtClean="0"/>
          </a:p>
        </p:txBody>
      </p:sp>
      <p:sp>
        <p:nvSpPr>
          <p:cNvPr id="31750" name="Slide Number Placeholder 5"/>
          <p:cNvSpPr>
            <a:spLocks noGrp="1"/>
          </p:cNvSpPr>
          <p:nvPr>
            <p:ph type="sldNum" sz="quarter" idx="5"/>
          </p:nvPr>
        </p:nvSpPr>
        <p:spPr>
          <a:noFill/>
        </p:spPr>
        <p:txBody>
          <a:bodyPr/>
          <a:lstStyle/>
          <a:p>
            <a:pPr defTabSz="931863"/>
            <a:fld id="{37DB3A82-268B-4A74-9D99-5E42D259A210}" type="slidenum">
              <a:rPr lang="en-US" smtClean="0"/>
              <a:pPr defTabSz="931863"/>
              <a:t>7</a:t>
            </a:fld>
            <a:endParaRPr lang="en-US" smtClean="0"/>
          </a:p>
        </p:txBody>
      </p:sp>
    </p:spTree>
    <p:extLst>
      <p:ext uri="{BB962C8B-B14F-4D97-AF65-F5344CB8AC3E}">
        <p14:creationId xmlns:p14="http://schemas.microsoft.com/office/powerpoint/2010/main" val="160362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ea typeface="Lucida Sans Unicode" charset="0"/>
                <a:cs typeface="Lucida Sans Unicode" charset="0"/>
              </a:rPr>
              <a:t>A Graphical User Interface (GUI) requires the X Window System to run, which is an added security risk. Other users in the network cannot login to the GUI remotely when XDMCP is turned off.</a:t>
            </a:r>
          </a:p>
        </p:txBody>
      </p:sp>
      <p:sp>
        <p:nvSpPr>
          <p:cNvPr id="31748" name="Date Placeholder 3"/>
          <p:cNvSpPr>
            <a:spLocks noGrp="1"/>
          </p:cNvSpPr>
          <p:nvPr>
            <p:ph type="dt" sz="quarter" idx="1"/>
          </p:nvPr>
        </p:nvSpPr>
        <p:spPr>
          <a:noFill/>
        </p:spPr>
        <p:txBody>
          <a:bodyPr/>
          <a:lstStyle/>
          <a:p>
            <a:pPr defTabSz="931863"/>
            <a:fld id="{4B75EF23-FF91-4BE5-9755-F4A96C99BDC2}" type="datetime1">
              <a:rPr lang="en-US" smtClean="0"/>
              <a:pPr defTabSz="931863"/>
              <a:t>8/25/2014</a:t>
            </a:fld>
            <a:endParaRPr lang="en-US" smtClean="0"/>
          </a:p>
        </p:txBody>
      </p:sp>
      <p:sp>
        <p:nvSpPr>
          <p:cNvPr id="31749" name="Footer Placeholder 4"/>
          <p:cNvSpPr>
            <a:spLocks noGrp="1"/>
          </p:cNvSpPr>
          <p:nvPr>
            <p:ph type="ftr" sz="quarter" idx="4"/>
          </p:nvPr>
        </p:nvSpPr>
        <p:spPr>
          <a:noFill/>
        </p:spPr>
        <p:txBody>
          <a:bodyPr/>
          <a:lstStyle/>
          <a:p>
            <a:pPr defTabSz="931863"/>
            <a:endParaRPr lang="en-US" smtClean="0"/>
          </a:p>
        </p:txBody>
      </p:sp>
      <p:sp>
        <p:nvSpPr>
          <p:cNvPr id="31750" name="Slide Number Placeholder 5"/>
          <p:cNvSpPr>
            <a:spLocks noGrp="1"/>
          </p:cNvSpPr>
          <p:nvPr>
            <p:ph type="sldNum" sz="quarter" idx="5"/>
          </p:nvPr>
        </p:nvSpPr>
        <p:spPr>
          <a:noFill/>
        </p:spPr>
        <p:txBody>
          <a:bodyPr/>
          <a:lstStyle/>
          <a:p>
            <a:pPr defTabSz="931863"/>
            <a:fld id="{37DB3A82-268B-4A74-9D99-5E42D259A210}" type="slidenum">
              <a:rPr lang="en-US" smtClean="0"/>
              <a:pPr defTabSz="931863"/>
              <a:t>10</a:t>
            </a:fld>
            <a:endParaRPr lang="en-US" smtClean="0"/>
          </a:p>
        </p:txBody>
      </p:sp>
    </p:spTree>
    <p:extLst>
      <p:ext uri="{BB962C8B-B14F-4D97-AF65-F5344CB8AC3E}">
        <p14:creationId xmlns:p14="http://schemas.microsoft.com/office/powerpoint/2010/main" val="201586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for most Linux distributions is to activate services in </a:t>
            </a:r>
            <a:r>
              <a:rPr lang="en-US" dirty="0" err="1" smtClean="0"/>
              <a:t>runlevels</a:t>
            </a:r>
            <a:r>
              <a:rPr lang="en-US" dirty="0" smtClean="0"/>
              <a:t> 2, 3, 4, and 5.</a:t>
            </a:r>
          </a:p>
          <a:p>
            <a:endParaRPr lang="en-US" dirty="0" smtClean="0"/>
          </a:p>
          <a:p>
            <a:r>
              <a:rPr lang="en-US" dirty="0" smtClean="0"/>
              <a:t>Linux distributions should be set to deactivate most services in </a:t>
            </a:r>
            <a:r>
              <a:rPr lang="en-US" dirty="0" err="1" smtClean="0"/>
              <a:t>runlevels</a:t>
            </a:r>
            <a:r>
              <a:rPr lang="en-US" dirty="0" smtClean="0"/>
              <a:t> 0, 1, and 6.</a:t>
            </a:r>
            <a:endParaRPr lang="en-US" dirty="0"/>
          </a:p>
        </p:txBody>
      </p:sp>
      <p:sp>
        <p:nvSpPr>
          <p:cNvPr id="4" name="Date Placeholder 3"/>
          <p:cNvSpPr>
            <a:spLocks noGrp="1"/>
          </p:cNvSpPr>
          <p:nvPr>
            <p:ph type="dt" idx="10"/>
          </p:nvPr>
        </p:nvSpPr>
        <p:spPr/>
        <p:txBody>
          <a:bodyPr/>
          <a:lstStyle/>
          <a:p>
            <a:pPr>
              <a:defRPr/>
            </a:pPr>
            <a:fld id="{C2F62E92-D121-4BF8-BD31-1E33B2B5694D}"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FCD8E0-E1E0-44FD-A8D1-E3BDEA178A04}" type="slidenum">
              <a:rPr lang="en-US" smtClean="0"/>
              <a:pPr>
                <a:defRPr/>
              </a:pPr>
              <a:t>11</a:t>
            </a:fld>
            <a:endParaRPr lang="en-US" dirty="0"/>
          </a:p>
        </p:txBody>
      </p:sp>
    </p:spTree>
    <p:extLst>
      <p:ext uri="{BB962C8B-B14F-4D97-AF65-F5344CB8AC3E}">
        <p14:creationId xmlns:p14="http://schemas.microsoft.com/office/powerpoint/2010/main" val="62351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ea typeface="Lucida Sans Unicode" charset="0"/>
                <a:cs typeface="Lucida Sans Unicode" charset="0"/>
              </a:rPr>
              <a:t>A Graphical User Interface (GUI) requires the X Window System to run, which is an added security risk. Other users in the network cannot login to the GUI remotely when XDMCP is turned off.</a:t>
            </a:r>
          </a:p>
        </p:txBody>
      </p:sp>
      <p:sp>
        <p:nvSpPr>
          <p:cNvPr id="31748" name="Date Placeholder 3"/>
          <p:cNvSpPr>
            <a:spLocks noGrp="1"/>
          </p:cNvSpPr>
          <p:nvPr>
            <p:ph type="dt" sz="quarter" idx="1"/>
          </p:nvPr>
        </p:nvSpPr>
        <p:spPr>
          <a:noFill/>
        </p:spPr>
        <p:txBody>
          <a:bodyPr/>
          <a:lstStyle/>
          <a:p>
            <a:pPr defTabSz="931863"/>
            <a:fld id="{4B75EF23-FF91-4BE5-9755-F4A96C99BDC2}" type="datetime1">
              <a:rPr lang="en-US" smtClean="0"/>
              <a:pPr defTabSz="931863"/>
              <a:t>8/25/2014</a:t>
            </a:fld>
            <a:endParaRPr lang="en-US" smtClean="0"/>
          </a:p>
        </p:txBody>
      </p:sp>
      <p:sp>
        <p:nvSpPr>
          <p:cNvPr id="31749" name="Footer Placeholder 4"/>
          <p:cNvSpPr>
            <a:spLocks noGrp="1"/>
          </p:cNvSpPr>
          <p:nvPr>
            <p:ph type="ftr" sz="quarter" idx="4"/>
          </p:nvPr>
        </p:nvSpPr>
        <p:spPr>
          <a:noFill/>
        </p:spPr>
        <p:txBody>
          <a:bodyPr/>
          <a:lstStyle/>
          <a:p>
            <a:pPr defTabSz="931863"/>
            <a:endParaRPr lang="en-US" smtClean="0"/>
          </a:p>
        </p:txBody>
      </p:sp>
      <p:sp>
        <p:nvSpPr>
          <p:cNvPr id="31750" name="Slide Number Placeholder 5"/>
          <p:cNvSpPr>
            <a:spLocks noGrp="1"/>
          </p:cNvSpPr>
          <p:nvPr>
            <p:ph type="sldNum" sz="quarter" idx="5"/>
          </p:nvPr>
        </p:nvSpPr>
        <p:spPr>
          <a:noFill/>
        </p:spPr>
        <p:txBody>
          <a:bodyPr/>
          <a:lstStyle/>
          <a:p>
            <a:pPr defTabSz="931863"/>
            <a:fld id="{37DB3A82-268B-4A74-9D99-5E42D259A210}" type="slidenum">
              <a:rPr lang="en-US" smtClean="0"/>
              <a:pPr defTabSz="931863"/>
              <a:t>12</a:t>
            </a:fld>
            <a:endParaRPr lang="en-US" smtClean="0"/>
          </a:p>
        </p:txBody>
      </p:sp>
    </p:spTree>
    <p:extLst>
      <p:ext uri="{BB962C8B-B14F-4D97-AF65-F5344CB8AC3E}">
        <p14:creationId xmlns:p14="http://schemas.microsoft.com/office/powerpoint/2010/main" val="302188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really want to uninstall packages for software RAID and the Linux Standards Base?</a:t>
            </a:r>
            <a:endParaRPr lang="en-US" dirty="0"/>
          </a:p>
        </p:txBody>
      </p:sp>
      <p:sp>
        <p:nvSpPr>
          <p:cNvPr id="4" name="Date Placeholder 3"/>
          <p:cNvSpPr>
            <a:spLocks noGrp="1"/>
          </p:cNvSpPr>
          <p:nvPr>
            <p:ph type="dt" idx="10"/>
          </p:nvPr>
        </p:nvSpPr>
        <p:spPr/>
        <p:txBody>
          <a:bodyPr/>
          <a:lstStyle/>
          <a:p>
            <a:pPr>
              <a:defRPr/>
            </a:pPr>
            <a:fld id="{C2F62E92-D121-4BF8-BD31-1E33B2B5694D}"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FCD8E0-E1E0-44FD-A8D1-E3BDEA178A04}" type="slidenum">
              <a:rPr lang="en-US" smtClean="0"/>
              <a:pPr>
                <a:defRPr/>
              </a:pPr>
              <a:t>13</a:t>
            </a:fld>
            <a:endParaRPr lang="en-US" dirty="0"/>
          </a:p>
        </p:txBody>
      </p:sp>
    </p:spTree>
    <p:extLst>
      <p:ext uri="{BB962C8B-B14F-4D97-AF65-F5344CB8AC3E}">
        <p14:creationId xmlns:p14="http://schemas.microsoft.com/office/powerpoint/2010/main" val="116531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ea typeface="Lucida Sans Unicode" charset="0"/>
                <a:cs typeface="Lucida Sans Unicode" charset="0"/>
              </a:rPr>
              <a:t>A Graphical User Interface (GUI) requires the X Window System to run, which is an added security risk. Other users in the network cannot login to the GUI remotely when XDMCP is turned off.</a:t>
            </a:r>
          </a:p>
        </p:txBody>
      </p:sp>
      <p:sp>
        <p:nvSpPr>
          <p:cNvPr id="31748" name="Date Placeholder 3"/>
          <p:cNvSpPr>
            <a:spLocks noGrp="1"/>
          </p:cNvSpPr>
          <p:nvPr>
            <p:ph type="dt" sz="quarter" idx="1"/>
          </p:nvPr>
        </p:nvSpPr>
        <p:spPr>
          <a:noFill/>
        </p:spPr>
        <p:txBody>
          <a:bodyPr/>
          <a:lstStyle/>
          <a:p>
            <a:pPr defTabSz="931863"/>
            <a:fld id="{4B75EF23-FF91-4BE5-9755-F4A96C99BDC2}" type="datetime1">
              <a:rPr lang="en-US" smtClean="0"/>
              <a:pPr defTabSz="931863"/>
              <a:t>8/25/2014</a:t>
            </a:fld>
            <a:endParaRPr lang="en-US" smtClean="0"/>
          </a:p>
        </p:txBody>
      </p:sp>
      <p:sp>
        <p:nvSpPr>
          <p:cNvPr id="31749" name="Footer Placeholder 4"/>
          <p:cNvSpPr>
            <a:spLocks noGrp="1"/>
          </p:cNvSpPr>
          <p:nvPr>
            <p:ph type="ftr" sz="quarter" idx="4"/>
          </p:nvPr>
        </p:nvSpPr>
        <p:spPr>
          <a:noFill/>
        </p:spPr>
        <p:txBody>
          <a:bodyPr/>
          <a:lstStyle/>
          <a:p>
            <a:pPr defTabSz="931863"/>
            <a:endParaRPr lang="en-US" smtClean="0"/>
          </a:p>
        </p:txBody>
      </p:sp>
      <p:sp>
        <p:nvSpPr>
          <p:cNvPr id="31750" name="Slide Number Placeholder 5"/>
          <p:cNvSpPr>
            <a:spLocks noGrp="1"/>
          </p:cNvSpPr>
          <p:nvPr>
            <p:ph type="sldNum" sz="quarter" idx="5"/>
          </p:nvPr>
        </p:nvSpPr>
        <p:spPr>
          <a:noFill/>
        </p:spPr>
        <p:txBody>
          <a:bodyPr/>
          <a:lstStyle/>
          <a:p>
            <a:pPr defTabSz="931863"/>
            <a:fld id="{37DB3A82-268B-4A74-9D99-5E42D259A210}" type="slidenum">
              <a:rPr lang="en-US" smtClean="0"/>
              <a:pPr defTabSz="931863"/>
              <a:t>14</a:t>
            </a:fld>
            <a:endParaRPr lang="en-US" smtClean="0"/>
          </a:p>
        </p:txBody>
      </p:sp>
    </p:spTree>
    <p:extLst>
      <p:ext uri="{BB962C8B-B14F-4D97-AF65-F5344CB8AC3E}">
        <p14:creationId xmlns:p14="http://schemas.microsoft.com/office/powerpoint/2010/main" val="299166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034075" y="6346588"/>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5FD6A6B3-4C94-4758-A2FF-695DF5558CF2}"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4"/>
          <p:cNvSpPr txBox="1"/>
          <p:nvPr userDrawn="1"/>
        </p:nvSpPr>
        <p:spPr>
          <a:xfrm>
            <a:off x="4047723" y="63700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3998" r:id="rId1"/>
    <p:sldLayoutId id="2147483996" r:id="rId2"/>
    <p:sldLayoutId id="2147483997"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6</a:t>
            </a:r>
          </a:p>
          <a:p>
            <a:pPr algn="ctr"/>
            <a:r>
              <a:rPr lang="en-US" b="1" dirty="0"/>
              <a:t>Every Service Is a Potential </a:t>
            </a:r>
            <a:r>
              <a:rPr lang="en-US" b="1" dirty="0" smtClean="0"/>
              <a:t>Risk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9673"/>
            <a:ext cx="8299450" cy="476250"/>
          </a:xfrm>
        </p:spPr>
        <p:txBody>
          <a:bodyPr/>
          <a:lstStyle/>
          <a:p>
            <a:r>
              <a:rPr lang="en-US" sz="4000" dirty="0">
                <a:solidFill>
                  <a:schemeClr val="tx2"/>
                </a:solidFill>
              </a:rPr>
              <a:t>Configuring a </a:t>
            </a:r>
            <a:r>
              <a:rPr lang="en-US" sz="4000" dirty="0" smtClean="0">
                <a:solidFill>
                  <a:schemeClr val="tx2"/>
                </a:solidFill>
              </a:rPr>
              <a:t>Bastion Host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9439956"/>
              </p:ext>
            </p:extLst>
          </p:nvPr>
        </p:nvGraphicFramePr>
        <p:xfrm>
          <a:off x="412160" y="1371601"/>
          <a:ext cx="82994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383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a:solidFill>
                  <a:schemeClr val="tx2"/>
                </a:solidFill>
              </a:rPr>
              <a:t>Active </a:t>
            </a:r>
            <a:r>
              <a:rPr lang="en-US" sz="4000" dirty="0" smtClean="0">
                <a:solidFill>
                  <a:schemeClr val="tx2"/>
                </a:solidFill>
              </a:rPr>
              <a:t>Services in </a:t>
            </a:r>
            <a:r>
              <a:rPr lang="en-US" sz="4000" dirty="0" err="1" smtClean="0">
                <a:solidFill>
                  <a:schemeClr val="tx2"/>
                </a:solidFill>
              </a:rPr>
              <a:t>Runlevel</a:t>
            </a:r>
            <a:r>
              <a:rPr lang="en-US" sz="4000" dirty="0" smtClean="0">
                <a:solidFill>
                  <a:schemeClr val="tx2"/>
                </a:solidFill>
              </a:rPr>
              <a:t> </a:t>
            </a:r>
            <a:r>
              <a:rPr lang="en-US" sz="4000" dirty="0">
                <a:solidFill>
                  <a:schemeClr val="tx2"/>
                </a:solidFill>
              </a:rPr>
              <a:t>3 </a:t>
            </a:r>
            <a:r>
              <a:rPr lang="en-US" sz="4000" dirty="0" smtClean="0">
                <a:solidFill>
                  <a:schemeClr val="tx2"/>
                </a:solidFill>
              </a:rPr>
              <a:t>Start </a:t>
            </a:r>
            <a:r>
              <a:rPr lang="en-US" sz="4000" dirty="0">
                <a:solidFill>
                  <a:schemeClr val="tx2"/>
                </a:solidFill>
              </a:rPr>
              <a:t>with </a:t>
            </a:r>
            <a:r>
              <a:rPr lang="en-US" sz="4000" dirty="0" smtClean="0">
                <a:solidFill>
                  <a:schemeClr val="tx2"/>
                </a:solidFill>
              </a:rPr>
              <a:t>“S”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2773" y="1796911"/>
            <a:ext cx="7740502" cy="3870251"/>
          </a:xfrm>
          <a:ln>
            <a:solidFill>
              <a:schemeClr val="tx2"/>
            </a:solidFill>
          </a:ln>
        </p:spPr>
      </p:pic>
    </p:spTree>
    <p:extLst>
      <p:ext uri="{BB962C8B-B14F-4D97-AF65-F5344CB8AC3E}">
        <p14:creationId xmlns:p14="http://schemas.microsoft.com/office/powerpoint/2010/main" val="2355262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9673"/>
            <a:ext cx="8299450" cy="476250"/>
          </a:xfrm>
        </p:spPr>
        <p:txBody>
          <a:bodyPr/>
          <a:lstStyle/>
          <a:p>
            <a:r>
              <a:rPr lang="en-US" sz="4000" dirty="0" smtClean="0">
                <a:solidFill>
                  <a:schemeClr val="tx2"/>
                </a:solidFill>
              </a:rPr>
              <a:t>Getting Rid of Unneeded Services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59199737"/>
              </p:ext>
            </p:extLst>
          </p:nvPr>
        </p:nvGraphicFramePr>
        <p:xfrm>
          <a:off x="539750" y="2041451"/>
          <a:ext cx="8299450" cy="376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46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smtClean="0">
                <a:solidFill>
                  <a:schemeClr val="tx2"/>
                </a:solidFill>
              </a:rPr>
              <a:t>Dependency Processing</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60971" y="1609080"/>
            <a:ext cx="6361131" cy="3708326"/>
          </a:xfrm>
          <a:ln>
            <a:solidFill>
              <a:schemeClr val="tx2"/>
            </a:solidFill>
          </a:ln>
        </p:spPr>
      </p:pic>
    </p:spTree>
    <p:extLst>
      <p:ext uri="{BB962C8B-B14F-4D97-AF65-F5344CB8AC3E}">
        <p14:creationId xmlns:p14="http://schemas.microsoft.com/office/powerpoint/2010/main" val="551346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dirty="0" smtClean="0">
                <a:solidFill>
                  <a:schemeClr val="tx2"/>
                </a:solidFill>
              </a:rPr>
              <a:t>Mitigating Other Service Risks</a:t>
            </a:r>
          </a:p>
        </p:txBody>
      </p:sp>
      <p:sp>
        <p:nvSpPr>
          <p:cNvPr id="11267" name="Content Placeholder 2"/>
          <p:cNvSpPr>
            <a:spLocks noGrp="1"/>
          </p:cNvSpPr>
          <p:nvPr>
            <p:ph idx="1"/>
          </p:nvPr>
        </p:nvSpPr>
        <p:spPr>
          <a:xfrm>
            <a:off x="539750" y="1527175"/>
            <a:ext cx="8299450" cy="4648200"/>
          </a:xfrm>
        </p:spPr>
        <p:txBody>
          <a:bodyPr/>
          <a:lstStyle/>
          <a:p>
            <a:r>
              <a:rPr lang="en-US" sz="3000" dirty="0" smtClean="0"/>
              <a:t>Turn off the X Display Manager Control Protocol (XDMCP).</a:t>
            </a:r>
          </a:p>
          <a:p>
            <a:r>
              <a:rPr lang="en-US" sz="3000" dirty="0" smtClean="0"/>
              <a:t>Keep only those productivity tools that are necessary.</a:t>
            </a:r>
          </a:p>
          <a:p>
            <a:r>
              <a:rPr lang="en-US" sz="3000" dirty="0" smtClean="0"/>
              <a:t>Don't run any network services that are not needed.</a:t>
            </a:r>
          </a:p>
          <a:p>
            <a:r>
              <a:rPr lang="en-US" sz="3000" dirty="0" smtClean="0"/>
              <a:t>Run the </a:t>
            </a:r>
            <a:r>
              <a:rPr lang="en-US" sz="3000" dirty="0" err="1" smtClean="0"/>
              <a:t>logwatch</a:t>
            </a:r>
            <a:r>
              <a:rPr lang="en-US" sz="3000" dirty="0" smtClean="0"/>
              <a:t> tool to monitor any attempted access to the Linux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smtClean="0">
                <a:solidFill>
                  <a:schemeClr val="tx2"/>
                </a:solidFill>
              </a:rPr>
              <a:t>Linux System Administrator</a:t>
            </a:r>
          </a:p>
        </p:txBody>
      </p:sp>
      <p:sp>
        <p:nvSpPr>
          <p:cNvPr id="18435" name="Content Placeholder 2"/>
          <p:cNvSpPr>
            <a:spLocks noGrp="1"/>
          </p:cNvSpPr>
          <p:nvPr>
            <p:ph idx="1"/>
          </p:nvPr>
        </p:nvSpPr>
        <p:spPr>
          <a:xfrm>
            <a:off x="539750" y="1337481"/>
            <a:ext cx="8299450" cy="4763067"/>
          </a:xfrm>
        </p:spPr>
        <p:txBody>
          <a:bodyPr/>
          <a:lstStyle/>
          <a:p>
            <a:r>
              <a:rPr lang="en-US" sz="3000" dirty="0" smtClean="0"/>
              <a:t>Turns off or uninstalls unused services.</a:t>
            </a:r>
          </a:p>
          <a:p>
            <a:r>
              <a:rPr lang="en-US" sz="3000" dirty="0" smtClean="0"/>
              <a:t>Ensures services do not run as root.</a:t>
            </a:r>
          </a:p>
          <a:p>
            <a:r>
              <a:rPr lang="en-US" sz="3000" dirty="0" smtClean="0"/>
              <a:t>Runs services in </a:t>
            </a:r>
            <a:r>
              <a:rPr lang="en-US" sz="3000" dirty="0" err="1" smtClean="0"/>
              <a:t>chroot</a:t>
            </a:r>
            <a:r>
              <a:rPr lang="en-US" sz="3000" dirty="0" smtClean="0"/>
              <a:t> jail when appropriate. </a:t>
            </a:r>
          </a:p>
          <a:p>
            <a:r>
              <a:rPr lang="en-US" sz="3000" dirty="0" smtClean="0"/>
              <a:t>Restricts access to services only to necessary users and applications. </a:t>
            </a:r>
          </a:p>
          <a:p>
            <a:r>
              <a:rPr lang="en-US" sz="3000" dirty="0" smtClean="0"/>
              <a:t>Uses bastion hosts for server services and keeps services updated with latest security fixes.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750" y="304800"/>
            <a:ext cx="8299450" cy="476250"/>
          </a:xfrm>
        </p:spPr>
        <p:txBody>
          <a:bodyPr/>
          <a:lstStyle/>
          <a:p>
            <a:r>
              <a:rPr lang="en-US" sz="4000" smtClean="0">
                <a:solidFill>
                  <a:schemeClr val="tx2"/>
                </a:solidFill>
              </a:rPr>
              <a:t>chroot Jail</a:t>
            </a:r>
          </a:p>
        </p:txBody>
      </p:sp>
      <p:sp>
        <p:nvSpPr>
          <p:cNvPr id="21507" name="Content Placeholder 2"/>
          <p:cNvSpPr>
            <a:spLocks noGrp="1"/>
          </p:cNvSpPr>
          <p:nvPr>
            <p:ph idx="1"/>
          </p:nvPr>
        </p:nvSpPr>
        <p:spPr>
          <a:xfrm>
            <a:off x="539750" y="1269242"/>
            <a:ext cx="8299450" cy="4452108"/>
          </a:xfrm>
        </p:spPr>
        <p:txBody>
          <a:bodyPr/>
          <a:lstStyle/>
          <a:p>
            <a:pPr>
              <a:buFont typeface="Wingdings" pitchFamily="2" charset="2"/>
              <a:buNone/>
            </a:pPr>
            <a:r>
              <a:rPr lang="en-US" sz="3200" dirty="0" smtClean="0"/>
              <a:t>Use </a:t>
            </a:r>
            <a:r>
              <a:rPr lang="en-US" sz="3200" dirty="0" err="1" smtClean="0"/>
              <a:t>chroot</a:t>
            </a:r>
            <a:r>
              <a:rPr lang="en-US" sz="3200" dirty="0" smtClean="0"/>
              <a:t> jail:</a:t>
            </a:r>
          </a:p>
          <a:p>
            <a:r>
              <a:rPr lang="en-US" sz="3000" dirty="0" smtClean="0"/>
              <a:t>To enable an application access its own set of libraries and directory structure</a:t>
            </a:r>
          </a:p>
          <a:p>
            <a:r>
              <a:rPr lang="en-US" sz="3000" dirty="0" smtClean="0"/>
              <a:t>To restrict access to users on a system</a:t>
            </a:r>
          </a:p>
          <a:p>
            <a:r>
              <a:rPr lang="en-US" sz="3000" dirty="0" smtClean="0"/>
              <a:t>To run software such as Berkeley Internet Name Domain (BIND)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a:t>
            </a:r>
          </a:p>
        </p:txBody>
      </p:sp>
      <p:sp>
        <p:nvSpPr>
          <p:cNvPr id="4099" name="Content Placeholder 2"/>
          <p:cNvSpPr>
            <a:spLocks noGrp="1"/>
          </p:cNvSpPr>
          <p:nvPr>
            <p:ph idx="1"/>
          </p:nvPr>
        </p:nvSpPr>
        <p:spPr>
          <a:xfrm>
            <a:off x="539750" y="1295399"/>
            <a:ext cx="8299450" cy="4194175"/>
          </a:xfrm>
        </p:spPr>
        <p:txBody>
          <a:bodyPr/>
          <a:lstStyle/>
          <a:p>
            <a:pPr lvl="0"/>
            <a:r>
              <a:rPr lang="en-US" sz="3200" dirty="0"/>
              <a:t>Describe vulnerabilities in Linux services and the appropriate steps to mitigate the risks.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smtClean="0">
                <a:solidFill>
                  <a:schemeClr val="tx2"/>
                </a:solidFill>
              </a:rPr>
              <a:t>Benefits of Disabling or Uninstalling Unneeded Services</a:t>
            </a:r>
          </a:p>
        </p:txBody>
      </p:sp>
      <p:sp>
        <p:nvSpPr>
          <p:cNvPr id="23555" name="Content Placeholder 2"/>
          <p:cNvSpPr>
            <a:spLocks noGrp="1"/>
          </p:cNvSpPr>
          <p:nvPr>
            <p:ph idx="1"/>
          </p:nvPr>
        </p:nvSpPr>
        <p:spPr>
          <a:xfrm>
            <a:off x="539750" y="1637731"/>
            <a:ext cx="8299450" cy="4537644"/>
          </a:xfrm>
        </p:spPr>
        <p:txBody>
          <a:bodyPr/>
          <a:lstStyle/>
          <a:p>
            <a:r>
              <a:rPr lang="en-US" sz="3000" dirty="0" smtClean="0"/>
              <a:t>To eliminate the possibility of a black-hat hacker exploiting a vulnerability to a service when the service is not running</a:t>
            </a:r>
          </a:p>
          <a:p>
            <a:r>
              <a:rPr lang="en-US" sz="3000" dirty="0" smtClean="0"/>
              <a:t>To improve system performance by running only the required services</a:t>
            </a:r>
          </a:p>
          <a:p>
            <a:r>
              <a:rPr lang="en-US" sz="3000" dirty="0" smtClean="0"/>
              <a:t>To save hard drive space by uninstalling</a:t>
            </a:r>
          </a:p>
          <a:p>
            <a:r>
              <a:rPr lang="en-US" sz="3000" dirty="0" smtClean="0"/>
              <a:t>To eliminate the need to update or patch a service when security vulnerabilities are discovered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Summary</a:t>
            </a:r>
          </a:p>
        </p:txBody>
      </p:sp>
      <p:sp>
        <p:nvSpPr>
          <p:cNvPr id="30723"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3363" lvl="0" indent="-233363" eaLnBrk="0" hangingPunct="0">
              <a:spcBef>
                <a:spcPct val="20000"/>
              </a:spcBef>
              <a:buClr>
                <a:srgbClr val="ED6E2E"/>
              </a:buClr>
              <a:buFont typeface="Wingdings" pitchFamily="2" charset="2"/>
              <a:buChar char="§"/>
              <a:defRPr/>
            </a:pPr>
            <a:r>
              <a:rPr lang="en-US" sz="3200" dirty="0" smtClean="0"/>
              <a:t>Commonly </a:t>
            </a:r>
            <a:r>
              <a:rPr lang="en-US" sz="3200" dirty="0"/>
              <a:t>installed Linux services </a:t>
            </a:r>
          </a:p>
          <a:p>
            <a:pPr marL="233363" lvl="0" indent="-233363" eaLnBrk="0" hangingPunct="0">
              <a:spcBef>
                <a:spcPct val="20000"/>
              </a:spcBef>
              <a:buClr>
                <a:srgbClr val="ED6E2E"/>
              </a:buClr>
              <a:buFont typeface="Wingdings" pitchFamily="2" charset="2"/>
              <a:buChar char="§"/>
              <a:defRPr/>
            </a:pPr>
            <a:r>
              <a:rPr lang="en-US" sz="3200" dirty="0"/>
              <a:t>Bastion hosts</a:t>
            </a:r>
          </a:p>
          <a:p>
            <a:pPr marL="233363" lvl="0" indent="-233363" eaLnBrk="0" hangingPunct="0">
              <a:spcBef>
                <a:spcPct val="20000"/>
              </a:spcBef>
              <a:buClr>
                <a:srgbClr val="ED6E2E"/>
              </a:buClr>
              <a:buFont typeface="Wingdings" pitchFamily="2" charset="2"/>
              <a:buChar char="§"/>
              <a:defRPr/>
            </a:pPr>
            <a:r>
              <a:rPr lang="en-US" sz="3200" dirty="0"/>
              <a:t>Bastion host hardening</a:t>
            </a:r>
          </a:p>
          <a:p>
            <a:pPr marL="233363" lvl="0" indent="-233363" eaLnBrk="0" hangingPunct="0">
              <a:spcBef>
                <a:spcPct val="20000"/>
              </a:spcBef>
              <a:buClr>
                <a:srgbClr val="ED6E2E"/>
              </a:buClr>
              <a:buFont typeface="Wingdings" pitchFamily="2" charset="2"/>
              <a:buChar char="§"/>
              <a:defRPr/>
            </a:pPr>
            <a:r>
              <a:rPr lang="en-US" sz="3200" dirty="0"/>
              <a:t>Disabling unneeded services and removing unneeded packages</a:t>
            </a:r>
          </a:p>
          <a:p>
            <a:pPr marL="233363" lvl="0" indent="-233363" eaLnBrk="0" hangingPunct="0">
              <a:spcBef>
                <a:spcPct val="20000"/>
              </a:spcBef>
              <a:buClr>
                <a:srgbClr val="ED6E2E"/>
              </a:buClr>
              <a:buFont typeface="Wingdings" pitchFamily="2" charset="2"/>
              <a:buChar char="§"/>
              <a:defRPr/>
            </a:pPr>
            <a:r>
              <a:rPr lang="en-US" sz="3200" dirty="0" err="1"/>
              <a:t>chroot</a:t>
            </a:r>
            <a:r>
              <a:rPr lang="en-US" sz="3200" dirty="0"/>
              <a:t> </a:t>
            </a:r>
            <a:r>
              <a:rPr lang="en-US" sz="3200" dirty="0" smtClean="0"/>
              <a:t>jails</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Virtual Lab</a:t>
            </a:r>
          </a:p>
        </p:txBody>
      </p:sp>
      <p:sp>
        <p:nvSpPr>
          <p:cNvPr id="30723"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pitchFamily="2" charset="2"/>
              <a:buChar char="§"/>
              <a:defRPr/>
            </a:pPr>
            <a:r>
              <a:rPr lang="en-US" sz="3200" dirty="0" smtClean="0"/>
              <a:t>Hardening Security for Linux Services and Applications</a:t>
            </a:r>
            <a:endParaRPr lang="en-US" sz="3200" dirty="0"/>
          </a:p>
        </p:txBody>
      </p:sp>
    </p:spTree>
    <p:extLst>
      <p:ext uri="{BB962C8B-B14F-4D97-AF65-F5344CB8AC3E}">
        <p14:creationId xmlns:p14="http://schemas.microsoft.com/office/powerpoint/2010/main" val="3310693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OPTIONAL SLIDES</a:t>
            </a:r>
          </a:p>
        </p:txBody>
      </p:sp>
    </p:spTree>
    <p:extLst>
      <p:ext uri="{BB962C8B-B14F-4D97-AF65-F5344CB8AC3E}">
        <p14:creationId xmlns:p14="http://schemas.microsoft.com/office/powerpoint/2010/main" val="380015728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pt-BR" sz="4000" dirty="0">
                <a:solidFill>
                  <a:schemeClr val="tx2"/>
                </a:solidFill>
              </a:rPr>
              <a:t>Aptitude as a </a:t>
            </a:r>
            <a:r>
              <a:rPr lang="pt-BR" sz="4000" dirty="0" smtClean="0">
                <a:solidFill>
                  <a:schemeClr val="tx2"/>
                </a:solidFill>
              </a:rPr>
              <a:t>Package Browser</a:t>
            </a:r>
            <a:endParaRPr lang="en-US" sz="4000" dirty="0" smtClean="0">
              <a:solidFill>
                <a:schemeClr val="tx2"/>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2361" y="1605515"/>
            <a:ext cx="6734164" cy="3925791"/>
          </a:xfrm>
        </p:spPr>
      </p:pic>
    </p:spTree>
    <p:extLst>
      <p:ext uri="{BB962C8B-B14F-4D97-AF65-F5344CB8AC3E}">
        <p14:creationId xmlns:p14="http://schemas.microsoft.com/office/powerpoint/2010/main" val="1733203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a:solidFill>
                  <a:schemeClr val="tx2"/>
                </a:solidFill>
              </a:rPr>
              <a:t>Categories of Red </a:t>
            </a:r>
            <a:r>
              <a:rPr lang="en-US" sz="4000" dirty="0" smtClean="0">
                <a:solidFill>
                  <a:schemeClr val="tx2"/>
                </a:solidFill>
              </a:rPr>
              <a:t>Hat Development Tools</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9648" y="1892595"/>
            <a:ext cx="6230667" cy="4029740"/>
          </a:xfrm>
        </p:spPr>
      </p:pic>
    </p:spTree>
    <p:extLst>
      <p:ext uri="{BB962C8B-B14F-4D97-AF65-F5344CB8AC3E}">
        <p14:creationId xmlns:p14="http://schemas.microsoft.com/office/powerpoint/2010/main" val="1221676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a:solidFill>
                  <a:schemeClr val="tx2"/>
                </a:solidFill>
              </a:rPr>
              <a:t>Categories of </a:t>
            </a:r>
            <a:r>
              <a:rPr lang="en-US" sz="4000" dirty="0" smtClean="0">
                <a:solidFill>
                  <a:schemeClr val="tx2"/>
                </a:solidFill>
              </a:rPr>
              <a:t>Ubuntu Development Tools</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5498" y="1881963"/>
            <a:ext cx="6673976" cy="3976577"/>
          </a:xfrm>
        </p:spPr>
      </p:pic>
    </p:spTree>
    <p:extLst>
      <p:ext uri="{BB962C8B-B14F-4D97-AF65-F5344CB8AC3E}">
        <p14:creationId xmlns:p14="http://schemas.microsoft.com/office/powerpoint/2010/main" val="2728446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a:solidFill>
                  <a:schemeClr val="tx2"/>
                </a:solidFill>
              </a:rPr>
              <a:t>The </a:t>
            </a:r>
            <a:r>
              <a:rPr lang="en-US" sz="4000" dirty="0" err="1">
                <a:solidFill>
                  <a:schemeClr val="tx2"/>
                </a:solidFill>
              </a:rPr>
              <a:t>elinks</a:t>
            </a:r>
            <a:r>
              <a:rPr lang="en-US" sz="4000" dirty="0">
                <a:solidFill>
                  <a:schemeClr val="tx2"/>
                </a:solidFill>
              </a:rPr>
              <a:t> </a:t>
            </a:r>
            <a:r>
              <a:rPr lang="en-US" sz="4000" dirty="0" smtClean="0">
                <a:solidFill>
                  <a:schemeClr val="tx2"/>
                </a:solidFill>
              </a:rPr>
              <a:t>Web Browser</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56185" y="1839433"/>
            <a:ext cx="6738105" cy="3705484"/>
          </a:xfrm>
        </p:spPr>
      </p:pic>
    </p:spTree>
    <p:extLst>
      <p:ext uri="{BB962C8B-B14F-4D97-AF65-F5344CB8AC3E}">
        <p14:creationId xmlns:p14="http://schemas.microsoft.com/office/powerpoint/2010/main" val="3766906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smtClean="0"/>
              <a:t>Key Concepts</a:t>
            </a:r>
          </a:p>
        </p:txBody>
      </p:sp>
      <p:sp>
        <p:nvSpPr>
          <p:cNvPr id="5123" name="Content Placeholder 2"/>
          <p:cNvSpPr>
            <a:spLocks noGrp="1"/>
          </p:cNvSpPr>
          <p:nvPr>
            <p:ph idx="1"/>
          </p:nvPr>
        </p:nvSpPr>
        <p:spPr>
          <a:xfrm>
            <a:off x="539750" y="1295399"/>
            <a:ext cx="8299450" cy="4194175"/>
          </a:xfrm>
        </p:spPr>
        <p:txBody>
          <a:bodyPr/>
          <a:lstStyle/>
          <a:p>
            <a:pPr lvl="0"/>
            <a:r>
              <a:rPr lang="en-US" sz="3200" dirty="0"/>
              <a:t>Commonly installed Linux services </a:t>
            </a:r>
          </a:p>
          <a:p>
            <a:pPr lvl="0"/>
            <a:r>
              <a:rPr lang="en-US" sz="3200" dirty="0"/>
              <a:t>Bastion hosts</a:t>
            </a:r>
          </a:p>
          <a:p>
            <a:pPr lvl="0"/>
            <a:r>
              <a:rPr lang="en-US" sz="3200" dirty="0"/>
              <a:t>Bastion host hardening</a:t>
            </a:r>
          </a:p>
          <a:p>
            <a:pPr lvl="0"/>
            <a:r>
              <a:rPr lang="en-US" sz="3200" dirty="0" smtClean="0"/>
              <a:t>Disabling unneeded services and removing unneeded packages</a:t>
            </a:r>
          </a:p>
          <a:p>
            <a:pPr lvl="0"/>
            <a:r>
              <a:rPr lang="en-US" sz="3200" dirty="0" err="1"/>
              <a:t>c</a:t>
            </a:r>
            <a:r>
              <a:rPr lang="en-US" sz="3200" dirty="0" err="1" smtClean="0"/>
              <a:t>hroot</a:t>
            </a:r>
            <a:r>
              <a:rPr lang="en-US" sz="3200" dirty="0" smtClean="0"/>
              <a:t> jails</a:t>
            </a:r>
            <a:endParaRPr lang="en-US" sz="3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800"/>
            <a:ext cx="8299450" cy="476250"/>
          </a:xfrm>
        </p:spPr>
        <p:txBody>
          <a:bodyPr/>
          <a:lstStyle/>
          <a:p>
            <a:r>
              <a:rPr lang="en-US" sz="4000" dirty="0">
                <a:solidFill>
                  <a:schemeClr val="tx2"/>
                </a:solidFill>
              </a:rPr>
              <a:t>S</a:t>
            </a:r>
            <a:r>
              <a:rPr lang="en-US" sz="4000" dirty="0" smtClean="0">
                <a:solidFill>
                  <a:schemeClr val="tx2"/>
                </a:solidFill>
              </a:rPr>
              <a:t>ervice Scripts in /</a:t>
            </a:r>
            <a:r>
              <a:rPr lang="en-US" sz="4000" dirty="0" err="1">
                <a:solidFill>
                  <a:schemeClr val="tx2"/>
                </a:solidFill>
              </a:rPr>
              <a:t>etc</a:t>
            </a:r>
            <a:r>
              <a:rPr lang="en-US" sz="4000" dirty="0">
                <a:solidFill>
                  <a:schemeClr val="tx2"/>
                </a:solidFill>
              </a:rPr>
              <a:t>/</a:t>
            </a:r>
            <a:r>
              <a:rPr lang="en-US" sz="4000" dirty="0" err="1">
                <a:solidFill>
                  <a:schemeClr val="tx2"/>
                </a:solidFill>
              </a:rPr>
              <a:t>init.d</a:t>
            </a:r>
            <a:r>
              <a:rPr lang="en-US" sz="4000" dirty="0" smtClean="0">
                <a:solidFill>
                  <a:schemeClr val="tx2"/>
                </a:solidFill>
              </a:rPr>
              <a:t>/</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4689" y="1871329"/>
            <a:ext cx="7208371" cy="3104707"/>
          </a:xfrm>
          <a:ln>
            <a:solidFill>
              <a:schemeClr val="tx2"/>
            </a:solidFill>
          </a:ln>
        </p:spPr>
      </p:pic>
    </p:spTree>
    <p:extLst>
      <p:ext uri="{BB962C8B-B14F-4D97-AF65-F5344CB8AC3E}">
        <p14:creationId xmlns:p14="http://schemas.microsoft.com/office/powerpoint/2010/main" val="414052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smtClean="0">
                <a:solidFill>
                  <a:schemeClr val="tx2"/>
                </a:solidFill>
              </a:rPr>
              <a:t>Vulnerabilities in Linux Services</a:t>
            </a:r>
          </a:p>
        </p:txBody>
      </p:sp>
      <p:sp>
        <p:nvSpPr>
          <p:cNvPr id="7171" name="Content Placeholder 2"/>
          <p:cNvSpPr>
            <a:spLocks noGrp="1"/>
          </p:cNvSpPr>
          <p:nvPr>
            <p:ph idx="1"/>
          </p:nvPr>
        </p:nvSpPr>
        <p:spPr>
          <a:xfrm>
            <a:off x="539750" y="1323832"/>
            <a:ext cx="8299450" cy="4397517"/>
          </a:xfrm>
        </p:spPr>
        <p:txBody>
          <a:bodyPr/>
          <a:lstStyle/>
          <a:p>
            <a:pPr>
              <a:defRPr/>
            </a:pPr>
            <a:r>
              <a:rPr lang="en-US" sz="3200" dirty="0" smtClean="0"/>
              <a:t>Denial of Service (</a:t>
            </a:r>
            <a:r>
              <a:rPr lang="en-US" sz="3200" dirty="0" err="1" smtClean="0"/>
              <a:t>DoS</a:t>
            </a:r>
            <a:r>
              <a:rPr lang="en-US" sz="3200" dirty="0" smtClean="0"/>
              <a:t>)</a:t>
            </a:r>
          </a:p>
          <a:p>
            <a:pPr>
              <a:defRPr/>
            </a:pPr>
            <a:r>
              <a:rPr lang="en-US" sz="3200" dirty="0" smtClean="0"/>
              <a:t>Buffer overflows and misconfigured servers</a:t>
            </a:r>
          </a:p>
          <a:p>
            <a:pPr>
              <a:defRPr/>
            </a:pPr>
            <a:r>
              <a:rPr lang="en-US" sz="3200" dirty="0" smtClean="0"/>
              <a:t>Unpatched servers and rootkits</a:t>
            </a:r>
          </a:p>
          <a:p>
            <a:pPr marL="228600" indent="-228600">
              <a:spcBef>
                <a:spcPts val="450"/>
              </a:spcBef>
              <a:buFont typeface="Wingdings" pitchFamily="2"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Web applications</a:t>
            </a:r>
          </a:p>
          <a:p>
            <a:pPr marL="228600" indent="-228600">
              <a:spcBef>
                <a:spcPts val="450"/>
              </a:spcBef>
              <a:buFont typeface="Wingdings" pitchFamily="2"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Default settings and weak passwords</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dirty="0" smtClean="0">
                <a:solidFill>
                  <a:schemeClr val="tx2"/>
                </a:solidFill>
              </a:rPr>
              <a:t>Bastion Servers in the DMZ</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27790" y="1295400"/>
            <a:ext cx="4021620" cy="4648200"/>
          </a:xfrm>
        </p:spPr>
      </p:pic>
    </p:spTree>
    <p:extLst>
      <p:ext uri="{BB962C8B-B14F-4D97-AF65-F5344CB8AC3E}">
        <p14:creationId xmlns:p14="http://schemas.microsoft.com/office/powerpoint/2010/main" val="2967132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9750" y="304800"/>
            <a:ext cx="8299450" cy="476250"/>
          </a:xfrm>
        </p:spPr>
        <p:txBody>
          <a:bodyPr/>
          <a:lstStyle/>
          <a:p>
            <a:r>
              <a:rPr lang="en-US" sz="4000" dirty="0" smtClean="0">
                <a:solidFill>
                  <a:schemeClr val="tx2"/>
                </a:solidFill>
              </a:rPr>
              <a:t>Bastion Hosts</a:t>
            </a:r>
          </a:p>
        </p:txBody>
      </p:sp>
      <p:sp>
        <p:nvSpPr>
          <p:cNvPr id="15363" name="Text Box 2"/>
          <p:cNvSpPr txBox="1">
            <a:spLocks noChangeArrowheads="1"/>
          </p:cNvSpPr>
          <p:nvPr/>
        </p:nvSpPr>
        <p:spPr bwMode="auto">
          <a:xfrm>
            <a:off x="539750" y="1295400"/>
            <a:ext cx="8299450" cy="4652963"/>
          </a:xfrm>
          <a:prstGeom prst="rect">
            <a:avLst/>
          </a:prstGeom>
          <a:noFill/>
          <a:ln w="9525">
            <a:noFill/>
            <a:round/>
            <a:headEnd/>
            <a:tailEnd/>
          </a:ln>
        </p:spPr>
        <p:txBody>
          <a:bodyPr lIns="90000" tIns="46800" rIns="90000" bIns="46800"/>
          <a:lstStyle/>
          <a:p>
            <a:pPr marL="228600" indent="-227013">
              <a:spcBef>
                <a:spcPts val="450"/>
              </a:spcBef>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a:solidFill>
                <a:srgbClr val="000000"/>
              </a:solidFill>
            </a:endParaRPr>
          </a:p>
          <a:p>
            <a:pPr marL="228600" indent="-227013">
              <a:spcBef>
                <a:spcPts val="450"/>
              </a:spcBef>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a:solidFill>
                <a:srgbClr val="000000"/>
              </a:solidFill>
            </a:endParaRPr>
          </a:p>
        </p:txBody>
      </p:sp>
      <p:pic>
        <p:nvPicPr>
          <p:cNvPr id="15364" name="Picture 3"/>
          <p:cNvPicPr>
            <a:picLocks noChangeAspect="1" noChangeArrowheads="1"/>
          </p:cNvPicPr>
          <p:nvPr/>
        </p:nvPicPr>
        <p:blipFill>
          <a:blip r:embed="rId2" cstate="print"/>
          <a:srcRect/>
          <a:stretch>
            <a:fillRect/>
          </a:stretch>
        </p:blipFill>
        <p:spPr bwMode="auto">
          <a:xfrm>
            <a:off x="7315200" y="1828800"/>
            <a:ext cx="1028700" cy="914400"/>
          </a:xfrm>
          <a:prstGeom prst="rect">
            <a:avLst/>
          </a:prstGeom>
          <a:noFill/>
          <a:ln w="9525">
            <a:noFill/>
            <a:round/>
            <a:headEnd/>
            <a:tailEnd/>
          </a:ln>
        </p:spPr>
      </p:pic>
      <p:pic>
        <p:nvPicPr>
          <p:cNvPr id="15365" name="Picture 4"/>
          <p:cNvPicPr>
            <a:picLocks noChangeAspect="1" noChangeArrowheads="1"/>
          </p:cNvPicPr>
          <p:nvPr/>
        </p:nvPicPr>
        <p:blipFill>
          <a:blip r:embed="rId2" cstate="print"/>
          <a:srcRect/>
          <a:stretch>
            <a:fillRect/>
          </a:stretch>
        </p:blipFill>
        <p:spPr bwMode="auto">
          <a:xfrm>
            <a:off x="7315200" y="5084763"/>
            <a:ext cx="1028700" cy="858837"/>
          </a:xfrm>
          <a:prstGeom prst="rect">
            <a:avLst/>
          </a:prstGeom>
          <a:noFill/>
          <a:ln w="9525">
            <a:noFill/>
            <a:round/>
            <a:headEnd/>
            <a:tailEnd/>
          </a:ln>
        </p:spPr>
      </p:pic>
      <p:cxnSp>
        <p:nvCxnSpPr>
          <p:cNvPr id="15366" name="AutoShape 5"/>
          <p:cNvCxnSpPr>
            <a:cxnSpLocks noChangeShapeType="1"/>
          </p:cNvCxnSpPr>
          <p:nvPr/>
        </p:nvCxnSpPr>
        <p:spPr bwMode="auto">
          <a:xfrm flipV="1">
            <a:off x="2514600" y="2286000"/>
            <a:ext cx="4800600" cy="1828800"/>
          </a:xfrm>
          <a:prstGeom prst="bentConnector3">
            <a:avLst>
              <a:gd name="adj1" fmla="val 50000"/>
            </a:avLst>
          </a:prstGeom>
          <a:noFill/>
          <a:ln w="9525">
            <a:solidFill>
              <a:srgbClr val="000000"/>
            </a:solidFill>
            <a:round/>
            <a:headEnd/>
            <a:tailEnd/>
          </a:ln>
        </p:spPr>
      </p:cxnSp>
      <p:cxnSp>
        <p:nvCxnSpPr>
          <p:cNvPr id="15367" name="AutoShape 6"/>
          <p:cNvCxnSpPr>
            <a:cxnSpLocks noChangeShapeType="1"/>
          </p:cNvCxnSpPr>
          <p:nvPr/>
        </p:nvCxnSpPr>
        <p:spPr bwMode="auto">
          <a:xfrm>
            <a:off x="2514600" y="4114800"/>
            <a:ext cx="4800600" cy="1400175"/>
          </a:xfrm>
          <a:prstGeom prst="bentConnector3">
            <a:avLst>
              <a:gd name="adj1" fmla="val 50000"/>
            </a:avLst>
          </a:prstGeom>
          <a:noFill/>
          <a:ln w="9525">
            <a:solidFill>
              <a:srgbClr val="000000"/>
            </a:solidFill>
            <a:round/>
            <a:headEnd/>
            <a:tailEnd/>
          </a:ln>
        </p:spPr>
      </p:cxnSp>
      <p:pic>
        <p:nvPicPr>
          <p:cNvPr id="15368" name="Picture 7"/>
          <p:cNvPicPr>
            <a:picLocks noChangeAspect="1" noChangeArrowheads="1"/>
          </p:cNvPicPr>
          <p:nvPr/>
        </p:nvPicPr>
        <p:blipFill>
          <a:blip r:embed="rId2" cstate="print"/>
          <a:srcRect/>
          <a:stretch>
            <a:fillRect/>
          </a:stretch>
        </p:blipFill>
        <p:spPr bwMode="auto">
          <a:xfrm>
            <a:off x="7315200" y="3429000"/>
            <a:ext cx="1028700" cy="858838"/>
          </a:xfrm>
          <a:prstGeom prst="rect">
            <a:avLst/>
          </a:prstGeom>
          <a:noFill/>
          <a:ln w="9525">
            <a:noFill/>
            <a:round/>
            <a:headEnd/>
            <a:tailEnd/>
          </a:ln>
        </p:spPr>
      </p:pic>
      <p:cxnSp>
        <p:nvCxnSpPr>
          <p:cNvPr id="15369" name="AutoShape 8"/>
          <p:cNvCxnSpPr>
            <a:cxnSpLocks noChangeShapeType="1"/>
          </p:cNvCxnSpPr>
          <p:nvPr/>
        </p:nvCxnSpPr>
        <p:spPr bwMode="auto">
          <a:xfrm flipV="1">
            <a:off x="4822825" y="3859213"/>
            <a:ext cx="2492375" cy="255587"/>
          </a:xfrm>
          <a:prstGeom prst="bentConnector3">
            <a:avLst>
              <a:gd name="adj1" fmla="val 50000"/>
            </a:avLst>
          </a:prstGeom>
          <a:noFill/>
          <a:ln w="9525">
            <a:solidFill>
              <a:srgbClr val="000000"/>
            </a:solidFill>
            <a:round/>
            <a:headEnd/>
            <a:tailEnd/>
          </a:ln>
        </p:spPr>
      </p:cxnSp>
      <p:sp>
        <p:nvSpPr>
          <p:cNvPr id="15370" name="Text Box 9"/>
          <p:cNvSpPr txBox="1">
            <a:spLocks noChangeArrowheads="1"/>
          </p:cNvSpPr>
          <p:nvPr/>
        </p:nvSpPr>
        <p:spPr bwMode="auto">
          <a:xfrm>
            <a:off x="6858000" y="1371600"/>
            <a:ext cx="2514600" cy="4572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Web Server</a:t>
            </a:r>
          </a:p>
        </p:txBody>
      </p:sp>
      <p:sp>
        <p:nvSpPr>
          <p:cNvPr id="15371" name="Text Box 10"/>
          <p:cNvSpPr txBox="1">
            <a:spLocks noChangeArrowheads="1"/>
          </p:cNvSpPr>
          <p:nvPr/>
        </p:nvSpPr>
        <p:spPr bwMode="auto">
          <a:xfrm>
            <a:off x="6400800" y="3141663"/>
            <a:ext cx="2514600" cy="4572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Database Server </a:t>
            </a:r>
          </a:p>
        </p:txBody>
      </p:sp>
      <p:sp>
        <p:nvSpPr>
          <p:cNvPr id="15372" name="Text Box 11"/>
          <p:cNvSpPr txBox="1">
            <a:spLocks noChangeArrowheads="1"/>
          </p:cNvSpPr>
          <p:nvPr/>
        </p:nvSpPr>
        <p:spPr bwMode="auto">
          <a:xfrm>
            <a:off x="6858000" y="4800600"/>
            <a:ext cx="2514600" cy="4572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SMTP Server </a:t>
            </a:r>
          </a:p>
        </p:txBody>
      </p:sp>
      <p:sp>
        <p:nvSpPr>
          <p:cNvPr id="15373" name="Text Box 12"/>
          <p:cNvSpPr txBox="1">
            <a:spLocks noChangeArrowheads="1"/>
          </p:cNvSpPr>
          <p:nvPr/>
        </p:nvSpPr>
        <p:spPr bwMode="auto">
          <a:xfrm>
            <a:off x="2627313" y="3749675"/>
            <a:ext cx="1716087"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Bastion Hosts</a:t>
            </a:r>
          </a:p>
        </p:txBody>
      </p:sp>
      <p:sp>
        <p:nvSpPr>
          <p:cNvPr id="15374" name="Rectangle 13"/>
          <p:cNvSpPr>
            <a:spLocks noChangeArrowheads="1"/>
          </p:cNvSpPr>
          <p:nvPr/>
        </p:nvSpPr>
        <p:spPr bwMode="auto">
          <a:xfrm>
            <a:off x="5029200" y="2809875"/>
            <a:ext cx="3886200" cy="228600"/>
          </a:xfrm>
          <a:prstGeom prst="rect">
            <a:avLst/>
          </a:prstGeom>
          <a:solidFill>
            <a:srgbClr val="FF0000"/>
          </a:solidFill>
          <a:ln w="9360">
            <a:solidFill>
              <a:srgbClr val="000000"/>
            </a:solidFill>
            <a:round/>
            <a:headEnd/>
            <a:tailEnd/>
          </a:ln>
        </p:spPr>
        <p:txBody>
          <a:bodyPr wrap="none" anchor="ctr"/>
          <a:lstStyle/>
          <a:p>
            <a:endParaRPr lang="en-US"/>
          </a:p>
        </p:txBody>
      </p:sp>
      <p:sp>
        <p:nvSpPr>
          <p:cNvPr id="15375" name="Rectangle 14"/>
          <p:cNvSpPr>
            <a:spLocks noChangeArrowheads="1"/>
          </p:cNvSpPr>
          <p:nvPr/>
        </p:nvSpPr>
        <p:spPr bwMode="auto">
          <a:xfrm>
            <a:off x="5029200" y="4410075"/>
            <a:ext cx="3886200" cy="228600"/>
          </a:xfrm>
          <a:prstGeom prst="rect">
            <a:avLst/>
          </a:prstGeom>
          <a:solidFill>
            <a:srgbClr val="FF0000"/>
          </a:solidFill>
          <a:ln w="9360">
            <a:solidFill>
              <a:srgbClr val="FF0000"/>
            </a:solidFill>
            <a:round/>
            <a:headEnd/>
            <a:tailEnd/>
          </a:ln>
        </p:spPr>
        <p:txBody>
          <a:bodyPr wrap="none" anchor="ctr"/>
          <a:lstStyle/>
          <a:p>
            <a:endParaRPr lang="en-US"/>
          </a:p>
        </p:txBody>
      </p:sp>
      <p:pic>
        <p:nvPicPr>
          <p:cNvPr id="15376" name="Picture 15"/>
          <p:cNvPicPr>
            <a:picLocks noChangeAspect="1" noChangeArrowheads="1"/>
          </p:cNvPicPr>
          <p:nvPr/>
        </p:nvPicPr>
        <p:blipFill>
          <a:blip r:embed="rId2" cstate="print"/>
          <a:srcRect/>
          <a:stretch>
            <a:fillRect/>
          </a:stretch>
        </p:blipFill>
        <p:spPr bwMode="auto">
          <a:xfrm>
            <a:off x="266700" y="4800600"/>
            <a:ext cx="1028700" cy="858838"/>
          </a:xfrm>
          <a:prstGeom prst="rect">
            <a:avLst/>
          </a:prstGeom>
          <a:noFill/>
          <a:ln w="9525">
            <a:noFill/>
            <a:round/>
            <a:headEnd/>
            <a:tailEnd/>
          </a:ln>
        </p:spPr>
      </p:pic>
      <p:sp>
        <p:nvSpPr>
          <p:cNvPr id="15377" name="Text Box 17"/>
          <p:cNvSpPr txBox="1">
            <a:spLocks noChangeArrowheads="1"/>
          </p:cNvSpPr>
          <p:nvPr/>
        </p:nvSpPr>
        <p:spPr bwMode="auto">
          <a:xfrm>
            <a:off x="101600" y="5761038"/>
            <a:ext cx="2386013"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Multipurpose Server</a:t>
            </a:r>
          </a:p>
        </p:txBody>
      </p:sp>
      <p:grpSp>
        <p:nvGrpSpPr>
          <p:cNvPr id="15378" name="Group 33"/>
          <p:cNvGrpSpPr>
            <a:grpSpLocks/>
          </p:cNvGrpSpPr>
          <p:nvPr/>
        </p:nvGrpSpPr>
        <p:grpSpPr bwMode="auto">
          <a:xfrm>
            <a:off x="914400" y="977900"/>
            <a:ext cx="581025" cy="914400"/>
            <a:chOff x="914400" y="977331"/>
            <a:chExt cx="581025" cy="914400"/>
          </a:xfrm>
        </p:grpSpPr>
        <p:pic>
          <p:nvPicPr>
            <p:cNvPr id="15385" name="Picture 18"/>
            <p:cNvPicPr>
              <a:picLocks noChangeAspect="1" noChangeArrowheads="1"/>
            </p:cNvPicPr>
            <p:nvPr/>
          </p:nvPicPr>
          <p:blipFill>
            <a:blip r:embed="rId3" cstate="print"/>
            <a:srcRect/>
            <a:stretch>
              <a:fillRect/>
            </a:stretch>
          </p:blipFill>
          <p:spPr bwMode="auto">
            <a:xfrm>
              <a:off x="914400" y="1185293"/>
              <a:ext cx="581025" cy="706438"/>
            </a:xfrm>
            <a:prstGeom prst="rect">
              <a:avLst/>
            </a:prstGeom>
            <a:noFill/>
            <a:ln w="9525">
              <a:noFill/>
              <a:round/>
              <a:headEnd/>
              <a:tailEnd/>
            </a:ln>
          </p:spPr>
        </p:pic>
        <p:sp>
          <p:nvSpPr>
            <p:cNvPr id="15386" name="Rectangle 19"/>
            <p:cNvSpPr>
              <a:spLocks noChangeArrowheads="1"/>
            </p:cNvSpPr>
            <p:nvPr/>
          </p:nvSpPr>
          <p:spPr bwMode="auto">
            <a:xfrm>
              <a:off x="1066800" y="1129731"/>
              <a:ext cx="304800" cy="76200"/>
            </a:xfrm>
            <a:prstGeom prst="rect">
              <a:avLst/>
            </a:prstGeom>
            <a:solidFill>
              <a:srgbClr val="000000"/>
            </a:solidFill>
            <a:ln w="9360">
              <a:solidFill>
                <a:srgbClr val="000000"/>
              </a:solidFill>
              <a:round/>
              <a:headEnd/>
              <a:tailEnd/>
            </a:ln>
          </p:spPr>
          <p:txBody>
            <a:bodyPr wrap="none" anchor="ctr"/>
            <a:lstStyle/>
            <a:p>
              <a:endParaRPr lang="en-US"/>
            </a:p>
          </p:txBody>
        </p:sp>
        <p:sp>
          <p:nvSpPr>
            <p:cNvPr id="15387" name="Rectangle 20"/>
            <p:cNvSpPr>
              <a:spLocks noChangeArrowheads="1"/>
            </p:cNvSpPr>
            <p:nvPr/>
          </p:nvSpPr>
          <p:spPr bwMode="auto">
            <a:xfrm>
              <a:off x="1143000" y="977331"/>
              <a:ext cx="152400" cy="152400"/>
            </a:xfrm>
            <a:prstGeom prst="rect">
              <a:avLst/>
            </a:prstGeom>
            <a:solidFill>
              <a:srgbClr val="000000"/>
            </a:solidFill>
            <a:ln w="9360">
              <a:solidFill>
                <a:srgbClr val="000000"/>
              </a:solidFill>
              <a:round/>
              <a:headEnd/>
              <a:tailEnd/>
            </a:ln>
          </p:spPr>
          <p:txBody>
            <a:bodyPr wrap="none" anchor="ctr"/>
            <a:lstStyle/>
            <a:p>
              <a:endParaRPr lang="en-US"/>
            </a:p>
          </p:txBody>
        </p:sp>
        <p:sp>
          <p:nvSpPr>
            <p:cNvPr id="15388" name="Text Box 21"/>
            <p:cNvSpPr txBox="1">
              <a:spLocks noChangeArrowheads="1"/>
            </p:cNvSpPr>
            <p:nvPr/>
          </p:nvSpPr>
          <p:spPr bwMode="auto">
            <a:xfrm>
              <a:off x="1069975" y="1413893"/>
              <a:ext cx="344488"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FFFFFF"/>
                  </a:solidFill>
                </a:rPr>
                <a:t>H</a:t>
              </a:r>
            </a:p>
          </p:txBody>
        </p:sp>
      </p:grpSp>
      <p:cxnSp>
        <p:nvCxnSpPr>
          <p:cNvPr id="15379" name="AutoShape 22"/>
          <p:cNvCxnSpPr>
            <a:cxnSpLocks noChangeShapeType="1"/>
          </p:cNvCxnSpPr>
          <p:nvPr/>
        </p:nvCxnSpPr>
        <p:spPr bwMode="auto">
          <a:xfrm>
            <a:off x="1495425" y="1301750"/>
            <a:ext cx="5819775" cy="4211638"/>
          </a:xfrm>
          <a:prstGeom prst="curvedConnector3">
            <a:avLst>
              <a:gd name="adj1" fmla="val 47468"/>
            </a:avLst>
          </a:prstGeom>
          <a:noFill/>
          <a:ln w="54720">
            <a:solidFill>
              <a:srgbClr val="800000"/>
            </a:solidFill>
            <a:round/>
            <a:headEnd/>
            <a:tailEnd type="triangle" w="med" len="med"/>
          </a:ln>
        </p:spPr>
      </p:cxnSp>
      <p:cxnSp>
        <p:nvCxnSpPr>
          <p:cNvPr id="15380" name="AutoShape 23"/>
          <p:cNvCxnSpPr>
            <a:cxnSpLocks noChangeShapeType="1"/>
          </p:cNvCxnSpPr>
          <p:nvPr/>
        </p:nvCxnSpPr>
        <p:spPr bwMode="auto">
          <a:xfrm rot="5400000">
            <a:off x="-1022350" y="2863850"/>
            <a:ext cx="3498850" cy="374650"/>
          </a:xfrm>
          <a:prstGeom prst="curvedConnector3">
            <a:avLst>
              <a:gd name="adj1" fmla="val 50000"/>
            </a:avLst>
          </a:prstGeom>
          <a:noFill/>
          <a:ln w="54720">
            <a:solidFill>
              <a:srgbClr val="800000"/>
            </a:solidFill>
            <a:round/>
            <a:headEnd/>
            <a:tailEnd type="triangle" w="med" len="med"/>
          </a:ln>
        </p:spPr>
      </p:cxnSp>
      <p:sp>
        <p:nvSpPr>
          <p:cNvPr id="15381" name="Text Box 24"/>
          <p:cNvSpPr txBox="1">
            <a:spLocks noChangeArrowheads="1"/>
          </p:cNvSpPr>
          <p:nvPr/>
        </p:nvSpPr>
        <p:spPr bwMode="auto">
          <a:xfrm>
            <a:off x="1066800" y="1905000"/>
            <a:ext cx="2286000" cy="1236663"/>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Black-hat hacker exploits a bug in the Simple Mail Transfer Protocol (SMTP) Server</a:t>
            </a:r>
          </a:p>
        </p:txBody>
      </p:sp>
      <p:sp>
        <p:nvSpPr>
          <p:cNvPr id="15382" name="Text Box 25"/>
          <p:cNvSpPr txBox="1">
            <a:spLocks noChangeArrowheads="1"/>
          </p:cNvSpPr>
          <p:nvPr/>
        </p:nvSpPr>
        <p:spPr bwMode="auto">
          <a:xfrm>
            <a:off x="658813" y="3657600"/>
            <a:ext cx="1828800" cy="912813"/>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Now has access to all the server services</a:t>
            </a:r>
          </a:p>
        </p:txBody>
      </p:sp>
      <p:sp>
        <p:nvSpPr>
          <p:cNvPr id="15383" name="Text Box 27"/>
          <p:cNvSpPr txBox="1">
            <a:spLocks noChangeArrowheads="1"/>
          </p:cNvSpPr>
          <p:nvPr/>
        </p:nvSpPr>
        <p:spPr bwMode="auto">
          <a:xfrm>
            <a:off x="4038600" y="1265238"/>
            <a:ext cx="2514600" cy="63976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Only has access to the one server and service</a:t>
            </a:r>
          </a:p>
        </p:txBody>
      </p:sp>
      <p:sp>
        <p:nvSpPr>
          <p:cNvPr id="15384" name="Line 28"/>
          <p:cNvSpPr>
            <a:spLocks noChangeShapeType="1"/>
          </p:cNvSpPr>
          <p:nvPr/>
        </p:nvSpPr>
        <p:spPr bwMode="auto">
          <a:xfrm flipH="1">
            <a:off x="3656013" y="1676400"/>
            <a:ext cx="458787" cy="1524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3.xml><?xml version="1.0" encoding="utf-8"?>
<ds:datastoreItem xmlns:ds="http://schemas.openxmlformats.org/officeDocument/2006/customXml" ds:itemID="{D6E34DB6-B0FE-4BC2-A5B1-7902B54502A6}">
  <ds:schemaRefs>
    <ds:schemaRef ds:uri="http://purl.org/dc/terms/"/>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s>
</ds:datastoreItem>
</file>

<file path=customXml/itemProps4.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22860</TotalTime>
  <Words>742</Words>
  <Application>Microsoft Office PowerPoint</Application>
  <PresentationFormat>On-screen Show (4:3)</PresentationFormat>
  <Paragraphs>122</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Lucida Sans Unicode</vt:lpstr>
      <vt:lpstr>Times</vt:lpstr>
      <vt:lpstr>Times New Roman</vt:lpstr>
      <vt:lpstr>Wingdings</vt:lpstr>
      <vt:lpstr>Blank Presentation</vt:lpstr>
      <vt:lpstr>PowerPoint Presentation</vt:lpstr>
      <vt:lpstr>Learning Objective</vt:lpstr>
      <vt:lpstr>Key Concepts</vt:lpstr>
      <vt:lpstr> DISCOVER: CONCEPTS</vt:lpstr>
      <vt:lpstr>Service Scripts in /etc/init.d/</vt:lpstr>
      <vt:lpstr>Vulnerabilities in Linux Services</vt:lpstr>
      <vt:lpstr>Bastion Servers in the DMZ</vt:lpstr>
      <vt:lpstr>Bastion Hosts</vt:lpstr>
      <vt:lpstr> DISCOVER: PROCESS</vt:lpstr>
      <vt:lpstr>Configuring a Bastion Host</vt:lpstr>
      <vt:lpstr>Active Services in Runlevel 3 Start with “S”</vt:lpstr>
      <vt:lpstr>Getting Rid of Unneeded Services</vt:lpstr>
      <vt:lpstr>Dependency Processing</vt:lpstr>
      <vt:lpstr>Mitigating Other Service Risks</vt:lpstr>
      <vt:lpstr> DISCOVER: ROLES</vt:lpstr>
      <vt:lpstr>Linux System Administrator</vt:lpstr>
      <vt:lpstr> DISCOVER: CONTEXTS</vt:lpstr>
      <vt:lpstr>chroot Jail</vt:lpstr>
      <vt:lpstr> DISCOVER: RATIONALE</vt:lpstr>
      <vt:lpstr>Benefits of Disabling or Uninstalling Unneeded Services</vt:lpstr>
      <vt:lpstr>Summary</vt:lpstr>
      <vt:lpstr>Virtual Lab</vt:lpstr>
      <vt:lpstr> OPTIONAL SLIDES</vt:lpstr>
      <vt:lpstr>Aptitude as a Package Browser</vt:lpstr>
      <vt:lpstr>Categories of Red Hat Development Tools</vt:lpstr>
      <vt:lpstr>Categories of Ubuntu Development Tools</vt:lpstr>
      <vt:lpstr>The elinks Web Browser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3155</cp:revision>
  <cp:lastPrinted>2008-07-07T18:08:55Z</cp:lastPrinted>
  <dcterms:created xsi:type="dcterms:W3CDTF">2010-11-29T20:27:32Z</dcterms:created>
  <dcterms:modified xsi:type="dcterms:W3CDTF">2014-08-26T00:35:13Z</dcterms:modified>
</cp:coreProperties>
</file>