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36"/>
  </p:notesMasterIdLst>
  <p:handoutMasterIdLst>
    <p:handoutMasterId r:id="rId37"/>
  </p:handoutMasterIdLst>
  <p:sldIdLst>
    <p:sldId id="1507" r:id="rId6"/>
    <p:sldId id="1514" r:id="rId7"/>
    <p:sldId id="1517" r:id="rId8"/>
    <p:sldId id="1512" r:id="rId9"/>
    <p:sldId id="1522" r:id="rId10"/>
    <p:sldId id="1508" r:id="rId11"/>
    <p:sldId id="1523" r:id="rId12"/>
    <p:sldId id="1535" r:id="rId13"/>
    <p:sldId id="1534" r:id="rId14"/>
    <p:sldId id="1542" r:id="rId15"/>
    <p:sldId id="1543" r:id="rId16"/>
    <p:sldId id="1525" r:id="rId17"/>
    <p:sldId id="1524" r:id="rId18"/>
    <p:sldId id="1521" r:id="rId19"/>
    <p:sldId id="1520" r:id="rId20"/>
    <p:sldId id="1527" r:id="rId21"/>
    <p:sldId id="1528" r:id="rId22"/>
    <p:sldId id="1519" r:id="rId23"/>
    <p:sldId id="1538" r:id="rId24"/>
    <p:sldId id="1539" r:id="rId25"/>
    <p:sldId id="1540" r:id="rId26"/>
    <p:sldId id="1541" r:id="rId27"/>
    <p:sldId id="1536" r:id="rId28"/>
    <p:sldId id="1532" r:id="rId29"/>
    <p:sldId id="1509" r:id="rId30"/>
    <p:sldId id="1533" r:id="rId31"/>
    <p:sldId id="1518" r:id="rId32"/>
    <p:sldId id="1513" r:id="rId33"/>
    <p:sldId id="1516" r:id="rId34"/>
    <p:sldId id="1545" r:id="rId35"/>
  </p:sldIdLst>
  <p:sldSz cx="9144000" cy="6858000" type="screen4x3"/>
  <p:notesSz cx="7010400" cy="9296400"/>
  <p:custDataLst>
    <p:tags r:id="rId3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699" autoAdjust="0"/>
    <p:restoredTop sz="93073" autoAdjust="0"/>
  </p:normalViewPr>
  <p:slideViewPr>
    <p:cSldViewPr snapToGrid="0" snapToObjects="1">
      <p:cViewPr varScale="1">
        <p:scale>
          <a:sx n="65" d="100"/>
          <a:sy n="65" d="100"/>
        </p:scale>
        <p:origin x="1410" y="78"/>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9" d="100"/>
          <a:sy n="79" d="100"/>
        </p:scale>
        <p:origin x="-1962"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F9199182-595E-40D9-B169-08ABBDD786E2}" type="datetime1">
              <a:rPr lang="en-US"/>
              <a:pPr>
                <a:defRPr/>
              </a:pPr>
              <a:t>8/25/2014</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9C66F4D6-812F-430A-9041-79A551B56B45}" type="slidenum">
              <a:rPr lang="en-US"/>
              <a:pPr>
                <a:defRPr/>
              </a:pPr>
              <a:t>‹#›</a:t>
            </a:fld>
            <a:endParaRPr lang="en-US" dirty="0"/>
          </a:p>
        </p:txBody>
      </p:sp>
    </p:spTree>
    <p:extLst>
      <p:ext uri="{BB962C8B-B14F-4D97-AF65-F5344CB8AC3E}">
        <p14:creationId xmlns:p14="http://schemas.microsoft.com/office/powerpoint/2010/main" val="3494167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9770AD85-825A-4E83-BD31-330D91FA8961}" type="datetime1">
              <a:rPr lang="en-US"/>
              <a:pPr>
                <a:defRPr/>
              </a:pPr>
              <a:t>8/25/2014</a:t>
            </a:fld>
            <a:endParaRPr lang="en-US" dirty="0"/>
          </a:p>
        </p:txBody>
      </p:sp>
      <p:sp>
        <p:nvSpPr>
          <p:cNvPr id="23556"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CD382FCF-5327-4F2A-A477-267981554679}" type="slidenum">
              <a:rPr lang="en-US"/>
              <a:pPr>
                <a:defRPr/>
              </a:pPr>
              <a:t>‹#›</a:t>
            </a:fld>
            <a:endParaRPr lang="en-US" dirty="0"/>
          </a:p>
        </p:txBody>
      </p:sp>
    </p:spTree>
    <p:extLst>
      <p:ext uri="{BB962C8B-B14F-4D97-AF65-F5344CB8AC3E}">
        <p14:creationId xmlns:p14="http://schemas.microsoft.com/office/powerpoint/2010/main" val="68390622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pPr defTabSz="931863"/>
            <a:fld id="{0D550298-3C0C-4D7F-9941-212149D7B283}" type="slidenum">
              <a:rPr lang="en-US" smtClean="0"/>
              <a:pPr defTabSz="931863"/>
              <a:t>1</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6671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latin typeface="Arial" charset="0"/>
            </a:endParaRPr>
          </a:p>
        </p:txBody>
      </p:sp>
      <p:sp>
        <p:nvSpPr>
          <p:cNvPr id="25604" name="Slide Number Placeholder 3"/>
          <p:cNvSpPr>
            <a:spLocks noGrp="1"/>
          </p:cNvSpPr>
          <p:nvPr>
            <p:ph type="sldNum" sz="quarter" idx="5"/>
          </p:nvPr>
        </p:nvSpPr>
        <p:spPr>
          <a:noFill/>
        </p:spPr>
        <p:txBody>
          <a:bodyPr/>
          <a:lstStyle/>
          <a:p>
            <a:pPr defTabSz="931863"/>
            <a:fld id="{784A4AB6-C1FC-4686-865F-F350A5D95524}" type="slidenum">
              <a:rPr lang="en-US" smtClean="0">
                <a:latin typeface="Arial" charset="0"/>
              </a:rPr>
              <a:pPr defTabSz="931863"/>
              <a:t>2</a:t>
            </a:fld>
            <a:endParaRPr lang="en-US" smtClean="0">
              <a:latin typeface="Arial" charset="0"/>
            </a:endParaRPr>
          </a:p>
        </p:txBody>
      </p:sp>
    </p:spTree>
    <p:extLst>
      <p:ext uri="{BB962C8B-B14F-4D97-AF65-F5344CB8AC3E}">
        <p14:creationId xmlns:p14="http://schemas.microsoft.com/office/powerpoint/2010/main" val="340231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smtClean="0">
              <a:latin typeface="Arial" charset="0"/>
            </a:endParaRPr>
          </a:p>
        </p:txBody>
      </p:sp>
      <p:sp>
        <p:nvSpPr>
          <p:cNvPr id="26628" name="Slide Number Placeholder 3"/>
          <p:cNvSpPr>
            <a:spLocks noGrp="1"/>
          </p:cNvSpPr>
          <p:nvPr>
            <p:ph type="sldNum" sz="quarter" idx="5"/>
          </p:nvPr>
        </p:nvSpPr>
        <p:spPr>
          <a:noFill/>
        </p:spPr>
        <p:txBody>
          <a:bodyPr/>
          <a:lstStyle/>
          <a:p>
            <a:pPr defTabSz="931863"/>
            <a:fld id="{31192FB7-F053-4AE8-B63A-F8ACA015E012}" type="slidenum">
              <a:rPr lang="en-US" smtClean="0">
                <a:latin typeface="Arial" charset="0"/>
              </a:rPr>
              <a:pPr defTabSz="931863"/>
              <a:t>3</a:t>
            </a:fld>
            <a:endParaRPr lang="en-US" smtClean="0">
              <a:latin typeface="Arial" charset="0"/>
            </a:endParaRPr>
          </a:p>
        </p:txBody>
      </p:sp>
    </p:spTree>
    <p:extLst>
      <p:ext uri="{BB962C8B-B14F-4D97-AF65-F5344CB8AC3E}">
        <p14:creationId xmlns:p14="http://schemas.microsoft.com/office/powerpoint/2010/main" val="2958650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marL="230188" indent="-225425">
              <a:spcBef>
                <a:spcPts val="450"/>
              </a:spcBef>
              <a:buClr>
                <a:srgbClr val="ED6E2E"/>
              </a:buClr>
              <a:buFont typeface="Wingdings" pitchFamily="2" charset="2"/>
              <a:buChar char=""/>
              <a:tabLst>
                <a:tab pos="230188" algn="l"/>
                <a:tab pos="687388" algn="l"/>
                <a:tab pos="1144588" algn="l"/>
                <a:tab pos="1601788" algn="l"/>
                <a:tab pos="2058988" algn="l"/>
                <a:tab pos="2516188" algn="l"/>
                <a:tab pos="2973388" algn="l"/>
                <a:tab pos="3430588" algn="l"/>
                <a:tab pos="3887788" algn="l"/>
                <a:tab pos="4344988" algn="l"/>
                <a:tab pos="4802188" algn="l"/>
                <a:tab pos="5259388" algn="l"/>
                <a:tab pos="5716588" algn="l"/>
                <a:tab pos="6173788" algn="l"/>
                <a:tab pos="6630988" algn="l"/>
                <a:tab pos="7088188" algn="l"/>
                <a:tab pos="7545388" algn="l"/>
                <a:tab pos="8002588" algn="l"/>
                <a:tab pos="8459788" algn="l"/>
                <a:tab pos="8916988" algn="l"/>
                <a:tab pos="9374188" algn="l"/>
              </a:tabLst>
            </a:pPr>
            <a:r>
              <a:rPr lang="en-US" smtClean="0">
                <a:ea typeface="Lucida Sans Unicode" pitchFamily="32" charset="0"/>
                <a:cs typeface="Lucida Sans Unicode" pitchFamily="32" charset="0"/>
              </a:rPr>
              <a:t>To temporarily turn off SELinux for troubleshooting, issue the “setenforce 0” command.</a:t>
            </a:r>
          </a:p>
          <a:p>
            <a:pPr marL="230188" indent="-225425">
              <a:spcBef>
                <a:spcPts val="450"/>
              </a:spcBef>
              <a:buClr>
                <a:srgbClr val="ED6E2E"/>
              </a:buClr>
              <a:buFont typeface="Wingdings" pitchFamily="2" charset="2"/>
              <a:buChar char=""/>
              <a:tabLst>
                <a:tab pos="230188" algn="l"/>
                <a:tab pos="687388" algn="l"/>
                <a:tab pos="1144588" algn="l"/>
                <a:tab pos="1601788" algn="l"/>
                <a:tab pos="2058988" algn="l"/>
                <a:tab pos="2516188" algn="l"/>
                <a:tab pos="2973388" algn="l"/>
                <a:tab pos="3430588" algn="l"/>
                <a:tab pos="3887788" algn="l"/>
                <a:tab pos="4344988" algn="l"/>
                <a:tab pos="4802188" algn="l"/>
                <a:tab pos="5259388" algn="l"/>
                <a:tab pos="5716588" algn="l"/>
                <a:tab pos="6173788" algn="l"/>
                <a:tab pos="6630988" algn="l"/>
                <a:tab pos="7088188" algn="l"/>
                <a:tab pos="7545388" algn="l"/>
                <a:tab pos="8002588" algn="l"/>
                <a:tab pos="8459788" algn="l"/>
                <a:tab pos="8916988" algn="l"/>
                <a:tab pos="9374188" algn="l"/>
              </a:tabLst>
            </a:pPr>
            <a:r>
              <a:rPr lang="en-US" smtClean="0">
                <a:ea typeface="Lucida Sans Unicode" pitchFamily="32" charset="0"/>
                <a:cs typeface="Lucida Sans Unicode" pitchFamily="32" charset="0"/>
              </a:rPr>
              <a:t>To turn on SELinux, issue the “setenforce 1” command.</a:t>
            </a:r>
          </a:p>
        </p:txBody>
      </p:sp>
      <p:sp>
        <p:nvSpPr>
          <p:cNvPr id="27652" name="Date Placeholder 3"/>
          <p:cNvSpPr>
            <a:spLocks noGrp="1"/>
          </p:cNvSpPr>
          <p:nvPr>
            <p:ph type="dt" sz="quarter" idx="1"/>
          </p:nvPr>
        </p:nvSpPr>
        <p:spPr>
          <a:noFill/>
        </p:spPr>
        <p:txBody>
          <a:bodyPr/>
          <a:lstStyle/>
          <a:p>
            <a:pPr defTabSz="931863"/>
            <a:fld id="{A68DD914-14BE-4096-ADEA-478A2ECFEE0D}" type="datetime1">
              <a:rPr lang="en-US" smtClean="0"/>
              <a:pPr defTabSz="931863"/>
              <a:t>8/25/2014</a:t>
            </a:fld>
            <a:endParaRPr lang="en-US" smtClean="0"/>
          </a:p>
        </p:txBody>
      </p:sp>
      <p:sp>
        <p:nvSpPr>
          <p:cNvPr id="27653" name="Footer Placeholder 4"/>
          <p:cNvSpPr>
            <a:spLocks noGrp="1"/>
          </p:cNvSpPr>
          <p:nvPr>
            <p:ph type="ftr" sz="quarter" idx="4"/>
          </p:nvPr>
        </p:nvSpPr>
        <p:spPr>
          <a:noFill/>
        </p:spPr>
        <p:txBody>
          <a:bodyPr/>
          <a:lstStyle/>
          <a:p>
            <a:pPr defTabSz="931863"/>
            <a:endParaRPr lang="en-US" smtClean="0"/>
          </a:p>
        </p:txBody>
      </p:sp>
      <p:sp>
        <p:nvSpPr>
          <p:cNvPr id="27654" name="Slide Number Placeholder 5"/>
          <p:cNvSpPr>
            <a:spLocks noGrp="1"/>
          </p:cNvSpPr>
          <p:nvPr>
            <p:ph type="sldNum" sz="quarter" idx="5"/>
          </p:nvPr>
        </p:nvSpPr>
        <p:spPr>
          <a:noFill/>
        </p:spPr>
        <p:txBody>
          <a:bodyPr/>
          <a:lstStyle/>
          <a:p>
            <a:pPr defTabSz="931863"/>
            <a:fld id="{8BAFF86B-AABF-4EE3-AE98-220EB245BFD9}" type="slidenum">
              <a:rPr lang="en-US" smtClean="0"/>
              <a:pPr defTabSz="931863"/>
              <a:t>7</a:t>
            </a:fld>
            <a:endParaRPr lang="en-US" smtClean="0"/>
          </a:p>
        </p:txBody>
      </p:sp>
    </p:spTree>
    <p:extLst>
      <p:ext uri="{BB962C8B-B14F-4D97-AF65-F5344CB8AC3E}">
        <p14:creationId xmlns:p14="http://schemas.microsoft.com/office/powerpoint/2010/main" val="1469925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marL="230188" indent="-225425">
              <a:spcBef>
                <a:spcPts val="450"/>
              </a:spcBef>
              <a:buClr>
                <a:srgbClr val="ED6E2E"/>
              </a:buClr>
              <a:buFont typeface="Wingdings" pitchFamily="2" charset="2"/>
              <a:buChar char=""/>
              <a:tabLst>
                <a:tab pos="230188" algn="l"/>
                <a:tab pos="687388" algn="l"/>
                <a:tab pos="1144588" algn="l"/>
                <a:tab pos="1601788" algn="l"/>
                <a:tab pos="2058988" algn="l"/>
                <a:tab pos="2516188" algn="l"/>
                <a:tab pos="2973388" algn="l"/>
                <a:tab pos="3430588" algn="l"/>
                <a:tab pos="3887788" algn="l"/>
                <a:tab pos="4344988" algn="l"/>
                <a:tab pos="4802188" algn="l"/>
                <a:tab pos="5259388" algn="l"/>
                <a:tab pos="5716588" algn="l"/>
                <a:tab pos="6173788" algn="l"/>
                <a:tab pos="6630988" algn="l"/>
                <a:tab pos="7088188" algn="l"/>
                <a:tab pos="7545388" algn="l"/>
                <a:tab pos="8002588" algn="l"/>
                <a:tab pos="8459788" algn="l"/>
                <a:tab pos="8916988" algn="l"/>
                <a:tab pos="9374188" algn="l"/>
              </a:tabLst>
            </a:pPr>
            <a:r>
              <a:rPr lang="en-US" smtClean="0">
                <a:ea typeface="Lucida Sans Unicode" pitchFamily="32" charset="0"/>
                <a:cs typeface="Lucida Sans Unicode" pitchFamily="32" charset="0"/>
              </a:rPr>
              <a:t>To temporarily turn off SELinux for troubleshooting, issue the “setenforce 0” command.</a:t>
            </a:r>
          </a:p>
          <a:p>
            <a:pPr marL="230188" indent="-225425">
              <a:spcBef>
                <a:spcPts val="450"/>
              </a:spcBef>
              <a:buClr>
                <a:srgbClr val="ED6E2E"/>
              </a:buClr>
              <a:buFont typeface="Wingdings" pitchFamily="2" charset="2"/>
              <a:buChar char=""/>
              <a:tabLst>
                <a:tab pos="230188" algn="l"/>
                <a:tab pos="687388" algn="l"/>
                <a:tab pos="1144588" algn="l"/>
                <a:tab pos="1601788" algn="l"/>
                <a:tab pos="2058988" algn="l"/>
                <a:tab pos="2516188" algn="l"/>
                <a:tab pos="2973388" algn="l"/>
                <a:tab pos="3430588" algn="l"/>
                <a:tab pos="3887788" algn="l"/>
                <a:tab pos="4344988" algn="l"/>
                <a:tab pos="4802188" algn="l"/>
                <a:tab pos="5259388" algn="l"/>
                <a:tab pos="5716588" algn="l"/>
                <a:tab pos="6173788" algn="l"/>
                <a:tab pos="6630988" algn="l"/>
                <a:tab pos="7088188" algn="l"/>
                <a:tab pos="7545388" algn="l"/>
                <a:tab pos="8002588" algn="l"/>
                <a:tab pos="8459788" algn="l"/>
                <a:tab pos="8916988" algn="l"/>
                <a:tab pos="9374188" algn="l"/>
              </a:tabLst>
            </a:pPr>
            <a:r>
              <a:rPr lang="en-US" smtClean="0">
                <a:ea typeface="Lucida Sans Unicode" pitchFamily="32" charset="0"/>
                <a:cs typeface="Lucida Sans Unicode" pitchFamily="32" charset="0"/>
              </a:rPr>
              <a:t>To turn on SELinux, issue the “setenforce 1” command.</a:t>
            </a:r>
          </a:p>
        </p:txBody>
      </p:sp>
      <p:sp>
        <p:nvSpPr>
          <p:cNvPr id="27652" name="Date Placeholder 3"/>
          <p:cNvSpPr>
            <a:spLocks noGrp="1"/>
          </p:cNvSpPr>
          <p:nvPr>
            <p:ph type="dt" sz="quarter" idx="1"/>
          </p:nvPr>
        </p:nvSpPr>
        <p:spPr>
          <a:noFill/>
        </p:spPr>
        <p:txBody>
          <a:bodyPr/>
          <a:lstStyle/>
          <a:p>
            <a:pPr defTabSz="931863"/>
            <a:fld id="{A68DD914-14BE-4096-ADEA-478A2ECFEE0D}" type="datetime1">
              <a:rPr lang="en-US" smtClean="0"/>
              <a:pPr defTabSz="931863"/>
              <a:t>8/25/2014</a:t>
            </a:fld>
            <a:endParaRPr lang="en-US" smtClean="0"/>
          </a:p>
        </p:txBody>
      </p:sp>
      <p:sp>
        <p:nvSpPr>
          <p:cNvPr id="27653" name="Footer Placeholder 4"/>
          <p:cNvSpPr>
            <a:spLocks noGrp="1"/>
          </p:cNvSpPr>
          <p:nvPr>
            <p:ph type="ftr" sz="quarter" idx="4"/>
          </p:nvPr>
        </p:nvSpPr>
        <p:spPr>
          <a:noFill/>
        </p:spPr>
        <p:txBody>
          <a:bodyPr/>
          <a:lstStyle/>
          <a:p>
            <a:pPr defTabSz="931863"/>
            <a:endParaRPr lang="en-US" smtClean="0"/>
          </a:p>
        </p:txBody>
      </p:sp>
      <p:sp>
        <p:nvSpPr>
          <p:cNvPr id="27654" name="Slide Number Placeholder 5"/>
          <p:cNvSpPr>
            <a:spLocks noGrp="1"/>
          </p:cNvSpPr>
          <p:nvPr>
            <p:ph type="sldNum" sz="quarter" idx="5"/>
          </p:nvPr>
        </p:nvSpPr>
        <p:spPr>
          <a:noFill/>
        </p:spPr>
        <p:txBody>
          <a:bodyPr/>
          <a:lstStyle/>
          <a:p>
            <a:pPr defTabSz="931863"/>
            <a:fld id="{8BAFF86B-AABF-4EE3-AE98-220EB245BFD9}" type="slidenum">
              <a:rPr lang="en-US" smtClean="0"/>
              <a:pPr defTabSz="931863"/>
              <a:t>8</a:t>
            </a:fld>
            <a:endParaRPr lang="en-US" smtClean="0"/>
          </a:p>
        </p:txBody>
      </p:sp>
    </p:spTree>
    <p:extLst>
      <p:ext uri="{BB962C8B-B14F-4D97-AF65-F5344CB8AC3E}">
        <p14:creationId xmlns:p14="http://schemas.microsoft.com/office/powerpoint/2010/main" val="771917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smtClean="0">
              <a:solidFill>
                <a:schemeClr val="tx1"/>
              </a:solidFill>
              <a:effectLst/>
              <a:latin typeface="Times New Roman" pitchFamily="18" charset="0"/>
              <a:ea typeface="+mn-ea"/>
              <a:cs typeface="+mn-cs"/>
            </a:endParaRPr>
          </a:p>
          <a:p>
            <a:r>
              <a:rPr lang="en-US" sz="1200" i="1" kern="1200" dirty="0" smtClean="0">
                <a:solidFill>
                  <a:schemeClr val="tx1"/>
                </a:solidFill>
                <a:effectLst/>
                <a:latin typeface="Times New Roman" pitchFamily="18" charset="0"/>
                <a:ea typeface="+mn-ea"/>
                <a:cs typeface="+mn-cs"/>
              </a:rPr>
              <a:t> </a:t>
            </a:r>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"In this lesson, you discovered the power of the firewall to protect the Linux servers. The readings included a discussion on the best practices for securing the network with a firewall. You also learned that Security</a:t>
            </a:r>
            <a:r>
              <a:rPr lang="en-US" sz="1200" kern="1200" baseline="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Enhanced Linux (SELinux) is an access control system that adds a layer of protection to Red Hat systems when configured properly.</a:t>
            </a:r>
          </a:p>
          <a:p>
            <a:r>
              <a:rPr lang="en-US" sz="1200" kern="1200" dirty="0" smtClean="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mn-cs"/>
              </a:rPr>
              <a:t>In this lab, you will first review current host-based IP firewall services, flush the current firewall configuration, and then re-configure it with stringent permit/deny rule sets. You also will configure TCP Wrappers for unauthorized access controls and logging. Finally, you will configure SELinux for an additional layer of security. This lab has four parts which should be completed in the order specified."</a:t>
            </a:r>
            <a:endParaRPr lang="en-US" dirty="0"/>
          </a:p>
        </p:txBody>
      </p:sp>
      <p:sp>
        <p:nvSpPr>
          <p:cNvPr id="4" name="Date Placeholder 3"/>
          <p:cNvSpPr>
            <a:spLocks noGrp="1"/>
          </p:cNvSpPr>
          <p:nvPr>
            <p:ph type="dt" idx="10"/>
          </p:nvPr>
        </p:nvSpPr>
        <p:spPr/>
        <p:txBody>
          <a:bodyPr/>
          <a:lstStyle/>
          <a:p>
            <a:pPr>
              <a:defRPr/>
            </a:pPr>
            <a:fld id="{9770AD85-825A-4E83-BD31-330D91FA8961}" type="datetime1">
              <a:rPr lang="en-US" smtClean="0"/>
              <a:pPr>
                <a:defRPr/>
              </a:pPr>
              <a:t>8/25/2014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CD382FCF-5327-4F2A-A477-267981554679}" type="slidenum">
              <a:rPr lang="en-US" smtClean="0"/>
              <a:pPr>
                <a:defRPr/>
              </a:pPr>
              <a:t>30</a:t>
            </a:fld>
            <a:endParaRPr lang="en-US" dirty="0"/>
          </a:p>
        </p:txBody>
      </p:sp>
    </p:spTree>
    <p:extLst>
      <p:ext uri="{BB962C8B-B14F-4D97-AF65-F5344CB8AC3E}">
        <p14:creationId xmlns:p14="http://schemas.microsoft.com/office/powerpoint/2010/main" val="3330552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chemeClr val="bg1"/>
                </a:solidFill>
              </a:defRPr>
            </a:lvl1pPr>
          </a:lstStyle>
          <a:p>
            <a:r>
              <a:rPr lang="en-US" dirty="0" smtClean="0"/>
              <a:t>Click to edit Master subtitle style</a:t>
            </a:r>
            <a:endParaRPr lang="en-US" dirty="0"/>
          </a:p>
        </p:txBody>
      </p:sp>
      <p:sp>
        <p:nvSpPr>
          <p:cNvPr id="5" name="TextBox 4"/>
          <p:cNvSpPr txBox="1"/>
          <p:nvPr userDrawn="1"/>
        </p:nvSpPr>
        <p:spPr>
          <a:xfrm>
            <a:off x="4170553" y="6332940"/>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5"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0966" name="Text Box 6"/>
          <p:cNvSpPr txBox="1">
            <a:spLocks noChangeArrowheads="1"/>
          </p:cNvSpPr>
          <p:nvPr/>
        </p:nvSpPr>
        <p:spPr bwMode="auto">
          <a:xfrm>
            <a:off x="8382000" y="6496050"/>
            <a:ext cx="581025" cy="215900"/>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rPr>
              <a:t>Page </a:t>
            </a:r>
            <a:fld id="{E01DF617-3289-4DD2-9EB3-D597AF17E563}" type="slidenum">
              <a:rPr lang="en-US" sz="800">
                <a:solidFill>
                  <a:schemeClr val="bg1"/>
                </a:solidFill>
              </a:rPr>
              <a:pPr eaLnBrk="0" hangingPunct="0">
                <a:defRPr/>
              </a:pPr>
              <a:t>‹#›</a:t>
            </a:fld>
            <a:endParaRPr lang="en-US" sz="800" dirty="0">
              <a:solidFill>
                <a:schemeClr val="bg1"/>
              </a:solidFill>
            </a:endParaRPr>
          </a:p>
        </p:txBody>
      </p:sp>
      <p:sp>
        <p:nvSpPr>
          <p:cNvPr id="7" name="Text Box 5"/>
          <p:cNvSpPr txBox="1">
            <a:spLocks noChangeArrowheads="1"/>
          </p:cNvSpPr>
          <p:nvPr userDrawn="1"/>
        </p:nvSpPr>
        <p:spPr bwMode="auto">
          <a:xfrm>
            <a:off x="95250" y="6478588"/>
            <a:ext cx="3302000" cy="246062"/>
          </a:xfrm>
          <a:prstGeom prst="rect">
            <a:avLst/>
          </a:prstGeom>
          <a:noFill/>
          <a:ln w="9525">
            <a:noFill/>
            <a:miter lim="800000"/>
            <a:headEnd/>
            <a:tailEnd/>
          </a:ln>
          <a:effectLst/>
        </p:spPr>
        <p:txBody>
          <a:bodyPr>
            <a:spAutoFit/>
          </a:bodyPr>
          <a:lstStyle/>
          <a:p>
            <a:pPr eaLnBrk="0" hangingPunct="0">
              <a:spcBef>
                <a:spcPct val="50000"/>
              </a:spcBef>
              <a:defRPr/>
            </a:pPr>
            <a:r>
              <a:rPr lang="en-US" sz="1000" dirty="0" smtClean="0">
                <a:solidFill>
                  <a:schemeClr val="bg1"/>
                </a:solidFill>
              </a:rPr>
              <a:t>Security Strategies in Linux Platforms and Applications</a:t>
            </a:r>
            <a:endParaRPr lang="en-US" sz="1000" dirty="0">
              <a:solidFill>
                <a:schemeClr val="bg1"/>
              </a:solidFill>
            </a:endParaRPr>
          </a:p>
        </p:txBody>
      </p:sp>
      <p:sp>
        <p:nvSpPr>
          <p:cNvPr id="9" name="TextBox 4"/>
          <p:cNvSpPr txBox="1"/>
          <p:nvPr userDrawn="1"/>
        </p:nvSpPr>
        <p:spPr>
          <a:xfrm>
            <a:off x="4102314" y="6370057"/>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 bg1="lt1" tx1="dk1" bg2="lt2" tx2="dk2" accent1="accent1" accent2="accent2" accent3="accent3" accent4="accent4" accent5="accent5" accent6="accent6" hlink="hlink" folHlink="folHlink"/>
  <p:sldLayoutIdLst>
    <p:sldLayoutId id="2147484002" r:id="rId1"/>
    <p:sldLayoutId id="2147484000" r:id="rId2"/>
    <p:sldLayoutId id="2147484001" r:id="rId3"/>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subTitle" idx="1"/>
          </p:nvPr>
        </p:nvSpPr>
        <p:spPr>
          <a:xfrm>
            <a:off x="401638" y="2133600"/>
            <a:ext cx="8348662" cy="3096232"/>
          </a:xfrm>
        </p:spPr>
        <p:txBody>
          <a:bodyPr/>
          <a:lstStyle/>
          <a:p>
            <a:pPr algn="ctr"/>
            <a:r>
              <a:rPr lang="en-US" sz="4000" b="1" dirty="0" smtClean="0"/>
              <a:t>Security Strategies in Linux Platforms and Applications</a:t>
            </a:r>
          </a:p>
          <a:p>
            <a:pPr algn="ctr"/>
            <a:endParaRPr lang="en-US" dirty="0" smtClean="0"/>
          </a:p>
          <a:p>
            <a:pPr algn="ctr"/>
            <a:r>
              <a:rPr lang="en-US" b="1" dirty="0" smtClean="0"/>
              <a:t>Lesson 7</a:t>
            </a:r>
          </a:p>
          <a:p>
            <a:pPr algn="ctr"/>
            <a:r>
              <a:rPr lang="en-US" b="1" dirty="0"/>
              <a:t>Networks, Firewalls, and </a:t>
            </a:r>
            <a:r>
              <a:rPr lang="en-US" b="1" dirty="0" smtClean="0"/>
              <a:t>More</a:t>
            </a:r>
            <a:endParaRPr lang="en-US"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539750" y="301625"/>
            <a:ext cx="8299450" cy="990600"/>
          </a:xfrm>
        </p:spPr>
        <p:txBody>
          <a:bodyPr/>
          <a:lstStyle/>
          <a:p>
            <a:r>
              <a:rPr lang="en-US" sz="4000" dirty="0" err="1" smtClean="0">
                <a:ea typeface="ＭＳ Ｐゴシック" pitchFamily="106" charset="-128"/>
              </a:rPr>
              <a:t>SELinux</a:t>
            </a:r>
            <a:r>
              <a:rPr lang="en-US" sz="4000" dirty="0" smtClean="0">
                <a:ea typeface="ＭＳ Ｐゴシック" pitchFamily="106" charset="-128"/>
              </a:rPr>
              <a:t> Troubleshooter</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47" y="1888926"/>
            <a:ext cx="7055316" cy="3327309"/>
          </a:xfrm>
          <a:prstGeom prst="rect">
            <a:avLst/>
          </a:prstGeom>
        </p:spPr>
      </p:pic>
    </p:spTree>
    <p:extLst>
      <p:ext uri="{BB962C8B-B14F-4D97-AF65-F5344CB8AC3E}">
        <p14:creationId xmlns:p14="http://schemas.microsoft.com/office/powerpoint/2010/main" val="2352994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539750" y="301625"/>
            <a:ext cx="8299450" cy="990600"/>
          </a:xfrm>
        </p:spPr>
        <p:txBody>
          <a:bodyPr/>
          <a:lstStyle/>
          <a:p>
            <a:r>
              <a:rPr lang="en-US" sz="4000" dirty="0" smtClean="0">
                <a:ea typeface="ＭＳ Ｐゴシック" pitchFamily="106" charset="-128"/>
              </a:rPr>
              <a:t>An </a:t>
            </a:r>
            <a:r>
              <a:rPr lang="en-US" sz="4000" dirty="0" err="1" smtClean="0">
                <a:ea typeface="ＭＳ Ｐゴシック" pitchFamily="106" charset="-128"/>
              </a:rPr>
              <a:t>AppArmor</a:t>
            </a:r>
            <a:r>
              <a:rPr lang="en-US" sz="4000" dirty="0" smtClean="0">
                <a:ea typeface="ＭＳ Ｐゴシック" pitchFamily="106" charset="-128"/>
              </a:rPr>
              <a:t> Configuration Tool</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314" y="1558638"/>
            <a:ext cx="7255669" cy="3990108"/>
          </a:xfrm>
          <a:prstGeom prst="rect">
            <a:avLst/>
          </a:prstGeom>
        </p:spPr>
      </p:pic>
    </p:spTree>
    <p:extLst>
      <p:ext uri="{BB962C8B-B14F-4D97-AF65-F5344CB8AC3E}">
        <p14:creationId xmlns:p14="http://schemas.microsoft.com/office/powerpoint/2010/main" val="376763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PROCESS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Diamond 10"/>
          <p:cNvSpPr>
            <a:spLocks noChangeArrowheads="1"/>
          </p:cNvSpPr>
          <p:nvPr/>
        </p:nvSpPr>
        <p:spPr bwMode="auto">
          <a:xfrm>
            <a:off x="3500438" y="1308100"/>
            <a:ext cx="2457450" cy="3160713"/>
          </a:xfrm>
          <a:prstGeom prst="diamond">
            <a:avLst/>
          </a:prstGeom>
          <a:solidFill>
            <a:schemeClr val="accent1"/>
          </a:solidFill>
          <a:ln w="9525" algn="ctr">
            <a:solidFill>
              <a:schemeClr val="tx1"/>
            </a:solidFill>
            <a:round/>
            <a:headEnd/>
            <a:tailEnd/>
          </a:ln>
        </p:spPr>
        <p:txBody>
          <a:bodyPr/>
          <a:lstStyle/>
          <a:p>
            <a:pPr eaLnBrk="0" hangingPunct="0"/>
            <a:r>
              <a:rPr lang="en-US" dirty="0" smtClean="0">
                <a:solidFill>
                  <a:schemeClr val="bg1"/>
                </a:solidFill>
              </a:rPr>
              <a:t>Are rules that should </a:t>
            </a:r>
            <a:r>
              <a:rPr lang="en-US" dirty="0">
                <a:solidFill>
                  <a:schemeClr val="bg1"/>
                </a:solidFill>
              </a:rPr>
              <a:t>be cleared </a:t>
            </a:r>
            <a:r>
              <a:rPr lang="en-US" dirty="0" smtClean="0">
                <a:solidFill>
                  <a:schemeClr val="bg1"/>
                </a:solidFill>
              </a:rPr>
              <a:t>in place?</a:t>
            </a:r>
            <a:endParaRPr lang="en-US" dirty="0">
              <a:solidFill>
                <a:schemeClr val="bg1"/>
              </a:solidFill>
            </a:endParaRPr>
          </a:p>
          <a:p>
            <a:pPr algn="ctr" eaLnBrk="0" hangingPunct="0"/>
            <a:endParaRPr lang="en-US" dirty="0"/>
          </a:p>
        </p:txBody>
      </p:sp>
      <p:sp>
        <p:nvSpPr>
          <p:cNvPr id="11266" name="Title 1"/>
          <p:cNvSpPr>
            <a:spLocks noGrp="1"/>
          </p:cNvSpPr>
          <p:nvPr>
            <p:ph type="title"/>
          </p:nvPr>
        </p:nvSpPr>
        <p:spPr>
          <a:xfrm>
            <a:off x="539750" y="304800"/>
            <a:ext cx="8299450" cy="476250"/>
          </a:xfrm>
        </p:spPr>
        <p:txBody>
          <a:bodyPr/>
          <a:lstStyle/>
          <a:p>
            <a:r>
              <a:rPr lang="en-US" sz="4000" smtClean="0">
                <a:solidFill>
                  <a:schemeClr val="tx2"/>
                </a:solidFill>
              </a:rPr>
              <a:t>Designing a Firewall</a:t>
            </a:r>
          </a:p>
        </p:txBody>
      </p:sp>
      <p:sp>
        <p:nvSpPr>
          <p:cNvPr id="11267" name="Rectangle 4"/>
          <p:cNvSpPr>
            <a:spLocks noChangeArrowheads="1"/>
          </p:cNvSpPr>
          <p:nvPr/>
        </p:nvSpPr>
        <p:spPr bwMode="auto">
          <a:xfrm>
            <a:off x="546100" y="1701006"/>
            <a:ext cx="1828800" cy="405607"/>
          </a:xfrm>
          <a:prstGeom prst="rect">
            <a:avLst/>
          </a:prstGeom>
          <a:solidFill>
            <a:schemeClr val="accent1"/>
          </a:solidFill>
          <a:ln w="9525" algn="ctr">
            <a:solidFill>
              <a:schemeClr val="tx1"/>
            </a:solidFill>
            <a:round/>
            <a:headEnd/>
            <a:tailEnd/>
          </a:ln>
        </p:spPr>
        <p:txBody>
          <a:bodyPr/>
          <a:lstStyle/>
          <a:p>
            <a:pPr eaLnBrk="0" hangingPunct="0"/>
            <a:r>
              <a:rPr lang="en-US" dirty="0">
                <a:solidFill>
                  <a:schemeClr val="bg1"/>
                </a:solidFill>
              </a:rPr>
              <a:t>Turn on </a:t>
            </a:r>
            <a:r>
              <a:rPr lang="en-US" dirty="0" smtClean="0">
                <a:solidFill>
                  <a:schemeClr val="bg1"/>
                </a:solidFill>
              </a:rPr>
              <a:t>firewall</a:t>
            </a:r>
            <a:r>
              <a:rPr lang="en-US" dirty="0">
                <a:solidFill>
                  <a:schemeClr val="bg1"/>
                </a:solidFill>
              </a:rPr>
              <a:t>.</a:t>
            </a:r>
          </a:p>
        </p:txBody>
      </p:sp>
      <p:cxnSp>
        <p:nvCxnSpPr>
          <p:cNvPr id="11268" name="Straight Arrow Connector 6"/>
          <p:cNvCxnSpPr>
            <a:cxnSpLocks noChangeShapeType="1"/>
          </p:cNvCxnSpPr>
          <p:nvPr/>
        </p:nvCxnSpPr>
        <p:spPr bwMode="auto">
          <a:xfrm rot="5400000">
            <a:off x="1275557" y="2482056"/>
            <a:ext cx="368300" cy="1587"/>
          </a:xfrm>
          <a:prstGeom prst="straightConnector1">
            <a:avLst/>
          </a:prstGeom>
          <a:noFill/>
          <a:ln w="28575" algn="ctr">
            <a:solidFill>
              <a:schemeClr val="tx1"/>
            </a:solidFill>
            <a:round/>
            <a:headEnd/>
            <a:tailEnd type="arrow" w="med" len="med"/>
          </a:ln>
        </p:spPr>
      </p:cxnSp>
      <p:sp>
        <p:nvSpPr>
          <p:cNvPr id="11269" name="Parallelogram 7"/>
          <p:cNvSpPr>
            <a:spLocks noChangeArrowheads="1"/>
          </p:cNvSpPr>
          <p:nvPr/>
        </p:nvSpPr>
        <p:spPr bwMode="auto">
          <a:xfrm>
            <a:off x="258763" y="2808288"/>
            <a:ext cx="2838450" cy="1325562"/>
          </a:xfrm>
          <a:prstGeom prst="parallelogram">
            <a:avLst>
              <a:gd name="adj" fmla="val 25022"/>
            </a:avLst>
          </a:prstGeom>
          <a:solidFill>
            <a:schemeClr val="accent1"/>
          </a:solidFill>
          <a:ln w="9525" algn="ctr">
            <a:solidFill>
              <a:schemeClr val="tx1"/>
            </a:solidFill>
            <a:round/>
            <a:headEnd/>
            <a:tailEnd/>
          </a:ln>
        </p:spPr>
        <p:txBody>
          <a:bodyPr/>
          <a:lstStyle/>
          <a:p>
            <a:pPr eaLnBrk="0" hangingPunct="0"/>
            <a:r>
              <a:rPr lang="en-US" dirty="0">
                <a:solidFill>
                  <a:schemeClr val="bg1"/>
                </a:solidFill>
              </a:rPr>
              <a:t>List current rules using the </a:t>
            </a:r>
            <a:r>
              <a:rPr lang="en-US" dirty="0" err="1">
                <a:solidFill>
                  <a:schemeClr val="bg1"/>
                </a:solidFill>
              </a:rPr>
              <a:t>iptables</a:t>
            </a:r>
            <a:r>
              <a:rPr lang="en-US" dirty="0">
                <a:solidFill>
                  <a:schemeClr val="bg1"/>
                </a:solidFill>
              </a:rPr>
              <a:t> –L </a:t>
            </a:r>
            <a:r>
              <a:rPr lang="en-US" dirty="0" smtClean="0">
                <a:solidFill>
                  <a:schemeClr val="bg1"/>
                </a:solidFill>
              </a:rPr>
              <a:t>command.</a:t>
            </a:r>
            <a:endParaRPr lang="en-US" dirty="0">
              <a:solidFill>
                <a:schemeClr val="bg1"/>
              </a:solidFill>
            </a:endParaRPr>
          </a:p>
          <a:p>
            <a:pPr eaLnBrk="0" hangingPunct="0"/>
            <a:endParaRPr lang="en-US" dirty="0"/>
          </a:p>
        </p:txBody>
      </p:sp>
      <p:cxnSp>
        <p:nvCxnSpPr>
          <p:cNvPr id="11270" name="Straight Arrow Connector 9"/>
          <p:cNvCxnSpPr>
            <a:cxnSpLocks noChangeShapeType="1"/>
          </p:cNvCxnSpPr>
          <p:nvPr/>
        </p:nvCxnSpPr>
        <p:spPr bwMode="auto">
          <a:xfrm>
            <a:off x="3121025" y="3201988"/>
            <a:ext cx="517525" cy="1587"/>
          </a:xfrm>
          <a:prstGeom prst="straightConnector1">
            <a:avLst/>
          </a:prstGeom>
          <a:noFill/>
          <a:ln w="28575" algn="ctr">
            <a:solidFill>
              <a:schemeClr val="tx1"/>
            </a:solidFill>
            <a:round/>
            <a:headEnd/>
            <a:tailEnd type="arrow" w="med" len="med"/>
          </a:ln>
        </p:spPr>
      </p:cxnSp>
      <p:sp>
        <p:nvSpPr>
          <p:cNvPr id="11272" name="Parallelogram 11"/>
          <p:cNvSpPr>
            <a:spLocks noChangeArrowheads="1"/>
          </p:cNvSpPr>
          <p:nvPr/>
        </p:nvSpPr>
        <p:spPr bwMode="auto">
          <a:xfrm>
            <a:off x="6188075" y="2573338"/>
            <a:ext cx="2659063" cy="1323975"/>
          </a:xfrm>
          <a:prstGeom prst="parallelogram">
            <a:avLst>
              <a:gd name="adj" fmla="val 25012"/>
            </a:avLst>
          </a:prstGeom>
          <a:solidFill>
            <a:schemeClr val="accent1"/>
          </a:solidFill>
          <a:ln w="9525" algn="ctr">
            <a:solidFill>
              <a:schemeClr val="tx1"/>
            </a:solidFill>
            <a:round/>
            <a:headEnd/>
            <a:tailEnd/>
          </a:ln>
        </p:spPr>
        <p:txBody>
          <a:bodyPr/>
          <a:lstStyle/>
          <a:p>
            <a:pPr eaLnBrk="0" hangingPunct="0"/>
            <a:r>
              <a:rPr lang="en-US">
                <a:solidFill>
                  <a:schemeClr val="bg1"/>
                </a:solidFill>
              </a:rPr>
              <a:t>Flush the current rules using the iptables –F command.</a:t>
            </a:r>
          </a:p>
          <a:p>
            <a:pPr eaLnBrk="0" hangingPunct="0"/>
            <a:endParaRPr lang="en-US"/>
          </a:p>
        </p:txBody>
      </p:sp>
      <p:sp>
        <p:nvSpPr>
          <p:cNvPr id="11273" name="Rectangle 12"/>
          <p:cNvSpPr>
            <a:spLocks noChangeArrowheads="1"/>
          </p:cNvSpPr>
          <p:nvPr/>
        </p:nvSpPr>
        <p:spPr bwMode="auto">
          <a:xfrm>
            <a:off x="6194425" y="4865688"/>
            <a:ext cx="2363788" cy="1327150"/>
          </a:xfrm>
          <a:prstGeom prst="rect">
            <a:avLst/>
          </a:prstGeom>
          <a:solidFill>
            <a:schemeClr val="accent1"/>
          </a:solidFill>
          <a:ln w="9525" algn="ctr">
            <a:solidFill>
              <a:schemeClr val="tx1"/>
            </a:solidFill>
            <a:round/>
            <a:headEnd/>
            <a:tailEnd/>
          </a:ln>
        </p:spPr>
        <p:txBody>
          <a:bodyPr/>
          <a:lstStyle/>
          <a:p>
            <a:pPr eaLnBrk="0" hangingPunct="0"/>
            <a:r>
              <a:rPr lang="en-US">
                <a:solidFill>
                  <a:schemeClr val="bg1"/>
                </a:solidFill>
              </a:rPr>
              <a:t>Save the new rules using the </a:t>
            </a:r>
            <a:br>
              <a:rPr lang="en-US">
                <a:solidFill>
                  <a:schemeClr val="bg1"/>
                </a:solidFill>
              </a:rPr>
            </a:br>
            <a:r>
              <a:rPr lang="en-US">
                <a:solidFill>
                  <a:schemeClr val="bg1"/>
                </a:solidFill>
              </a:rPr>
              <a:t>iptables-save command.</a:t>
            </a:r>
          </a:p>
          <a:p>
            <a:pPr eaLnBrk="0" hangingPunct="0"/>
            <a:endParaRPr lang="en-US"/>
          </a:p>
        </p:txBody>
      </p:sp>
      <p:sp>
        <p:nvSpPr>
          <p:cNvPr id="11274" name="Parallelogram 13"/>
          <p:cNvSpPr>
            <a:spLocks noChangeArrowheads="1"/>
          </p:cNvSpPr>
          <p:nvPr/>
        </p:nvSpPr>
        <p:spPr bwMode="auto">
          <a:xfrm>
            <a:off x="2905125" y="4849813"/>
            <a:ext cx="2994025" cy="1327150"/>
          </a:xfrm>
          <a:prstGeom prst="parallelogram">
            <a:avLst>
              <a:gd name="adj" fmla="val 24993"/>
            </a:avLst>
          </a:prstGeom>
          <a:solidFill>
            <a:schemeClr val="accent1"/>
          </a:solidFill>
          <a:ln w="9525" algn="ctr">
            <a:solidFill>
              <a:schemeClr val="tx1"/>
            </a:solidFill>
            <a:round/>
            <a:headEnd/>
            <a:tailEnd/>
          </a:ln>
        </p:spPr>
        <p:txBody>
          <a:bodyPr/>
          <a:lstStyle/>
          <a:p>
            <a:pPr eaLnBrk="0" hangingPunct="0"/>
            <a:r>
              <a:rPr lang="en-US">
                <a:solidFill>
                  <a:schemeClr val="bg1"/>
                </a:solidFill>
              </a:rPr>
              <a:t>Write firewall rules for INPUT, OUPUT, and FORWARD chains.</a:t>
            </a:r>
          </a:p>
          <a:p>
            <a:pPr eaLnBrk="0" hangingPunct="0"/>
            <a:endParaRPr lang="en-US">
              <a:solidFill>
                <a:schemeClr val="bg1"/>
              </a:solidFill>
            </a:endParaRPr>
          </a:p>
        </p:txBody>
      </p:sp>
      <p:cxnSp>
        <p:nvCxnSpPr>
          <p:cNvPr id="11275" name="Straight Arrow Connector 15"/>
          <p:cNvCxnSpPr>
            <a:cxnSpLocks noChangeShapeType="1"/>
          </p:cNvCxnSpPr>
          <p:nvPr/>
        </p:nvCxnSpPr>
        <p:spPr bwMode="auto">
          <a:xfrm>
            <a:off x="5802313" y="3209925"/>
            <a:ext cx="515937" cy="1588"/>
          </a:xfrm>
          <a:prstGeom prst="straightConnector1">
            <a:avLst/>
          </a:prstGeom>
          <a:noFill/>
          <a:ln w="28575" algn="ctr">
            <a:solidFill>
              <a:schemeClr val="tx1"/>
            </a:solidFill>
            <a:round/>
            <a:headEnd/>
            <a:tailEnd type="arrow" w="med" len="med"/>
          </a:ln>
        </p:spPr>
      </p:cxnSp>
      <p:cxnSp>
        <p:nvCxnSpPr>
          <p:cNvPr id="11276" name="Straight Arrow Connector 16"/>
          <p:cNvCxnSpPr>
            <a:cxnSpLocks noChangeShapeType="1"/>
          </p:cNvCxnSpPr>
          <p:nvPr/>
        </p:nvCxnSpPr>
        <p:spPr bwMode="auto">
          <a:xfrm rot="5400000">
            <a:off x="4608513" y="4668838"/>
            <a:ext cx="242887" cy="1587"/>
          </a:xfrm>
          <a:prstGeom prst="straightConnector1">
            <a:avLst/>
          </a:prstGeom>
          <a:noFill/>
          <a:ln w="28575" algn="ctr">
            <a:solidFill>
              <a:schemeClr val="tx1"/>
            </a:solidFill>
            <a:round/>
            <a:headEnd/>
            <a:tailEnd type="arrow" w="med" len="med"/>
          </a:ln>
        </p:spPr>
      </p:cxnSp>
      <p:cxnSp>
        <p:nvCxnSpPr>
          <p:cNvPr id="11277" name="Straight Arrow Connector 22"/>
          <p:cNvCxnSpPr>
            <a:cxnSpLocks noChangeShapeType="1"/>
          </p:cNvCxnSpPr>
          <p:nvPr/>
        </p:nvCxnSpPr>
        <p:spPr bwMode="auto">
          <a:xfrm rot="5400000">
            <a:off x="5684044" y="4207669"/>
            <a:ext cx="577850" cy="430212"/>
          </a:xfrm>
          <a:prstGeom prst="straightConnector1">
            <a:avLst/>
          </a:prstGeom>
          <a:noFill/>
          <a:ln w="28575" algn="ctr">
            <a:solidFill>
              <a:schemeClr val="tx1"/>
            </a:solidFill>
            <a:round/>
            <a:headEnd/>
            <a:tailEnd type="arrow" w="med" len="med"/>
          </a:ln>
        </p:spPr>
      </p:cxnSp>
      <p:sp>
        <p:nvSpPr>
          <p:cNvPr id="11278" name="TextBox 24"/>
          <p:cNvSpPr txBox="1">
            <a:spLocks noChangeArrowheads="1"/>
          </p:cNvSpPr>
          <p:nvPr/>
        </p:nvSpPr>
        <p:spPr bwMode="auto">
          <a:xfrm>
            <a:off x="5903913" y="2501900"/>
            <a:ext cx="560387" cy="368300"/>
          </a:xfrm>
          <a:prstGeom prst="rect">
            <a:avLst/>
          </a:prstGeom>
          <a:noFill/>
          <a:ln w="9525">
            <a:noFill/>
            <a:miter lim="800000"/>
            <a:headEnd/>
            <a:tailEnd/>
          </a:ln>
        </p:spPr>
        <p:txBody>
          <a:bodyPr wrap="none">
            <a:spAutoFit/>
          </a:bodyPr>
          <a:lstStyle/>
          <a:p>
            <a:r>
              <a:rPr lang="en-US"/>
              <a:t>Yes</a:t>
            </a:r>
          </a:p>
        </p:txBody>
      </p:sp>
      <p:sp>
        <p:nvSpPr>
          <p:cNvPr id="11279" name="TextBox 25"/>
          <p:cNvSpPr txBox="1">
            <a:spLocks noChangeArrowheads="1"/>
          </p:cNvSpPr>
          <p:nvPr/>
        </p:nvSpPr>
        <p:spPr bwMode="auto">
          <a:xfrm>
            <a:off x="3983038" y="4343400"/>
            <a:ext cx="479425" cy="368300"/>
          </a:xfrm>
          <a:prstGeom prst="rect">
            <a:avLst/>
          </a:prstGeom>
          <a:noFill/>
          <a:ln w="9525">
            <a:noFill/>
            <a:miter lim="800000"/>
            <a:headEnd/>
            <a:tailEnd/>
          </a:ln>
        </p:spPr>
        <p:txBody>
          <a:bodyPr wrap="none">
            <a:spAutoFit/>
          </a:bodyPr>
          <a:lstStyle/>
          <a:p>
            <a:r>
              <a:rPr lang="en-US"/>
              <a:t>No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9750" y="304800"/>
            <a:ext cx="8299450" cy="476250"/>
          </a:xfrm>
        </p:spPr>
        <p:txBody>
          <a:bodyPr/>
          <a:lstStyle/>
          <a:p>
            <a:r>
              <a:rPr lang="en-US" sz="4000" smtClean="0">
                <a:solidFill>
                  <a:schemeClr val="tx2"/>
                </a:solidFill>
              </a:rPr>
              <a:t>Creating TCP Wrapper Rules</a:t>
            </a:r>
          </a:p>
        </p:txBody>
      </p:sp>
      <p:sp>
        <p:nvSpPr>
          <p:cNvPr id="12291" name="Content Placeholder 2"/>
          <p:cNvSpPr>
            <a:spLocks noGrp="1"/>
          </p:cNvSpPr>
          <p:nvPr>
            <p:ph idx="1"/>
          </p:nvPr>
        </p:nvSpPr>
        <p:spPr>
          <a:xfrm>
            <a:off x="539750" y="1310184"/>
            <a:ext cx="8299450" cy="4411165"/>
          </a:xfrm>
        </p:spPr>
        <p:txBody>
          <a:bodyPr/>
          <a:lstStyle/>
          <a:p>
            <a:r>
              <a:rPr lang="en-US" sz="3200" dirty="0" smtClean="0"/>
              <a:t>The TCP Wrapper rules on the next two slides are created to allow Secure Shell (SSH) access to the fictitious site is418.com. These rules are also used to log all access with a message and date while denying access to all other users.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9750" y="304799"/>
            <a:ext cx="8299450" cy="1346579"/>
          </a:xfrm>
        </p:spPr>
        <p:txBody>
          <a:bodyPr/>
          <a:lstStyle/>
          <a:p>
            <a:r>
              <a:rPr lang="en-US" sz="4000" dirty="0" smtClean="0">
                <a:solidFill>
                  <a:schemeClr val="tx2"/>
                </a:solidFill>
              </a:rPr>
              <a:t>Creating TCP Wrapper Rules </a:t>
            </a:r>
            <a:r>
              <a:rPr lang="en-US" sz="3200" dirty="0" smtClean="0">
                <a:solidFill>
                  <a:schemeClr val="tx2"/>
                </a:solidFill>
              </a:rPr>
              <a:t>(Continued)</a:t>
            </a:r>
          </a:p>
        </p:txBody>
      </p:sp>
      <p:grpSp>
        <p:nvGrpSpPr>
          <p:cNvPr id="13315" name="Group 10"/>
          <p:cNvGrpSpPr>
            <a:grpSpLocks/>
          </p:cNvGrpSpPr>
          <p:nvPr/>
        </p:nvGrpSpPr>
        <p:grpSpPr bwMode="auto">
          <a:xfrm>
            <a:off x="539750" y="1847850"/>
            <a:ext cx="8299450" cy="4389438"/>
            <a:chOff x="539750" y="1845820"/>
            <a:chExt cx="8299450" cy="4390466"/>
          </a:xfrm>
        </p:grpSpPr>
        <p:sp>
          <p:nvSpPr>
            <p:cNvPr id="12" name="Freeform 11"/>
            <p:cNvSpPr/>
            <p:nvPr/>
          </p:nvSpPr>
          <p:spPr>
            <a:xfrm>
              <a:off x="539750" y="1845820"/>
              <a:ext cx="1114425" cy="1592636"/>
            </a:xfrm>
            <a:custGeom>
              <a:avLst/>
              <a:gdLst>
                <a:gd name="connsiteX0" fmla="*/ 0 w 1592922"/>
                <a:gd name="connsiteY0" fmla="*/ 0 h 1115045"/>
                <a:gd name="connsiteX1" fmla="*/ 1035400 w 1592922"/>
                <a:gd name="connsiteY1" fmla="*/ 0 h 1115045"/>
                <a:gd name="connsiteX2" fmla="*/ 1592922 w 1592922"/>
                <a:gd name="connsiteY2" fmla="*/ 557523 h 1115045"/>
                <a:gd name="connsiteX3" fmla="*/ 1035400 w 1592922"/>
                <a:gd name="connsiteY3" fmla="*/ 1115045 h 1115045"/>
                <a:gd name="connsiteX4" fmla="*/ 0 w 1592922"/>
                <a:gd name="connsiteY4" fmla="*/ 1115045 h 1115045"/>
                <a:gd name="connsiteX5" fmla="*/ 557523 w 1592922"/>
                <a:gd name="connsiteY5" fmla="*/ 557523 h 1115045"/>
                <a:gd name="connsiteX6" fmla="*/ 0 w 1592922"/>
                <a:gd name="connsiteY6" fmla="*/ 0 h 111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922" h="1115045">
                  <a:moveTo>
                    <a:pt x="1592921" y="0"/>
                  </a:moveTo>
                  <a:lnTo>
                    <a:pt x="1592921" y="724780"/>
                  </a:lnTo>
                  <a:lnTo>
                    <a:pt x="796460" y="1115045"/>
                  </a:lnTo>
                  <a:lnTo>
                    <a:pt x="1" y="724780"/>
                  </a:lnTo>
                  <a:lnTo>
                    <a:pt x="1" y="0"/>
                  </a:lnTo>
                  <a:lnTo>
                    <a:pt x="796460" y="390266"/>
                  </a:lnTo>
                  <a:lnTo>
                    <a:pt x="1592921"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1" tIns="575304" rIns="17780" bIns="575302" spcCol="1270" anchor="ctr"/>
            <a:lstStyle/>
            <a:p>
              <a:pPr algn="ctr" defTabSz="1244600">
                <a:lnSpc>
                  <a:spcPct val="90000"/>
                </a:lnSpc>
                <a:spcAft>
                  <a:spcPct val="35000"/>
                </a:spcAft>
                <a:defRPr/>
              </a:pPr>
              <a:r>
                <a:rPr lang="en-US" sz="2800" b="1" dirty="0">
                  <a:solidFill>
                    <a:schemeClr val="bg1"/>
                  </a:solidFill>
                </a:rPr>
                <a:t>Step 1</a:t>
              </a:r>
              <a:endParaRPr lang="en-US" sz="2800" dirty="0">
                <a:solidFill>
                  <a:schemeClr val="bg1"/>
                </a:solidFill>
              </a:endParaRPr>
            </a:p>
          </p:txBody>
        </p:sp>
        <p:sp>
          <p:nvSpPr>
            <p:cNvPr id="13" name="Freeform 12"/>
            <p:cNvSpPr/>
            <p:nvPr/>
          </p:nvSpPr>
          <p:spPr>
            <a:xfrm>
              <a:off x="1654175" y="2086599"/>
              <a:ext cx="7185025" cy="654781"/>
            </a:xfrm>
            <a:custGeom>
              <a:avLst/>
              <a:gdLst>
                <a:gd name="connsiteX0" fmla="*/ 172570 w 1035399"/>
                <a:gd name="connsiteY0" fmla="*/ 0 h 7184404"/>
                <a:gd name="connsiteX1" fmla="*/ 862829 w 1035399"/>
                <a:gd name="connsiteY1" fmla="*/ 0 h 7184404"/>
                <a:gd name="connsiteX2" fmla="*/ 984854 w 1035399"/>
                <a:gd name="connsiteY2" fmla="*/ 50545 h 7184404"/>
                <a:gd name="connsiteX3" fmla="*/ 1035398 w 1035399"/>
                <a:gd name="connsiteY3" fmla="*/ 172571 h 7184404"/>
                <a:gd name="connsiteX4" fmla="*/ 1035399 w 1035399"/>
                <a:gd name="connsiteY4" fmla="*/ 7184404 h 7184404"/>
                <a:gd name="connsiteX5" fmla="*/ 1035399 w 1035399"/>
                <a:gd name="connsiteY5" fmla="*/ 7184404 h 7184404"/>
                <a:gd name="connsiteX6" fmla="*/ 1035399 w 1035399"/>
                <a:gd name="connsiteY6" fmla="*/ 7184404 h 7184404"/>
                <a:gd name="connsiteX7" fmla="*/ 0 w 1035399"/>
                <a:gd name="connsiteY7" fmla="*/ 7184404 h 7184404"/>
                <a:gd name="connsiteX8" fmla="*/ 0 w 1035399"/>
                <a:gd name="connsiteY8" fmla="*/ 7184404 h 7184404"/>
                <a:gd name="connsiteX9" fmla="*/ 0 w 1035399"/>
                <a:gd name="connsiteY9" fmla="*/ 7184404 h 7184404"/>
                <a:gd name="connsiteX10" fmla="*/ 0 w 1035399"/>
                <a:gd name="connsiteY10" fmla="*/ 172570 h 7184404"/>
                <a:gd name="connsiteX11" fmla="*/ 50545 w 1035399"/>
                <a:gd name="connsiteY11" fmla="*/ 50545 h 7184404"/>
                <a:gd name="connsiteX12" fmla="*/ 172571 w 1035399"/>
                <a:gd name="connsiteY12" fmla="*/ 1 h 7184404"/>
                <a:gd name="connsiteX13" fmla="*/ 172570 w 1035399"/>
                <a:gd name="connsiteY13" fmla="*/ 0 h 718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5399" h="7184404">
                  <a:moveTo>
                    <a:pt x="1035399" y="1197427"/>
                  </a:moveTo>
                  <a:lnTo>
                    <a:pt x="1035399" y="5986977"/>
                  </a:lnTo>
                  <a:cubicBezTo>
                    <a:pt x="1035399" y="6304550"/>
                    <a:pt x="1032779" y="6609121"/>
                    <a:pt x="1028115" y="6833680"/>
                  </a:cubicBezTo>
                  <a:cubicBezTo>
                    <a:pt x="1023450" y="7058240"/>
                    <a:pt x="1017125" y="7184394"/>
                    <a:pt x="1010528" y="7184394"/>
                  </a:cubicBezTo>
                  <a:cubicBezTo>
                    <a:pt x="673686" y="7184394"/>
                    <a:pt x="336843" y="7184401"/>
                    <a:pt x="0" y="7184401"/>
                  </a:cubicBezTo>
                  <a:lnTo>
                    <a:pt x="0" y="7184401"/>
                  </a:lnTo>
                  <a:lnTo>
                    <a:pt x="0" y="7184401"/>
                  </a:lnTo>
                  <a:lnTo>
                    <a:pt x="0" y="3"/>
                  </a:lnTo>
                  <a:lnTo>
                    <a:pt x="0" y="3"/>
                  </a:lnTo>
                  <a:lnTo>
                    <a:pt x="0" y="3"/>
                  </a:lnTo>
                  <a:lnTo>
                    <a:pt x="1010529" y="3"/>
                  </a:lnTo>
                  <a:cubicBezTo>
                    <a:pt x="1017125" y="3"/>
                    <a:pt x="1023450" y="126164"/>
                    <a:pt x="1028115" y="350724"/>
                  </a:cubicBezTo>
                  <a:cubicBezTo>
                    <a:pt x="1032779" y="575283"/>
                    <a:pt x="1035399" y="879854"/>
                    <a:pt x="1035399" y="1197434"/>
                  </a:cubicBezTo>
                  <a:lnTo>
                    <a:pt x="1035399" y="119742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42241" tIns="63244" rIns="63244" bIns="63245" spcCol="1270" anchor="ctr"/>
            <a:lstStyle/>
            <a:p>
              <a:pPr marL="0" lvl="1" defTabSz="889000">
                <a:lnSpc>
                  <a:spcPct val="90000"/>
                </a:lnSpc>
                <a:spcAft>
                  <a:spcPct val="15000"/>
                </a:spcAft>
                <a:defRPr/>
              </a:pPr>
              <a:r>
                <a:rPr lang="en-US" sz="2400" dirty="0"/>
                <a:t>Open the /etc/</a:t>
              </a:r>
              <a:r>
                <a:rPr lang="en-US" sz="2400" dirty="0" err="1"/>
                <a:t>hosts.allow</a:t>
              </a:r>
              <a:r>
                <a:rPr lang="en-US" sz="2400" dirty="0"/>
                <a:t> file using a text editor.</a:t>
              </a:r>
            </a:p>
          </p:txBody>
        </p:sp>
        <p:sp>
          <p:nvSpPr>
            <p:cNvPr id="14" name="Freeform 13"/>
            <p:cNvSpPr/>
            <p:nvPr/>
          </p:nvSpPr>
          <p:spPr>
            <a:xfrm>
              <a:off x="539750" y="3244736"/>
              <a:ext cx="1114425" cy="1592635"/>
            </a:xfrm>
            <a:custGeom>
              <a:avLst/>
              <a:gdLst>
                <a:gd name="connsiteX0" fmla="*/ 0 w 1592922"/>
                <a:gd name="connsiteY0" fmla="*/ 0 h 1115045"/>
                <a:gd name="connsiteX1" fmla="*/ 1035400 w 1592922"/>
                <a:gd name="connsiteY1" fmla="*/ 0 h 1115045"/>
                <a:gd name="connsiteX2" fmla="*/ 1592922 w 1592922"/>
                <a:gd name="connsiteY2" fmla="*/ 557523 h 1115045"/>
                <a:gd name="connsiteX3" fmla="*/ 1035400 w 1592922"/>
                <a:gd name="connsiteY3" fmla="*/ 1115045 h 1115045"/>
                <a:gd name="connsiteX4" fmla="*/ 0 w 1592922"/>
                <a:gd name="connsiteY4" fmla="*/ 1115045 h 1115045"/>
                <a:gd name="connsiteX5" fmla="*/ 557523 w 1592922"/>
                <a:gd name="connsiteY5" fmla="*/ 557523 h 1115045"/>
                <a:gd name="connsiteX6" fmla="*/ 0 w 1592922"/>
                <a:gd name="connsiteY6" fmla="*/ 0 h 111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922" h="1115045">
                  <a:moveTo>
                    <a:pt x="1592921" y="0"/>
                  </a:moveTo>
                  <a:lnTo>
                    <a:pt x="1592921" y="724780"/>
                  </a:lnTo>
                  <a:lnTo>
                    <a:pt x="796460" y="1115045"/>
                  </a:lnTo>
                  <a:lnTo>
                    <a:pt x="1" y="724780"/>
                  </a:lnTo>
                  <a:lnTo>
                    <a:pt x="1" y="0"/>
                  </a:lnTo>
                  <a:lnTo>
                    <a:pt x="796460" y="390266"/>
                  </a:lnTo>
                  <a:lnTo>
                    <a:pt x="1592921"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1" tIns="575304" rIns="17780" bIns="575302" spcCol="1270" anchor="ctr"/>
            <a:lstStyle/>
            <a:p>
              <a:pPr algn="ctr" defTabSz="1244600">
                <a:lnSpc>
                  <a:spcPct val="90000"/>
                </a:lnSpc>
                <a:spcAft>
                  <a:spcPct val="35000"/>
                </a:spcAft>
                <a:defRPr/>
              </a:pPr>
              <a:r>
                <a:rPr lang="en-US" sz="2800" b="1" dirty="0">
                  <a:solidFill>
                    <a:schemeClr val="bg1"/>
                  </a:solidFill>
                </a:rPr>
                <a:t>Step 2</a:t>
              </a:r>
              <a:endParaRPr lang="en-US" sz="2800" dirty="0">
                <a:solidFill>
                  <a:schemeClr val="bg1"/>
                </a:solidFill>
              </a:endParaRPr>
            </a:p>
          </p:txBody>
        </p:sp>
        <p:sp>
          <p:nvSpPr>
            <p:cNvPr id="15" name="Freeform 14"/>
            <p:cNvSpPr/>
            <p:nvPr/>
          </p:nvSpPr>
          <p:spPr>
            <a:xfrm>
              <a:off x="1654175" y="3084361"/>
              <a:ext cx="7185025" cy="1559289"/>
            </a:xfrm>
            <a:custGeom>
              <a:avLst/>
              <a:gdLst>
                <a:gd name="connsiteX0" fmla="*/ 172570 w 1035399"/>
                <a:gd name="connsiteY0" fmla="*/ 0 h 7184404"/>
                <a:gd name="connsiteX1" fmla="*/ 862829 w 1035399"/>
                <a:gd name="connsiteY1" fmla="*/ 0 h 7184404"/>
                <a:gd name="connsiteX2" fmla="*/ 984854 w 1035399"/>
                <a:gd name="connsiteY2" fmla="*/ 50545 h 7184404"/>
                <a:gd name="connsiteX3" fmla="*/ 1035398 w 1035399"/>
                <a:gd name="connsiteY3" fmla="*/ 172571 h 7184404"/>
                <a:gd name="connsiteX4" fmla="*/ 1035399 w 1035399"/>
                <a:gd name="connsiteY4" fmla="*/ 7184404 h 7184404"/>
                <a:gd name="connsiteX5" fmla="*/ 1035399 w 1035399"/>
                <a:gd name="connsiteY5" fmla="*/ 7184404 h 7184404"/>
                <a:gd name="connsiteX6" fmla="*/ 1035399 w 1035399"/>
                <a:gd name="connsiteY6" fmla="*/ 7184404 h 7184404"/>
                <a:gd name="connsiteX7" fmla="*/ 0 w 1035399"/>
                <a:gd name="connsiteY7" fmla="*/ 7184404 h 7184404"/>
                <a:gd name="connsiteX8" fmla="*/ 0 w 1035399"/>
                <a:gd name="connsiteY8" fmla="*/ 7184404 h 7184404"/>
                <a:gd name="connsiteX9" fmla="*/ 0 w 1035399"/>
                <a:gd name="connsiteY9" fmla="*/ 7184404 h 7184404"/>
                <a:gd name="connsiteX10" fmla="*/ 0 w 1035399"/>
                <a:gd name="connsiteY10" fmla="*/ 172570 h 7184404"/>
                <a:gd name="connsiteX11" fmla="*/ 50545 w 1035399"/>
                <a:gd name="connsiteY11" fmla="*/ 50545 h 7184404"/>
                <a:gd name="connsiteX12" fmla="*/ 172571 w 1035399"/>
                <a:gd name="connsiteY12" fmla="*/ 1 h 7184404"/>
                <a:gd name="connsiteX13" fmla="*/ 172570 w 1035399"/>
                <a:gd name="connsiteY13" fmla="*/ 0 h 718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5399" h="7184404">
                  <a:moveTo>
                    <a:pt x="1035399" y="1197427"/>
                  </a:moveTo>
                  <a:lnTo>
                    <a:pt x="1035399" y="5986977"/>
                  </a:lnTo>
                  <a:cubicBezTo>
                    <a:pt x="1035399" y="6304550"/>
                    <a:pt x="1032779" y="6609121"/>
                    <a:pt x="1028115" y="6833680"/>
                  </a:cubicBezTo>
                  <a:cubicBezTo>
                    <a:pt x="1023450" y="7058240"/>
                    <a:pt x="1017125" y="7184394"/>
                    <a:pt x="1010528" y="7184394"/>
                  </a:cubicBezTo>
                  <a:cubicBezTo>
                    <a:pt x="673686" y="7184394"/>
                    <a:pt x="336843" y="7184401"/>
                    <a:pt x="0" y="7184401"/>
                  </a:cubicBezTo>
                  <a:lnTo>
                    <a:pt x="0" y="7184401"/>
                  </a:lnTo>
                  <a:lnTo>
                    <a:pt x="0" y="7184401"/>
                  </a:lnTo>
                  <a:lnTo>
                    <a:pt x="0" y="3"/>
                  </a:lnTo>
                  <a:lnTo>
                    <a:pt x="0" y="3"/>
                  </a:lnTo>
                  <a:lnTo>
                    <a:pt x="0" y="3"/>
                  </a:lnTo>
                  <a:lnTo>
                    <a:pt x="1010529" y="3"/>
                  </a:lnTo>
                  <a:cubicBezTo>
                    <a:pt x="1017125" y="3"/>
                    <a:pt x="1023450" y="126164"/>
                    <a:pt x="1028115" y="350724"/>
                  </a:cubicBezTo>
                  <a:cubicBezTo>
                    <a:pt x="1032779" y="575283"/>
                    <a:pt x="1035399" y="879854"/>
                    <a:pt x="1035399" y="1197434"/>
                  </a:cubicBezTo>
                  <a:lnTo>
                    <a:pt x="1035399" y="119742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42241" tIns="63244" rIns="63244" bIns="63245" spcCol="1270" anchor="ctr"/>
            <a:lstStyle/>
            <a:p>
              <a:pPr marL="0" lvl="1" defTabSz="889000">
                <a:lnSpc>
                  <a:spcPct val="90000"/>
                </a:lnSpc>
                <a:spcAft>
                  <a:spcPct val="15000"/>
                </a:spcAft>
                <a:defRPr/>
              </a:pPr>
              <a:r>
                <a:rPr lang="en-US" sz="2400" dirty="0"/>
                <a:t>Type the following rule to allow and log access from the is418.com domain: </a:t>
              </a:r>
            </a:p>
            <a:p>
              <a:pPr marL="0" lvl="1" defTabSz="889000">
                <a:lnSpc>
                  <a:spcPct val="90000"/>
                </a:lnSpc>
                <a:spcAft>
                  <a:spcPct val="15000"/>
                </a:spcAft>
                <a:defRPr/>
              </a:pPr>
              <a:r>
                <a:rPr lang="en-US" sz="2400" dirty="0"/>
                <a:t>ssh:.is418.com:spawn /bin/echo `/bin/date` </a:t>
              </a:r>
              <a:r>
                <a:rPr lang="en-US" sz="2400" dirty="0" err="1"/>
                <a:t>ssh</a:t>
              </a:r>
              <a:r>
                <a:rPr lang="en-US" sz="2400" dirty="0"/>
                <a:t> access granted &gt;&gt; /</a:t>
              </a:r>
              <a:r>
                <a:rPr lang="en-US" sz="2400" dirty="0" err="1"/>
                <a:t>var</a:t>
              </a:r>
              <a:r>
                <a:rPr lang="en-US" sz="2400" dirty="0"/>
                <a:t>/log/sshd.log</a:t>
              </a:r>
            </a:p>
          </p:txBody>
        </p:sp>
        <p:sp>
          <p:nvSpPr>
            <p:cNvPr id="16" name="Freeform 15"/>
            <p:cNvSpPr/>
            <p:nvPr/>
          </p:nvSpPr>
          <p:spPr>
            <a:xfrm>
              <a:off x="539750" y="4643650"/>
              <a:ext cx="1114425" cy="1592636"/>
            </a:xfrm>
            <a:custGeom>
              <a:avLst/>
              <a:gdLst>
                <a:gd name="connsiteX0" fmla="*/ 0 w 1592922"/>
                <a:gd name="connsiteY0" fmla="*/ 0 h 1115045"/>
                <a:gd name="connsiteX1" fmla="*/ 1035400 w 1592922"/>
                <a:gd name="connsiteY1" fmla="*/ 0 h 1115045"/>
                <a:gd name="connsiteX2" fmla="*/ 1592922 w 1592922"/>
                <a:gd name="connsiteY2" fmla="*/ 557523 h 1115045"/>
                <a:gd name="connsiteX3" fmla="*/ 1035400 w 1592922"/>
                <a:gd name="connsiteY3" fmla="*/ 1115045 h 1115045"/>
                <a:gd name="connsiteX4" fmla="*/ 0 w 1592922"/>
                <a:gd name="connsiteY4" fmla="*/ 1115045 h 1115045"/>
                <a:gd name="connsiteX5" fmla="*/ 557523 w 1592922"/>
                <a:gd name="connsiteY5" fmla="*/ 557523 h 1115045"/>
                <a:gd name="connsiteX6" fmla="*/ 0 w 1592922"/>
                <a:gd name="connsiteY6" fmla="*/ 0 h 111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922" h="1115045">
                  <a:moveTo>
                    <a:pt x="1592921" y="0"/>
                  </a:moveTo>
                  <a:lnTo>
                    <a:pt x="1592921" y="724780"/>
                  </a:lnTo>
                  <a:lnTo>
                    <a:pt x="796460" y="1115045"/>
                  </a:lnTo>
                  <a:lnTo>
                    <a:pt x="1" y="724780"/>
                  </a:lnTo>
                  <a:lnTo>
                    <a:pt x="1" y="0"/>
                  </a:lnTo>
                  <a:lnTo>
                    <a:pt x="796460" y="390266"/>
                  </a:lnTo>
                  <a:lnTo>
                    <a:pt x="1592921"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1" tIns="575304" rIns="17780" bIns="575302" spcCol="1270" anchor="ctr"/>
            <a:lstStyle/>
            <a:p>
              <a:pPr algn="ctr" defTabSz="1244600">
                <a:lnSpc>
                  <a:spcPct val="90000"/>
                </a:lnSpc>
                <a:spcAft>
                  <a:spcPct val="35000"/>
                </a:spcAft>
                <a:defRPr/>
              </a:pPr>
              <a:r>
                <a:rPr lang="en-US" sz="2800" b="1" dirty="0">
                  <a:solidFill>
                    <a:schemeClr val="bg1"/>
                  </a:solidFill>
                </a:rPr>
                <a:t>Step 3</a:t>
              </a:r>
              <a:endParaRPr lang="en-US" sz="2800" dirty="0">
                <a:solidFill>
                  <a:schemeClr val="bg1"/>
                </a:solidFill>
              </a:endParaRPr>
            </a:p>
          </p:txBody>
        </p:sp>
        <p:sp>
          <p:nvSpPr>
            <p:cNvPr id="17" name="Freeform 16"/>
            <p:cNvSpPr/>
            <p:nvPr/>
          </p:nvSpPr>
          <p:spPr>
            <a:xfrm>
              <a:off x="1654175" y="4965555"/>
              <a:ext cx="7185025" cy="713386"/>
            </a:xfrm>
            <a:custGeom>
              <a:avLst/>
              <a:gdLst>
                <a:gd name="connsiteX0" fmla="*/ 172570 w 1035399"/>
                <a:gd name="connsiteY0" fmla="*/ 0 h 7184404"/>
                <a:gd name="connsiteX1" fmla="*/ 862829 w 1035399"/>
                <a:gd name="connsiteY1" fmla="*/ 0 h 7184404"/>
                <a:gd name="connsiteX2" fmla="*/ 984854 w 1035399"/>
                <a:gd name="connsiteY2" fmla="*/ 50545 h 7184404"/>
                <a:gd name="connsiteX3" fmla="*/ 1035398 w 1035399"/>
                <a:gd name="connsiteY3" fmla="*/ 172571 h 7184404"/>
                <a:gd name="connsiteX4" fmla="*/ 1035399 w 1035399"/>
                <a:gd name="connsiteY4" fmla="*/ 7184404 h 7184404"/>
                <a:gd name="connsiteX5" fmla="*/ 1035399 w 1035399"/>
                <a:gd name="connsiteY5" fmla="*/ 7184404 h 7184404"/>
                <a:gd name="connsiteX6" fmla="*/ 1035399 w 1035399"/>
                <a:gd name="connsiteY6" fmla="*/ 7184404 h 7184404"/>
                <a:gd name="connsiteX7" fmla="*/ 0 w 1035399"/>
                <a:gd name="connsiteY7" fmla="*/ 7184404 h 7184404"/>
                <a:gd name="connsiteX8" fmla="*/ 0 w 1035399"/>
                <a:gd name="connsiteY8" fmla="*/ 7184404 h 7184404"/>
                <a:gd name="connsiteX9" fmla="*/ 0 w 1035399"/>
                <a:gd name="connsiteY9" fmla="*/ 7184404 h 7184404"/>
                <a:gd name="connsiteX10" fmla="*/ 0 w 1035399"/>
                <a:gd name="connsiteY10" fmla="*/ 172570 h 7184404"/>
                <a:gd name="connsiteX11" fmla="*/ 50545 w 1035399"/>
                <a:gd name="connsiteY11" fmla="*/ 50545 h 7184404"/>
                <a:gd name="connsiteX12" fmla="*/ 172571 w 1035399"/>
                <a:gd name="connsiteY12" fmla="*/ 1 h 7184404"/>
                <a:gd name="connsiteX13" fmla="*/ 172570 w 1035399"/>
                <a:gd name="connsiteY13" fmla="*/ 0 h 718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5399" h="7184404">
                  <a:moveTo>
                    <a:pt x="1035399" y="1197427"/>
                  </a:moveTo>
                  <a:lnTo>
                    <a:pt x="1035399" y="5986977"/>
                  </a:lnTo>
                  <a:cubicBezTo>
                    <a:pt x="1035399" y="6304550"/>
                    <a:pt x="1032779" y="6609121"/>
                    <a:pt x="1028115" y="6833680"/>
                  </a:cubicBezTo>
                  <a:cubicBezTo>
                    <a:pt x="1023450" y="7058240"/>
                    <a:pt x="1017125" y="7184394"/>
                    <a:pt x="1010528" y="7184394"/>
                  </a:cubicBezTo>
                  <a:cubicBezTo>
                    <a:pt x="673686" y="7184394"/>
                    <a:pt x="336843" y="7184401"/>
                    <a:pt x="0" y="7184401"/>
                  </a:cubicBezTo>
                  <a:lnTo>
                    <a:pt x="0" y="7184401"/>
                  </a:lnTo>
                  <a:lnTo>
                    <a:pt x="0" y="7184401"/>
                  </a:lnTo>
                  <a:lnTo>
                    <a:pt x="0" y="3"/>
                  </a:lnTo>
                  <a:lnTo>
                    <a:pt x="0" y="3"/>
                  </a:lnTo>
                  <a:lnTo>
                    <a:pt x="0" y="3"/>
                  </a:lnTo>
                  <a:lnTo>
                    <a:pt x="1010529" y="3"/>
                  </a:lnTo>
                  <a:cubicBezTo>
                    <a:pt x="1017125" y="3"/>
                    <a:pt x="1023450" y="126164"/>
                    <a:pt x="1028115" y="350724"/>
                  </a:cubicBezTo>
                  <a:cubicBezTo>
                    <a:pt x="1032779" y="575283"/>
                    <a:pt x="1035399" y="879854"/>
                    <a:pt x="1035399" y="1197434"/>
                  </a:cubicBezTo>
                  <a:lnTo>
                    <a:pt x="1035399" y="119742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42241" tIns="63244" rIns="63244" bIns="63245" spcCol="1270" anchor="ctr"/>
            <a:lstStyle/>
            <a:p>
              <a:pPr marL="0" lvl="1" indent="-228600" defTabSz="889000">
                <a:lnSpc>
                  <a:spcPct val="90000"/>
                </a:lnSpc>
                <a:spcAft>
                  <a:spcPct val="15000"/>
                </a:spcAft>
                <a:defRPr/>
              </a:pPr>
              <a:r>
                <a:rPr lang="en-US" sz="2400" dirty="0"/>
                <a:t>Save and exit.</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39750" y="304799"/>
            <a:ext cx="8299450" cy="1251045"/>
          </a:xfrm>
        </p:spPr>
        <p:txBody>
          <a:bodyPr/>
          <a:lstStyle/>
          <a:p>
            <a:r>
              <a:rPr lang="en-US" sz="4000" dirty="0" smtClean="0">
                <a:solidFill>
                  <a:schemeClr val="tx2"/>
                </a:solidFill>
              </a:rPr>
              <a:t>Creating TCP Wrapper Rules </a:t>
            </a:r>
            <a:r>
              <a:rPr lang="en-US" sz="3200" dirty="0" smtClean="0">
                <a:solidFill>
                  <a:schemeClr val="tx2"/>
                </a:solidFill>
              </a:rPr>
              <a:t>(Continued)</a:t>
            </a:r>
          </a:p>
        </p:txBody>
      </p:sp>
      <p:grpSp>
        <p:nvGrpSpPr>
          <p:cNvPr id="14339" name="Group 3"/>
          <p:cNvGrpSpPr>
            <a:grpSpLocks/>
          </p:cNvGrpSpPr>
          <p:nvPr/>
        </p:nvGrpSpPr>
        <p:grpSpPr bwMode="auto">
          <a:xfrm>
            <a:off x="539750" y="1843088"/>
            <a:ext cx="8299450" cy="4395787"/>
            <a:chOff x="539751" y="1843675"/>
            <a:chExt cx="8299448" cy="4394756"/>
          </a:xfrm>
        </p:grpSpPr>
        <p:sp>
          <p:nvSpPr>
            <p:cNvPr id="5" name="Freeform 4"/>
            <p:cNvSpPr/>
            <p:nvPr/>
          </p:nvSpPr>
          <p:spPr>
            <a:xfrm>
              <a:off x="539751" y="1843675"/>
              <a:ext cx="1116013" cy="1595063"/>
            </a:xfrm>
            <a:custGeom>
              <a:avLst/>
              <a:gdLst>
                <a:gd name="connsiteX0" fmla="*/ 0 w 1594479"/>
                <a:gd name="connsiteY0" fmla="*/ 0 h 1116135"/>
                <a:gd name="connsiteX1" fmla="*/ 1036412 w 1594479"/>
                <a:gd name="connsiteY1" fmla="*/ 0 h 1116135"/>
                <a:gd name="connsiteX2" fmla="*/ 1594479 w 1594479"/>
                <a:gd name="connsiteY2" fmla="*/ 558068 h 1116135"/>
                <a:gd name="connsiteX3" fmla="*/ 1036412 w 1594479"/>
                <a:gd name="connsiteY3" fmla="*/ 1116135 h 1116135"/>
                <a:gd name="connsiteX4" fmla="*/ 0 w 1594479"/>
                <a:gd name="connsiteY4" fmla="*/ 1116135 h 1116135"/>
                <a:gd name="connsiteX5" fmla="*/ 558068 w 1594479"/>
                <a:gd name="connsiteY5" fmla="*/ 558068 h 1116135"/>
                <a:gd name="connsiteX6" fmla="*/ 0 w 1594479"/>
                <a:gd name="connsiteY6" fmla="*/ 0 h 111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4479" h="1116135">
                  <a:moveTo>
                    <a:pt x="1594479" y="0"/>
                  </a:moveTo>
                  <a:lnTo>
                    <a:pt x="1594479" y="725488"/>
                  </a:lnTo>
                  <a:lnTo>
                    <a:pt x="797239" y="1116135"/>
                  </a:lnTo>
                  <a:lnTo>
                    <a:pt x="0" y="725488"/>
                  </a:lnTo>
                  <a:lnTo>
                    <a:pt x="0" y="0"/>
                  </a:lnTo>
                  <a:lnTo>
                    <a:pt x="797239" y="390647"/>
                  </a:lnTo>
                  <a:lnTo>
                    <a:pt x="159447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1" tIns="575848" rIns="17779" bIns="575847" spcCol="1270" anchor="ctr"/>
            <a:lstStyle/>
            <a:p>
              <a:pPr algn="ctr" defTabSz="1244600">
                <a:lnSpc>
                  <a:spcPct val="90000"/>
                </a:lnSpc>
                <a:spcAft>
                  <a:spcPct val="35000"/>
                </a:spcAft>
                <a:defRPr/>
              </a:pPr>
              <a:r>
                <a:rPr lang="en-US" sz="2800" b="1" dirty="0">
                  <a:solidFill>
                    <a:schemeClr val="bg1"/>
                  </a:solidFill>
                </a:rPr>
                <a:t>Step 4</a:t>
              </a:r>
              <a:endParaRPr lang="en-US" sz="2800" dirty="0">
                <a:solidFill>
                  <a:schemeClr val="bg1"/>
                </a:solidFill>
              </a:endParaRPr>
            </a:p>
          </p:txBody>
        </p:sp>
        <p:sp>
          <p:nvSpPr>
            <p:cNvPr id="6" name="Freeform 5"/>
            <p:cNvSpPr/>
            <p:nvPr/>
          </p:nvSpPr>
          <p:spPr>
            <a:xfrm>
              <a:off x="1655764" y="1843675"/>
              <a:ext cx="7183435" cy="1036394"/>
            </a:xfrm>
            <a:custGeom>
              <a:avLst/>
              <a:gdLst>
                <a:gd name="connsiteX0" fmla="*/ 172739 w 1036411"/>
                <a:gd name="connsiteY0" fmla="*/ 0 h 7183314"/>
                <a:gd name="connsiteX1" fmla="*/ 863672 w 1036411"/>
                <a:gd name="connsiteY1" fmla="*/ 0 h 7183314"/>
                <a:gd name="connsiteX2" fmla="*/ 985817 w 1036411"/>
                <a:gd name="connsiteY2" fmla="*/ 50594 h 7183314"/>
                <a:gd name="connsiteX3" fmla="*/ 1036411 w 1036411"/>
                <a:gd name="connsiteY3" fmla="*/ 172739 h 7183314"/>
                <a:gd name="connsiteX4" fmla="*/ 1036411 w 1036411"/>
                <a:gd name="connsiteY4" fmla="*/ 7183314 h 7183314"/>
                <a:gd name="connsiteX5" fmla="*/ 1036411 w 1036411"/>
                <a:gd name="connsiteY5" fmla="*/ 7183314 h 7183314"/>
                <a:gd name="connsiteX6" fmla="*/ 1036411 w 1036411"/>
                <a:gd name="connsiteY6" fmla="*/ 7183314 h 7183314"/>
                <a:gd name="connsiteX7" fmla="*/ 0 w 1036411"/>
                <a:gd name="connsiteY7" fmla="*/ 7183314 h 7183314"/>
                <a:gd name="connsiteX8" fmla="*/ 0 w 1036411"/>
                <a:gd name="connsiteY8" fmla="*/ 7183314 h 7183314"/>
                <a:gd name="connsiteX9" fmla="*/ 0 w 1036411"/>
                <a:gd name="connsiteY9" fmla="*/ 7183314 h 7183314"/>
                <a:gd name="connsiteX10" fmla="*/ 0 w 1036411"/>
                <a:gd name="connsiteY10" fmla="*/ 172739 h 7183314"/>
                <a:gd name="connsiteX11" fmla="*/ 50594 w 1036411"/>
                <a:gd name="connsiteY11" fmla="*/ 50594 h 7183314"/>
                <a:gd name="connsiteX12" fmla="*/ 172739 w 1036411"/>
                <a:gd name="connsiteY12" fmla="*/ 0 h 7183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6411" h="7183314">
                  <a:moveTo>
                    <a:pt x="1036411" y="1197248"/>
                  </a:moveTo>
                  <a:lnTo>
                    <a:pt x="1036411" y="5986066"/>
                  </a:lnTo>
                  <a:cubicBezTo>
                    <a:pt x="1036411" y="6303593"/>
                    <a:pt x="1033785" y="6608118"/>
                    <a:pt x="1029111" y="6832646"/>
                  </a:cubicBezTo>
                  <a:cubicBezTo>
                    <a:pt x="1024437" y="7057174"/>
                    <a:pt x="1018098" y="7183311"/>
                    <a:pt x="1011488" y="7183311"/>
                  </a:cubicBezTo>
                  <a:lnTo>
                    <a:pt x="0" y="7183311"/>
                  </a:lnTo>
                  <a:lnTo>
                    <a:pt x="0" y="7183311"/>
                  </a:lnTo>
                  <a:lnTo>
                    <a:pt x="0" y="7183311"/>
                  </a:lnTo>
                  <a:lnTo>
                    <a:pt x="0" y="3"/>
                  </a:lnTo>
                  <a:lnTo>
                    <a:pt x="0" y="3"/>
                  </a:lnTo>
                  <a:lnTo>
                    <a:pt x="0" y="3"/>
                  </a:lnTo>
                  <a:lnTo>
                    <a:pt x="1011488" y="3"/>
                  </a:lnTo>
                  <a:cubicBezTo>
                    <a:pt x="1018098" y="3"/>
                    <a:pt x="1024437" y="126140"/>
                    <a:pt x="1029111" y="350668"/>
                  </a:cubicBezTo>
                  <a:cubicBezTo>
                    <a:pt x="1033785" y="575196"/>
                    <a:pt x="1036411" y="879721"/>
                    <a:pt x="1036411" y="119724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42241" tIns="63293" rIns="63293" bIns="63294" spcCol="1270" anchor="ctr"/>
            <a:lstStyle/>
            <a:p>
              <a:pPr marL="228600" lvl="1" indent="-228600" defTabSz="889000">
                <a:lnSpc>
                  <a:spcPct val="90000"/>
                </a:lnSpc>
                <a:spcAft>
                  <a:spcPct val="15000"/>
                </a:spcAft>
                <a:defRPr/>
              </a:pPr>
              <a:r>
                <a:rPr lang="en-US" sz="2000" dirty="0"/>
                <a:t>Open the /etc/</a:t>
              </a:r>
              <a:r>
                <a:rPr lang="en-US" sz="2000" dirty="0" err="1"/>
                <a:t>hosts.deny</a:t>
              </a:r>
              <a:r>
                <a:rPr lang="en-US" sz="2000" dirty="0"/>
                <a:t> file using a text editor.</a:t>
              </a:r>
            </a:p>
          </p:txBody>
        </p:sp>
        <p:sp>
          <p:nvSpPr>
            <p:cNvPr id="7" name="Freeform 6"/>
            <p:cNvSpPr/>
            <p:nvPr/>
          </p:nvSpPr>
          <p:spPr>
            <a:xfrm>
              <a:off x="539751" y="3243522"/>
              <a:ext cx="1116013" cy="1595063"/>
            </a:xfrm>
            <a:custGeom>
              <a:avLst/>
              <a:gdLst>
                <a:gd name="connsiteX0" fmla="*/ 0 w 1594479"/>
                <a:gd name="connsiteY0" fmla="*/ 0 h 1116135"/>
                <a:gd name="connsiteX1" fmla="*/ 1036412 w 1594479"/>
                <a:gd name="connsiteY1" fmla="*/ 0 h 1116135"/>
                <a:gd name="connsiteX2" fmla="*/ 1594479 w 1594479"/>
                <a:gd name="connsiteY2" fmla="*/ 558068 h 1116135"/>
                <a:gd name="connsiteX3" fmla="*/ 1036412 w 1594479"/>
                <a:gd name="connsiteY3" fmla="*/ 1116135 h 1116135"/>
                <a:gd name="connsiteX4" fmla="*/ 0 w 1594479"/>
                <a:gd name="connsiteY4" fmla="*/ 1116135 h 1116135"/>
                <a:gd name="connsiteX5" fmla="*/ 558068 w 1594479"/>
                <a:gd name="connsiteY5" fmla="*/ 558068 h 1116135"/>
                <a:gd name="connsiteX6" fmla="*/ 0 w 1594479"/>
                <a:gd name="connsiteY6" fmla="*/ 0 h 111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4479" h="1116135">
                  <a:moveTo>
                    <a:pt x="1594479" y="0"/>
                  </a:moveTo>
                  <a:lnTo>
                    <a:pt x="1594479" y="725488"/>
                  </a:lnTo>
                  <a:lnTo>
                    <a:pt x="797239" y="1116135"/>
                  </a:lnTo>
                  <a:lnTo>
                    <a:pt x="0" y="725488"/>
                  </a:lnTo>
                  <a:lnTo>
                    <a:pt x="0" y="0"/>
                  </a:lnTo>
                  <a:lnTo>
                    <a:pt x="797239" y="390647"/>
                  </a:lnTo>
                  <a:lnTo>
                    <a:pt x="159447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1" tIns="575848" rIns="17779" bIns="575847" spcCol="1270" anchor="ctr"/>
            <a:lstStyle/>
            <a:p>
              <a:pPr algn="ctr" defTabSz="1244600">
                <a:lnSpc>
                  <a:spcPct val="90000"/>
                </a:lnSpc>
                <a:spcAft>
                  <a:spcPct val="35000"/>
                </a:spcAft>
                <a:defRPr/>
              </a:pPr>
              <a:r>
                <a:rPr lang="en-US" sz="2800" b="1" dirty="0">
                  <a:solidFill>
                    <a:schemeClr val="bg1"/>
                  </a:solidFill>
                </a:rPr>
                <a:t>Step 5</a:t>
              </a:r>
              <a:endParaRPr lang="en-US" sz="2800" dirty="0">
                <a:solidFill>
                  <a:schemeClr val="bg1"/>
                </a:solidFill>
              </a:endParaRPr>
            </a:p>
          </p:txBody>
        </p:sp>
        <p:sp>
          <p:nvSpPr>
            <p:cNvPr id="8" name="Freeform 7"/>
            <p:cNvSpPr/>
            <p:nvPr/>
          </p:nvSpPr>
          <p:spPr>
            <a:xfrm>
              <a:off x="1655764" y="3243522"/>
              <a:ext cx="7183435" cy="1036394"/>
            </a:xfrm>
            <a:custGeom>
              <a:avLst/>
              <a:gdLst>
                <a:gd name="connsiteX0" fmla="*/ 172739 w 1036411"/>
                <a:gd name="connsiteY0" fmla="*/ 0 h 7183314"/>
                <a:gd name="connsiteX1" fmla="*/ 863672 w 1036411"/>
                <a:gd name="connsiteY1" fmla="*/ 0 h 7183314"/>
                <a:gd name="connsiteX2" fmla="*/ 985817 w 1036411"/>
                <a:gd name="connsiteY2" fmla="*/ 50594 h 7183314"/>
                <a:gd name="connsiteX3" fmla="*/ 1036411 w 1036411"/>
                <a:gd name="connsiteY3" fmla="*/ 172739 h 7183314"/>
                <a:gd name="connsiteX4" fmla="*/ 1036411 w 1036411"/>
                <a:gd name="connsiteY4" fmla="*/ 7183314 h 7183314"/>
                <a:gd name="connsiteX5" fmla="*/ 1036411 w 1036411"/>
                <a:gd name="connsiteY5" fmla="*/ 7183314 h 7183314"/>
                <a:gd name="connsiteX6" fmla="*/ 1036411 w 1036411"/>
                <a:gd name="connsiteY6" fmla="*/ 7183314 h 7183314"/>
                <a:gd name="connsiteX7" fmla="*/ 0 w 1036411"/>
                <a:gd name="connsiteY7" fmla="*/ 7183314 h 7183314"/>
                <a:gd name="connsiteX8" fmla="*/ 0 w 1036411"/>
                <a:gd name="connsiteY8" fmla="*/ 7183314 h 7183314"/>
                <a:gd name="connsiteX9" fmla="*/ 0 w 1036411"/>
                <a:gd name="connsiteY9" fmla="*/ 7183314 h 7183314"/>
                <a:gd name="connsiteX10" fmla="*/ 0 w 1036411"/>
                <a:gd name="connsiteY10" fmla="*/ 172739 h 7183314"/>
                <a:gd name="connsiteX11" fmla="*/ 50594 w 1036411"/>
                <a:gd name="connsiteY11" fmla="*/ 50594 h 7183314"/>
                <a:gd name="connsiteX12" fmla="*/ 172739 w 1036411"/>
                <a:gd name="connsiteY12" fmla="*/ 0 h 7183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6411" h="7183314">
                  <a:moveTo>
                    <a:pt x="1036411" y="1197248"/>
                  </a:moveTo>
                  <a:lnTo>
                    <a:pt x="1036411" y="5986066"/>
                  </a:lnTo>
                  <a:cubicBezTo>
                    <a:pt x="1036411" y="6303593"/>
                    <a:pt x="1033785" y="6608118"/>
                    <a:pt x="1029111" y="6832646"/>
                  </a:cubicBezTo>
                  <a:cubicBezTo>
                    <a:pt x="1024437" y="7057174"/>
                    <a:pt x="1018098" y="7183311"/>
                    <a:pt x="1011488" y="7183311"/>
                  </a:cubicBezTo>
                  <a:lnTo>
                    <a:pt x="0" y="7183311"/>
                  </a:lnTo>
                  <a:lnTo>
                    <a:pt x="0" y="7183311"/>
                  </a:lnTo>
                  <a:lnTo>
                    <a:pt x="0" y="7183311"/>
                  </a:lnTo>
                  <a:lnTo>
                    <a:pt x="0" y="3"/>
                  </a:lnTo>
                  <a:lnTo>
                    <a:pt x="0" y="3"/>
                  </a:lnTo>
                  <a:lnTo>
                    <a:pt x="0" y="3"/>
                  </a:lnTo>
                  <a:lnTo>
                    <a:pt x="1011488" y="3"/>
                  </a:lnTo>
                  <a:cubicBezTo>
                    <a:pt x="1018098" y="3"/>
                    <a:pt x="1024437" y="126140"/>
                    <a:pt x="1029111" y="350668"/>
                  </a:cubicBezTo>
                  <a:cubicBezTo>
                    <a:pt x="1033785" y="575196"/>
                    <a:pt x="1036411" y="879721"/>
                    <a:pt x="1036411" y="119724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42241" tIns="63293" rIns="63293" bIns="63294" spcCol="1270" anchor="ctr"/>
            <a:lstStyle/>
            <a:p>
              <a:pPr marL="228600" lvl="1" indent="-228600" defTabSz="889000">
                <a:lnSpc>
                  <a:spcPct val="90000"/>
                </a:lnSpc>
                <a:spcAft>
                  <a:spcPct val="15000"/>
                </a:spcAft>
                <a:defRPr/>
              </a:pPr>
              <a:r>
                <a:rPr lang="en-US" sz="2400" dirty="0"/>
                <a:t>Type the following rule to deny everyone else:</a:t>
              </a:r>
            </a:p>
            <a:p>
              <a:pPr marL="228600" lvl="1" indent="-228600" defTabSz="889000">
                <a:lnSpc>
                  <a:spcPct val="90000"/>
                </a:lnSpc>
                <a:spcAft>
                  <a:spcPct val="15000"/>
                </a:spcAft>
                <a:defRPr/>
              </a:pPr>
              <a:r>
                <a:rPr lang="en-US" sz="2400" dirty="0" err="1"/>
                <a:t>sshd:ALL</a:t>
              </a:r>
              <a:endParaRPr lang="en-US" sz="2400" dirty="0"/>
            </a:p>
          </p:txBody>
        </p:sp>
        <p:sp>
          <p:nvSpPr>
            <p:cNvPr id="9" name="Freeform 8"/>
            <p:cNvSpPr/>
            <p:nvPr/>
          </p:nvSpPr>
          <p:spPr>
            <a:xfrm>
              <a:off x="539751" y="4643368"/>
              <a:ext cx="1116013" cy="1595063"/>
            </a:xfrm>
            <a:custGeom>
              <a:avLst/>
              <a:gdLst>
                <a:gd name="connsiteX0" fmla="*/ 0 w 1594479"/>
                <a:gd name="connsiteY0" fmla="*/ 0 h 1116135"/>
                <a:gd name="connsiteX1" fmla="*/ 1036412 w 1594479"/>
                <a:gd name="connsiteY1" fmla="*/ 0 h 1116135"/>
                <a:gd name="connsiteX2" fmla="*/ 1594479 w 1594479"/>
                <a:gd name="connsiteY2" fmla="*/ 558068 h 1116135"/>
                <a:gd name="connsiteX3" fmla="*/ 1036412 w 1594479"/>
                <a:gd name="connsiteY3" fmla="*/ 1116135 h 1116135"/>
                <a:gd name="connsiteX4" fmla="*/ 0 w 1594479"/>
                <a:gd name="connsiteY4" fmla="*/ 1116135 h 1116135"/>
                <a:gd name="connsiteX5" fmla="*/ 558068 w 1594479"/>
                <a:gd name="connsiteY5" fmla="*/ 558068 h 1116135"/>
                <a:gd name="connsiteX6" fmla="*/ 0 w 1594479"/>
                <a:gd name="connsiteY6" fmla="*/ 0 h 111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4479" h="1116135">
                  <a:moveTo>
                    <a:pt x="1594479" y="0"/>
                  </a:moveTo>
                  <a:lnTo>
                    <a:pt x="1594479" y="725488"/>
                  </a:lnTo>
                  <a:lnTo>
                    <a:pt x="797239" y="1116135"/>
                  </a:lnTo>
                  <a:lnTo>
                    <a:pt x="0" y="725488"/>
                  </a:lnTo>
                  <a:lnTo>
                    <a:pt x="0" y="0"/>
                  </a:lnTo>
                  <a:lnTo>
                    <a:pt x="797239" y="390647"/>
                  </a:lnTo>
                  <a:lnTo>
                    <a:pt x="159447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1" tIns="575848" rIns="17779" bIns="575847" spcCol="1270" anchor="ctr"/>
            <a:lstStyle/>
            <a:p>
              <a:pPr algn="ctr" defTabSz="1244600">
                <a:lnSpc>
                  <a:spcPct val="90000"/>
                </a:lnSpc>
                <a:spcAft>
                  <a:spcPct val="35000"/>
                </a:spcAft>
                <a:defRPr/>
              </a:pPr>
              <a:r>
                <a:rPr lang="en-US" sz="2800" b="1" dirty="0">
                  <a:solidFill>
                    <a:schemeClr val="bg1"/>
                  </a:solidFill>
                </a:rPr>
                <a:t>Step 6</a:t>
              </a:r>
              <a:endParaRPr lang="en-US" sz="2800" dirty="0">
                <a:solidFill>
                  <a:schemeClr val="bg1"/>
                </a:solidFill>
              </a:endParaRPr>
            </a:p>
          </p:txBody>
        </p:sp>
        <p:sp>
          <p:nvSpPr>
            <p:cNvPr id="11" name="Freeform 10"/>
            <p:cNvSpPr/>
            <p:nvPr/>
          </p:nvSpPr>
          <p:spPr>
            <a:xfrm>
              <a:off x="1655764" y="4643368"/>
              <a:ext cx="7183435" cy="1036394"/>
            </a:xfrm>
            <a:custGeom>
              <a:avLst/>
              <a:gdLst>
                <a:gd name="connsiteX0" fmla="*/ 172739 w 1036411"/>
                <a:gd name="connsiteY0" fmla="*/ 0 h 7183314"/>
                <a:gd name="connsiteX1" fmla="*/ 863672 w 1036411"/>
                <a:gd name="connsiteY1" fmla="*/ 0 h 7183314"/>
                <a:gd name="connsiteX2" fmla="*/ 985817 w 1036411"/>
                <a:gd name="connsiteY2" fmla="*/ 50594 h 7183314"/>
                <a:gd name="connsiteX3" fmla="*/ 1036411 w 1036411"/>
                <a:gd name="connsiteY3" fmla="*/ 172739 h 7183314"/>
                <a:gd name="connsiteX4" fmla="*/ 1036411 w 1036411"/>
                <a:gd name="connsiteY4" fmla="*/ 7183314 h 7183314"/>
                <a:gd name="connsiteX5" fmla="*/ 1036411 w 1036411"/>
                <a:gd name="connsiteY5" fmla="*/ 7183314 h 7183314"/>
                <a:gd name="connsiteX6" fmla="*/ 1036411 w 1036411"/>
                <a:gd name="connsiteY6" fmla="*/ 7183314 h 7183314"/>
                <a:gd name="connsiteX7" fmla="*/ 0 w 1036411"/>
                <a:gd name="connsiteY7" fmla="*/ 7183314 h 7183314"/>
                <a:gd name="connsiteX8" fmla="*/ 0 w 1036411"/>
                <a:gd name="connsiteY8" fmla="*/ 7183314 h 7183314"/>
                <a:gd name="connsiteX9" fmla="*/ 0 w 1036411"/>
                <a:gd name="connsiteY9" fmla="*/ 7183314 h 7183314"/>
                <a:gd name="connsiteX10" fmla="*/ 0 w 1036411"/>
                <a:gd name="connsiteY10" fmla="*/ 172739 h 7183314"/>
                <a:gd name="connsiteX11" fmla="*/ 50594 w 1036411"/>
                <a:gd name="connsiteY11" fmla="*/ 50594 h 7183314"/>
                <a:gd name="connsiteX12" fmla="*/ 172739 w 1036411"/>
                <a:gd name="connsiteY12" fmla="*/ 0 h 7183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6411" h="7183314">
                  <a:moveTo>
                    <a:pt x="1036411" y="1197248"/>
                  </a:moveTo>
                  <a:lnTo>
                    <a:pt x="1036411" y="5986066"/>
                  </a:lnTo>
                  <a:cubicBezTo>
                    <a:pt x="1036411" y="6303593"/>
                    <a:pt x="1033785" y="6608118"/>
                    <a:pt x="1029111" y="6832646"/>
                  </a:cubicBezTo>
                  <a:cubicBezTo>
                    <a:pt x="1024437" y="7057174"/>
                    <a:pt x="1018098" y="7183311"/>
                    <a:pt x="1011488" y="7183311"/>
                  </a:cubicBezTo>
                  <a:lnTo>
                    <a:pt x="0" y="7183311"/>
                  </a:lnTo>
                  <a:lnTo>
                    <a:pt x="0" y="7183311"/>
                  </a:lnTo>
                  <a:lnTo>
                    <a:pt x="0" y="7183311"/>
                  </a:lnTo>
                  <a:lnTo>
                    <a:pt x="0" y="3"/>
                  </a:lnTo>
                  <a:lnTo>
                    <a:pt x="0" y="3"/>
                  </a:lnTo>
                  <a:lnTo>
                    <a:pt x="0" y="3"/>
                  </a:lnTo>
                  <a:lnTo>
                    <a:pt x="1011488" y="3"/>
                  </a:lnTo>
                  <a:cubicBezTo>
                    <a:pt x="1018098" y="3"/>
                    <a:pt x="1024437" y="126140"/>
                    <a:pt x="1029111" y="350668"/>
                  </a:cubicBezTo>
                  <a:cubicBezTo>
                    <a:pt x="1033785" y="575196"/>
                    <a:pt x="1036411" y="879721"/>
                    <a:pt x="1036411" y="119724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42241" tIns="63293" rIns="63293" bIns="63294" spcCol="1270" anchor="ctr"/>
            <a:lstStyle/>
            <a:p>
              <a:pPr marL="228600" lvl="1" indent="-228600" defTabSz="889000">
                <a:lnSpc>
                  <a:spcPct val="90000"/>
                </a:lnSpc>
                <a:spcAft>
                  <a:spcPct val="15000"/>
                </a:spcAft>
                <a:defRPr/>
              </a:pPr>
              <a:r>
                <a:rPr lang="en-US" sz="2400" dirty="0"/>
                <a:t>Save and exit.</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ROLES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9750" y="304800"/>
            <a:ext cx="8299450" cy="476250"/>
          </a:xfrm>
        </p:spPr>
        <p:txBody>
          <a:bodyPr/>
          <a:lstStyle/>
          <a:p>
            <a:r>
              <a:rPr lang="en-US" sz="4000" dirty="0" smtClean="0">
                <a:solidFill>
                  <a:schemeClr val="tx2"/>
                </a:solidFill>
              </a:rPr>
              <a:t>Firewalls</a:t>
            </a:r>
          </a:p>
        </p:txBody>
      </p:sp>
      <p:grpSp>
        <p:nvGrpSpPr>
          <p:cNvPr id="16387" name="Group 5"/>
          <p:cNvGrpSpPr>
            <a:grpSpLocks/>
          </p:cNvGrpSpPr>
          <p:nvPr/>
        </p:nvGrpSpPr>
        <p:grpSpPr bwMode="auto">
          <a:xfrm>
            <a:off x="893763" y="1295399"/>
            <a:ext cx="7356475" cy="4533901"/>
            <a:chOff x="893066" y="1295978"/>
            <a:chExt cx="7357866" cy="3117087"/>
          </a:xfrm>
        </p:grpSpPr>
        <p:sp>
          <p:nvSpPr>
            <p:cNvPr id="7" name="Freeform 6"/>
            <p:cNvSpPr/>
            <p:nvPr/>
          </p:nvSpPr>
          <p:spPr>
            <a:xfrm>
              <a:off x="3276354" y="1295978"/>
              <a:ext cx="4974578" cy="1510930"/>
            </a:xfrm>
            <a:custGeom>
              <a:avLst/>
              <a:gdLst>
                <a:gd name="connsiteX0" fmla="*/ 251911 w 1511438"/>
                <a:gd name="connsiteY0" fmla="*/ 0 h 4974336"/>
                <a:gd name="connsiteX1" fmla="*/ 1259527 w 1511438"/>
                <a:gd name="connsiteY1" fmla="*/ 0 h 4974336"/>
                <a:gd name="connsiteX2" fmla="*/ 1437655 w 1511438"/>
                <a:gd name="connsiteY2" fmla="*/ 73783 h 4974336"/>
                <a:gd name="connsiteX3" fmla="*/ 1511438 w 1511438"/>
                <a:gd name="connsiteY3" fmla="*/ 251911 h 4974336"/>
                <a:gd name="connsiteX4" fmla="*/ 1511438 w 1511438"/>
                <a:gd name="connsiteY4" fmla="*/ 4974336 h 4974336"/>
                <a:gd name="connsiteX5" fmla="*/ 1511438 w 1511438"/>
                <a:gd name="connsiteY5" fmla="*/ 4974336 h 4974336"/>
                <a:gd name="connsiteX6" fmla="*/ 1511438 w 1511438"/>
                <a:gd name="connsiteY6" fmla="*/ 4974336 h 4974336"/>
                <a:gd name="connsiteX7" fmla="*/ 0 w 1511438"/>
                <a:gd name="connsiteY7" fmla="*/ 4974336 h 4974336"/>
                <a:gd name="connsiteX8" fmla="*/ 0 w 1511438"/>
                <a:gd name="connsiteY8" fmla="*/ 4974336 h 4974336"/>
                <a:gd name="connsiteX9" fmla="*/ 0 w 1511438"/>
                <a:gd name="connsiteY9" fmla="*/ 4974336 h 4974336"/>
                <a:gd name="connsiteX10" fmla="*/ 0 w 1511438"/>
                <a:gd name="connsiteY10" fmla="*/ 251911 h 4974336"/>
                <a:gd name="connsiteX11" fmla="*/ 73783 w 1511438"/>
                <a:gd name="connsiteY11" fmla="*/ 73783 h 4974336"/>
                <a:gd name="connsiteX12" fmla="*/ 251911 w 1511438"/>
                <a:gd name="connsiteY12" fmla="*/ 0 h 497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1438" h="4974336">
                  <a:moveTo>
                    <a:pt x="1511438" y="829071"/>
                  </a:moveTo>
                  <a:lnTo>
                    <a:pt x="1511438" y="4145265"/>
                  </a:lnTo>
                  <a:cubicBezTo>
                    <a:pt x="1511438" y="4365148"/>
                    <a:pt x="1503374" y="4576027"/>
                    <a:pt x="1489019" y="4731507"/>
                  </a:cubicBezTo>
                  <a:cubicBezTo>
                    <a:pt x="1474665" y="4886986"/>
                    <a:pt x="1455196" y="4974336"/>
                    <a:pt x="1434896" y="4974336"/>
                  </a:cubicBezTo>
                  <a:lnTo>
                    <a:pt x="0" y="4974336"/>
                  </a:lnTo>
                  <a:lnTo>
                    <a:pt x="0" y="4974336"/>
                  </a:lnTo>
                  <a:lnTo>
                    <a:pt x="0" y="4974336"/>
                  </a:lnTo>
                  <a:lnTo>
                    <a:pt x="0" y="0"/>
                  </a:lnTo>
                  <a:lnTo>
                    <a:pt x="0" y="0"/>
                  </a:lnTo>
                  <a:lnTo>
                    <a:pt x="0" y="0"/>
                  </a:lnTo>
                  <a:lnTo>
                    <a:pt x="1434896" y="0"/>
                  </a:lnTo>
                  <a:cubicBezTo>
                    <a:pt x="1455196" y="0"/>
                    <a:pt x="1474665" y="87350"/>
                    <a:pt x="1489019" y="242829"/>
                  </a:cubicBezTo>
                  <a:cubicBezTo>
                    <a:pt x="1503374" y="398312"/>
                    <a:pt x="1511438" y="609188"/>
                    <a:pt x="1511438" y="829071"/>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247650" tIns="197607" rIns="321432" bIns="197607" spcCol="1270" anchor="ctr"/>
            <a:lstStyle/>
            <a:p>
              <a:pPr marL="171450" lvl="1" indent="-171450" defTabSz="800100">
                <a:lnSpc>
                  <a:spcPct val="90000"/>
                </a:lnSpc>
                <a:spcAft>
                  <a:spcPct val="15000"/>
                </a:spcAft>
                <a:buFont typeface="Wingdings" pitchFamily="2" charset="2"/>
                <a:buChar char="§"/>
                <a:defRPr/>
              </a:pPr>
              <a:r>
                <a:rPr lang="en-US" sz="2400" dirty="0">
                  <a:solidFill>
                    <a:srgbClr val="000000"/>
                  </a:solidFill>
                </a:rPr>
                <a:t>Add, remove, and edit rules to a packet filter </a:t>
              </a:r>
              <a:r>
                <a:rPr lang="en-US" sz="2400" dirty="0" err="1">
                  <a:solidFill>
                    <a:srgbClr val="000000"/>
                  </a:solidFill>
                </a:rPr>
                <a:t>ruleset</a:t>
              </a:r>
              <a:endParaRPr lang="en-US" sz="2400" dirty="0"/>
            </a:p>
            <a:p>
              <a:pPr marL="171450" lvl="1" indent="-171450" defTabSz="800100">
                <a:lnSpc>
                  <a:spcPct val="90000"/>
                </a:lnSpc>
                <a:spcAft>
                  <a:spcPct val="15000"/>
                </a:spcAft>
                <a:buFont typeface="Wingdings" pitchFamily="2" charset="2"/>
                <a:buChar char="§"/>
                <a:defRPr/>
              </a:pPr>
              <a:r>
                <a:rPr lang="en-US" sz="2400" dirty="0">
                  <a:solidFill>
                    <a:srgbClr val="000000"/>
                  </a:solidFill>
                </a:rPr>
                <a:t>List and flush the rules to a packet filter </a:t>
              </a:r>
              <a:r>
                <a:rPr lang="en-US" sz="2400" dirty="0" err="1">
                  <a:solidFill>
                    <a:srgbClr val="000000"/>
                  </a:solidFill>
                </a:rPr>
                <a:t>ruleset</a:t>
              </a:r>
              <a:endParaRPr lang="en-US" sz="2400" dirty="0"/>
            </a:p>
            <a:p>
              <a:pPr marL="171450" lvl="1" indent="-171450" defTabSz="800100">
                <a:lnSpc>
                  <a:spcPct val="90000"/>
                </a:lnSpc>
                <a:spcAft>
                  <a:spcPct val="15000"/>
                </a:spcAft>
                <a:buFont typeface="Wingdings" pitchFamily="2" charset="2"/>
                <a:buChar char="§"/>
                <a:defRPr/>
              </a:pPr>
              <a:r>
                <a:rPr lang="en-US" sz="2400" dirty="0">
                  <a:solidFill>
                    <a:srgbClr val="000000"/>
                  </a:solidFill>
                </a:rPr>
                <a:t>List counters of matched packets to rules</a:t>
              </a:r>
              <a:endParaRPr lang="en-US" sz="2400" dirty="0"/>
            </a:p>
          </p:txBody>
        </p:sp>
        <p:sp>
          <p:nvSpPr>
            <p:cNvPr id="8" name="Freeform 7"/>
            <p:cNvSpPr/>
            <p:nvPr/>
          </p:nvSpPr>
          <p:spPr>
            <a:xfrm>
              <a:off x="893066" y="1435644"/>
              <a:ext cx="2383288" cy="1231599"/>
            </a:xfrm>
            <a:custGeom>
              <a:avLst/>
              <a:gdLst>
                <a:gd name="connsiteX0" fmla="*/ 0 w 2383530"/>
                <a:gd name="connsiteY0" fmla="*/ 205106 h 1230613"/>
                <a:gd name="connsiteX1" fmla="*/ 60074 w 2383530"/>
                <a:gd name="connsiteY1" fmla="*/ 60074 h 1230613"/>
                <a:gd name="connsiteX2" fmla="*/ 205106 w 2383530"/>
                <a:gd name="connsiteY2" fmla="*/ 0 h 1230613"/>
                <a:gd name="connsiteX3" fmla="*/ 2178424 w 2383530"/>
                <a:gd name="connsiteY3" fmla="*/ 0 h 1230613"/>
                <a:gd name="connsiteX4" fmla="*/ 2323456 w 2383530"/>
                <a:gd name="connsiteY4" fmla="*/ 60074 h 1230613"/>
                <a:gd name="connsiteX5" fmla="*/ 2383530 w 2383530"/>
                <a:gd name="connsiteY5" fmla="*/ 205106 h 1230613"/>
                <a:gd name="connsiteX6" fmla="*/ 2383530 w 2383530"/>
                <a:gd name="connsiteY6" fmla="*/ 1025507 h 1230613"/>
                <a:gd name="connsiteX7" fmla="*/ 2323456 w 2383530"/>
                <a:gd name="connsiteY7" fmla="*/ 1170539 h 1230613"/>
                <a:gd name="connsiteX8" fmla="*/ 2178424 w 2383530"/>
                <a:gd name="connsiteY8" fmla="*/ 1230613 h 1230613"/>
                <a:gd name="connsiteX9" fmla="*/ 205106 w 2383530"/>
                <a:gd name="connsiteY9" fmla="*/ 1230613 h 1230613"/>
                <a:gd name="connsiteX10" fmla="*/ 60074 w 2383530"/>
                <a:gd name="connsiteY10" fmla="*/ 1170539 h 1230613"/>
                <a:gd name="connsiteX11" fmla="*/ 0 w 2383530"/>
                <a:gd name="connsiteY11" fmla="*/ 1025507 h 1230613"/>
                <a:gd name="connsiteX12" fmla="*/ 0 w 2383530"/>
                <a:gd name="connsiteY12" fmla="*/ 205106 h 123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83530" h="1230613">
                  <a:moveTo>
                    <a:pt x="0" y="205106"/>
                  </a:moveTo>
                  <a:cubicBezTo>
                    <a:pt x="0" y="150708"/>
                    <a:pt x="21609" y="98539"/>
                    <a:pt x="60074" y="60074"/>
                  </a:cubicBezTo>
                  <a:cubicBezTo>
                    <a:pt x="98539" y="21609"/>
                    <a:pt x="150708" y="0"/>
                    <a:pt x="205106" y="0"/>
                  </a:cubicBezTo>
                  <a:lnTo>
                    <a:pt x="2178424" y="0"/>
                  </a:lnTo>
                  <a:cubicBezTo>
                    <a:pt x="2232822" y="0"/>
                    <a:pt x="2284991" y="21609"/>
                    <a:pt x="2323456" y="60074"/>
                  </a:cubicBezTo>
                  <a:cubicBezTo>
                    <a:pt x="2361921" y="98539"/>
                    <a:pt x="2383530" y="150708"/>
                    <a:pt x="2383530" y="205106"/>
                  </a:cubicBezTo>
                  <a:lnTo>
                    <a:pt x="2383530" y="1025507"/>
                  </a:lnTo>
                  <a:cubicBezTo>
                    <a:pt x="2383530" y="1079905"/>
                    <a:pt x="2361921" y="1132074"/>
                    <a:pt x="2323456" y="1170539"/>
                  </a:cubicBezTo>
                  <a:cubicBezTo>
                    <a:pt x="2284991" y="1209004"/>
                    <a:pt x="2232822" y="1230613"/>
                    <a:pt x="2178424" y="1230613"/>
                  </a:cubicBezTo>
                  <a:lnTo>
                    <a:pt x="205106" y="1230613"/>
                  </a:lnTo>
                  <a:cubicBezTo>
                    <a:pt x="150708" y="1230613"/>
                    <a:pt x="98539" y="1209004"/>
                    <a:pt x="60074" y="1170539"/>
                  </a:cubicBezTo>
                  <a:cubicBezTo>
                    <a:pt x="21609" y="1132074"/>
                    <a:pt x="0" y="1079905"/>
                    <a:pt x="0" y="1025507"/>
                  </a:cubicBezTo>
                  <a:lnTo>
                    <a:pt x="0" y="20510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994" tIns="121034" rIns="181994" bIns="121034" spcCol="1270" anchor="ctr"/>
            <a:lstStyle/>
            <a:p>
              <a:pPr algn="ctr" defTabSz="1422400">
                <a:lnSpc>
                  <a:spcPct val="90000"/>
                </a:lnSpc>
                <a:spcAft>
                  <a:spcPct val="35000"/>
                </a:spcAft>
                <a:defRPr/>
              </a:pPr>
              <a:r>
                <a:rPr lang="en-US" sz="3200" dirty="0" err="1">
                  <a:solidFill>
                    <a:schemeClr val="bg1"/>
                  </a:solidFill>
                </a:rPr>
                <a:t>i</a:t>
              </a:r>
              <a:r>
                <a:rPr lang="en-US" sz="3200" dirty="0" err="1" smtClean="0">
                  <a:solidFill>
                    <a:schemeClr val="bg1"/>
                  </a:solidFill>
                </a:rPr>
                <a:t>ptables</a:t>
              </a:r>
              <a:endParaRPr lang="en-US" sz="3200" dirty="0">
                <a:solidFill>
                  <a:schemeClr val="bg1"/>
                </a:solidFill>
              </a:endParaRPr>
            </a:p>
          </p:txBody>
        </p:sp>
        <p:sp>
          <p:nvSpPr>
            <p:cNvPr id="9" name="Freeform 8"/>
            <p:cNvSpPr/>
            <p:nvPr/>
          </p:nvSpPr>
          <p:spPr>
            <a:xfrm>
              <a:off x="3276354" y="2902135"/>
              <a:ext cx="4974578" cy="1510930"/>
            </a:xfrm>
            <a:custGeom>
              <a:avLst/>
              <a:gdLst>
                <a:gd name="connsiteX0" fmla="*/ 251911 w 1511438"/>
                <a:gd name="connsiteY0" fmla="*/ 0 h 4974336"/>
                <a:gd name="connsiteX1" fmla="*/ 1259527 w 1511438"/>
                <a:gd name="connsiteY1" fmla="*/ 0 h 4974336"/>
                <a:gd name="connsiteX2" fmla="*/ 1437655 w 1511438"/>
                <a:gd name="connsiteY2" fmla="*/ 73783 h 4974336"/>
                <a:gd name="connsiteX3" fmla="*/ 1511438 w 1511438"/>
                <a:gd name="connsiteY3" fmla="*/ 251911 h 4974336"/>
                <a:gd name="connsiteX4" fmla="*/ 1511438 w 1511438"/>
                <a:gd name="connsiteY4" fmla="*/ 4974336 h 4974336"/>
                <a:gd name="connsiteX5" fmla="*/ 1511438 w 1511438"/>
                <a:gd name="connsiteY5" fmla="*/ 4974336 h 4974336"/>
                <a:gd name="connsiteX6" fmla="*/ 1511438 w 1511438"/>
                <a:gd name="connsiteY6" fmla="*/ 4974336 h 4974336"/>
                <a:gd name="connsiteX7" fmla="*/ 0 w 1511438"/>
                <a:gd name="connsiteY7" fmla="*/ 4974336 h 4974336"/>
                <a:gd name="connsiteX8" fmla="*/ 0 w 1511438"/>
                <a:gd name="connsiteY8" fmla="*/ 4974336 h 4974336"/>
                <a:gd name="connsiteX9" fmla="*/ 0 w 1511438"/>
                <a:gd name="connsiteY9" fmla="*/ 4974336 h 4974336"/>
                <a:gd name="connsiteX10" fmla="*/ 0 w 1511438"/>
                <a:gd name="connsiteY10" fmla="*/ 251911 h 4974336"/>
                <a:gd name="connsiteX11" fmla="*/ 73783 w 1511438"/>
                <a:gd name="connsiteY11" fmla="*/ 73783 h 4974336"/>
                <a:gd name="connsiteX12" fmla="*/ 251911 w 1511438"/>
                <a:gd name="connsiteY12" fmla="*/ 0 h 497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1438" h="4974336">
                  <a:moveTo>
                    <a:pt x="1511438" y="829071"/>
                  </a:moveTo>
                  <a:lnTo>
                    <a:pt x="1511438" y="4145265"/>
                  </a:lnTo>
                  <a:cubicBezTo>
                    <a:pt x="1511438" y="4365148"/>
                    <a:pt x="1503374" y="4576027"/>
                    <a:pt x="1489019" y="4731507"/>
                  </a:cubicBezTo>
                  <a:cubicBezTo>
                    <a:pt x="1474665" y="4886986"/>
                    <a:pt x="1455196" y="4974336"/>
                    <a:pt x="1434896" y="4974336"/>
                  </a:cubicBezTo>
                  <a:lnTo>
                    <a:pt x="0" y="4974336"/>
                  </a:lnTo>
                  <a:lnTo>
                    <a:pt x="0" y="4974336"/>
                  </a:lnTo>
                  <a:lnTo>
                    <a:pt x="0" y="4974336"/>
                  </a:lnTo>
                  <a:lnTo>
                    <a:pt x="0" y="0"/>
                  </a:lnTo>
                  <a:lnTo>
                    <a:pt x="0" y="0"/>
                  </a:lnTo>
                  <a:lnTo>
                    <a:pt x="0" y="0"/>
                  </a:lnTo>
                  <a:lnTo>
                    <a:pt x="1434896" y="0"/>
                  </a:lnTo>
                  <a:cubicBezTo>
                    <a:pt x="1455196" y="0"/>
                    <a:pt x="1474665" y="87350"/>
                    <a:pt x="1489019" y="242829"/>
                  </a:cubicBezTo>
                  <a:cubicBezTo>
                    <a:pt x="1503374" y="398312"/>
                    <a:pt x="1511438" y="609188"/>
                    <a:pt x="1511438" y="829071"/>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247650" tIns="197607" rIns="321432" bIns="197607" spcCol="1270" anchor="ctr"/>
            <a:lstStyle/>
            <a:p>
              <a:pPr marL="171450" lvl="1" indent="-171450" defTabSz="800100">
                <a:lnSpc>
                  <a:spcPct val="90000"/>
                </a:lnSpc>
                <a:spcAft>
                  <a:spcPct val="15000"/>
                </a:spcAft>
                <a:buFont typeface="Wingdings" pitchFamily="2" charset="2"/>
                <a:buChar char="§"/>
                <a:defRPr/>
              </a:pPr>
              <a:r>
                <a:rPr lang="en-US" sz="2400" dirty="0">
                  <a:solidFill>
                    <a:srgbClr val="000000"/>
                  </a:solidFill>
                </a:rPr>
                <a:t>Provides </a:t>
              </a:r>
              <a:r>
                <a:rPr lang="en-US" sz="2400" dirty="0" err="1">
                  <a:solidFill>
                    <a:srgbClr val="000000"/>
                  </a:solidFill>
                </a:rPr>
                <a:t>iptables</a:t>
              </a:r>
              <a:r>
                <a:rPr lang="en-US" sz="2400" dirty="0">
                  <a:solidFill>
                    <a:srgbClr val="000000"/>
                  </a:solidFill>
                </a:rPr>
                <a:t> packet filter in the kernel</a:t>
              </a:r>
              <a:endParaRPr lang="en-US" sz="2400" dirty="0"/>
            </a:p>
            <a:p>
              <a:pPr marL="171450" lvl="1" indent="-171450" defTabSz="800100">
                <a:lnSpc>
                  <a:spcPct val="90000"/>
                </a:lnSpc>
                <a:spcAft>
                  <a:spcPct val="15000"/>
                </a:spcAft>
                <a:buFont typeface="Wingdings" pitchFamily="2" charset="2"/>
                <a:buChar char="§"/>
                <a:defRPr/>
              </a:pPr>
              <a:r>
                <a:rPr lang="en-US" sz="2400" dirty="0">
                  <a:solidFill>
                    <a:srgbClr val="000000"/>
                  </a:solidFill>
                </a:rPr>
                <a:t>Performs stateless and </a:t>
              </a:r>
              <a:r>
                <a:rPr lang="en-US" sz="2400" dirty="0" err="1">
                  <a:solidFill>
                    <a:srgbClr val="000000"/>
                  </a:solidFill>
                </a:rPr>
                <a:t>stateful</a:t>
              </a:r>
              <a:r>
                <a:rPr lang="en-US" sz="2400" dirty="0">
                  <a:solidFill>
                    <a:srgbClr val="000000"/>
                  </a:solidFill>
                </a:rPr>
                <a:t> packet filtering</a:t>
              </a:r>
              <a:endParaRPr lang="en-US" sz="2400" dirty="0"/>
            </a:p>
            <a:p>
              <a:pPr marL="171450" lvl="1" indent="-171450" defTabSz="800100">
                <a:lnSpc>
                  <a:spcPct val="90000"/>
                </a:lnSpc>
                <a:spcAft>
                  <a:spcPct val="15000"/>
                </a:spcAft>
                <a:buFont typeface="Wingdings" pitchFamily="2" charset="2"/>
                <a:buChar char="§"/>
                <a:defRPr/>
              </a:pPr>
              <a:r>
                <a:rPr lang="en-US" sz="2400" dirty="0">
                  <a:solidFill>
                    <a:srgbClr val="000000"/>
                  </a:solidFill>
                </a:rPr>
                <a:t>Provides network address translation</a:t>
              </a:r>
              <a:endParaRPr lang="en-US" sz="2400" dirty="0"/>
            </a:p>
          </p:txBody>
        </p:sp>
        <p:sp>
          <p:nvSpPr>
            <p:cNvPr id="10" name="Freeform 9"/>
            <p:cNvSpPr/>
            <p:nvPr/>
          </p:nvSpPr>
          <p:spPr>
            <a:xfrm>
              <a:off x="893066" y="3124331"/>
              <a:ext cx="2383288" cy="1066539"/>
            </a:xfrm>
            <a:custGeom>
              <a:avLst/>
              <a:gdLst>
                <a:gd name="connsiteX0" fmla="*/ 0 w 2383530"/>
                <a:gd name="connsiteY0" fmla="*/ 177805 h 1066811"/>
                <a:gd name="connsiteX1" fmla="*/ 52078 w 2383530"/>
                <a:gd name="connsiteY1" fmla="*/ 52078 h 1066811"/>
                <a:gd name="connsiteX2" fmla="*/ 177805 w 2383530"/>
                <a:gd name="connsiteY2" fmla="*/ 0 h 1066811"/>
                <a:gd name="connsiteX3" fmla="*/ 2205725 w 2383530"/>
                <a:gd name="connsiteY3" fmla="*/ 0 h 1066811"/>
                <a:gd name="connsiteX4" fmla="*/ 2331452 w 2383530"/>
                <a:gd name="connsiteY4" fmla="*/ 52078 h 1066811"/>
                <a:gd name="connsiteX5" fmla="*/ 2383530 w 2383530"/>
                <a:gd name="connsiteY5" fmla="*/ 177805 h 1066811"/>
                <a:gd name="connsiteX6" fmla="*/ 2383530 w 2383530"/>
                <a:gd name="connsiteY6" fmla="*/ 889006 h 1066811"/>
                <a:gd name="connsiteX7" fmla="*/ 2331452 w 2383530"/>
                <a:gd name="connsiteY7" fmla="*/ 1014733 h 1066811"/>
                <a:gd name="connsiteX8" fmla="*/ 2205725 w 2383530"/>
                <a:gd name="connsiteY8" fmla="*/ 1066811 h 1066811"/>
                <a:gd name="connsiteX9" fmla="*/ 177805 w 2383530"/>
                <a:gd name="connsiteY9" fmla="*/ 1066811 h 1066811"/>
                <a:gd name="connsiteX10" fmla="*/ 52078 w 2383530"/>
                <a:gd name="connsiteY10" fmla="*/ 1014733 h 1066811"/>
                <a:gd name="connsiteX11" fmla="*/ 0 w 2383530"/>
                <a:gd name="connsiteY11" fmla="*/ 889006 h 1066811"/>
                <a:gd name="connsiteX12" fmla="*/ 0 w 2383530"/>
                <a:gd name="connsiteY12" fmla="*/ 177805 h 106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83530" h="1066811">
                  <a:moveTo>
                    <a:pt x="0" y="177805"/>
                  </a:moveTo>
                  <a:cubicBezTo>
                    <a:pt x="0" y="130648"/>
                    <a:pt x="18733" y="85423"/>
                    <a:pt x="52078" y="52078"/>
                  </a:cubicBezTo>
                  <a:cubicBezTo>
                    <a:pt x="85423" y="18733"/>
                    <a:pt x="130648" y="0"/>
                    <a:pt x="177805" y="0"/>
                  </a:cubicBezTo>
                  <a:lnTo>
                    <a:pt x="2205725" y="0"/>
                  </a:lnTo>
                  <a:cubicBezTo>
                    <a:pt x="2252882" y="0"/>
                    <a:pt x="2298107" y="18733"/>
                    <a:pt x="2331452" y="52078"/>
                  </a:cubicBezTo>
                  <a:cubicBezTo>
                    <a:pt x="2364797" y="85423"/>
                    <a:pt x="2383530" y="130648"/>
                    <a:pt x="2383530" y="177805"/>
                  </a:cubicBezTo>
                  <a:lnTo>
                    <a:pt x="2383530" y="889006"/>
                  </a:lnTo>
                  <a:cubicBezTo>
                    <a:pt x="2383530" y="936163"/>
                    <a:pt x="2364797" y="981388"/>
                    <a:pt x="2331452" y="1014733"/>
                  </a:cubicBezTo>
                  <a:cubicBezTo>
                    <a:pt x="2298107" y="1048078"/>
                    <a:pt x="2252882" y="1066811"/>
                    <a:pt x="2205725" y="1066811"/>
                  </a:cubicBezTo>
                  <a:lnTo>
                    <a:pt x="177805" y="1066811"/>
                  </a:lnTo>
                  <a:cubicBezTo>
                    <a:pt x="130648" y="1066811"/>
                    <a:pt x="85423" y="1048078"/>
                    <a:pt x="52078" y="1014733"/>
                  </a:cubicBezTo>
                  <a:cubicBezTo>
                    <a:pt x="18733" y="981388"/>
                    <a:pt x="0" y="936163"/>
                    <a:pt x="0" y="889006"/>
                  </a:cubicBezTo>
                  <a:lnTo>
                    <a:pt x="0" y="17780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3997" tIns="113037" rIns="173997" bIns="113037" spcCol="1270" anchor="ctr"/>
            <a:lstStyle/>
            <a:p>
              <a:pPr algn="ctr" defTabSz="1422400">
                <a:lnSpc>
                  <a:spcPct val="90000"/>
                </a:lnSpc>
                <a:spcAft>
                  <a:spcPct val="35000"/>
                </a:spcAft>
                <a:defRPr/>
              </a:pPr>
              <a:r>
                <a:rPr lang="en-US" sz="3200" dirty="0" err="1">
                  <a:solidFill>
                    <a:schemeClr val="bg1"/>
                  </a:solidFill>
                </a:rPr>
                <a:t>Netfilter</a:t>
              </a:r>
              <a:r>
                <a:rPr lang="en-US" sz="3200" dirty="0">
                  <a:solidFill>
                    <a:schemeClr val="bg1"/>
                  </a:solidFill>
                </a:rPr>
                <a:t> </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539750" y="301625"/>
            <a:ext cx="8299450" cy="990600"/>
          </a:xfrm>
        </p:spPr>
        <p:txBody>
          <a:bodyPr/>
          <a:lstStyle/>
          <a:p>
            <a:r>
              <a:rPr lang="en-US" sz="4000" dirty="0">
                <a:ea typeface="ＭＳ Ｐゴシック" pitchFamily="106" charset="-128"/>
              </a:rPr>
              <a:t>Firewall </a:t>
            </a:r>
            <a:r>
              <a:rPr lang="en-US" sz="4000" dirty="0" smtClean="0">
                <a:ea typeface="ＭＳ Ｐゴシック" pitchFamily="106" charset="-128"/>
              </a:rPr>
              <a:t>Rules from /</a:t>
            </a:r>
            <a:r>
              <a:rPr lang="en-US" sz="4000" dirty="0" err="1" smtClean="0">
                <a:ea typeface="ＭＳ Ｐゴシック" pitchFamily="106" charset="-128"/>
              </a:rPr>
              <a:t>etc</a:t>
            </a:r>
            <a:r>
              <a:rPr lang="en-US" sz="4000" dirty="0" smtClean="0">
                <a:ea typeface="ＭＳ Ｐゴシック" pitchFamily="106" charset="-128"/>
              </a:rPr>
              <a:t>/</a:t>
            </a:r>
            <a:r>
              <a:rPr lang="en-US" sz="4000" dirty="0" err="1" smtClean="0">
                <a:ea typeface="ＭＳ Ｐゴシック" pitchFamily="106" charset="-128"/>
              </a:rPr>
              <a:t>sysconfig</a:t>
            </a:r>
            <a:r>
              <a:rPr lang="en-US" sz="4000" dirty="0" smtClean="0">
                <a:ea typeface="ＭＳ Ｐゴシック" pitchFamily="106" charset="-128"/>
              </a:rPr>
              <a:t>/</a:t>
            </a:r>
            <a:r>
              <a:rPr lang="en-US" sz="4000" dirty="0" err="1" smtClean="0">
                <a:ea typeface="ＭＳ Ｐゴシック" pitchFamily="106" charset="-128"/>
              </a:rPr>
              <a:t>iptables</a:t>
            </a:r>
            <a:endParaRPr lang="en-US" sz="4000" dirty="0" smtClean="0">
              <a:ea typeface="ＭＳ Ｐゴシック" pitchFamily="106" charset="-128"/>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4871" y="1950440"/>
            <a:ext cx="6507949" cy="3951596"/>
          </a:xfrm>
          <a:prstGeom prst="rect">
            <a:avLst/>
          </a:prstGeom>
        </p:spPr>
      </p:pic>
    </p:spTree>
    <p:extLst>
      <p:ext uri="{BB962C8B-B14F-4D97-AF65-F5344CB8AC3E}">
        <p14:creationId xmlns:p14="http://schemas.microsoft.com/office/powerpoint/2010/main" val="793824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4000" smtClean="0"/>
              <a:t>Learning Objective</a:t>
            </a:r>
          </a:p>
        </p:txBody>
      </p:sp>
      <p:sp>
        <p:nvSpPr>
          <p:cNvPr id="4099" name="Content Placeholder 2"/>
          <p:cNvSpPr>
            <a:spLocks noGrp="1"/>
          </p:cNvSpPr>
          <p:nvPr>
            <p:ph idx="1"/>
          </p:nvPr>
        </p:nvSpPr>
        <p:spPr>
          <a:xfrm>
            <a:off x="539750" y="1295399"/>
            <a:ext cx="8299450" cy="4194175"/>
          </a:xfrm>
        </p:spPr>
        <p:txBody>
          <a:bodyPr/>
          <a:lstStyle/>
          <a:p>
            <a:r>
              <a:rPr lang="en-US" sz="3200" dirty="0" smtClean="0">
                <a:solidFill>
                  <a:srgbClr val="000000"/>
                </a:solidFill>
              </a:rPr>
              <a:t>Assess how firewall, Transmission Control Protocol (TCP) Wrappers, and Security Enhanced Linux (</a:t>
            </a:r>
            <a:r>
              <a:rPr lang="en-US" sz="3200" dirty="0" err="1" smtClean="0">
                <a:solidFill>
                  <a:srgbClr val="000000"/>
                </a:solidFill>
              </a:rPr>
              <a:t>SELinux</a:t>
            </a:r>
            <a:r>
              <a:rPr lang="en-US" sz="3200" dirty="0" smtClean="0">
                <a:solidFill>
                  <a:srgbClr val="000000"/>
                </a:solidFill>
              </a:rPr>
              <a:t>) complement one another to secure network applications.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539750" y="301625"/>
            <a:ext cx="8299450" cy="990600"/>
          </a:xfrm>
        </p:spPr>
        <p:txBody>
          <a:bodyPr/>
          <a:lstStyle/>
          <a:p>
            <a:r>
              <a:rPr lang="en-US" sz="4000" dirty="0" smtClean="0">
                <a:ea typeface="ＭＳ Ｐゴシック" pitchFamily="106" charset="-128"/>
              </a:rPr>
              <a:t>GUI </a:t>
            </a:r>
            <a:r>
              <a:rPr lang="en-US" sz="4000" dirty="0">
                <a:ea typeface="ＭＳ Ｐゴシック" pitchFamily="106" charset="-128"/>
              </a:rPr>
              <a:t>Security </a:t>
            </a:r>
            <a:r>
              <a:rPr lang="en-US" sz="4000" dirty="0" smtClean="0">
                <a:ea typeface="ＭＳ Ｐゴシック" pitchFamily="106" charset="-128"/>
              </a:rPr>
              <a:t>Level Configuration Tool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4473" y="1683046"/>
            <a:ext cx="4973578" cy="4239771"/>
          </a:xfrm>
          <a:prstGeom prst="rect">
            <a:avLst/>
          </a:prstGeom>
        </p:spPr>
      </p:pic>
    </p:spTree>
    <p:extLst>
      <p:ext uri="{BB962C8B-B14F-4D97-AF65-F5344CB8AC3E}">
        <p14:creationId xmlns:p14="http://schemas.microsoft.com/office/powerpoint/2010/main" val="1294516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539750" y="301625"/>
            <a:ext cx="8299450" cy="990600"/>
          </a:xfrm>
        </p:spPr>
        <p:txBody>
          <a:bodyPr/>
          <a:lstStyle/>
          <a:p>
            <a:r>
              <a:rPr lang="en-US" sz="4000" dirty="0" smtClean="0">
                <a:ea typeface="ＭＳ Ｐゴシック" pitchFamily="106" charset="-128"/>
              </a:rPr>
              <a:t>Console-based Security </a:t>
            </a:r>
            <a:r>
              <a:rPr lang="en-US" sz="4000" dirty="0">
                <a:ea typeface="ＭＳ Ｐゴシック" pitchFamily="106" charset="-128"/>
              </a:rPr>
              <a:t>Level</a:t>
            </a:r>
            <a:br>
              <a:rPr lang="en-US" sz="4000" dirty="0">
                <a:ea typeface="ＭＳ Ｐゴシック" pitchFamily="106" charset="-128"/>
              </a:rPr>
            </a:br>
            <a:r>
              <a:rPr lang="en-US" sz="4000" dirty="0" smtClean="0">
                <a:ea typeface="ＭＳ Ｐゴシック" pitchFamily="106" charset="-128"/>
              </a:rPr>
              <a:t>Configuration Tool</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537" y="1824087"/>
            <a:ext cx="6776325" cy="3807786"/>
          </a:xfrm>
          <a:prstGeom prst="rect">
            <a:avLst/>
          </a:prstGeom>
        </p:spPr>
      </p:pic>
    </p:spTree>
    <p:extLst>
      <p:ext uri="{BB962C8B-B14F-4D97-AF65-F5344CB8AC3E}">
        <p14:creationId xmlns:p14="http://schemas.microsoft.com/office/powerpoint/2010/main" val="3810700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539750" y="301625"/>
            <a:ext cx="8299450" cy="990600"/>
          </a:xfrm>
        </p:spPr>
        <p:txBody>
          <a:bodyPr/>
          <a:lstStyle/>
          <a:p>
            <a:r>
              <a:rPr lang="en-US" sz="4000" dirty="0" smtClean="0">
                <a:ea typeface="ＭＳ Ｐゴシック" pitchFamily="106" charset="-128"/>
              </a:rPr>
              <a:t>GNOME Uncomplicated Firewall</a:t>
            </a:r>
            <a:r>
              <a:rPr lang="en-US" sz="4000" dirty="0">
                <a:ea typeface="ＭＳ Ｐゴシック" pitchFamily="106" charset="-128"/>
              </a:rPr>
              <a:t/>
            </a:r>
            <a:br>
              <a:rPr lang="en-US" sz="4000" dirty="0">
                <a:ea typeface="ＭＳ Ｐゴシック" pitchFamily="106" charset="-128"/>
              </a:rPr>
            </a:br>
            <a:r>
              <a:rPr lang="en-US" sz="4000" dirty="0">
                <a:ea typeface="ＭＳ Ｐゴシック" pitchFamily="106" charset="-128"/>
              </a:rPr>
              <a:t>(</a:t>
            </a:r>
            <a:r>
              <a:rPr lang="en-US" sz="4000" dirty="0" err="1">
                <a:ea typeface="ＭＳ Ｐゴシック" pitchFamily="106" charset="-128"/>
              </a:rPr>
              <a:t>Gufw</a:t>
            </a:r>
            <a:r>
              <a:rPr lang="en-US" sz="4000" dirty="0">
                <a:ea typeface="ＭＳ Ｐゴシック" pitchFamily="106" charset="-128"/>
              </a:rPr>
              <a:t>) </a:t>
            </a:r>
            <a:r>
              <a:rPr lang="en-US" sz="4000" dirty="0" smtClean="0">
                <a:ea typeface="ＭＳ Ｐゴシック" pitchFamily="106" charset="-128"/>
              </a:rPr>
              <a:t>Tool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5445" y="1765942"/>
            <a:ext cx="5298395" cy="4208831"/>
          </a:xfrm>
          <a:prstGeom prst="rect">
            <a:avLst/>
          </a:prstGeom>
        </p:spPr>
      </p:pic>
    </p:spTree>
    <p:extLst>
      <p:ext uri="{BB962C8B-B14F-4D97-AF65-F5344CB8AC3E}">
        <p14:creationId xmlns:p14="http://schemas.microsoft.com/office/powerpoint/2010/main" val="3774380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9750" y="304800"/>
            <a:ext cx="8299450" cy="476250"/>
          </a:xfrm>
        </p:spPr>
        <p:txBody>
          <a:bodyPr/>
          <a:lstStyle/>
          <a:p>
            <a:r>
              <a:rPr lang="en-US" sz="4000" dirty="0" smtClean="0">
                <a:solidFill>
                  <a:schemeClr val="tx2"/>
                </a:solidFill>
              </a:rPr>
              <a:t>TCP Wrappers</a:t>
            </a:r>
          </a:p>
        </p:txBody>
      </p:sp>
      <p:grpSp>
        <p:nvGrpSpPr>
          <p:cNvPr id="16387" name="Group 5"/>
          <p:cNvGrpSpPr>
            <a:grpSpLocks/>
          </p:cNvGrpSpPr>
          <p:nvPr/>
        </p:nvGrpSpPr>
        <p:grpSpPr bwMode="auto">
          <a:xfrm>
            <a:off x="789853" y="1932709"/>
            <a:ext cx="7356475" cy="2382983"/>
            <a:chOff x="893066" y="4508292"/>
            <a:chExt cx="7357866" cy="1510930"/>
          </a:xfrm>
        </p:grpSpPr>
        <p:sp>
          <p:nvSpPr>
            <p:cNvPr id="11" name="Freeform 10"/>
            <p:cNvSpPr/>
            <p:nvPr/>
          </p:nvSpPr>
          <p:spPr>
            <a:xfrm>
              <a:off x="3276354" y="4508292"/>
              <a:ext cx="4974578" cy="1510930"/>
            </a:xfrm>
            <a:custGeom>
              <a:avLst/>
              <a:gdLst>
                <a:gd name="connsiteX0" fmla="*/ 251911 w 1511438"/>
                <a:gd name="connsiteY0" fmla="*/ 0 h 4974336"/>
                <a:gd name="connsiteX1" fmla="*/ 1259527 w 1511438"/>
                <a:gd name="connsiteY1" fmla="*/ 0 h 4974336"/>
                <a:gd name="connsiteX2" fmla="*/ 1437655 w 1511438"/>
                <a:gd name="connsiteY2" fmla="*/ 73783 h 4974336"/>
                <a:gd name="connsiteX3" fmla="*/ 1511438 w 1511438"/>
                <a:gd name="connsiteY3" fmla="*/ 251911 h 4974336"/>
                <a:gd name="connsiteX4" fmla="*/ 1511438 w 1511438"/>
                <a:gd name="connsiteY4" fmla="*/ 4974336 h 4974336"/>
                <a:gd name="connsiteX5" fmla="*/ 1511438 w 1511438"/>
                <a:gd name="connsiteY5" fmla="*/ 4974336 h 4974336"/>
                <a:gd name="connsiteX6" fmla="*/ 1511438 w 1511438"/>
                <a:gd name="connsiteY6" fmla="*/ 4974336 h 4974336"/>
                <a:gd name="connsiteX7" fmla="*/ 0 w 1511438"/>
                <a:gd name="connsiteY7" fmla="*/ 4974336 h 4974336"/>
                <a:gd name="connsiteX8" fmla="*/ 0 w 1511438"/>
                <a:gd name="connsiteY8" fmla="*/ 4974336 h 4974336"/>
                <a:gd name="connsiteX9" fmla="*/ 0 w 1511438"/>
                <a:gd name="connsiteY9" fmla="*/ 4974336 h 4974336"/>
                <a:gd name="connsiteX10" fmla="*/ 0 w 1511438"/>
                <a:gd name="connsiteY10" fmla="*/ 251911 h 4974336"/>
                <a:gd name="connsiteX11" fmla="*/ 73783 w 1511438"/>
                <a:gd name="connsiteY11" fmla="*/ 73783 h 4974336"/>
                <a:gd name="connsiteX12" fmla="*/ 251911 w 1511438"/>
                <a:gd name="connsiteY12" fmla="*/ 0 h 497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1438" h="4974336">
                  <a:moveTo>
                    <a:pt x="1511438" y="829071"/>
                  </a:moveTo>
                  <a:lnTo>
                    <a:pt x="1511438" y="4145265"/>
                  </a:lnTo>
                  <a:cubicBezTo>
                    <a:pt x="1511438" y="4365148"/>
                    <a:pt x="1503374" y="4576027"/>
                    <a:pt x="1489019" y="4731507"/>
                  </a:cubicBezTo>
                  <a:cubicBezTo>
                    <a:pt x="1474665" y="4886986"/>
                    <a:pt x="1455196" y="4974336"/>
                    <a:pt x="1434896" y="4974336"/>
                  </a:cubicBezTo>
                  <a:lnTo>
                    <a:pt x="0" y="4974336"/>
                  </a:lnTo>
                  <a:lnTo>
                    <a:pt x="0" y="4974336"/>
                  </a:lnTo>
                  <a:lnTo>
                    <a:pt x="0" y="4974336"/>
                  </a:lnTo>
                  <a:lnTo>
                    <a:pt x="0" y="0"/>
                  </a:lnTo>
                  <a:lnTo>
                    <a:pt x="0" y="0"/>
                  </a:lnTo>
                  <a:lnTo>
                    <a:pt x="0" y="0"/>
                  </a:lnTo>
                  <a:lnTo>
                    <a:pt x="1434896" y="0"/>
                  </a:lnTo>
                  <a:cubicBezTo>
                    <a:pt x="1455196" y="0"/>
                    <a:pt x="1474665" y="87350"/>
                    <a:pt x="1489019" y="242829"/>
                  </a:cubicBezTo>
                  <a:cubicBezTo>
                    <a:pt x="1503374" y="398312"/>
                    <a:pt x="1511438" y="609188"/>
                    <a:pt x="1511438" y="829071"/>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247650" tIns="197607" rIns="321432" bIns="197607" spcCol="1270" anchor="ctr"/>
            <a:lstStyle/>
            <a:p>
              <a:pPr marL="171450" lvl="1" indent="-171450" defTabSz="800100">
                <a:lnSpc>
                  <a:spcPct val="90000"/>
                </a:lnSpc>
                <a:spcAft>
                  <a:spcPct val="15000"/>
                </a:spcAft>
                <a:buFont typeface="Wingdings" pitchFamily="2" charset="2"/>
                <a:buChar char="§"/>
                <a:defRPr/>
              </a:pPr>
              <a:r>
                <a:rPr lang="en-US" sz="2400" dirty="0">
                  <a:solidFill>
                    <a:srgbClr val="000000"/>
                  </a:solidFill>
                </a:rPr>
                <a:t>Allow or deny access to an application based on an Internet Protocol (IP) Address or hostname</a:t>
              </a:r>
              <a:endParaRPr lang="en-US" sz="2400" dirty="0"/>
            </a:p>
            <a:p>
              <a:pPr marL="171450" lvl="1" indent="-171450" defTabSz="800100">
                <a:lnSpc>
                  <a:spcPct val="90000"/>
                </a:lnSpc>
                <a:spcAft>
                  <a:spcPct val="15000"/>
                </a:spcAft>
                <a:buFont typeface="Wingdings" pitchFamily="2" charset="2"/>
                <a:buChar char="§"/>
                <a:defRPr/>
              </a:pPr>
              <a:r>
                <a:rPr lang="en-US" sz="2400" dirty="0">
                  <a:solidFill>
                    <a:srgbClr val="000000"/>
                  </a:solidFill>
                </a:rPr>
                <a:t>Allow or deny access to an application based on time</a:t>
              </a:r>
              <a:endParaRPr lang="en-US" sz="2400" dirty="0"/>
            </a:p>
          </p:txBody>
        </p:sp>
        <p:sp>
          <p:nvSpPr>
            <p:cNvPr id="12" name="Freeform 11"/>
            <p:cNvSpPr/>
            <p:nvPr/>
          </p:nvSpPr>
          <p:spPr>
            <a:xfrm>
              <a:off x="893066" y="4659068"/>
              <a:ext cx="2383288" cy="1207791"/>
            </a:xfrm>
            <a:custGeom>
              <a:avLst/>
              <a:gdLst>
                <a:gd name="connsiteX0" fmla="*/ 0 w 2383530"/>
                <a:gd name="connsiteY0" fmla="*/ 201302 h 1207790"/>
                <a:gd name="connsiteX1" fmla="*/ 58960 w 2383530"/>
                <a:gd name="connsiteY1" fmla="*/ 58960 h 1207790"/>
                <a:gd name="connsiteX2" fmla="*/ 201302 w 2383530"/>
                <a:gd name="connsiteY2" fmla="*/ 0 h 1207790"/>
                <a:gd name="connsiteX3" fmla="*/ 2182228 w 2383530"/>
                <a:gd name="connsiteY3" fmla="*/ 0 h 1207790"/>
                <a:gd name="connsiteX4" fmla="*/ 2324570 w 2383530"/>
                <a:gd name="connsiteY4" fmla="*/ 58960 h 1207790"/>
                <a:gd name="connsiteX5" fmla="*/ 2383530 w 2383530"/>
                <a:gd name="connsiteY5" fmla="*/ 201302 h 1207790"/>
                <a:gd name="connsiteX6" fmla="*/ 2383530 w 2383530"/>
                <a:gd name="connsiteY6" fmla="*/ 1006488 h 1207790"/>
                <a:gd name="connsiteX7" fmla="*/ 2324570 w 2383530"/>
                <a:gd name="connsiteY7" fmla="*/ 1148830 h 1207790"/>
                <a:gd name="connsiteX8" fmla="*/ 2182228 w 2383530"/>
                <a:gd name="connsiteY8" fmla="*/ 1207790 h 1207790"/>
                <a:gd name="connsiteX9" fmla="*/ 201302 w 2383530"/>
                <a:gd name="connsiteY9" fmla="*/ 1207790 h 1207790"/>
                <a:gd name="connsiteX10" fmla="*/ 58960 w 2383530"/>
                <a:gd name="connsiteY10" fmla="*/ 1148830 h 1207790"/>
                <a:gd name="connsiteX11" fmla="*/ 0 w 2383530"/>
                <a:gd name="connsiteY11" fmla="*/ 1006488 h 1207790"/>
                <a:gd name="connsiteX12" fmla="*/ 0 w 2383530"/>
                <a:gd name="connsiteY12" fmla="*/ 201302 h 120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83530" h="1207790">
                  <a:moveTo>
                    <a:pt x="0" y="201302"/>
                  </a:moveTo>
                  <a:cubicBezTo>
                    <a:pt x="0" y="147913"/>
                    <a:pt x="21209" y="96711"/>
                    <a:pt x="58960" y="58960"/>
                  </a:cubicBezTo>
                  <a:cubicBezTo>
                    <a:pt x="96712" y="21209"/>
                    <a:pt x="147914" y="0"/>
                    <a:pt x="201302" y="0"/>
                  </a:cubicBezTo>
                  <a:lnTo>
                    <a:pt x="2182228" y="0"/>
                  </a:lnTo>
                  <a:cubicBezTo>
                    <a:pt x="2235617" y="0"/>
                    <a:pt x="2286819" y="21209"/>
                    <a:pt x="2324570" y="58960"/>
                  </a:cubicBezTo>
                  <a:cubicBezTo>
                    <a:pt x="2362321" y="96712"/>
                    <a:pt x="2383530" y="147914"/>
                    <a:pt x="2383530" y="201302"/>
                  </a:cubicBezTo>
                  <a:lnTo>
                    <a:pt x="2383530" y="1006488"/>
                  </a:lnTo>
                  <a:cubicBezTo>
                    <a:pt x="2383530" y="1059877"/>
                    <a:pt x="2362321" y="1111079"/>
                    <a:pt x="2324570" y="1148830"/>
                  </a:cubicBezTo>
                  <a:cubicBezTo>
                    <a:pt x="2286819" y="1186581"/>
                    <a:pt x="2235617" y="1207790"/>
                    <a:pt x="2182228" y="1207790"/>
                  </a:cubicBezTo>
                  <a:lnTo>
                    <a:pt x="201302" y="1207790"/>
                  </a:lnTo>
                  <a:cubicBezTo>
                    <a:pt x="147913" y="1207790"/>
                    <a:pt x="96711" y="1186581"/>
                    <a:pt x="58960" y="1148830"/>
                  </a:cubicBezTo>
                  <a:cubicBezTo>
                    <a:pt x="21209" y="1111079"/>
                    <a:pt x="0" y="1059877"/>
                    <a:pt x="0" y="1006488"/>
                  </a:cubicBezTo>
                  <a:lnTo>
                    <a:pt x="0" y="2013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0879" tIns="119919" rIns="180879" bIns="119919" spcCol="1270" anchor="ctr"/>
            <a:lstStyle/>
            <a:p>
              <a:pPr algn="ctr" defTabSz="1422400">
                <a:lnSpc>
                  <a:spcPct val="90000"/>
                </a:lnSpc>
                <a:spcAft>
                  <a:spcPct val="35000"/>
                </a:spcAft>
                <a:defRPr/>
              </a:pPr>
              <a:r>
                <a:rPr lang="en-US" sz="3200" dirty="0" smtClean="0">
                  <a:solidFill>
                    <a:schemeClr val="bg1"/>
                  </a:solidFill>
                </a:rPr>
                <a:t>TCP</a:t>
              </a:r>
              <a:br>
                <a:rPr lang="en-US" sz="3200" dirty="0" smtClean="0">
                  <a:solidFill>
                    <a:schemeClr val="bg1"/>
                  </a:solidFill>
                </a:rPr>
              </a:br>
              <a:r>
                <a:rPr lang="en-US" sz="3200" dirty="0" smtClean="0">
                  <a:solidFill>
                    <a:schemeClr val="bg1"/>
                  </a:solidFill>
                </a:rPr>
                <a:t>Wrappers</a:t>
              </a:r>
              <a:endParaRPr lang="en-US" sz="3200" dirty="0">
                <a:solidFill>
                  <a:schemeClr val="bg1"/>
                </a:solidFill>
              </a:endParaRPr>
            </a:p>
          </p:txBody>
        </p:sp>
      </p:grpSp>
    </p:spTree>
    <p:extLst>
      <p:ext uri="{BB962C8B-B14F-4D97-AF65-F5344CB8AC3E}">
        <p14:creationId xmlns:p14="http://schemas.microsoft.com/office/powerpoint/2010/main" val="31002850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CONTEXTS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727021076"/>
              </p:ext>
            </p:extLst>
          </p:nvPr>
        </p:nvGraphicFramePr>
        <p:xfrm>
          <a:off x="539750" y="1295400"/>
          <a:ext cx="8299451" cy="4663440"/>
        </p:xfrm>
        <a:graphic>
          <a:graphicData uri="http://schemas.openxmlformats.org/drawingml/2006/table">
            <a:tbl>
              <a:tblPr firstRow="1" bandRow="1">
                <a:tableStyleId>{5C22544A-7EE6-4342-B048-85BDC9FD1C3A}</a:tableStyleId>
              </a:tblPr>
              <a:tblGrid>
                <a:gridCol w="2704895"/>
                <a:gridCol w="2949678"/>
                <a:gridCol w="2644878"/>
              </a:tblGrid>
              <a:tr h="370840">
                <a:tc>
                  <a:txBody>
                    <a:bodyPr/>
                    <a:lstStyle/>
                    <a:p>
                      <a:pPr algn="ctr"/>
                      <a:r>
                        <a:rPr lang="en-US" sz="2400" dirty="0" smtClean="0"/>
                        <a:t>Firewall</a:t>
                      </a:r>
                    </a:p>
                  </a:txBody>
                  <a:tcPr/>
                </a:tc>
                <a:tc>
                  <a:txBody>
                    <a:bodyPr/>
                    <a:lstStyle/>
                    <a:p>
                      <a:pPr algn="ctr"/>
                      <a:r>
                        <a:rPr lang="en-US" sz="2400" dirty="0" smtClean="0"/>
                        <a:t>TCP Wrapper</a:t>
                      </a:r>
                    </a:p>
                  </a:txBody>
                  <a:tcPr/>
                </a:tc>
                <a:tc>
                  <a:txBody>
                    <a:bodyPr/>
                    <a:lstStyle/>
                    <a:p>
                      <a:pPr algn="ctr"/>
                      <a:r>
                        <a:rPr lang="en-US" sz="2400" dirty="0" err="1" smtClean="0"/>
                        <a:t>SELinux</a:t>
                      </a:r>
                      <a:endParaRPr lang="en-US" sz="2400" dirty="0" smtClean="0"/>
                    </a:p>
                  </a:txBody>
                  <a:tcPr/>
                </a:tc>
              </a:tr>
              <a:tr h="370840">
                <a:tc>
                  <a:txBody>
                    <a:bodyPr/>
                    <a:lstStyle/>
                    <a:p>
                      <a:r>
                        <a:rPr lang="en-US" sz="2200" dirty="0" smtClean="0"/>
                        <a:t>Protects against unauthorized traffic</a:t>
                      </a:r>
                    </a:p>
                  </a:txBody>
                  <a:tcPr/>
                </a:tc>
                <a:tc>
                  <a:txBody>
                    <a:bodyPr/>
                    <a:lstStyle/>
                    <a:p>
                      <a:r>
                        <a:rPr lang="en-US" sz="2200" dirty="0" smtClean="0"/>
                        <a:t>Performs specific actions based on a network service running under the </a:t>
                      </a:r>
                      <a:r>
                        <a:rPr lang="en-US" sz="2200" dirty="0" err="1" smtClean="0"/>
                        <a:t>xinetd</a:t>
                      </a:r>
                      <a:r>
                        <a:rPr lang="en-US" sz="2200" dirty="0" smtClean="0"/>
                        <a:t> super server</a:t>
                      </a:r>
                    </a:p>
                  </a:txBody>
                  <a:tcPr/>
                </a:tc>
                <a:tc>
                  <a:txBody>
                    <a:bodyPr/>
                    <a:lstStyle/>
                    <a:p>
                      <a:r>
                        <a:rPr lang="en-US" sz="2200" dirty="0" smtClean="0"/>
                        <a:t>Protects the network service from unauthorized access based on the subject, such as users, applications, or files </a:t>
                      </a:r>
                    </a:p>
                  </a:txBody>
                  <a:tcPr/>
                </a:tc>
              </a:tr>
              <a:tr h="370840">
                <a:tc>
                  <a:txBody>
                    <a:bodyPr/>
                    <a:lstStyle/>
                    <a:p>
                      <a:r>
                        <a:rPr lang="en-US" sz="2200" dirty="0" smtClean="0"/>
                        <a:t>Allows access to FTP from local traffic only</a:t>
                      </a:r>
                    </a:p>
                  </a:txBody>
                  <a:tcPr/>
                </a:tc>
                <a:tc>
                  <a:txBody>
                    <a:bodyPr/>
                    <a:lstStyle/>
                    <a:p>
                      <a:r>
                        <a:rPr lang="en-US" sz="2200" dirty="0" smtClean="0"/>
                        <a:t>Sends an e-mail to the administrator when access is granted during non-business hours</a:t>
                      </a:r>
                    </a:p>
                  </a:txBody>
                  <a:tcPr/>
                </a:tc>
                <a:tc>
                  <a:txBody>
                    <a:bodyPr/>
                    <a:lstStyle/>
                    <a:p>
                      <a:r>
                        <a:rPr lang="en-US" sz="2200" dirty="0" smtClean="0"/>
                        <a:t>Denies access to home directories to logged-in users </a:t>
                      </a:r>
                    </a:p>
                  </a:txBody>
                  <a:tcPr/>
                </a:tc>
              </a:tr>
            </a:tbl>
          </a:graphicData>
        </a:graphic>
      </p:graphicFrame>
      <p:sp>
        <p:nvSpPr>
          <p:cNvPr id="18452" name="Title 1"/>
          <p:cNvSpPr>
            <a:spLocks noGrp="1"/>
          </p:cNvSpPr>
          <p:nvPr>
            <p:ph type="title"/>
          </p:nvPr>
        </p:nvSpPr>
        <p:spPr>
          <a:xfrm>
            <a:off x="539750" y="304800"/>
            <a:ext cx="8299450" cy="476250"/>
          </a:xfrm>
        </p:spPr>
        <p:txBody>
          <a:bodyPr/>
          <a:lstStyle/>
          <a:p>
            <a:r>
              <a:rPr lang="en-US" sz="4000" smtClean="0">
                <a:solidFill>
                  <a:schemeClr val="tx2"/>
                </a:solidFill>
              </a:rPr>
              <a:t>Layered Security for FTP Access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RATIONALE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9750" y="304800"/>
            <a:ext cx="8299450" cy="476250"/>
          </a:xfrm>
        </p:spPr>
        <p:txBody>
          <a:bodyPr/>
          <a:lstStyle/>
          <a:p>
            <a:r>
              <a:rPr lang="en-US" sz="4000" smtClean="0">
                <a:solidFill>
                  <a:schemeClr val="tx2"/>
                </a:solidFill>
              </a:rPr>
              <a:t>Importance of Firewalls</a:t>
            </a:r>
          </a:p>
        </p:txBody>
      </p:sp>
      <p:sp>
        <p:nvSpPr>
          <p:cNvPr id="20483" name="Content Placeholder 2"/>
          <p:cNvSpPr>
            <a:spLocks noGrp="1"/>
          </p:cNvSpPr>
          <p:nvPr>
            <p:ph idx="1"/>
          </p:nvPr>
        </p:nvSpPr>
        <p:spPr>
          <a:xfrm>
            <a:off x="539750" y="1364776"/>
            <a:ext cx="8299450" cy="4356574"/>
          </a:xfrm>
        </p:spPr>
        <p:txBody>
          <a:bodyPr/>
          <a:lstStyle/>
          <a:p>
            <a:r>
              <a:rPr lang="en-US" sz="3200" dirty="0" smtClean="0"/>
              <a:t>Can be enabled on bastion hosts in addition to existing network firewalls</a:t>
            </a:r>
          </a:p>
          <a:p>
            <a:r>
              <a:rPr lang="en-US" sz="3200" dirty="0" smtClean="0"/>
              <a:t>Provide a layer of security at the network layer to restrict unauthorized traffic</a:t>
            </a:r>
          </a:p>
          <a:p>
            <a:r>
              <a:rPr lang="en-US" sz="3200" dirty="0" smtClean="0"/>
              <a:t>Can protect bastion hosts from malicious local network traffic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9750" y="304800"/>
            <a:ext cx="8299450" cy="476250"/>
          </a:xfrm>
        </p:spPr>
        <p:txBody>
          <a:bodyPr/>
          <a:lstStyle/>
          <a:p>
            <a:r>
              <a:rPr lang="en-US" sz="4000" smtClean="0">
                <a:solidFill>
                  <a:schemeClr val="tx2"/>
                </a:solidFill>
              </a:rPr>
              <a:t>Importance of TCP Wrappers</a:t>
            </a:r>
          </a:p>
        </p:txBody>
      </p:sp>
      <p:sp>
        <p:nvSpPr>
          <p:cNvPr id="21507" name="Content Placeholder 2"/>
          <p:cNvSpPr>
            <a:spLocks noGrp="1"/>
          </p:cNvSpPr>
          <p:nvPr>
            <p:ph idx="1"/>
          </p:nvPr>
        </p:nvSpPr>
        <p:spPr>
          <a:xfrm>
            <a:off x="539750" y="1364776"/>
            <a:ext cx="8299450" cy="4356574"/>
          </a:xfrm>
        </p:spPr>
        <p:txBody>
          <a:bodyPr/>
          <a:lstStyle/>
          <a:p>
            <a:r>
              <a:rPr lang="en-US" sz="3200" dirty="0" smtClean="0"/>
              <a:t>Adds a layer of security in addition to firewalls </a:t>
            </a:r>
          </a:p>
          <a:p>
            <a:r>
              <a:rPr lang="en-US" sz="3200" dirty="0" smtClean="0"/>
              <a:t>Can allow and restrict access to an application based on domain name and time of the day</a:t>
            </a:r>
          </a:p>
          <a:p>
            <a:r>
              <a:rPr lang="en-US" sz="3200" dirty="0" smtClean="0"/>
              <a:t>Can spawn processes such as e-mail and logging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539750" y="301625"/>
            <a:ext cx="8299450" cy="990600"/>
          </a:xfrm>
        </p:spPr>
        <p:txBody>
          <a:bodyPr/>
          <a:lstStyle/>
          <a:p>
            <a:r>
              <a:rPr lang="en-US" sz="4000" dirty="0" smtClean="0">
                <a:ea typeface="ＭＳ Ｐゴシック" pitchFamily="106" charset="-128"/>
              </a:rPr>
              <a:t>Summary</a:t>
            </a:r>
          </a:p>
        </p:txBody>
      </p:sp>
      <p:sp>
        <p:nvSpPr>
          <p:cNvPr id="22531" name="Content Placeholder 4"/>
          <p:cNvSpPr>
            <a:spLocks/>
          </p:cNvSpPr>
          <p:nvPr/>
        </p:nvSpPr>
        <p:spPr bwMode="auto">
          <a:xfrm>
            <a:off x="539750" y="1405719"/>
            <a:ext cx="8299450" cy="4312456"/>
          </a:xfrm>
          <a:prstGeom prst="rect">
            <a:avLst/>
          </a:prstGeom>
          <a:noFill/>
          <a:ln w="9525">
            <a:noFill/>
            <a:miter lim="800000"/>
            <a:headEnd/>
            <a:tailEnd/>
          </a:ln>
        </p:spPr>
        <p:txBody>
          <a:bodyPr/>
          <a:lstStyle/>
          <a:p>
            <a:pPr marL="236538" lvl="1" indent="-233363" eaLnBrk="0" hangingPunct="0">
              <a:spcBef>
                <a:spcPct val="20000"/>
              </a:spcBef>
              <a:buClr>
                <a:srgbClr val="ED6E2E"/>
              </a:buClr>
              <a:buFont typeface="Wingdings" pitchFamily="2" charset="2"/>
              <a:buChar char="§"/>
            </a:pPr>
            <a:r>
              <a:rPr lang="en-US" sz="3200" dirty="0" err="1" smtClean="0"/>
              <a:t>SELinux</a:t>
            </a:r>
            <a:r>
              <a:rPr lang="en-US" sz="3200" dirty="0" smtClean="0"/>
              <a:t> </a:t>
            </a:r>
            <a:r>
              <a:rPr lang="en-US" sz="3200" dirty="0"/>
              <a:t>and its commands</a:t>
            </a:r>
          </a:p>
          <a:p>
            <a:pPr marL="236538" lvl="1" indent="-233363" eaLnBrk="0" hangingPunct="0">
              <a:spcBef>
                <a:spcPct val="20000"/>
              </a:spcBef>
              <a:buClr>
                <a:srgbClr val="ED6E2E"/>
              </a:buClr>
              <a:buFont typeface="Wingdings" pitchFamily="2" charset="2"/>
              <a:buChar char="§"/>
            </a:pPr>
            <a:r>
              <a:rPr lang="en-US" sz="3200" dirty="0"/>
              <a:t>Firewall and TCP Wrappers and their importance</a:t>
            </a:r>
          </a:p>
          <a:p>
            <a:pPr marL="236538" lvl="1" indent="-233363" eaLnBrk="0" hangingPunct="0">
              <a:spcBef>
                <a:spcPct val="20000"/>
              </a:spcBef>
              <a:buClr>
                <a:srgbClr val="ED6E2E"/>
              </a:buClr>
              <a:buFont typeface="Wingdings" pitchFamily="2" charset="2"/>
              <a:buChar char="§"/>
            </a:pPr>
            <a:r>
              <a:rPr lang="en-US" sz="3200" dirty="0"/>
              <a:t>Process of designing a firewall by using </a:t>
            </a:r>
            <a:r>
              <a:rPr lang="en-US" sz="3200" dirty="0" err="1"/>
              <a:t>iptables</a:t>
            </a:r>
            <a:r>
              <a:rPr lang="en-US" sz="3200" dirty="0"/>
              <a:t> and creating TCP Wrapper rules</a:t>
            </a:r>
          </a:p>
          <a:p>
            <a:pPr marL="236538" lvl="1" indent="-233363" eaLnBrk="0" hangingPunct="0">
              <a:spcBef>
                <a:spcPct val="20000"/>
              </a:spcBef>
              <a:buClr>
                <a:srgbClr val="ED6E2E"/>
              </a:buClr>
              <a:buFont typeface="Wingdings" pitchFamily="2" charset="2"/>
              <a:buChar char="§"/>
            </a:pPr>
            <a:r>
              <a:rPr lang="en-US" sz="3200" dirty="0"/>
              <a:t>Layered security for FTP access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4000" smtClean="0"/>
              <a:t>Key Concepts</a:t>
            </a:r>
          </a:p>
        </p:txBody>
      </p:sp>
      <p:sp>
        <p:nvSpPr>
          <p:cNvPr id="5123" name="Content Placeholder 2"/>
          <p:cNvSpPr>
            <a:spLocks noGrp="1"/>
          </p:cNvSpPr>
          <p:nvPr>
            <p:ph idx="1"/>
          </p:nvPr>
        </p:nvSpPr>
        <p:spPr>
          <a:xfrm>
            <a:off x="539750" y="1295399"/>
            <a:ext cx="8299450" cy="4194175"/>
          </a:xfrm>
        </p:spPr>
        <p:txBody>
          <a:bodyPr/>
          <a:lstStyle/>
          <a:p>
            <a:r>
              <a:rPr lang="en-US" sz="3200" dirty="0" smtClean="0"/>
              <a:t>Basic layered security concepts of a Linux infrastructure</a:t>
            </a:r>
          </a:p>
          <a:p>
            <a:r>
              <a:rPr lang="en-US" sz="3200" dirty="0" smtClean="0"/>
              <a:t>Firewall with </a:t>
            </a:r>
            <a:r>
              <a:rPr lang="en-US" sz="3200" dirty="0" err="1" smtClean="0"/>
              <a:t>iptables</a:t>
            </a:r>
            <a:r>
              <a:rPr lang="en-US" sz="3200" dirty="0" smtClean="0"/>
              <a:t> </a:t>
            </a:r>
          </a:p>
          <a:p>
            <a:r>
              <a:rPr lang="en-US" sz="3200" dirty="0" smtClean="0"/>
              <a:t>Application layer security with TCP Wrappers </a:t>
            </a:r>
          </a:p>
          <a:p>
            <a:r>
              <a:rPr lang="en-US" sz="3200" dirty="0" smtClean="0"/>
              <a:t>Benefits of mandatory access control (MAC) with </a:t>
            </a:r>
            <a:r>
              <a:rPr lang="en-US" sz="3200" dirty="0" err="1" smtClean="0"/>
              <a:t>SELinux</a:t>
            </a:r>
            <a:endParaRPr lang="en-US" sz="3200" dirty="0" smtClean="0"/>
          </a:p>
          <a:p>
            <a:endParaRPr lang="en-US" sz="32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539750" y="301625"/>
            <a:ext cx="8299450" cy="990600"/>
          </a:xfrm>
        </p:spPr>
        <p:txBody>
          <a:bodyPr/>
          <a:lstStyle/>
          <a:p>
            <a:r>
              <a:rPr lang="en-US" sz="4000" dirty="0" smtClean="0">
                <a:ea typeface="ＭＳ Ｐゴシック" pitchFamily="106" charset="-128"/>
              </a:rPr>
              <a:t>Virtual Lab</a:t>
            </a:r>
          </a:p>
        </p:txBody>
      </p:sp>
      <p:sp>
        <p:nvSpPr>
          <p:cNvPr id="22531" name="Content Placeholder 4"/>
          <p:cNvSpPr>
            <a:spLocks/>
          </p:cNvSpPr>
          <p:nvPr/>
        </p:nvSpPr>
        <p:spPr bwMode="auto">
          <a:xfrm>
            <a:off x="539750" y="1069975"/>
            <a:ext cx="8299450" cy="4648200"/>
          </a:xfrm>
          <a:prstGeom prst="rect">
            <a:avLst/>
          </a:prstGeom>
          <a:noFill/>
          <a:ln w="9525">
            <a:noFill/>
            <a:miter lim="800000"/>
            <a:headEnd/>
            <a:tailEnd/>
          </a:ln>
        </p:spPr>
        <p:txBody>
          <a:bodyPr/>
          <a:lstStyle/>
          <a:p>
            <a:pPr marL="236538" lvl="1" indent="-233363" eaLnBrk="0" hangingPunct="0">
              <a:spcBef>
                <a:spcPct val="20000"/>
              </a:spcBef>
              <a:buClr>
                <a:srgbClr val="ED6E2E"/>
              </a:buClr>
              <a:buFont typeface="Wingdings" pitchFamily="2" charset="2"/>
              <a:buChar char="§"/>
            </a:pPr>
            <a:r>
              <a:rPr lang="en-US" sz="3200" dirty="0" smtClean="0"/>
              <a:t>Hardening Security by Controlling Access </a:t>
            </a:r>
            <a:endParaRPr lang="en-US" sz="3200" dirty="0"/>
          </a:p>
        </p:txBody>
      </p:sp>
    </p:spTree>
    <p:extLst>
      <p:ext uri="{BB962C8B-B14F-4D97-AF65-F5344CB8AC3E}">
        <p14:creationId xmlns:p14="http://schemas.microsoft.com/office/powerpoint/2010/main" val="2031348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CONCEPTS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39750" y="304800"/>
            <a:ext cx="8299450" cy="476250"/>
          </a:xfrm>
        </p:spPr>
        <p:txBody>
          <a:bodyPr/>
          <a:lstStyle/>
          <a:p>
            <a:r>
              <a:rPr lang="en-US" sz="4000" dirty="0" smtClean="0">
                <a:solidFill>
                  <a:schemeClr val="tx2"/>
                </a:solidFill>
              </a:rPr>
              <a:t>Bastion Servers in DMZ</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0" y="899046"/>
            <a:ext cx="4445458" cy="513807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sz="4000" smtClean="0">
                <a:solidFill>
                  <a:schemeClr val="tx2"/>
                </a:solidFill>
              </a:rPr>
              <a:t>Linux Firewall on a Bastion Host</a:t>
            </a:r>
          </a:p>
        </p:txBody>
      </p:sp>
      <p:pic>
        <p:nvPicPr>
          <p:cNvPr id="7171" name="Picture 3"/>
          <p:cNvPicPr>
            <a:picLocks noChangeAspect="1" noChangeArrowheads="1"/>
          </p:cNvPicPr>
          <p:nvPr/>
        </p:nvPicPr>
        <p:blipFill>
          <a:blip r:embed="rId2" cstate="print"/>
          <a:srcRect/>
          <a:stretch>
            <a:fillRect/>
          </a:stretch>
        </p:blipFill>
        <p:spPr bwMode="auto">
          <a:xfrm>
            <a:off x="3505200" y="2798763"/>
            <a:ext cx="838200" cy="969962"/>
          </a:xfrm>
          <a:prstGeom prst="rect">
            <a:avLst/>
          </a:prstGeom>
          <a:noFill/>
          <a:ln w="9525">
            <a:noFill/>
            <a:round/>
            <a:headEnd/>
            <a:tailEnd/>
          </a:ln>
        </p:spPr>
      </p:pic>
      <p:pic>
        <p:nvPicPr>
          <p:cNvPr id="7172" name="Picture 4"/>
          <p:cNvPicPr>
            <a:picLocks noChangeAspect="1" noChangeArrowheads="1"/>
          </p:cNvPicPr>
          <p:nvPr/>
        </p:nvPicPr>
        <p:blipFill>
          <a:blip r:embed="rId3" cstate="print"/>
          <a:srcRect/>
          <a:stretch>
            <a:fillRect/>
          </a:stretch>
        </p:blipFill>
        <p:spPr bwMode="auto">
          <a:xfrm>
            <a:off x="7073900" y="3143250"/>
            <a:ext cx="1028700" cy="858838"/>
          </a:xfrm>
          <a:prstGeom prst="rect">
            <a:avLst/>
          </a:prstGeom>
          <a:noFill/>
          <a:ln w="9525">
            <a:noFill/>
            <a:round/>
            <a:headEnd/>
            <a:tailEnd/>
          </a:ln>
        </p:spPr>
      </p:pic>
      <p:pic>
        <p:nvPicPr>
          <p:cNvPr id="7173" name="Picture 5"/>
          <p:cNvPicPr>
            <a:picLocks noChangeAspect="1" noChangeArrowheads="1"/>
          </p:cNvPicPr>
          <p:nvPr/>
        </p:nvPicPr>
        <p:blipFill>
          <a:blip r:embed="rId4" cstate="print"/>
          <a:srcRect/>
          <a:stretch>
            <a:fillRect/>
          </a:stretch>
        </p:blipFill>
        <p:spPr bwMode="auto">
          <a:xfrm>
            <a:off x="455613" y="2854325"/>
            <a:ext cx="687387" cy="642938"/>
          </a:xfrm>
          <a:prstGeom prst="rect">
            <a:avLst/>
          </a:prstGeom>
          <a:noFill/>
          <a:ln w="9525">
            <a:noFill/>
            <a:round/>
            <a:headEnd/>
            <a:tailEnd/>
          </a:ln>
        </p:spPr>
      </p:pic>
      <p:sp>
        <p:nvSpPr>
          <p:cNvPr id="7174" name="Text Box 6"/>
          <p:cNvSpPr txBox="1">
            <a:spLocks noChangeArrowheads="1"/>
          </p:cNvSpPr>
          <p:nvPr/>
        </p:nvSpPr>
        <p:spPr bwMode="auto">
          <a:xfrm>
            <a:off x="1828800" y="4652963"/>
            <a:ext cx="4632325" cy="639762"/>
          </a:xfrm>
          <a:prstGeom prst="rect">
            <a:avLst/>
          </a:prstGeom>
          <a:noFill/>
          <a:ln w="9525">
            <a:noFill/>
            <a:round/>
            <a:headEnd/>
            <a:tailEnd/>
          </a:ln>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Perimeter firewall allows access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to Ports 80, 443, 22, and 21</a:t>
            </a:r>
          </a:p>
        </p:txBody>
      </p:sp>
      <p:sp>
        <p:nvSpPr>
          <p:cNvPr id="7175" name="Line 7"/>
          <p:cNvSpPr>
            <a:spLocks noChangeShapeType="1"/>
          </p:cNvSpPr>
          <p:nvPr/>
        </p:nvSpPr>
        <p:spPr bwMode="auto">
          <a:xfrm flipV="1">
            <a:off x="3886200" y="3765550"/>
            <a:ext cx="1588" cy="692150"/>
          </a:xfrm>
          <a:prstGeom prst="line">
            <a:avLst/>
          </a:prstGeom>
          <a:noFill/>
          <a:ln w="9360">
            <a:solidFill>
              <a:srgbClr val="000000"/>
            </a:solidFill>
            <a:round/>
            <a:headEnd/>
            <a:tailEnd type="triangle" w="med" len="med"/>
          </a:ln>
        </p:spPr>
        <p:txBody>
          <a:bodyPr/>
          <a:lstStyle/>
          <a:p>
            <a:endParaRPr lang="en-US"/>
          </a:p>
        </p:txBody>
      </p:sp>
      <p:sp>
        <p:nvSpPr>
          <p:cNvPr id="7176" name="Text Box 8"/>
          <p:cNvSpPr txBox="1">
            <a:spLocks noChangeArrowheads="1"/>
          </p:cNvSpPr>
          <p:nvPr/>
        </p:nvSpPr>
        <p:spPr bwMode="auto">
          <a:xfrm>
            <a:off x="5943600" y="1482725"/>
            <a:ext cx="2971800" cy="914400"/>
          </a:xfrm>
          <a:prstGeom prst="rect">
            <a:avLst/>
          </a:prstGeom>
          <a:noFill/>
          <a:ln w="9525">
            <a:noFill/>
            <a:round/>
            <a:headEnd/>
            <a:tailEnd/>
          </a:ln>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Bastion host firewall allows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access only to Ports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80, 443, and 22</a:t>
            </a:r>
          </a:p>
        </p:txBody>
      </p:sp>
      <p:sp>
        <p:nvSpPr>
          <p:cNvPr id="7177" name="Line 9"/>
          <p:cNvSpPr>
            <a:spLocks noChangeShapeType="1"/>
          </p:cNvSpPr>
          <p:nvPr/>
        </p:nvSpPr>
        <p:spPr bwMode="auto">
          <a:xfrm>
            <a:off x="7315200" y="2397125"/>
            <a:ext cx="1588" cy="685800"/>
          </a:xfrm>
          <a:prstGeom prst="line">
            <a:avLst/>
          </a:prstGeom>
          <a:noFill/>
          <a:ln w="9360">
            <a:solidFill>
              <a:srgbClr val="000000"/>
            </a:solidFill>
            <a:round/>
            <a:headEnd/>
            <a:tailEnd type="triangle" w="med" len="med"/>
          </a:ln>
        </p:spPr>
        <p:txBody>
          <a:bodyPr/>
          <a:lstStyle/>
          <a:p>
            <a:endParaRPr lang="en-US"/>
          </a:p>
        </p:txBody>
      </p:sp>
      <p:sp>
        <p:nvSpPr>
          <p:cNvPr id="7178" name="Line 10"/>
          <p:cNvSpPr>
            <a:spLocks noChangeShapeType="1"/>
          </p:cNvSpPr>
          <p:nvPr/>
        </p:nvSpPr>
        <p:spPr bwMode="auto">
          <a:xfrm>
            <a:off x="1143000" y="3082925"/>
            <a:ext cx="6172200" cy="228600"/>
          </a:xfrm>
          <a:prstGeom prst="line">
            <a:avLst/>
          </a:prstGeom>
          <a:noFill/>
          <a:ln w="54720">
            <a:solidFill>
              <a:srgbClr val="008000"/>
            </a:solidFill>
            <a:round/>
            <a:headEnd/>
            <a:tailEnd type="triangle" w="med" len="med"/>
          </a:ln>
        </p:spPr>
        <p:txBody>
          <a:bodyPr/>
          <a:lstStyle/>
          <a:p>
            <a:endParaRPr lang="en-US"/>
          </a:p>
        </p:txBody>
      </p:sp>
      <p:sp>
        <p:nvSpPr>
          <p:cNvPr id="7179" name="Line 11"/>
          <p:cNvSpPr>
            <a:spLocks noChangeShapeType="1"/>
          </p:cNvSpPr>
          <p:nvPr/>
        </p:nvSpPr>
        <p:spPr bwMode="auto">
          <a:xfrm>
            <a:off x="1143000" y="3311525"/>
            <a:ext cx="3200400" cy="228600"/>
          </a:xfrm>
          <a:prstGeom prst="line">
            <a:avLst/>
          </a:prstGeom>
          <a:noFill/>
          <a:ln w="54720">
            <a:solidFill>
              <a:srgbClr val="008000"/>
            </a:solidFill>
            <a:round/>
            <a:headEnd/>
            <a:tailEnd/>
          </a:ln>
        </p:spPr>
        <p:txBody>
          <a:bodyPr/>
          <a:lstStyle/>
          <a:p>
            <a:endParaRPr lang="en-US"/>
          </a:p>
        </p:txBody>
      </p:sp>
      <p:sp>
        <p:nvSpPr>
          <p:cNvPr id="7180" name="Line 12"/>
          <p:cNvSpPr>
            <a:spLocks noChangeShapeType="1"/>
          </p:cNvSpPr>
          <p:nvPr/>
        </p:nvSpPr>
        <p:spPr bwMode="auto">
          <a:xfrm>
            <a:off x="4343400" y="3540125"/>
            <a:ext cx="2743200" cy="1588"/>
          </a:xfrm>
          <a:prstGeom prst="line">
            <a:avLst/>
          </a:prstGeom>
          <a:noFill/>
          <a:ln w="54720">
            <a:solidFill>
              <a:srgbClr val="FF0000"/>
            </a:solidFill>
            <a:round/>
            <a:headEnd/>
            <a:tailEnd type="triangle" w="med" len="med"/>
          </a:ln>
        </p:spPr>
        <p:txBody>
          <a:bodyPr/>
          <a:lstStyle/>
          <a:p>
            <a:endParaRPr lang="en-US"/>
          </a:p>
        </p:txBody>
      </p:sp>
      <p:sp>
        <p:nvSpPr>
          <p:cNvPr id="7181" name="Text Box 13"/>
          <p:cNvSpPr txBox="1">
            <a:spLocks noChangeArrowheads="1"/>
          </p:cNvSpPr>
          <p:nvPr/>
        </p:nvSpPr>
        <p:spPr bwMode="auto">
          <a:xfrm>
            <a:off x="609600" y="1787525"/>
            <a:ext cx="2362200" cy="1066800"/>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Port 80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Hypertext Transfer Protocol (HTTP)</a:t>
            </a:r>
          </a:p>
        </p:txBody>
      </p:sp>
      <p:sp>
        <p:nvSpPr>
          <p:cNvPr id="7182" name="Text Box 14"/>
          <p:cNvSpPr txBox="1">
            <a:spLocks noChangeArrowheads="1"/>
          </p:cNvSpPr>
          <p:nvPr/>
        </p:nvSpPr>
        <p:spPr bwMode="auto">
          <a:xfrm>
            <a:off x="609600" y="3768725"/>
            <a:ext cx="1905000" cy="639763"/>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Port 21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File Transfer Protocol (FTP)</a:t>
            </a:r>
          </a:p>
        </p:txBody>
      </p:sp>
      <p:sp>
        <p:nvSpPr>
          <p:cNvPr id="7183" name="Text Box 15"/>
          <p:cNvSpPr txBox="1">
            <a:spLocks noChangeArrowheads="1"/>
          </p:cNvSpPr>
          <p:nvPr/>
        </p:nvSpPr>
        <p:spPr bwMode="auto">
          <a:xfrm>
            <a:off x="7086600" y="4454525"/>
            <a:ext cx="1143000" cy="1187450"/>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Port 21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access is denied here</a:t>
            </a:r>
          </a:p>
        </p:txBody>
      </p:sp>
      <p:sp>
        <p:nvSpPr>
          <p:cNvPr id="7184" name="Line 16"/>
          <p:cNvSpPr>
            <a:spLocks noChangeShapeType="1"/>
          </p:cNvSpPr>
          <p:nvPr/>
        </p:nvSpPr>
        <p:spPr bwMode="auto">
          <a:xfrm flipH="1" flipV="1">
            <a:off x="7085013" y="3538538"/>
            <a:ext cx="4762" cy="919162"/>
          </a:xfrm>
          <a:prstGeom prst="line">
            <a:avLst/>
          </a:prstGeom>
          <a:noFill/>
          <a:ln w="9360">
            <a:solidFill>
              <a:srgbClr val="000000"/>
            </a:solidFill>
            <a:round/>
            <a:headEnd/>
            <a:tailEnd type="triangle" w="med" len="med"/>
          </a:ln>
        </p:spPr>
        <p:txBody>
          <a:bodyPr/>
          <a:lstStyle/>
          <a:p>
            <a:endParaRPr lang="en-US"/>
          </a:p>
        </p:txBody>
      </p:sp>
      <p:sp>
        <p:nvSpPr>
          <p:cNvPr id="7185" name="Line 17"/>
          <p:cNvSpPr>
            <a:spLocks noChangeShapeType="1"/>
          </p:cNvSpPr>
          <p:nvPr/>
        </p:nvSpPr>
        <p:spPr bwMode="auto">
          <a:xfrm flipV="1">
            <a:off x="1828800" y="3309938"/>
            <a:ext cx="1588" cy="688975"/>
          </a:xfrm>
          <a:prstGeom prst="line">
            <a:avLst/>
          </a:prstGeom>
          <a:noFill/>
          <a:ln w="9525">
            <a:solidFill>
              <a:srgbClr val="000000"/>
            </a:solidFill>
            <a:round/>
            <a:headEnd/>
            <a:tailEnd type="triangle" w="med" len="med"/>
          </a:ln>
        </p:spPr>
        <p:txBody>
          <a:bodyPr/>
          <a:lstStyle/>
          <a:p>
            <a:endParaRPr lang="en-US"/>
          </a:p>
        </p:txBody>
      </p:sp>
      <p:sp>
        <p:nvSpPr>
          <p:cNvPr id="7186" name="Line 18"/>
          <p:cNvSpPr>
            <a:spLocks noChangeShapeType="1"/>
          </p:cNvSpPr>
          <p:nvPr/>
        </p:nvSpPr>
        <p:spPr bwMode="auto">
          <a:xfrm>
            <a:off x="1830388" y="2798763"/>
            <a:ext cx="0" cy="284162"/>
          </a:xfrm>
          <a:prstGeom prst="line">
            <a:avLst/>
          </a:prstGeom>
          <a:noFill/>
          <a:ln w="9525">
            <a:solidFill>
              <a:srgbClr val="00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39750" y="304800"/>
            <a:ext cx="8299450" cy="476250"/>
          </a:xfrm>
        </p:spPr>
        <p:txBody>
          <a:bodyPr/>
          <a:lstStyle/>
          <a:p>
            <a:r>
              <a:rPr lang="en-US" sz="4000" smtClean="0">
                <a:solidFill>
                  <a:schemeClr val="tx2"/>
                </a:solidFill>
              </a:rPr>
              <a:t>Modes of SELinux</a:t>
            </a:r>
          </a:p>
        </p:txBody>
      </p:sp>
      <p:sp>
        <p:nvSpPr>
          <p:cNvPr id="8195" name="Content Placeholder 2"/>
          <p:cNvSpPr>
            <a:spLocks noGrp="1"/>
          </p:cNvSpPr>
          <p:nvPr>
            <p:ph idx="1"/>
          </p:nvPr>
        </p:nvSpPr>
        <p:spPr>
          <a:xfrm>
            <a:off x="539750" y="1405718"/>
            <a:ext cx="8299450" cy="4315631"/>
          </a:xfrm>
        </p:spPr>
        <p:txBody>
          <a:bodyPr/>
          <a:lstStyle/>
          <a:p>
            <a:r>
              <a:rPr lang="en-US" sz="3200" dirty="0" smtClean="0"/>
              <a:t>Disabled</a:t>
            </a:r>
          </a:p>
          <a:p>
            <a:r>
              <a:rPr lang="en-US" sz="3200" dirty="0" smtClean="0"/>
              <a:t>Permissive</a:t>
            </a:r>
          </a:p>
          <a:p>
            <a:r>
              <a:rPr lang="en-US" sz="3200" dirty="0" smtClean="0"/>
              <a:t>Enforcing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39750" y="304800"/>
            <a:ext cx="8299450" cy="476250"/>
          </a:xfrm>
        </p:spPr>
        <p:txBody>
          <a:bodyPr/>
          <a:lstStyle/>
          <a:p>
            <a:r>
              <a:rPr lang="en-US" sz="4000" dirty="0" err="1" smtClean="0">
                <a:solidFill>
                  <a:schemeClr val="tx2"/>
                </a:solidFill>
              </a:rPr>
              <a:t>SELinux</a:t>
            </a:r>
            <a:r>
              <a:rPr lang="en-US" sz="4000" dirty="0" smtClean="0">
                <a:solidFill>
                  <a:schemeClr val="tx2"/>
                </a:solidFill>
              </a:rPr>
              <a:t> Administration Tool</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6517" y="1506683"/>
            <a:ext cx="7657299" cy="4364181"/>
          </a:xfrm>
        </p:spPr>
      </p:pic>
    </p:spTree>
    <p:extLst>
      <p:ext uri="{BB962C8B-B14F-4D97-AF65-F5344CB8AC3E}">
        <p14:creationId xmlns:p14="http://schemas.microsoft.com/office/powerpoint/2010/main" val="3445157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39750" y="304800"/>
            <a:ext cx="8299450" cy="476250"/>
          </a:xfrm>
        </p:spPr>
        <p:txBody>
          <a:bodyPr/>
          <a:lstStyle/>
          <a:p>
            <a:r>
              <a:rPr lang="en-US" sz="4000" smtClean="0">
                <a:solidFill>
                  <a:schemeClr val="tx2"/>
                </a:solidFill>
              </a:rPr>
              <a:t>Common SELinux Commands</a:t>
            </a:r>
          </a:p>
        </p:txBody>
      </p:sp>
      <p:sp>
        <p:nvSpPr>
          <p:cNvPr id="9219" name="Content Placeholder 2"/>
          <p:cNvSpPr>
            <a:spLocks noGrp="1"/>
          </p:cNvSpPr>
          <p:nvPr>
            <p:ph idx="1"/>
          </p:nvPr>
        </p:nvSpPr>
        <p:spPr>
          <a:xfrm>
            <a:off x="539750" y="1269242"/>
            <a:ext cx="8299450" cy="4452108"/>
          </a:xfrm>
        </p:spPr>
        <p:txBody>
          <a:bodyPr/>
          <a:lstStyle/>
          <a:p>
            <a:pPr>
              <a:defRPr/>
            </a:pPr>
            <a:r>
              <a:rPr lang="en-US" sz="3200" dirty="0" err="1" smtClean="0"/>
              <a:t>chcon</a:t>
            </a:r>
            <a:r>
              <a:rPr lang="en-US" sz="3200" dirty="0" smtClean="0"/>
              <a:t>: For changing the security context of a file or files</a:t>
            </a:r>
          </a:p>
          <a:p>
            <a:pPr>
              <a:defRPr/>
            </a:pPr>
            <a:r>
              <a:rPr lang="en-US" sz="3200" dirty="0" smtClean="0"/>
              <a:t>Id -Z: To show the current user context</a:t>
            </a:r>
          </a:p>
          <a:p>
            <a:pPr>
              <a:defRPr/>
            </a:pPr>
            <a:r>
              <a:rPr lang="en-US" sz="3200" dirty="0" err="1" smtClean="0"/>
              <a:t>ls</a:t>
            </a:r>
            <a:r>
              <a:rPr lang="en-US" sz="3200" dirty="0" smtClean="0"/>
              <a:t> -Z: To show the context of a file or files</a:t>
            </a:r>
          </a:p>
          <a:p>
            <a:pPr>
              <a:buFont typeface="Wingdings" pitchFamily="2" charset="2"/>
              <a:buNone/>
              <a:defRPr/>
            </a:pPr>
            <a:endParaRPr lang="en-US" sz="3200" dirty="0" smtClean="0"/>
          </a:p>
          <a:p>
            <a:pPr marL="0" indent="0">
              <a:buFont typeface="Wingdings" pitchFamily="2" charset="2"/>
              <a:buNone/>
              <a:defRPr/>
            </a:pPr>
            <a:r>
              <a:rPr lang="en-US" sz="3200" dirty="0" smtClean="0"/>
              <a:t>Refer to Table 7-2 on pages 203–204 of the textbook for other </a:t>
            </a:r>
            <a:r>
              <a:rPr lang="en-US" sz="3200" dirty="0" err="1" smtClean="0"/>
              <a:t>SELinux</a:t>
            </a:r>
            <a:r>
              <a:rPr lang="en-US" sz="3200" dirty="0" smtClean="0"/>
              <a:t> commands.</a:t>
            </a:r>
          </a:p>
        </p:txBody>
      </p:sp>
    </p:spTree>
    <p:extLst>
      <p:ext uri="{BB962C8B-B14F-4D97-AF65-F5344CB8AC3E}">
        <p14:creationId xmlns:p14="http://schemas.microsoft.com/office/powerpoint/2010/main" val="28111937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2.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3.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796D62B4-670D-4DE1-9E7F-049BCFB07F0C}">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elements/1.1/"/>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22734</TotalTime>
  <Words>777</Words>
  <Application>Microsoft Office PowerPoint</Application>
  <PresentationFormat>On-screen Show (4:3)</PresentationFormat>
  <Paragraphs>129</Paragraphs>
  <Slides>30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ＭＳ Ｐゴシック</vt:lpstr>
      <vt:lpstr>Arial</vt:lpstr>
      <vt:lpstr>Lucida Sans Unicode</vt:lpstr>
      <vt:lpstr>Times</vt:lpstr>
      <vt:lpstr>Times New Roman</vt:lpstr>
      <vt:lpstr>Wingdings</vt:lpstr>
      <vt:lpstr>Blank Presentation</vt:lpstr>
      <vt:lpstr>PowerPoint Presentation</vt:lpstr>
      <vt:lpstr>Learning Objective</vt:lpstr>
      <vt:lpstr>Key Concepts</vt:lpstr>
      <vt:lpstr> DISCOVER: CONCEPTS</vt:lpstr>
      <vt:lpstr>Bastion Servers in DMZ</vt:lpstr>
      <vt:lpstr>Linux Firewall on a Bastion Host</vt:lpstr>
      <vt:lpstr>Modes of SELinux</vt:lpstr>
      <vt:lpstr>SELinux Administration Tool</vt:lpstr>
      <vt:lpstr>Common SELinux Commands</vt:lpstr>
      <vt:lpstr>SELinux Troubleshooter</vt:lpstr>
      <vt:lpstr>An AppArmor Configuration Tool</vt:lpstr>
      <vt:lpstr> DISCOVER: PROCESS</vt:lpstr>
      <vt:lpstr>Designing a Firewall</vt:lpstr>
      <vt:lpstr>Creating TCP Wrapper Rules</vt:lpstr>
      <vt:lpstr>Creating TCP Wrapper Rules (Continued)</vt:lpstr>
      <vt:lpstr>Creating TCP Wrapper Rules (Continued)</vt:lpstr>
      <vt:lpstr> DISCOVER: ROLES</vt:lpstr>
      <vt:lpstr>Firewalls</vt:lpstr>
      <vt:lpstr>Firewall Rules from /etc/sysconfig/iptables</vt:lpstr>
      <vt:lpstr>GUI Security Level Configuration Tool</vt:lpstr>
      <vt:lpstr>Console-based Security Level Configuration Tool</vt:lpstr>
      <vt:lpstr>GNOME Uncomplicated Firewall (Gufw) Tool</vt:lpstr>
      <vt:lpstr>TCP Wrappers</vt:lpstr>
      <vt:lpstr> DISCOVER: CONTEXTS</vt:lpstr>
      <vt:lpstr>Layered Security for FTP Access</vt:lpstr>
      <vt:lpstr> DISCOVER: RATIONALE</vt:lpstr>
      <vt:lpstr>Importance of Firewalls</vt:lpstr>
      <vt:lpstr>Importance of TCP Wrappers</vt:lpstr>
      <vt:lpstr>Summary</vt:lpstr>
      <vt:lpstr>Virtual 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Alamofire13</dc:creator>
  <cp:lastModifiedBy>Kimberly Lindros</cp:lastModifiedBy>
  <cp:revision>3141</cp:revision>
  <cp:lastPrinted>2008-07-07T18:08:55Z</cp:lastPrinted>
  <dcterms:created xsi:type="dcterms:W3CDTF">2010-11-29T20:27:10Z</dcterms:created>
  <dcterms:modified xsi:type="dcterms:W3CDTF">2014-08-26T00:42:28Z</dcterms:modified>
</cp:coreProperties>
</file>