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40"/>
  </p:notesMasterIdLst>
  <p:handoutMasterIdLst>
    <p:handoutMasterId r:id="rId41"/>
  </p:handoutMasterIdLst>
  <p:sldIdLst>
    <p:sldId id="1507" r:id="rId6"/>
    <p:sldId id="1514" r:id="rId7"/>
    <p:sldId id="1512" r:id="rId8"/>
    <p:sldId id="1508" r:id="rId9"/>
    <p:sldId id="1517" r:id="rId10"/>
    <p:sldId id="1522" r:id="rId11"/>
    <p:sldId id="1523" r:id="rId12"/>
    <p:sldId id="1526" r:id="rId13"/>
    <p:sldId id="1527" r:id="rId14"/>
    <p:sldId id="1555" r:id="rId15"/>
    <p:sldId id="1529" r:id="rId16"/>
    <p:sldId id="1530" r:id="rId17"/>
    <p:sldId id="1534" r:id="rId18"/>
    <p:sldId id="1535" r:id="rId19"/>
    <p:sldId id="1536" r:id="rId20"/>
    <p:sldId id="1537" r:id="rId21"/>
    <p:sldId id="1521" r:id="rId22"/>
    <p:sldId id="1539" r:id="rId23"/>
    <p:sldId id="1554" r:id="rId24"/>
    <p:sldId id="1540" r:id="rId25"/>
    <p:sldId id="1519" r:id="rId26"/>
    <p:sldId id="1541" r:id="rId27"/>
    <p:sldId id="1531" r:id="rId28"/>
    <p:sldId id="1542" r:id="rId29"/>
    <p:sldId id="1543" r:id="rId30"/>
    <p:sldId id="1532" r:id="rId31"/>
    <p:sldId id="1533" r:id="rId32"/>
    <p:sldId id="1549" r:id="rId33"/>
    <p:sldId id="1550" r:id="rId34"/>
    <p:sldId id="1516" r:id="rId35"/>
    <p:sldId id="1557" r:id="rId36"/>
    <p:sldId id="1551" r:id="rId37"/>
    <p:sldId id="1552" r:id="rId38"/>
    <p:sldId id="1553" r:id="rId39"/>
  </p:sldIdLst>
  <p:sldSz cx="9144000" cy="6858000" type="screen4x3"/>
  <p:notesSz cx="7010400" cy="9296400"/>
  <p:custDataLst>
    <p:tags r:id="rId4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306" autoAdjust="0"/>
    <p:restoredTop sz="95382" autoAdjust="0"/>
  </p:normalViewPr>
  <p:slideViewPr>
    <p:cSldViewPr snapToGrid="0" snapToObjects="1">
      <p:cViewPr varScale="1">
        <p:scale>
          <a:sx n="67" d="100"/>
          <a:sy n="67" d="100"/>
        </p:scale>
        <p:origin x="1404" y="6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90AEB27D-A598-4C35-99F5-F466E74A8C5B}"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8282E696-A640-4474-855C-7334219DDDBE}" type="slidenum">
              <a:rPr lang="en-US"/>
              <a:pPr>
                <a:defRPr/>
              </a:pPr>
              <a:t>‹#›</a:t>
            </a:fld>
            <a:endParaRPr lang="en-US" dirty="0"/>
          </a:p>
        </p:txBody>
      </p:sp>
    </p:spTree>
    <p:extLst>
      <p:ext uri="{BB962C8B-B14F-4D97-AF65-F5344CB8AC3E}">
        <p14:creationId xmlns:p14="http://schemas.microsoft.com/office/powerpoint/2010/main" val="2673987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F9E63A56-69EA-4B81-881F-59FD0575CB78}" type="datetime1">
              <a:rPr lang="en-US"/>
              <a:pPr>
                <a:defRPr/>
              </a:pPr>
              <a:t>8/25/2014</a:t>
            </a:fld>
            <a:endParaRPr lang="en-US" dirty="0"/>
          </a:p>
        </p:txBody>
      </p:sp>
      <p:sp>
        <p:nvSpPr>
          <p:cNvPr id="317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3F617F27-1A0D-488A-88BC-B1A00821235D}" type="slidenum">
              <a:rPr lang="en-US"/>
              <a:pPr>
                <a:defRPr/>
              </a:pPr>
              <a:t>‹#›</a:t>
            </a:fld>
            <a:endParaRPr lang="en-US" dirty="0"/>
          </a:p>
        </p:txBody>
      </p:sp>
    </p:spTree>
    <p:extLst>
      <p:ext uri="{BB962C8B-B14F-4D97-AF65-F5344CB8AC3E}">
        <p14:creationId xmlns:p14="http://schemas.microsoft.com/office/powerpoint/2010/main" val="161640733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defTabSz="931863"/>
            <a:fld id="{894CA46B-87E7-4C8E-9FBF-F5F4FAE5AC61}" type="slidenum">
              <a:rPr lang="en-US" smtClean="0"/>
              <a:pPr defTabSz="931863"/>
              <a:t>1</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95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charset="0"/>
            </a:endParaRPr>
          </a:p>
        </p:txBody>
      </p:sp>
      <p:sp>
        <p:nvSpPr>
          <p:cNvPr id="33796" name="Slide Number Placeholder 3"/>
          <p:cNvSpPr>
            <a:spLocks noGrp="1"/>
          </p:cNvSpPr>
          <p:nvPr>
            <p:ph type="sldNum" sz="quarter" idx="5"/>
          </p:nvPr>
        </p:nvSpPr>
        <p:spPr>
          <a:noFill/>
        </p:spPr>
        <p:txBody>
          <a:bodyPr/>
          <a:lstStyle/>
          <a:p>
            <a:pPr defTabSz="931863"/>
            <a:fld id="{D1C88B13-62C9-4E78-B787-3C64394F6601}" type="slidenum">
              <a:rPr lang="en-US" smtClean="0">
                <a:latin typeface="Arial" charset="0"/>
              </a:rPr>
              <a:pPr defTabSz="931863"/>
              <a:t>2</a:t>
            </a:fld>
            <a:endParaRPr lang="en-US" smtClean="0">
              <a:latin typeface="Arial" charset="0"/>
            </a:endParaRPr>
          </a:p>
        </p:txBody>
      </p:sp>
    </p:spTree>
    <p:extLst>
      <p:ext uri="{BB962C8B-B14F-4D97-AF65-F5344CB8AC3E}">
        <p14:creationId xmlns:p14="http://schemas.microsoft.com/office/powerpoint/2010/main" val="421381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Lucida Sans Unicode" pitchFamily="32" charset="0"/>
                <a:cs typeface="Lucida Sans Unicode" pitchFamily="32" charset="0"/>
              </a:rPr>
              <a:t>Applying a patch to a custom kernel requires compiling the kernel again but this time with the new patch. The patch should be placed where the Linux source tree is located, which is usually in the /usr/src/linux directory.</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ea typeface="Lucida Sans Unicode" pitchFamily="32" charset="0"/>
              <a:cs typeface="Lucida Sans Unicode" pitchFamily="32" charset="0"/>
            </a:endParaRP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ea typeface="Lucida Sans Unicode" pitchFamily="32" charset="0"/>
                <a:cs typeface="Lucida Sans Unicode" pitchFamily="32" charset="0"/>
              </a:rPr>
              <a:t>Applying a kernel patch to a binary kernel that is part of a distribution</a:t>
            </a:r>
            <a:r>
              <a:rPr lang="en-US" smtClean="0">
                <a:ea typeface="Lucida Sans Unicode" pitchFamily="32" charset="0"/>
                <a:cs typeface="Lucida Sans Unicode" pitchFamily="32" charset="0"/>
              </a:rPr>
              <a:t>:</a:t>
            </a:r>
            <a:r>
              <a:rPr lang="en-US" b="1" smtClean="0">
                <a:ea typeface="Lucida Sans Unicode" pitchFamily="32" charset="0"/>
                <a:cs typeface="Lucida Sans Unicode" pitchFamily="32" charset="0"/>
              </a:rPr>
              <a:t> </a:t>
            </a:r>
            <a:r>
              <a:rPr lang="en-US" smtClean="0">
                <a:ea typeface="Lucida Sans Unicode" pitchFamily="32" charset="0"/>
                <a:cs typeface="Lucida Sans Unicode" pitchFamily="32" charset="0"/>
              </a:rPr>
              <a:t>The package management software usually takes care of this process. Once the software applies and updates the patch, a new kernel version is placed in the /boot directory and an option to boot from it is added in the GRUB menu. The older kernel version is purposely left intact and should </a:t>
            </a:r>
            <a:r>
              <a:rPr lang="en-US" b="1" smtClean="0">
                <a:ea typeface="Lucida Sans Unicode" pitchFamily="32" charset="0"/>
                <a:cs typeface="Lucida Sans Unicode" pitchFamily="32" charset="0"/>
              </a:rPr>
              <a:t>NOT</a:t>
            </a:r>
            <a:r>
              <a:rPr lang="en-US" smtClean="0">
                <a:ea typeface="Lucida Sans Unicode" pitchFamily="32" charset="0"/>
                <a:cs typeface="Lucida Sans Unicode" pitchFamily="32" charset="0"/>
              </a:rPr>
              <a:t> be removed until the new patch starts working as expected, which could take several weeks or months.</a:t>
            </a:r>
          </a:p>
        </p:txBody>
      </p:sp>
      <p:sp>
        <p:nvSpPr>
          <p:cNvPr id="34820" name="Date Placeholder 3"/>
          <p:cNvSpPr>
            <a:spLocks noGrp="1"/>
          </p:cNvSpPr>
          <p:nvPr>
            <p:ph type="dt" sz="quarter" idx="1"/>
          </p:nvPr>
        </p:nvSpPr>
        <p:spPr>
          <a:noFill/>
        </p:spPr>
        <p:txBody>
          <a:bodyPr/>
          <a:lstStyle/>
          <a:p>
            <a:pPr defTabSz="931863"/>
            <a:fld id="{79EDBCCC-7965-44FF-B497-789CEB12F56E}" type="datetime1">
              <a:rPr lang="en-US" smtClean="0"/>
              <a:pPr defTabSz="931863"/>
              <a:t>8/25/2014</a:t>
            </a:fld>
            <a:endParaRPr lang="en-US" smtClean="0"/>
          </a:p>
        </p:txBody>
      </p:sp>
      <p:sp>
        <p:nvSpPr>
          <p:cNvPr id="34821" name="Footer Placeholder 4"/>
          <p:cNvSpPr>
            <a:spLocks noGrp="1"/>
          </p:cNvSpPr>
          <p:nvPr>
            <p:ph type="ftr" sz="quarter" idx="4"/>
          </p:nvPr>
        </p:nvSpPr>
        <p:spPr>
          <a:noFill/>
        </p:spPr>
        <p:txBody>
          <a:bodyPr/>
          <a:lstStyle/>
          <a:p>
            <a:pPr defTabSz="931863"/>
            <a:endParaRPr lang="en-US" smtClean="0"/>
          </a:p>
        </p:txBody>
      </p:sp>
      <p:sp>
        <p:nvSpPr>
          <p:cNvPr id="34822" name="Slide Number Placeholder 5"/>
          <p:cNvSpPr>
            <a:spLocks noGrp="1"/>
          </p:cNvSpPr>
          <p:nvPr>
            <p:ph type="sldNum" sz="quarter" idx="5"/>
          </p:nvPr>
        </p:nvSpPr>
        <p:spPr>
          <a:noFill/>
        </p:spPr>
        <p:txBody>
          <a:bodyPr/>
          <a:lstStyle/>
          <a:p>
            <a:pPr defTabSz="931863"/>
            <a:fld id="{F5E04508-0A93-48B3-AD2F-8DF543795BDC}" type="slidenum">
              <a:rPr lang="en-US" smtClean="0"/>
              <a:pPr defTabSz="931863"/>
              <a:t>13</a:t>
            </a:fld>
            <a:endParaRPr lang="en-US" smtClean="0"/>
          </a:p>
        </p:txBody>
      </p:sp>
    </p:spTree>
    <p:extLst>
      <p:ext uri="{BB962C8B-B14F-4D97-AF65-F5344CB8AC3E}">
        <p14:creationId xmlns:p14="http://schemas.microsoft.com/office/powerpoint/2010/main" val="346812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marL="0" lvl="2"/>
            <a:r>
              <a:rPr lang="en-US" sz="1600" smtClean="0">
                <a:ea typeface="Lucida Sans Unicode" pitchFamily="32" charset="0"/>
                <a:cs typeface="Lucida Sans Unicode" pitchFamily="32" charset="0"/>
              </a:rPr>
              <a:t>If any errors occur when issuing the make menuconfig command, it probably means that the ncurses libraries are not installed on the computer system. </a:t>
            </a:r>
          </a:p>
        </p:txBody>
      </p:sp>
      <p:sp>
        <p:nvSpPr>
          <p:cNvPr id="35844" name="Date Placeholder 3"/>
          <p:cNvSpPr>
            <a:spLocks noGrp="1"/>
          </p:cNvSpPr>
          <p:nvPr>
            <p:ph type="dt" sz="quarter" idx="1"/>
          </p:nvPr>
        </p:nvSpPr>
        <p:spPr>
          <a:noFill/>
        </p:spPr>
        <p:txBody>
          <a:bodyPr/>
          <a:lstStyle/>
          <a:p>
            <a:pPr defTabSz="931863"/>
            <a:fld id="{CAFE9DCA-A819-4507-A5D6-12283C7C455E}" type="datetime1">
              <a:rPr lang="en-US" smtClean="0"/>
              <a:pPr defTabSz="931863"/>
              <a:t>8/25/2014</a:t>
            </a:fld>
            <a:endParaRPr lang="en-US" smtClean="0"/>
          </a:p>
        </p:txBody>
      </p:sp>
      <p:sp>
        <p:nvSpPr>
          <p:cNvPr id="35845" name="Footer Placeholder 4"/>
          <p:cNvSpPr>
            <a:spLocks noGrp="1"/>
          </p:cNvSpPr>
          <p:nvPr>
            <p:ph type="ftr" sz="quarter" idx="4"/>
          </p:nvPr>
        </p:nvSpPr>
        <p:spPr>
          <a:noFill/>
        </p:spPr>
        <p:txBody>
          <a:bodyPr/>
          <a:lstStyle/>
          <a:p>
            <a:pPr defTabSz="931863"/>
            <a:endParaRPr lang="en-US" smtClean="0"/>
          </a:p>
        </p:txBody>
      </p:sp>
      <p:sp>
        <p:nvSpPr>
          <p:cNvPr id="35846" name="Slide Number Placeholder 5"/>
          <p:cNvSpPr>
            <a:spLocks noGrp="1"/>
          </p:cNvSpPr>
          <p:nvPr>
            <p:ph type="sldNum" sz="quarter" idx="5"/>
          </p:nvPr>
        </p:nvSpPr>
        <p:spPr>
          <a:noFill/>
        </p:spPr>
        <p:txBody>
          <a:bodyPr/>
          <a:lstStyle/>
          <a:p>
            <a:pPr defTabSz="931863"/>
            <a:fld id="{5119ABDC-C8FC-44C0-AC3C-75E5CA82071A}" type="slidenum">
              <a:rPr lang="en-US" smtClean="0"/>
              <a:pPr defTabSz="931863"/>
              <a:t>17</a:t>
            </a:fld>
            <a:endParaRPr lang="en-US" smtClean="0"/>
          </a:p>
        </p:txBody>
      </p:sp>
    </p:spTree>
    <p:extLst>
      <p:ext uri="{BB962C8B-B14F-4D97-AF65-F5344CB8AC3E}">
        <p14:creationId xmlns:p14="http://schemas.microsoft.com/office/powerpoint/2010/main" val="24492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delved deeper into the Linux kernel. You learned that the kernel is highly configurable and black-hat hackers are quick to take advantages of mistakes made by less skilled network administrators. You explored configuration options for the stock kernel and even considered the option for building a custom kernel. </a:t>
            </a:r>
          </a:p>
          <a:p>
            <a:r>
              <a:rPr lang="en-US" sz="1200" kern="1200" dirty="0" smtClean="0">
                <a:solidFill>
                  <a:schemeClr val="tx1"/>
                </a:solidFill>
                <a:effectLst/>
                <a:latin typeface="Times New Roman" pitchFamily="18" charset="0"/>
                <a:ea typeface="+mn-ea"/>
                <a:cs typeface="+mn-cs"/>
              </a:rPr>
              <a:t> </a:t>
            </a:r>
          </a:p>
          <a:p>
            <a:r>
              <a:rPr lang="en-US" sz="1200" kern="1200" smtClean="0">
                <a:solidFill>
                  <a:schemeClr val="tx1"/>
                </a:solidFill>
                <a:effectLst/>
                <a:latin typeface="Times New Roman" pitchFamily="18" charset="0"/>
                <a:ea typeface="+mn-ea"/>
                <a:cs typeface="+mn-cs"/>
              </a:rPr>
              <a:t>In this lab, you will view and tune all kernel parameters and discover information regarding the current Loadable Kernel Modules (LKMs) and information about the kernel itself. You will explore the sysctl.conf file and make modifications to system settings. Finally, you also will enable and interpret the results of the lsmod command."</a:t>
            </a:r>
            <a:endParaRPr lang="en-US" dirty="0"/>
          </a:p>
        </p:txBody>
      </p:sp>
      <p:sp>
        <p:nvSpPr>
          <p:cNvPr id="4" name="Date Placeholder 3"/>
          <p:cNvSpPr>
            <a:spLocks noGrp="1"/>
          </p:cNvSpPr>
          <p:nvPr>
            <p:ph type="dt" idx="10"/>
          </p:nvPr>
        </p:nvSpPr>
        <p:spPr/>
        <p:txBody>
          <a:bodyPr/>
          <a:lstStyle/>
          <a:p>
            <a:pPr>
              <a:defRPr/>
            </a:pPr>
            <a:fld id="{F9E63A56-69EA-4B81-881F-59FD0575CB78}"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F617F27-1A0D-488A-88BC-B1A00821235D}" type="slidenum">
              <a:rPr lang="en-US" smtClean="0"/>
              <a:pPr>
                <a:defRPr/>
              </a:pPr>
              <a:t>31</a:t>
            </a:fld>
            <a:endParaRPr lang="en-US" dirty="0"/>
          </a:p>
        </p:txBody>
      </p:sp>
    </p:spTree>
    <p:extLst>
      <p:ext uri="{BB962C8B-B14F-4D97-AF65-F5344CB8AC3E}">
        <p14:creationId xmlns:p14="http://schemas.microsoft.com/office/powerpoint/2010/main" val="99222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4129610" y="6346588"/>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67A2E57A-1197-4944-B8ED-70FB1C21CC9F}"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221"/>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p>
        </p:txBody>
      </p:sp>
      <p:sp>
        <p:nvSpPr>
          <p:cNvPr id="9" name="TextBox 4"/>
          <p:cNvSpPr txBox="1"/>
          <p:nvPr userDrawn="1"/>
        </p:nvSpPr>
        <p:spPr>
          <a:xfrm>
            <a:off x="4102314" y="63962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4010" r:id="rId1"/>
    <p:sldLayoutId id="2147484008" r:id="rId2"/>
    <p:sldLayoutId id="2147484009"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10</a:t>
            </a:r>
          </a:p>
          <a:p>
            <a:pPr algn="ctr"/>
            <a:r>
              <a:rPr lang="en-US" b="1" dirty="0"/>
              <a:t>Kernel Security Risk </a:t>
            </a:r>
            <a:r>
              <a:rPr lang="en-US" b="1" dirty="0" smtClean="0"/>
              <a:t>Mitigation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9750" y="304800"/>
            <a:ext cx="8299450" cy="476250"/>
          </a:xfrm>
        </p:spPr>
        <p:txBody>
          <a:bodyPr/>
          <a:lstStyle/>
          <a:p>
            <a:r>
              <a:rPr lang="en-US" sz="4000" dirty="0">
                <a:solidFill>
                  <a:schemeClr val="tx2"/>
                </a:solidFill>
              </a:rPr>
              <a:t>Kernel Networking Options</a:t>
            </a:r>
            <a:endParaRPr lang="en-US" sz="4000" dirty="0" smtClean="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0036" y="1678601"/>
            <a:ext cx="6498691" cy="3766235"/>
          </a:xfrm>
        </p:spPr>
      </p:pic>
    </p:spTree>
    <p:extLst>
      <p:ext uri="{BB962C8B-B14F-4D97-AF65-F5344CB8AC3E}">
        <p14:creationId xmlns:p14="http://schemas.microsoft.com/office/powerpoint/2010/main" val="72753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799"/>
            <a:ext cx="8299450" cy="1222375"/>
          </a:xfrm>
        </p:spPr>
        <p:txBody>
          <a:bodyPr/>
          <a:lstStyle/>
          <a:p>
            <a:r>
              <a:rPr lang="en-US" sz="4000" dirty="0" smtClean="0">
                <a:solidFill>
                  <a:schemeClr val="tx2"/>
                </a:solidFill>
              </a:rPr>
              <a:t>Linux Kernel Architecture </a:t>
            </a:r>
            <a:r>
              <a:rPr lang="en-US" sz="3200" dirty="0" smtClean="0">
                <a:solidFill>
                  <a:schemeClr val="tx2"/>
                </a:solidFill>
              </a:rPr>
              <a:t>(Continued)</a:t>
            </a:r>
          </a:p>
        </p:txBody>
      </p:sp>
      <p:sp>
        <p:nvSpPr>
          <p:cNvPr id="6147" name="Content Placeholder 2"/>
          <p:cNvSpPr>
            <a:spLocks noGrp="1"/>
          </p:cNvSpPr>
          <p:nvPr>
            <p:ph idx="1"/>
          </p:nvPr>
        </p:nvSpPr>
        <p:spPr>
          <a:xfrm>
            <a:off x="539750" y="1787857"/>
            <a:ext cx="8299450" cy="4387518"/>
          </a:xfrm>
        </p:spPr>
        <p:txBody>
          <a:bodyPr/>
          <a:lstStyle/>
          <a:p>
            <a:pPr>
              <a:buFont typeface="Wingdings" pitchFamily="2" charset="2"/>
              <a:buNone/>
              <a:defRPr/>
            </a:pPr>
            <a:r>
              <a:rPr lang="en-US" sz="3200" b="1" dirty="0" smtClean="0">
                <a:solidFill>
                  <a:srgbClr val="000000"/>
                </a:solidFill>
              </a:rPr>
              <a:t>IPC</a:t>
            </a:r>
          </a:p>
          <a:p>
            <a:pPr marL="233363" lvl="1" indent="-233363">
              <a:buSzTx/>
              <a:buFont typeface="Wingdings" pitchFamily="2" charset="2"/>
              <a:buChar char="§"/>
              <a:defRPr/>
            </a:pPr>
            <a:r>
              <a:rPr lang="en-US" sz="3200" dirty="0" smtClean="0"/>
              <a:t>Sends signals to processes</a:t>
            </a:r>
          </a:p>
          <a:p>
            <a:pPr marL="233363" lvl="1" indent="-233363">
              <a:buSzTx/>
              <a:buFont typeface="Wingdings" pitchFamily="2" charset="2"/>
              <a:buChar char="§"/>
              <a:defRPr/>
            </a:pPr>
            <a:r>
              <a:rPr lang="en-US" sz="3200" dirty="0" smtClean="0"/>
              <a:t>Sends signals in the following ways:</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dirty="0" smtClean="0"/>
              <a:t>Message queues</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dirty="0" smtClean="0"/>
              <a:t>Semaphores </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dirty="0" smtClean="0"/>
              <a:t>Shared memory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304800"/>
            <a:ext cx="8299450" cy="476250"/>
          </a:xfrm>
        </p:spPr>
        <p:txBody>
          <a:bodyPr/>
          <a:lstStyle/>
          <a:p>
            <a:r>
              <a:rPr lang="en-US" sz="4000" smtClean="0">
                <a:solidFill>
                  <a:schemeClr val="tx2"/>
                </a:solidFill>
              </a:rPr>
              <a:t>Patching the Linux Kernel (Version 2.6.35.4 )</a:t>
            </a:r>
          </a:p>
        </p:txBody>
      </p:sp>
      <p:grpSp>
        <p:nvGrpSpPr>
          <p:cNvPr id="14339" name="Group 3"/>
          <p:cNvGrpSpPr>
            <a:grpSpLocks/>
          </p:cNvGrpSpPr>
          <p:nvPr/>
        </p:nvGrpSpPr>
        <p:grpSpPr bwMode="auto">
          <a:xfrm>
            <a:off x="539750" y="1663700"/>
            <a:ext cx="8299450" cy="4371975"/>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1</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13793" tIns="88370" rIns="88370" bIns="88371" spcCol="1270" anchor="ctr"/>
            <a:lstStyle/>
            <a:p>
              <a:pPr marL="0" lvl="1" defTabSz="711200">
                <a:lnSpc>
                  <a:spcPct val="90000"/>
                </a:lnSpc>
                <a:spcAft>
                  <a:spcPct val="15000"/>
                </a:spcAft>
                <a:defRPr/>
              </a:pPr>
              <a:r>
                <a:rPr lang="en-US" sz="2000" dirty="0">
                  <a:solidFill>
                    <a:srgbClr val="000000"/>
                  </a:solidFill>
                </a:rPr>
                <a:t>From the source tree (/</a:t>
              </a:r>
              <a:r>
                <a:rPr lang="en-US" sz="2000" dirty="0" err="1">
                  <a:solidFill>
                    <a:srgbClr val="000000"/>
                  </a:solidFill>
                </a:rPr>
                <a:t>usr</a:t>
              </a:r>
              <a:r>
                <a:rPr lang="en-US" sz="2000" dirty="0">
                  <a:solidFill>
                    <a:srgbClr val="000000"/>
                  </a:solidFill>
                </a:rPr>
                <a:t>/</a:t>
              </a:r>
              <a:r>
                <a:rPr lang="en-US" sz="2000" dirty="0" err="1">
                  <a:solidFill>
                    <a:srgbClr val="000000"/>
                  </a:solidFill>
                </a:rPr>
                <a:t>src</a:t>
              </a:r>
              <a:r>
                <a:rPr lang="en-US" sz="2000" dirty="0">
                  <a:solidFill>
                    <a:srgbClr val="000000"/>
                  </a:solidFill>
                </a:rPr>
                <a:t>/</a:t>
              </a:r>
              <a:r>
                <a:rPr lang="en-US" sz="2000" dirty="0" err="1">
                  <a:solidFill>
                    <a:srgbClr val="000000"/>
                  </a:solidFill>
                </a:rPr>
                <a:t>linux</a:t>
              </a:r>
              <a:r>
                <a:rPr lang="en-US" sz="2000" dirty="0">
                  <a:solidFill>
                    <a:srgbClr val="000000"/>
                  </a:solidFill>
                </a:rPr>
                <a:t>), download the patch from the Internet using the following command:</a:t>
              </a:r>
              <a:endParaRPr lang="en-US" sz="2000" dirty="0"/>
            </a:p>
            <a:p>
              <a:pPr marL="0" lvl="1" defTabSz="711200">
                <a:lnSpc>
                  <a:spcPct val="90000"/>
                </a:lnSpc>
                <a:spcAft>
                  <a:spcPct val="15000"/>
                </a:spcAft>
                <a:defRPr/>
              </a:pPr>
              <a:r>
                <a:rPr lang="en-US" sz="2000" dirty="0">
                  <a:solidFill>
                    <a:srgbClr val="000000"/>
                  </a:solidFill>
                </a:rPr>
                <a:t>[root@is418 </a:t>
              </a:r>
              <a:r>
                <a:rPr lang="en-US" sz="2000" dirty="0" err="1">
                  <a:solidFill>
                    <a:srgbClr val="000000"/>
                  </a:solidFill>
                </a:rPr>
                <a:t>linux</a:t>
              </a:r>
              <a:r>
                <a:rPr lang="en-US" sz="2000" dirty="0">
                  <a:solidFill>
                    <a:srgbClr val="000000"/>
                  </a:solidFill>
                </a:rPr>
                <a:t>]# </a:t>
              </a:r>
              <a:r>
                <a:rPr lang="en-US" sz="2000" dirty="0" err="1">
                  <a:solidFill>
                    <a:srgbClr val="000000"/>
                  </a:solidFill>
                </a:rPr>
                <a:t>wget</a:t>
              </a:r>
              <a:r>
                <a:rPr lang="en-US" sz="2000" dirty="0">
                  <a:solidFill>
                    <a:srgbClr val="000000"/>
                  </a:solidFill>
                </a:rPr>
                <a:t> http://www.kernel.org/pub/linux/kernel/v2.6/patch-2.6.35.4.bz2</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2</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13793" tIns="88370" rIns="88370" bIns="88371" spcCol="1270" anchor="ctr"/>
            <a:lstStyle/>
            <a:p>
              <a:pPr marL="0" lvl="1" defTabSz="711200">
                <a:lnSpc>
                  <a:spcPct val="90000"/>
                </a:lnSpc>
                <a:spcAft>
                  <a:spcPct val="15000"/>
                </a:spcAft>
                <a:defRPr/>
              </a:pPr>
              <a:r>
                <a:rPr lang="en-US" sz="2000" dirty="0">
                  <a:solidFill>
                    <a:srgbClr val="000000"/>
                  </a:solidFill>
                </a:rPr>
                <a:t>Extract the file in the source tree using the following command:</a:t>
              </a:r>
              <a:endParaRPr lang="en-US" sz="2000" dirty="0"/>
            </a:p>
            <a:p>
              <a:pPr marL="0" lvl="1" defTabSz="711200">
                <a:lnSpc>
                  <a:spcPct val="90000"/>
                </a:lnSpc>
                <a:spcAft>
                  <a:spcPct val="15000"/>
                </a:spcAft>
                <a:defRPr/>
              </a:pPr>
              <a:r>
                <a:rPr lang="en-US" sz="2000" dirty="0">
                  <a:solidFill>
                    <a:srgbClr val="000000"/>
                  </a:solidFill>
                </a:rPr>
                <a:t>[root@is418 </a:t>
              </a:r>
              <a:r>
                <a:rPr lang="en-US" sz="2000" dirty="0" err="1">
                  <a:solidFill>
                    <a:srgbClr val="000000"/>
                  </a:solidFill>
                </a:rPr>
                <a:t>linux</a:t>
              </a:r>
              <a:r>
                <a:rPr lang="en-US" sz="2000" dirty="0">
                  <a:solidFill>
                    <a:srgbClr val="000000"/>
                  </a:solidFill>
                </a:rPr>
                <a:t>]# bunzip2 patch-2.6.35.4.bz2</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9750" y="304800"/>
            <a:ext cx="8299450" cy="476250"/>
          </a:xfrm>
        </p:spPr>
        <p:txBody>
          <a:bodyPr/>
          <a:lstStyle/>
          <a:p>
            <a:r>
              <a:rPr lang="en-US" sz="4000" dirty="0" smtClean="0">
                <a:solidFill>
                  <a:schemeClr val="tx2"/>
                </a:solidFill>
              </a:rPr>
              <a:t>Patching the Linux Kernel (Version 2.6.35.4 ) </a:t>
            </a:r>
            <a:r>
              <a:rPr lang="en-US" sz="3200" dirty="0" smtClean="0">
                <a:solidFill>
                  <a:schemeClr val="tx2"/>
                </a:solidFill>
              </a:rPr>
              <a:t>(Continued)</a:t>
            </a:r>
          </a:p>
        </p:txBody>
      </p:sp>
      <p:grpSp>
        <p:nvGrpSpPr>
          <p:cNvPr id="15363" name="Group 3"/>
          <p:cNvGrpSpPr>
            <a:grpSpLocks/>
          </p:cNvGrpSpPr>
          <p:nvPr/>
        </p:nvGrpSpPr>
        <p:grpSpPr bwMode="auto">
          <a:xfrm>
            <a:off x="539750" y="1660525"/>
            <a:ext cx="8299450" cy="4371975"/>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3</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7801" tIns="94085" rIns="94085" bIns="94086" spcCol="1270" anchor="ctr"/>
            <a:lstStyle/>
            <a:p>
              <a:pPr marL="0" lvl="1" defTabSz="1111250">
                <a:lnSpc>
                  <a:spcPct val="90000"/>
                </a:lnSpc>
                <a:spcAft>
                  <a:spcPct val="15000"/>
                </a:spcAft>
                <a:defRPr/>
              </a:pPr>
              <a:r>
                <a:rPr lang="en-US" sz="2600" dirty="0">
                  <a:solidFill>
                    <a:srgbClr val="000000"/>
                  </a:solidFill>
                </a:rPr>
                <a:t>Apply the patch using the following command:</a:t>
              </a:r>
              <a:endParaRPr lang="en-US" sz="2600" dirty="0"/>
            </a:p>
            <a:p>
              <a:pPr marL="0" lvl="1" defTabSz="1111250">
                <a:lnSpc>
                  <a:spcPct val="90000"/>
                </a:lnSpc>
                <a:spcAft>
                  <a:spcPct val="15000"/>
                </a:spcAft>
                <a:defRPr/>
              </a:pPr>
              <a:r>
                <a:rPr lang="en-US" sz="2600" dirty="0">
                  <a:solidFill>
                    <a:srgbClr val="000000"/>
                  </a:solidFill>
                </a:rPr>
                <a:t>root@is418 </a:t>
              </a:r>
              <a:r>
                <a:rPr lang="en-US" sz="2600" dirty="0" err="1">
                  <a:solidFill>
                    <a:srgbClr val="000000"/>
                  </a:solidFill>
                </a:rPr>
                <a:t>linux</a:t>
              </a:r>
              <a:r>
                <a:rPr lang="en-US" sz="2600" dirty="0">
                  <a:solidFill>
                    <a:srgbClr val="000000"/>
                  </a:solidFill>
                </a:rPr>
                <a:t>]#patch -p1 &lt; patch-2.6.35.4</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4</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7801" tIns="94085" rIns="94085" bIns="94086" spcCol="1270" anchor="ctr"/>
            <a:lstStyle/>
            <a:p>
              <a:pPr marL="0" lvl="1" defTabSz="1111250">
                <a:lnSpc>
                  <a:spcPct val="90000"/>
                </a:lnSpc>
                <a:spcAft>
                  <a:spcPct val="15000"/>
                </a:spcAft>
                <a:defRPr/>
              </a:pPr>
              <a:r>
                <a:rPr lang="en-US" sz="2600" dirty="0">
                  <a:solidFill>
                    <a:srgbClr val="000000"/>
                  </a:solidFill>
                </a:rPr>
                <a:t>Proceed to build the kernel as described in the textbook.</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smtClean="0">
                <a:solidFill>
                  <a:schemeClr val="tx2"/>
                </a:solidFill>
              </a:rPr>
              <a:t>Persisting a Kernel Parameter Change</a:t>
            </a:r>
          </a:p>
        </p:txBody>
      </p:sp>
      <p:grpSp>
        <p:nvGrpSpPr>
          <p:cNvPr id="16387" name="Group 3"/>
          <p:cNvGrpSpPr>
            <a:grpSpLocks/>
          </p:cNvGrpSpPr>
          <p:nvPr/>
        </p:nvGrpSpPr>
        <p:grpSpPr bwMode="auto">
          <a:xfrm>
            <a:off x="539750" y="1660525"/>
            <a:ext cx="8299450" cy="4371975"/>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1</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7801" tIns="94085" rIns="94085" bIns="94086" spcCol="1270" anchor="ctr"/>
            <a:lstStyle/>
            <a:p>
              <a:pPr marL="0" lvl="1" defTabSz="1111250">
                <a:lnSpc>
                  <a:spcPct val="90000"/>
                </a:lnSpc>
                <a:spcAft>
                  <a:spcPct val="15000"/>
                </a:spcAft>
                <a:defRPr/>
              </a:pPr>
              <a:r>
                <a:rPr lang="en-US" sz="2600" dirty="0">
                  <a:solidFill>
                    <a:srgbClr val="000000"/>
                  </a:solidFill>
                </a:rPr>
                <a:t>Open the /etc/</a:t>
              </a:r>
              <a:r>
                <a:rPr lang="en-US" sz="2600" dirty="0" err="1">
                  <a:solidFill>
                    <a:srgbClr val="000000"/>
                  </a:solidFill>
                </a:rPr>
                <a:t>sysctl.conf</a:t>
              </a:r>
              <a:r>
                <a:rPr lang="en-US" sz="2600" dirty="0">
                  <a:solidFill>
                    <a:srgbClr val="000000"/>
                  </a:solidFill>
                </a:rPr>
                <a:t> file in a text editor.</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2</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7801" tIns="94085" rIns="94085" bIns="94086" spcCol="1270" anchor="ctr"/>
            <a:lstStyle/>
            <a:p>
              <a:pPr marL="0" lvl="1" defTabSz="1111250">
                <a:lnSpc>
                  <a:spcPct val="90000"/>
                </a:lnSpc>
                <a:spcAft>
                  <a:spcPct val="15000"/>
                </a:spcAft>
                <a:defRPr/>
              </a:pPr>
              <a:r>
                <a:rPr lang="en-US" sz="2600" dirty="0">
                  <a:solidFill>
                    <a:srgbClr val="000000"/>
                  </a:solidFill>
                </a:rPr>
                <a:t>Find the directive net.ipv4.tcp_syncookies by using the directive net.ipv4.tcp_syncookies = 0</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9750" y="304800"/>
            <a:ext cx="8299450" cy="476250"/>
          </a:xfrm>
        </p:spPr>
        <p:txBody>
          <a:bodyPr/>
          <a:lstStyle/>
          <a:p>
            <a:r>
              <a:rPr lang="en-US" sz="4000" dirty="0" smtClean="0">
                <a:solidFill>
                  <a:schemeClr val="tx2"/>
                </a:solidFill>
              </a:rPr>
              <a:t>Persisting a Kernel Parameter Change </a:t>
            </a:r>
            <a:r>
              <a:rPr lang="en-US" sz="3200" dirty="0" smtClean="0">
                <a:solidFill>
                  <a:schemeClr val="tx2"/>
                </a:solidFill>
              </a:rPr>
              <a:t>(Continued)</a:t>
            </a:r>
          </a:p>
        </p:txBody>
      </p:sp>
      <p:grpSp>
        <p:nvGrpSpPr>
          <p:cNvPr id="17411" name="Group 3"/>
          <p:cNvGrpSpPr>
            <a:grpSpLocks/>
          </p:cNvGrpSpPr>
          <p:nvPr/>
        </p:nvGrpSpPr>
        <p:grpSpPr bwMode="auto">
          <a:xfrm>
            <a:off x="539750" y="1660525"/>
            <a:ext cx="8299450" cy="4371975"/>
            <a:chOff x="539750" y="1528358"/>
            <a:chExt cx="8299450" cy="4645578"/>
          </a:xfrm>
        </p:grpSpPr>
        <p:sp>
          <p:nvSpPr>
            <p:cNvPr id="5" name="Freeform 4"/>
            <p:cNvSpPr/>
            <p:nvPr/>
          </p:nvSpPr>
          <p:spPr>
            <a:xfrm>
              <a:off x="539750" y="1528358"/>
              <a:ext cx="1725613" cy="2464485"/>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3</a:t>
              </a:r>
            </a:p>
          </p:txBody>
        </p:sp>
        <p:sp>
          <p:nvSpPr>
            <p:cNvPr id="6" name="Freeform 5"/>
            <p:cNvSpPr/>
            <p:nvPr/>
          </p:nvSpPr>
          <p:spPr>
            <a:xfrm>
              <a:off x="2265363" y="1528358"/>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7801" tIns="94085" rIns="94085" bIns="94086" spcCol="1270" anchor="ctr"/>
            <a:lstStyle/>
            <a:p>
              <a:pPr marL="0" lvl="1" defTabSz="1111250">
                <a:lnSpc>
                  <a:spcPct val="90000"/>
                </a:lnSpc>
                <a:spcAft>
                  <a:spcPct val="15000"/>
                </a:spcAft>
                <a:defRPr/>
              </a:pPr>
              <a:r>
                <a:rPr lang="en-US" sz="2600" dirty="0">
                  <a:solidFill>
                    <a:srgbClr val="000000"/>
                  </a:solidFill>
                </a:rPr>
                <a:t>Change the directive's value by using the directive net.ipv4.tcp_syncookies = 1</a:t>
              </a:r>
            </a:p>
          </p:txBody>
        </p:sp>
        <p:sp>
          <p:nvSpPr>
            <p:cNvPr id="7" name="Freeform 6"/>
            <p:cNvSpPr/>
            <p:nvPr/>
          </p:nvSpPr>
          <p:spPr>
            <a:xfrm>
              <a:off x="539750" y="3709452"/>
              <a:ext cx="1725613" cy="2464484"/>
            </a:xfrm>
            <a:custGeom>
              <a:avLst/>
              <a:gdLst>
                <a:gd name="connsiteX0" fmla="*/ 0 w 2464816"/>
                <a:gd name="connsiteY0" fmla="*/ 0 h 1725371"/>
                <a:gd name="connsiteX1" fmla="*/ 1602131 w 2464816"/>
                <a:gd name="connsiteY1" fmla="*/ 0 h 1725371"/>
                <a:gd name="connsiteX2" fmla="*/ 2464816 w 2464816"/>
                <a:gd name="connsiteY2" fmla="*/ 862686 h 1725371"/>
                <a:gd name="connsiteX3" fmla="*/ 1602131 w 2464816"/>
                <a:gd name="connsiteY3" fmla="*/ 1725371 h 1725371"/>
                <a:gd name="connsiteX4" fmla="*/ 0 w 2464816"/>
                <a:gd name="connsiteY4" fmla="*/ 1725371 h 1725371"/>
                <a:gd name="connsiteX5" fmla="*/ 862686 w 2464816"/>
                <a:gd name="connsiteY5" fmla="*/ 862686 h 1725371"/>
                <a:gd name="connsiteX6" fmla="*/ 0 w 2464816"/>
                <a:gd name="connsiteY6" fmla="*/ 0 h 17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816" h="1725371">
                  <a:moveTo>
                    <a:pt x="2464815" y="0"/>
                  </a:moveTo>
                  <a:lnTo>
                    <a:pt x="2464815" y="1121491"/>
                  </a:lnTo>
                  <a:lnTo>
                    <a:pt x="1232407" y="1725371"/>
                  </a:lnTo>
                  <a:lnTo>
                    <a:pt x="1" y="1121491"/>
                  </a:lnTo>
                  <a:lnTo>
                    <a:pt x="1" y="0"/>
                  </a:lnTo>
                  <a:lnTo>
                    <a:pt x="1232407" y="603880"/>
                  </a:lnTo>
                  <a:lnTo>
                    <a:pt x="246481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76" tIns="891262" rIns="28575" bIns="891260" spcCol="1270" anchor="ctr"/>
            <a:lstStyle/>
            <a:p>
              <a:pPr algn="ctr" defTabSz="2000250">
                <a:lnSpc>
                  <a:spcPct val="90000"/>
                </a:lnSpc>
                <a:spcAft>
                  <a:spcPct val="35000"/>
                </a:spcAft>
                <a:defRPr/>
              </a:pPr>
              <a:r>
                <a:rPr lang="en-US" sz="3200" dirty="0"/>
                <a:t>Step 4</a:t>
              </a:r>
            </a:p>
          </p:txBody>
        </p:sp>
        <p:sp>
          <p:nvSpPr>
            <p:cNvPr id="8" name="Freeform 7"/>
            <p:cNvSpPr/>
            <p:nvPr/>
          </p:nvSpPr>
          <p:spPr>
            <a:xfrm>
              <a:off x="2265363" y="3709452"/>
              <a:ext cx="6573837" cy="1602505"/>
            </a:xfrm>
            <a:custGeom>
              <a:avLst/>
              <a:gdLst>
                <a:gd name="connsiteX0" fmla="*/ 267027 w 1602131"/>
                <a:gd name="connsiteY0" fmla="*/ 0 h 6574078"/>
                <a:gd name="connsiteX1" fmla="*/ 1335104 w 1602131"/>
                <a:gd name="connsiteY1" fmla="*/ 0 h 6574078"/>
                <a:gd name="connsiteX2" fmla="*/ 1523921 w 1602131"/>
                <a:gd name="connsiteY2" fmla="*/ 78211 h 6574078"/>
                <a:gd name="connsiteX3" fmla="*/ 1602131 w 1602131"/>
                <a:gd name="connsiteY3" fmla="*/ 267028 h 6574078"/>
                <a:gd name="connsiteX4" fmla="*/ 1602131 w 1602131"/>
                <a:gd name="connsiteY4" fmla="*/ 6574078 h 6574078"/>
                <a:gd name="connsiteX5" fmla="*/ 1602131 w 1602131"/>
                <a:gd name="connsiteY5" fmla="*/ 6574078 h 6574078"/>
                <a:gd name="connsiteX6" fmla="*/ 1602131 w 1602131"/>
                <a:gd name="connsiteY6" fmla="*/ 6574078 h 6574078"/>
                <a:gd name="connsiteX7" fmla="*/ 0 w 1602131"/>
                <a:gd name="connsiteY7" fmla="*/ 6574078 h 6574078"/>
                <a:gd name="connsiteX8" fmla="*/ 0 w 1602131"/>
                <a:gd name="connsiteY8" fmla="*/ 6574078 h 6574078"/>
                <a:gd name="connsiteX9" fmla="*/ 0 w 1602131"/>
                <a:gd name="connsiteY9" fmla="*/ 6574078 h 6574078"/>
                <a:gd name="connsiteX10" fmla="*/ 0 w 1602131"/>
                <a:gd name="connsiteY10" fmla="*/ 267027 h 6574078"/>
                <a:gd name="connsiteX11" fmla="*/ 78211 w 1602131"/>
                <a:gd name="connsiteY11" fmla="*/ 78210 h 6574078"/>
                <a:gd name="connsiteX12" fmla="*/ 267028 w 1602131"/>
                <a:gd name="connsiteY12" fmla="*/ 0 h 6574078"/>
                <a:gd name="connsiteX13" fmla="*/ 267027 w 1602131"/>
                <a:gd name="connsiteY13" fmla="*/ 0 h 657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2131" h="6574078">
                  <a:moveTo>
                    <a:pt x="1602131" y="1095702"/>
                  </a:moveTo>
                  <a:lnTo>
                    <a:pt x="1602131" y="5478376"/>
                  </a:lnTo>
                  <a:cubicBezTo>
                    <a:pt x="1602131" y="5768974"/>
                    <a:pt x="1595275" y="6047668"/>
                    <a:pt x="1583071" y="6253154"/>
                  </a:cubicBezTo>
                  <a:cubicBezTo>
                    <a:pt x="1570867" y="6458637"/>
                    <a:pt x="1554314" y="6574076"/>
                    <a:pt x="1537055" y="6574076"/>
                  </a:cubicBezTo>
                  <a:lnTo>
                    <a:pt x="0" y="6574076"/>
                  </a:lnTo>
                  <a:lnTo>
                    <a:pt x="0" y="6574076"/>
                  </a:lnTo>
                  <a:lnTo>
                    <a:pt x="0" y="6574076"/>
                  </a:lnTo>
                  <a:lnTo>
                    <a:pt x="0" y="2"/>
                  </a:lnTo>
                  <a:lnTo>
                    <a:pt x="0" y="2"/>
                  </a:lnTo>
                  <a:lnTo>
                    <a:pt x="0" y="2"/>
                  </a:lnTo>
                  <a:lnTo>
                    <a:pt x="1537055" y="2"/>
                  </a:lnTo>
                  <a:cubicBezTo>
                    <a:pt x="1554314" y="2"/>
                    <a:pt x="1570867" y="115441"/>
                    <a:pt x="1583071" y="320928"/>
                  </a:cubicBezTo>
                  <a:cubicBezTo>
                    <a:pt x="1595275" y="526410"/>
                    <a:pt x="1602131" y="805108"/>
                    <a:pt x="1602131" y="1095706"/>
                  </a:cubicBezTo>
                  <a:lnTo>
                    <a:pt x="1602131" y="10957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7801" tIns="94085" rIns="94085" bIns="94086" spcCol="1270" anchor="ctr"/>
            <a:lstStyle/>
            <a:p>
              <a:pPr marL="0" lvl="1" defTabSz="1111250">
                <a:lnSpc>
                  <a:spcPct val="90000"/>
                </a:lnSpc>
                <a:spcAft>
                  <a:spcPct val="15000"/>
                </a:spcAft>
                <a:defRPr/>
              </a:pPr>
              <a:r>
                <a:rPr lang="en-US" sz="2500" dirty="0">
                  <a:solidFill>
                    <a:srgbClr val="000000"/>
                  </a:solidFill>
                </a:rPr>
                <a:t> </a:t>
              </a:r>
              <a:r>
                <a:rPr lang="en-US" sz="2600" dirty="0">
                  <a:solidFill>
                    <a:srgbClr val="000000"/>
                  </a:solidFill>
                </a:rPr>
                <a:t>Save and exit.</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smtClean="0">
                <a:solidFill>
                  <a:schemeClr val="tx2"/>
                </a:solidFill>
              </a:rPr>
              <a:t>Process to Compile a Kernel</a:t>
            </a:r>
          </a:p>
        </p:txBody>
      </p:sp>
      <p:sp>
        <p:nvSpPr>
          <p:cNvPr id="20483" name="Content Placeholder 2"/>
          <p:cNvSpPr>
            <a:spLocks noGrp="1"/>
          </p:cNvSpPr>
          <p:nvPr>
            <p:ph idx="1"/>
          </p:nvPr>
        </p:nvSpPr>
        <p:spPr>
          <a:xfrm>
            <a:off x="539750" y="1228298"/>
            <a:ext cx="8299450" cy="4493051"/>
          </a:xfrm>
        </p:spPr>
        <p:txBody>
          <a:bodyPr/>
          <a:lstStyle/>
          <a:p>
            <a:pPr marL="237744" indent="-237744">
              <a:spcBef>
                <a:spcPts val="24"/>
              </a:spcBef>
              <a:buFont typeface="+mj-lt"/>
              <a:buAutoNum type="arabicPeriod"/>
              <a:defRPr/>
            </a:pPr>
            <a:r>
              <a:rPr lang="en-US" sz="2800" dirty="0" smtClean="0"/>
              <a:t>Login as root and change directory to /</a:t>
            </a:r>
            <a:r>
              <a:rPr lang="en-US" sz="2800" dirty="0" err="1" smtClean="0"/>
              <a:t>usr</a:t>
            </a:r>
            <a:r>
              <a:rPr lang="en-US" sz="2800" dirty="0" smtClean="0"/>
              <a:t>/</a:t>
            </a:r>
            <a:r>
              <a:rPr lang="en-US" sz="2800" dirty="0" err="1" smtClean="0"/>
              <a:t>src</a:t>
            </a:r>
            <a:r>
              <a:rPr lang="en-US" sz="2800" dirty="0" smtClean="0"/>
              <a:t>.</a:t>
            </a:r>
          </a:p>
          <a:p>
            <a:pPr marL="287338" indent="-287338">
              <a:spcBef>
                <a:spcPts val="24"/>
              </a:spcBef>
              <a:buFont typeface="+mj-lt"/>
              <a:buAutoNum type="arabicPeriod"/>
              <a:defRPr/>
            </a:pPr>
            <a:r>
              <a:rPr lang="en-US" sz="2800" dirty="0" smtClean="0"/>
              <a:t>Download the latest stable kernel from www.kernel.org.</a:t>
            </a:r>
          </a:p>
          <a:p>
            <a:pPr marL="287338" indent="-287338">
              <a:spcBef>
                <a:spcPts val="24"/>
              </a:spcBef>
              <a:buFont typeface="+mj-lt"/>
              <a:buAutoNum type="arabicPeriod"/>
              <a:defRPr/>
            </a:pPr>
            <a:r>
              <a:rPr lang="en-US" sz="2800" dirty="0" smtClean="0"/>
              <a:t>Extract the compressed source tree into the /</a:t>
            </a:r>
            <a:r>
              <a:rPr lang="en-US" sz="2800" dirty="0" err="1" smtClean="0"/>
              <a:t>usr</a:t>
            </a:r>
            <a:r>
              <a:rPr lang="en-US" sz="2800" dirty="0" smtClean="0"/>
              <a:t>/</a:t>
            </a:r>
            <a:r>
              <a:rPr lang="en-US" sz="2800" dirty="0" err="1" smtClean="0"/>
              <a:t>src</a:t>
            </a:r>
            <a:r>
              <a:rPr lang="en-US" sz="2800" dirty="0" smtClean="0"/>
              <a:t> directory and create a symbolic link from the extracted directory to /</a:t>
            </a:r>
            <a:r>
              <a:rPr lang="en-US" sz="2800" dirty="0" err="1" smtClean="0"/>
              <a:t>usr</a:t>
            </a:r>
            <a:r>
              <a:rPr lang="en-US" sz="2800" dirty="0" smtClean="0"/>
              <a:t>/</a:t>
            </a:r>
            <a:r>
              <a:rPr lang="en-US" sz="2800" dirty="0" err="1" smtClean="0"/>
              <a:t>src</a:t>
            </a:r>
            <a:r>
              <a:rPr lang="en-US" sz="2800" dirty="0" smtClean="0"/>
              <a:t>/</a:t>
            </a:r>
            <a:r>
              <a:rPr lang="en-US" sz="2800" dirty="0" err="1" smtClean="0"/>
              <a:t>linux</a:t>
            </a:r>
            <a:r>
              <a:rPr lang="en-US" sz="2800" dirty="0" smtClean="0"/>
              <a:t>.</a:t>
            </a:r>
          </a:p>
          <a:p>
            <a:pPr marL="338138" indent="-338138">
              <a:spcBef>
                <a:spcPts val="24"/>
              </a:spcBef>
              <a:buFont typeface="+mj-lt"/>
              <a:buAutoNum type="arabicPeriod"/>
              <a:defRPr/>
            </a:pPr>
            <a:r>
              <a:rPr lang="en-US" sz="2800" dirty="0" smtClean="0"/>
              <a:t>Configure what needs to be compiled into the kernel and then change into the /</a:t>
            </a:r>
            <a:r>
              <a:rPr lang="en-US" sz="2800" dirty="0" err="1" smtClean="0"/>
              <a:t>usr</a:t>
            </a:r>
            <a:r>
              <a:rPr lang="en-US" sz="2800" dirty="0" smtClean="0"/>
              <a:t>/</a:t>
            </a:r>
            <a:r>
              <a:rPr lang="en-US" sz="2800" dirty="0" err="1" smtClean="0"/>
              <a:t>src</a:t>
            </a:r>
            <a:r>
              <a:rPr lang="en-US" sz="2800" dirty="0" smtClean="0"/>
              <a:t>/</a:t>
            </a:r>
            <a:r>
              <a:rPr lang="en-US" sz="2800" dirty="0" err="1" smtClean="0"/>
              <a:t>linux</a:t>
            </a:r>
            <a:r>
              <a:rPr lang="en-US" sz="2800" dirty="0" smtClean="0"/>
              <a:t> directory by typing </a:t>
            </a:r>
            <a:r>
              <a:rPr lang="en-US" sz="2800" dirty="0" err="1" smtClean="0"/>
              <a:t>cd</a:t>
            </a:r>
            <a:r>
              <a:rPr lang="en-US" sz="2800" dirty="0" smtClean="0"/>
              <a:t> /</a:t>
            </a:r>
            <a:r>
              <a:rPr lang="en-US" sz="2800" dirty="0" err="1" smtClean="0"/>
              <a:t>usr</a:t>
            </a:r>
            <a:r>
              <a:rPr lang="en-US" sz="2800" dirty="0" smtClean="0"/>
              <a:t>/</a:t>
            </a:r>
            <a:r>
              <a:rPr lang="en-US" sz="2800" dirty="0" err="1" smtClean="0"/>
              <a:t>src</a:t>
            </a:r>
            <a:r>
              <a:rPr lang="en-US" sz="2800" dirty="0" smtClean="0"/>
              <a:t>/</a:t>
            </a:r>
            <a:r>
              <a:rPr lang="en-US" sz="2800" dirty="0" err="1" smtClean="0"/>
              <a:t>linux</a:t>
            </a:r>
            <a:r>
              <a:rPr lang="en-US" sz="2800" dirty="0" smtClean="0"/>
              <a:t>.</a:t>
            </a:r>
          </a:p>
          <a:p>
            <a:pPr marL="237744" indent="-237744">
              <a:spcBef>
                <a:spcPts val="24"/>
              </a:spcBef>
              <a:buFont typeface="+mj-lt"/>
              <a:buAutoNum type="arabicPeriod"/>
              <a:defRPr/>
            </a:pPr>
            <a:r>
              <a:rPr lang="en-US" sz="2800" dirty="0" smtClean="0"/>
              <a:t>Type make </a:t>
            </a:r>
            <a:r>
              <a:rPr lang="en-US" sz="2800" dirty="0" err="1" smtClean="0"/>
              <a:t>menuconfig</a:t>
            </a:r>
            <a:r>
              <a:rPr lang="en-US" sz="2800" dirty="0" smtClean="0"/>
              <a:t>.</a:t>
            </a:r>
          </a:p>
          <a:p>
            <a:pPr>
              <a:buFont typeface="Wingdings" pitchFamily="2" charset="2"/>
              <a:buNone/>
              <a:defRPr/>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9750" y="304799"/>
            <a:ext cx="8299450" cy="1222375"/>
          </a:xfrm>
        </p:spPr>
        <p:txBody>
          <a:bodyPr/>
          <a:lstStyle/>
          <a:p>
            <a:r>
              <a:rPr lang="en-US" sz="4000" dirty="0" smtClean="0">
                <a:solidFill>
                  <a:schemeClr val="tx2"/>
                </a:solidFill>
              </a:rPr>
              <a:t>Process to Compile a Kernel </a:t>
            </a:r>
            <a:r>
              <a:rPr lang="en-US" sz="3200" dirty="0" smtClean="0">
                <a:solidFill>
                  <a:schemeClr val="tx2"/>
                </a:solidFill>
              </a:rPr>
              <a:t>(Continued)</a:t>
            </a:r>
          </a:p>
        </p:txBody>
      </p:sp>
      <p:sp>
        <p:nvSpPr>
          <p:cNvPr id="22531" name="Content Placeholder 2"/>
          <p:cNvSpPr>
            <a:spLocks noGrp="1"/>
          </p:cNvSpPr>
          <p:nvPr>
            <p:ph idx="1"/>
          </p:nvPr>
        </p:nvSpPr>
        <p:spPr>
          <a:xfrm>
            <a:off x="539750" y="1760561"/>
            <a:ext cx="8299450" cy="4414814"/>
          </a:xfrm>
        </p:spPr>
        <p:txBody>
          <a:bodyPr/>
          <a:lstStyle/>
          <a:p>
            <a:pPr marL="338138" indent="-338138">
              <a:spcBef>
                <a:spcPts val="24"/>
              </a:spcBef>
              <a:buFont typeface="+mj-lt"/>
              <a:buAutoNum type="arabicPeriod" startAt="6"/>
              <a:defRPr/>
            </a:pPr>
            <a:r>
              <a:rPr lang="en-US" sz="3200" dirty="0" smtClean="0"/>
              <a:t>Save the options selected when exiting out of the menu interface.</a:t>
            </a:r>
          </a:p>
          <a:p>
            <a:pPr marL="237744" indent="-237744">
              <a:spcBef>
                <a:spcPts val="24"/>
              </a:spcBef>
              <a:buFont typeface="+mj-lt"/>
              <a:buAutoNum type="arabicPeriod" startAt="6"/>
              <a:defRPr/>
            </a:pPr>
            <a:r>
              <a:rPr lang="en-US" sz="3200" dirty="0" smtClean="0"/>
              <a:t>Type make.</a:t>
            </a:r>
          </a:p>
          <a:p>
            <a:pPr marL="237744" indent="-237744">
              <a:spcBef>
                <a:spcPts val="24"/>
              </a:spcBef>
              <a:buFont typeface="+mj-lt"/>
              <a:buAutoNum type="arabicPeriod" startAt="6"/>
              <a:defRPr/>
            </a:pPr>
            <a:r>
              <a:rPr lang="en-US" sz="3200" dirty="0" smtClean="0"/>
              <a:t>Type make modules.</a:t>
            </a:r>
          </a:p>
          <a:p>
            <a:pPr marL="237744" indent="-237744">
              <a:spcBef>
                <a:spcPts val="24"/>
              </a:spcBef>
              <a:buFont typeface="+mj-lt"/>
              <a:buAutoNum type="arabicPeriod" startAt="6"/>
              <a:defRPr/>
            </a:pPr>
            <a:r>
              <a:rPr lang="en-US" sz="3200" dirty="0" smtClean="0"/>
              <a:t>Type make </a:t>
            </a:r>
            <a:r>
              <a:rPr lang="en-US" sz="3200" dirty="0" err="1" smtClean="0"/>
              <a:t>modules_install</a:t>
            </a:r>
            <a:r>
              <a:rPr lang="en-US" sz="3200" dirty="0" smtClean="0"/>
              <a:t>.</a:t>
            </a:r>
          </a:p>
          <a:p>
            <a:pPr marL="237744" indent="-237744">
              <a:spcBef>
                <a:spcPts val="24"/>
              </a:spcBef>
              <a:buFont typeface="+mj-lt"/>
              <a:buAutoNum type="arabicPeriod" startAt="6"/>
              <a:defRPr/>
            </a:pPr>
            <a:r>
              <a:rPr lang="en-US" sz="3200" dirty="0" smtClean="0"/>
              <a:t>Type make install.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9750" y="304800"/>
            <a:ext cx="8299450" cy="476250"/>
          </a:xfrm>
        </p:spPr>
        <p:txBody>
          <a:bodyPr/>
          <a:lstStyle/>
          <a:p>
            <a:r>
              <a:rPr lang="en-US" sz="4000" dirty="0">
                <a:solidFill>
                  <a:schemeClr val="tx2"/>
                </a:solidFill>
              </a:rPr>
              <a:t>Customizing a Kernel with make </a:t>
            </a:r>
            <a:r>
              <a:rPr lang="en-US" sz="4000" dirty="0" err="1">
                <a:solidFill>
                  <a:schemeClr val="tx2"/>
                </a:solidFill>
              </a:rPr>
              <a:t>menuconfig</a:t>
            </a:r>
            <a:endParaRPr lang="en-US" sz="4000" dirty="0" smtClean="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1493" y="2047009"/>
            <a:ext cx="6398953" cy="3708433"/>
          </a:xfrm>
        </p:spPr>
      </p:pic>
    </p:spTree>
    <p:extLst>
      <p:ext uri="{BB962C8B-B14F-4D97-AF65-F5344CB8AC3E}">
        <p14:creationId xmlns:p14="http://schemas.microsoft.com/office/powerpoint/2010/main" val="392597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smtClean="0"/>
              <a:t>Learning Objective and Key Concepts</a:t>
            </a:r>
          </a:p>
        </p:txBody>
      </p:sp>
      <p:sp>
        <p:nvSpPr>
          <p:cNvPr id="4099" name="Content Placeholder 2"/>
          <p:cNvSpPr>
            <a:spLocks noGrp="1"/>
          </p:cNvSpPr>
          <p:nvPr>
            <p:ph idx="1"/>
          </p:nvPr>
        </p:nvSpPr>
        <p:spPr>
          <a:xfrm>
            <a:off x="539750" y="1637730"/>
            <a:ext cx="8299450" cy="4531058"/>
          </a:xfrm>
        </p:spPr>
        <p:txBody>
          <a:bodyPr/>
          <a:lstStyle/>
          <a:p>
            <a:pPr>
              <a:buFont typeface="Wingdings" pitchFamily="2" charset="2"/>
              <a:buNone/>
            </a:pPr>
            <a:r>
              <a:rPr lang="en-US" sz="3000" b="1" dirty="0" smtClean="0"/>
              <a:t>Learning Objective</a:t>
            </a:r>
          </a:p>
          <a:p>
            <a:r>
              <a:rPr lang="en-US" sz="2800" dirty="0" smtClean="0">
                <a:solidFill>
                  <a:srgbClr val="000000"/>
                </a:solidFill>
              </a:rPr>
              <a:t>Assess the architecture of the Linux kernel and techniques used to enact a more secure kernel.</a:t>
            </a:r>
            <a:endParaRPr lang="en-US" sz="2800" dirty="0" smtClean="0"/>
          </a:p>
          <a:p>
            <a:pPr>
              <a:buFont typeface="Wingdings" pitchFamily="2" charset="2"/>
              <a:buNone/>
            </a:pPr>
            <a:r>
              <a:rPr lang="en-US" sz="3000" b="1" dirty="0" smtClean="0"/>
              <a:t>Key Concepts</a:t>
            </a:r>
          </a:p>
          <a:p>
            <a:r>
              <a:rPr lang="en-US" sz="2800" dirty="0" smtClean="0"/>
              <a:t>Linux kernel architecture</a:t>
            </a:r>
          </a:p>
          <a:p>
            <a:r>
              <a:rPr lang="en-US" sz="2800" dirty="0" smtClean="0"/>
              <a:t>Tuning, installing, and upgrading the Linux kernel </a:t>
            </a:r>
          </a:p>
          <a:p>
            <a:r>
              <a:rPr lang="en-US" sz="2800" dirty="0" smtClean="0"/>
              <a:t>Options to consider in a stock versus custom kernel scenario</a:t>
            </a:r>
          </a:p>
          <a:p>
            <a:r>
              <a:rPr lang="en-US" sz="2800" dirty="0" smtClean="0"/>
              <a:t>Steps to compile a custom kernel</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9750" y="304800"/>
            <a:ext cx="8299450" cy="476250"/>
          </a:xfrm>
        </p:spPr>
        <p:txBody>
          <a:bodyPr/>
          <a:lstStyle/>
          <a:p>
            <a:r>
              <a:rPr lang="en-US" sz="4000" smtClean="0">
                <a:solidFill>
                  <a:schemeClr val="tx2"/>
                </a:solidFill>
              </a:rPr>
              <a:t>Linux System Administrator</a:t>
            </a:r>
          </a:p>
        </p:txBody>
      </p:sp>
      <p:sp>
        <p:nvSpPr>
          <p:cNvPr id="21507" name="Content Placeholder 2"/>
          <p:cNvSpPr>
            <a:spLocks noGrp="1"/>
          </p:cNvSpPr>
          <p:nvPr>
            <p:ph idx="1"/>
          </p:nvPr>
        </p:nvSpPr>
        <p:spPr>
          <a:xfrm>
            <a:off x="539750" y="1569492"/>
            <a:ext cx="8299450" cy="4151857"/>
          </a:xfrm>
        </p:spPr>
        <p:txBody>
          <a:bodyPr/>
          <a:lstStyle/>
          <a:p>
            <a:r>
              <a:rPr lang="en-US" sz="3200" dirty="0" smtClean="0"/>
              <a:t>Configures kernel parameters for optimal security</a:t>
            </a:r>
          </a:p>
          <a:p>
            <a:r>
              <a:rPr lang="en-US" sz="3200" dirty="0" smtClean="0"/>
              <a:t>Ensures all LKMs are necessary and tested</a:t>
            </a:r>
          </a:p>
          <a:p>
            <a:r>
              <a:rPr lang="en-US" sz="3200" dirty="0" smtClean="0"/>
              <a:t>Manages kernel updates </a:t>
            </a:r>
          </a:p>
          <a:p>
            <a:r>
              <a:rPr lang="en-US" sz="3200" dirty="0" smtClean="0"/>
              <a:t>Monitors the operating system for any kernel changes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39750" y="304799"/>
            <a:ext cx="8299450" cy="1264693"/>
          </a:xfrm>
        </p:spPr>
        <p:txBody>
          <a:bodyPr/>
          <a:lstStyle/>
          <a:p>
            <a:r>
              <a:rPr lang="en-US" sz="4000" dirty="0" smtClean="0">
                <a:solidFill>
                  <a:schemeClr val="tx2"/>
                </a:solidFill>
              </a:rPr>
              <a:t>Use of LKM in Securing Linux System</a:t>
            </a:r>
          </a:p>
        </p:txBody>
      </p:sp>
      <p:sp>
        <p:nvSpPr>
          <p:cNvPr id="23555" name="Content Placeholder 2"/>
          <p:cNvSpPr>
            <a:spLocks noGrp="1"/>
          </p:cNvSpPr>
          <p:nvPr>
            <p:ph idx="1"/>
          </p:nvPr>
        </p:nvSpPr>
        <p:spPr>
          <a:xfrm>
            <a:off x="539750" y="1760561"/>
            <a:ext cx="8299450" cy="4414814"/>
          </a:xfrm>
        </p:spPr>
        <p:txBody>
          <a:bodyPr/>
          <a:lstStyle/>
          <a:p>
            <a:pPr>
              <a:buFont typeface="Wingdings" pitchFamily="2" charset="2"/>
              <a:buNone/>
            </a:pPr>
            <a:r>
              <a:rPr lang="en-US" sz="3200" b="1" dirty="0" smtClean="0"/>
              <a:t>Advantages</a:t>
            </a:r>
          </a:p>
          <a:p>
            <a:r>
              <a:rPr lang="en-US" sz="3200" dirty="0" smtClean="0"/>
              <a:t>Allows Linux to be a monolithic kernel</a:t>
            </a:r>
          </a:p>
          <a:p>
            <a:r>
              <a:rPr lang="en-US" sz="3200" dirty="0" smtClean="0"/>
              <a:t>Loads modules as needed</a:t>
            </a:r>
          </a:p>
          <a:p>
            <a:r>
              <a:rPr lang="en-US" sz="3200" dirty="0" smtClean="0"/>
              <a:t>Removes or unloads unneeded modules</a:t>
            </a:r>
          </a:p>
          <a:p>
            <a:r>
              <a:rPr lang="en-US" sz="3200" dirty="0" smtClean="0"/>
              <a:t>Performs changes in hardware or any new module without recompiling the kernel</a:t>
            </a: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9750" y="304800"/>
            <a:ext cx="8299450" cy="1305636"/>
          </a:xfrm>
        </p:spPr>
        <p:txBody>
          <a:bodyPr/>
          <a:lstStyle/>
          <a:p>
            <a:r>
              <a:rPr lang="en-US" sz="4000" dirty="0" smtClean="0">
                <a:solidFill>
                  <a:schemeClr val="tx2"/>
                </a:solidFill>
              </a:rPr>
              <a:t>Use of LKM in Securing Linux System </a:t>
            </a:r>
            <a:r>
              <a:rPr lang="en-US" sz="3200" dirty="0" smtClean="0">
                <a:solidFill>
                  <a:schemeClr val="tx2"/>
                </a:solidFill>
              </a:rPr>
              <a:t>(Continued)</a:t>
            </a:r>
          </a:p>
        </p:txBody>
      </p:sp>
      <p:sp>
        <p:nvSpPr>
          <p:cNvPr id="24579" name="Content Placeholder 2"/>
          <p:cNvSpPr>
            <a:spLocks noGrp="1"/>
          </p:cNvSpPr>
          <p:nvPr>
            <p:ph idx="1"/>
          </p:nvPr>
        </p:nvSpPr>
        <p:spPr>
          <a:xfrm>
            <a:off x="539750" y="1787857"/>
            <a:ext cx="8299450" cy="4387518"/>
          </a:xfrm>
        </p:spPr>
        <p:txBody>
          <a:bodyPr/>
          <a:lstStyle/>
          <a:p>
            <a:pPr>
              <a:buFont typeface="Wingdings" pitchFamily="2" charset="2"/>
              <a:buNone/>
            </a:pPr>
            <a:r>
              <a:rPr lang="en-US" sz="3200" b="1" dirty="0" smtClean="0">
                <a:solidFill>
                  <a:srgbClr val="000000"/>
                </a:solidFill>
              </a:rPr>
              <a:t>Disadvantages</a:t>
            </a:r>
            <a:endParaRPr lang="en-US" sz="3200" b="1" dirty="0" smtClean="0"/>
          </a:p>
          <a:p>
            <a:r>
              <a:rPr lang="en-US" sz="3200" dirty="0" smtClean="0"/>
              <a:t>Has access to kernel space and a poorly written LKM can impact the performance of the operating system</a:t>
            </a:r>
          </a:p>
          <a:p>
            <a:r>
              <a:rPr lang="en-US" sz="3200" dirty="0" smtClean="0"/>
              <a:t>Is a source of rootkits and other malicious software that could gain access to kernel space</a:t>
            </a: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9750" y="304800"/>
            <a:ext cx="8299450" cy="476250"/>
          </a:xfrm>
        </p:spPr>
        <p:txBody>
          <a:bodyPr/>
          <a:lstStyle/>
          <a:p>
            <a:r>
              <a:rPr lang="en-US" sz="4000" smtClean="0">
                <a:solidFill>
                  <a:schemeClr val="tx2"/>
                </a:solidFill>
              </a:rPr>
              <a:t>Linux Kernel Architecture</a:t>
            </a:r>
          </a:p>
        </p:txBody>
      </p:sp>
      <p:sp>
        <p:nvSpPr>
          <p:cNvPr id="26627" name="Content Placeholder 2"/>
          <p:cNvSpPr>
            <a:spLocks noGrp="1"/>
          </p:cNvSpPr>
          <p:nvPr>
            <p:ph idx="1"/>
          </p:nvPr>
        </p:nvSpPr>
        <p:spPr>
          <a:xfrm>
            <a:off x="539750" y="1073150"/>
            <a:ext cx="8299450" cy="4648200"/>
          </a:xfrm>
        </p:spPr>
        <p:txBody>
          <a:bodyPr/>
          <a:lstStyle/>
          <a:p>
            <a:pPr marL="0" indent="0">
              <a:buFont typeface="Wingdings" pitchFamily="2" charset="2"/>
              <a:buNone/>
            </a:pPr>
            <a:r>
              <a:rPr lang="en-US" sz="3200" dirty="0" smtClean="0">
                <a:solidFill>
                  <a:srgbClr val="000000"/>
                </a:solidFill>
              </a:rPr>
              <a:t>Assessing the Linux kernel architecture helps to:</a:t>
            </a:r>
            <a:endParaRPr lang="en-US" sz="3200" dirty="0" smtClean="0"/>
          </a:p>
          <a:p>
            <a:pPr marL="233363" lvl="1" indent="-233363">
              <a:buSzTx/>
              <a:buFont typeface="Wingdings" pitchFamily="2" charset="2"/>
              <a:buChar char="§"/>
            </a:pPr>
            <a:r>
              <a:rPr lang="en-US" sz="2600" dirty="0" smtClean="0"/>
              <a:t>Examine how memory and swap space are managed</a:t>
            </a:r>
          </a:p>
          <a:p>
            <a:pPr marL="233363" lvl="1" indent="-233363">
              <a:buSzTx/>
              <a:buFont typeface="Wingdings" pitchFamily="2" charset="2"/>
              <a:buChar char="§"/>
            </a:pPr>
            <a:r>
              <a:rPr lang="en-US" sz="2600" dirty="0" smtClean="0"/>
              <a:t>Examine how modules interact with the kernel</a:t>
            </a:r>
          </a:p>
          <a:p>
            <a:pPr marL="233363" lvl="1" indent="-233363">
              <a:buSzTx/>
              <a:buFont typeface="Wingdings" pitchFamily="2" charset="2"/>
              <a:buChar char="§"/>
            </a:pPr>
            <a:r>
              <a:rPr lang="en-US" sz="2600" dirty="0" smtClean="0"/>
              <a:t>Analyze the risks involved when adding new modules</a:t>
            </a:r>
          </a:p>
          <a:p>
            <a:pPr marL="233363" lvl="1" indent="-233363">
              <a:buSzTx/>
              <a:buFont typeface="Wingdings" pitchFamily="2" charset="2"/>
              <a:buChar char="§"/>
            </a:pPr>
            <a:r>
              <a:rPr lang="en-US" sz="2600" dirty="0" smtClean="0"/>
              <a:t>Explore how networks interact with the kernel and the drivers and protocols that are available for use</a:t>
            </a:r>
          </a:p>
          <a:p>
            <a:pPr marL="233363" lvl="1" indent="-233363">
              <a:buSzTx/>
              <a:buFont typeface="Wingdings" pitchFamily="2" charset="2"/>
              <a:buChar char="§"/>
            </a:pPr>
            <a:r>
              <a:rPr lang="en-US" sz="2600" dirty="0" smtClean="0"/>
              <a:t>Understand how </a:t>
            </a:r>
            <a:r>
              <a:rPr lang="en-US" sz="2600" dirty="0" err="1" smtClean="0"/>
              <a:t>filesystems</a:t>
            </a:r>
            <a:r>
              <a:rPr lang="en-US" sz="2600" dirty="0" smtClean="0"/>
              <a:t> are mounted and managed</a:t>
            </a:r>
          </a:p>
          <a:p>
            <a:pPr marL="233363" lvl="1" indent="-233363">
              <a:buSzTx/>
              <a:buFont typeface="Wingdings" pitchFamily="2" charset="2"/>
              <a:buChar char="§"/>
            </a:pPr>
            <a:endParaRPr 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9750" y="304800"/>
            <a:ext cx="8299450" cy="476250"/>
          </a:xfrm>
        </p:spPr>
        <p:txBody>
          <a:bodyPr/>
          <a:lstStyle/>
          <a:p>
            <a:r>
              <a:rPr lang="en-US" sz="4000" smtClean="0">
                <a:solidFill>
                  <a:schemeClr val="tx2"/>
                </a:solidFill>
              </a:rPr>
              <a:t>Vendor-Supplied and Custom Kernel</a:t>
            </a:r>
          </a:p>
        </p:txBody>
      </p:sp>
      <p:sp>
        <p:nvSpPr>
          <p:cNvPr id="27651" name="Content Placeholder 2"/>
          <p:cNvSpPr>
            <a:spLocks noGrp="1"/>
          </p:cNvSpPr>
          <p:nvPr>
            <p:ph idx="1"/>
          </p:nvPr>
        </p:nvSpPr>
        <p:spPr>
          <a:xfrm>
            <a:off x="436728" y="1514901"/>
            <a:ext cx="8402472" cy="4660473"/>
          </a:xfrm>
        </p:spPr>
        <p:txBody>
          <a:bodyPr/>
          <a:lstStyle/>
          <a:p>
            <a:pPr>
              <a:buFont typeface="Wingdings" pitchFamily="2" charset="2"/>
              <a:buNone/>
            </a:pPr>
            <a:r>
              <a:rPr lang="en-US" sz="3200" b="1" dirty="0" smtClean="0"/>
              <a:t>Vendor-Supplied Kernel</a:t>
            </a:r>
          </a:p>
          <a:p>
            <a:r>
              <a:rPr lang="en-US" sz="3000" dirty="0" smtClean="0"/>
              <a:t>Pros</a:t>
            </a:r>
          </a:p>
          <a:p>
            <a:pPr lvl="1"/>
            <a:r>
              <a:rPr lang="en-US" sz="2600" dirty="0" smtClean="0"/>
              <a:t>Easier to apply patches and updates, easier to maintain, and has a system to address security issues</a:t>
            </a:r>
          </a:p>
          <a:p>
            <a:r>
              <a:rPr lang="en-US" sz="3000" dirty="0" smtClean="0"/>
              <a:t>Cons</a:t>
            </a:r>
          </a:p>
          <a:p>
            <a:pPr lvl="1"/>
            <a:r>
              <a:rPr lang="en-US" sz="2600" dirty="0" smtClean="0"/>
              <a:t>Has generic builds that are not optimized for the specific hardware that will run the kernel</a:t>
            </a:r>
          </a:p>
          <a:p>
            <a:pPr lvl="1"/>
            <a:r>
              <a:rPr lang="en-US" sz="2600" dirty="0" smtClean="0"/>
              <a:t>Often times contains more features and modules than are needed</a:t>
            </a:r>
          </a:p>
          <a:p>
            <a:pPr lvl="1"/>
            <a:endParaRPr lang="en-US" sz="2400" dirty="0" smtClean="0"/>
          </a:p>
          <a:p>
            <a:pPr>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9750" y="304800"/>
            <a:ext cx="8299450" cy="476250"/>
          </a:xfrm>
        </p:spPr>
        <p:txBody>
          <a:bodyPr/>
          <a:lstStyle/>
          <a:p>
            <a:r>
              <a:rPr lang="en-US" sz="4000" dirty="0" smtClean="0">
                <a:solidFill>
                  <a:schemeClr val="tx2"/>
                </a:solidFill>
              </a:rPr>
              <a:t>Vendor-Supplied and Custom Kernel </a:t>
            </a:r>
            <a:r>
              <a:rPr lang="en-US" sz="3200" dirty="0" smtClean="0">
                <a:solidFill>
                  <a:schemeClr val="tx2"/>
                </a:solidFill>
              </a:rPr>
              <a:t>(Continued)</a:t>
            </a:r>
          </a:p>
        </p:txBody>
      </p:sp>
      <p:sp>
        <p:nvSpPr>
          <p:cNvPr id="33795" name="Content Placeholder 2"/>
          <p:cNvSpPr>
            <a:spLocks noGrp="1"/>
          </p:cNvSpPr>
          <p:nvPr>
            <p:ph idx="1"/>
          </p:nvPr>
        </p:nvSpPr>
        <p:spPr>
          <a:xfrm>
            <a:off x="539750" y="1624083"/>
            <a:ext cx="8299450" cy="4551291"/>
          </a:xfrm>
        </p:spPr>
        <p:txBody>
          <a:bodyPr/>
          <a:lstStyle/>
          <a:p>
            <a:pPr>
              <a:buFont typeface="Wingdings" pitchFamily="2" charset="2"/>
              <a:buNone/>
              <a:defRPr/>
            </a:pPr>
            <a:r>
              <a:rPr lang="en-US" sz="3200" b="1" dirty="0" smtClean="0"/>
              <a:t>Custom Kernel</a:t>
            </a:r>
          </a:p>
          <a:p>
            <a:pPr>
              <a:defRPr/>
            </a:pPr>
            <a:r>
              <a:rPr lang="en-US" sz="3000" dirty="0" smtClean="0">
                <a:solidFill>
                  <a:srgbClr val="000000"/>
                </a:solidFill>
              </a:rPr>
              <a:t>Pros</a:t>
            </a:r>
            <a:endParaRPr lang="en-US" sz="3000" dirty="0" smtClean="0"/>
          </a:p>
          <a:p>
            <a:pPr lvl="1">
              <a:defRPr/>
            </a:pPr>
            <a:r>
              <a:rPr lang="en-US" sz="2600" dirty="0" smtClean="0"/>
              <a:t>Optimized for specific hardware</a:t>
            </a:r>
          </a:p>
          <a:p>
            <a:pPr lvl="1">
              <a:defRPr/>
            </a:pPr>
            <a:r>
              <a:rPr lang="en-US" sz="2600" dirty="0" smtClean="0"/>
              <a:t>More secure because only the needed features and modules are compiled into the kernel</a:t>
            </a:r>
          </a:p>
          <a:p>
            <a:pPr marL="228600" indent="-227013">
              <a:spcBef>
                <a:spcPts val="450"/>
              </a:spcBef>
              <a:buClr>
                <a:schemeClr val="accent6"/>
              </a:buCl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000" dirty="0" smtClean="0"/>
              <a:t>Cons</a:t>
            </a:r>
          </a:p>
          <a:p>
            <a:pPr marL="682625" lvl="1" indent="-227013">
              <a:spcBef>
                <a:spcPts val="450"/>
              </a:spcBef>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2600" dirty="0" smtClean="0">
                <a:ea typeface="+mn-ea"/>
                <a:cs typeface="+mn-cs"/>
              </a:rPr>
              <a:t>Need to recompile when patches are available</a:t>
            </a:r>
          </a:p>
          <a:p>
            <a:pPr marL="682625" lvl="1" indent="-227013">
              <a:spcBef>
                <a:spcPts val="450"/>
              </a:spcBef>
              <a:buFont typeface="Arial" pitchFamily="34"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2600" dirty="0" smtClean="0">
                <a:ea typeface="+mn-ea"/>
                <a:cs typeface="+mn-cs"/>
              </a:rPr>
              <a:t>Requires a Linux system administrator to manage kernel updates</a:t>
            </a:r>
          </a:p>
          <a:p>
            <a:pPr lvl="1">
              <a:defRPr/>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9750" y="304800"/>
            <a:ext cx="8299450" cy="476250"/>
          </a:xfrm>
        </p:spPr>
        <p:txBody>
          <a:bodyPr/>
          <a:lstStyle/>
          <a:p>
            <a:r>
              <a:rPr lang="en-US" sz="4000" smtClean="0">
                <a:solidFill>
                  <a:srgbClr val="204F91"/>
                </a:solidFill>
              </a:rPr>
              <a:t>Benefits of Installing a New Kernel</a:t>
            </a:r>
            <a:endParaRPr lang="en-US" sz="4000" smtClean="0">
              <a:solidFill>
                <a:schemeClr val="tx2"/>
              </a:solidFill>
            </a:endParaRPr>
          </a:p>
        </p:txBody>
      </p:sp>
      <p:sp>
        <p:nvSpPr>
          <p:cNvPr id="29699" name="Content Placeholder 2"/>
          <p:cNvSpPr>
            <a:spLocks noGrp="1"/>
          </p:cNvSpPr>
          <p:nvPr>
            <p:ph idx="1"/>
          </p:nvPr>
        </p:nvSpPr>
        <p:spPr>
          <a:xfrm>
            <a:off x="539750" y="1828799"/>
            <a:ext cx="8299450" cy="4346575"/>
          </a:xfrm>
        </p:spPr>
        <p:txBody>
          <a:bodyPr/>
          <a:lstStyle/>
          <a:p>
            <a:r>
              <a:rPr lang="en-US" sz="3000" dirty="0" smtClean="0">
                <a:solidFill>
                  <a:srgbClr val="000000"/>
                </a:solidFill>
              </a:rPr>
              <a:t>Installing is less riskier than upgrading because a computer system can become unstable or even unbootable after an upgrade.</a:t>
            </a:r>
          </a:p>
          <a:p>
            <a:r>
              <a:rPr lang="en-US" sz="3000" dirty="0" smtClean="0">
                <a:solidFill>
                  <a:srgbClr val="000000"/>
                </a:solidFill>
              </a:rPr>
              <a:t>If the new kernel causes the computer system to become unbootable or unstable, the older kernel will still be available to run the system until the issue is resolved.</a:t>
            </a:r>
            <a:endParaRPr lang="en-US" sz="3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539750" y="301625"/>
            <a:ext cx="8299450" cy="990600"/>
          </a:xfrm>
        </p:spPr>
        <p:txBody>
          <a:bodyPr/>
          <a:lstStyle/>
          <a:p>
            <a:r>
              <a:rPr lang="en-US" sz="4000" smtClean="0">
                <a:ea typeface="ＭＳ Ｐゴシック" pitchFamily="106" charset="-128"/>
              </a:rPr>
              <a:t>Summary</a:t>
            </a:r>
          </a:p>
        </p:txBody>
      </p:sp>
      <p:sp>
        <p:nvSpPr>
          <p:cNvPr id="30723"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000" dirty="0" smtClean="0"/>
              <a:t>Vendor-supplied </a:t>
            </a:r>
            <a:r>
              <a:rPr lang="en-US" sz="3000" dirty="0"/>
              <a:t>and custom Linux kernel</a:t>
            </a:r>
          </a:p>
          <a:p>
            <a:pPr marL="236538" lvl="1" indent="-233363" eaLnBrk="0" hangingPunct="0">
              <a:spcBef>
                <a:spcPct val="20000"/>
              </a:spcBef>
              <a:buClr>
                <a:srgbClr val="ED6E2E"/>
              </a:buClr>
              <a:buFont typeface="Wingdings" pitchFamily="2" charset="2"/>
              <a:buChar char="§"/>
            </a:pPr>
            <a:r>
              <a:rPr lang="en-US" sz="3000" dirty="0"/>
              <a:t>Process to patch and compile a Linux kernel</a:t>
            </a:r>
          </a:p>
          <a:p>
            <a:pPr marL="236538" lvl="1" indent="-233363" eaLnBrk="0" hangingPunct="0">
              <a:spcBef>
                <a:spcPct val="20000"/>
              </a:spcBef>
              <a:buClr>
                <a:srgbClr val="ED6E2E"/>
              </a:buClr>
              <a:buFont typeface="Wingdings" pitchFamily="2" charset="2"/>
              <a:buChar char="§"/>
            </a:pPr>
            <a:r>
              <a:rPr lang="en-US" sz="3000" dirty="0"/>
              <a:t>Role of a Linux system administrator in securing the Linux kernel</a:t>
            </a:r>
          </a:p>
          <a:p>
            <a:pPr marL="236538" lvl="1" indent="-233363" eaLnBrk="0" hangingPunct="0">
              <a:spcBef>
                <a:spcPct val="20000"/>
              </a:spcBef>
              <a:buClr>
                <a:srgbClr val="ED6E2E"/>
              </a:buClr>
              <a:buFont typeface="Wingdings" pitchFamily="2" charset="2"/>
              <a:buChar char="§"/>
            </a:pPr>
            <a:r>
              <a:rPr lang="en-US" sz="3000" dirty="0"/>
              <a:t>Use of LKM to secure the Linux kernel</a:t>
            </a:r>
          </a:p>
          <a:p>
            <a:pPr marL="236538" lvl="1" indent="-233363" eaLnBrk="0" hangingPunct="0">
              <a:spcBef>
                <a:spcPct val="20000"/>
              </a:spcBef>
              <a:buClr>
                <a:srgbClr val="ED6E2E"/>
              </a:buClr>
              <a:buFont typeface="Wingdings" pitchFamily="2" charset="2"/>
              <a:buChar char="§"/>
            </a:pPr>
            <a:r>
              <a:rPr lang="en-US" sz="3000" dirty="0"/>
              <a:t>Benefits of installing a new kernel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Virtual Lab</a:t>
            </a:r>
          </a:p>
        </p:txBody>
      </p:sp>
      <p:sp>
        <p:nvSpPr>
          <p:cNvPr id="30723"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200"/>
              <a:t>Hardening Security for the Linux Kernel</a:t>
            </a:r>
            <a:endParaRPr lang="en-US" sz="3200" dirty="0"/>
          </a:p>
        </p:txBody>
      </p:sp>
    </p:spTree>
    <p:extLst>
      <p:ext uri="{BB962C8B-B14F-4D97-AF65-F5344CB8AC3E}">
        <p14:creationId xmlns:p14="http://schemas.microsoft.com/office/powerpoint/2010/main" val="237326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OPTIONAL SLIDES</a:t>
            </a:r>
          </a:p>
        </p:txBody>
      </p:sp>
    </p:spTree>
    <p:extLst>
      <p:ext uri="{BB962C8B-B14F-4D97-AF65-F5344CB8AC3E}">
        <p14:creationId xmlns:p14="http://schemas.microsoft.com/office/powerpoint/2010/main" val="88486622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9750" y="304800"/>
            <a:ext cx="8299450" cy="476250"/>
          </a:xfrm>
        </p:spPr>
        <p:txBody>
          <a:bodyPr/>
          <a:lstStyle/>
          <a:p>
            <a:r>
              <a:rPr lang="en-US" sz="4000" dirty="0" smtClean="0">
                <a:solidFill>
                  <a:srgbClr val="204F91"/>
                </a:solidFill>
              </a:rPr>
              <a:t>Ubuntu </a:t>
            </a:r>
            <a:r>
              <a:rPr lang="en-US" sz="4000" dirty="0">
                <a:solidFill>
                  <a:srgbClr val="204F91"/>
                </a:solidFill>
              </a:rPr>
              <a:t>Kernel Package Options</a:t>
            </a:r>
            <a:endParaRPr lang="en-US" sz="4000" dirty="0" smtClean="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2208537"/>
            <a:ext cx="7946901" cy="2945354"/>
          </a:xfrm>
          <a:ln>
            <a:solidFill>
              <a:schemeClr val="tx2"/>
            </a:solidFill>
          </a:ln>
        </p:spPr>
      </p:pic>
    </p:spTree>
    <p:extLst>
      <p:ext uri="{BB962C8B-B14F-4D97-AF65-F5344CB8AC3E}">
        <p14:creationId xmlns:p14="http://schemas.microsoft.com/office/powerpoint/2010/main" val="771470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9750" y="304800"/>
            <a:ext cx="8299450" cy="476250"/>
          </a:xfrm>
        </p:spPr>
        <p:txBody>
          <a:bodyPr/>
          <a:lstStyle/>
          <a:p>
            <a:r>
              <a:rPr lang="en-US" sz="4000" dirty="0">
                <a:solidFill>
                  <a:schemeClr val="tx2"/>
                </a:solidFill>
              </a:rPr>
              <a:t>Customizing a </a:t>
            </a:r>
            <a:r>
              <a:rPr lang="en-US" sz="4000" dirty="0" smtClean="0">
                <a:solidFill>
                  <a:schemeClr val="tx2"/>
                </a:solidFill>
              </a:rPr>
              <a:t>Kernel </a:t>
            </a:r>
            <a:r>
              <a:rPr lang="en-US" sz="4000" dirty="0">
                <a:solidFill>
                  <a:schemeClr val="tx2"/>
                </a:solidFill>
              </a:rPr>
              <a:t>with make </a:t>
            </a:r>
            <a:r>
              <a:rPr lang="en-US" sz="4000" dirty="0" err="1" smtClean="0">
                <a:solidFill>
                  <a:schemeClr val="tx2"/>
                </a:solidFill>
              </a:rPr>
              <a:t>config</a:t>
            </a:r>
            <a:endParaRPr lang="en-US" sz="4000" dirty="0" smtClean="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5900" y="1986207"/>
            <a:ext cx="6509732" cy="3614494"/>
          </a:xfrm>
          <a:ln>
            <a:solidFill>
              <a:schemeClr val="tx2"/>
            </a:solidFill>
          </a:ln>
        </p:spPr>
      </p:pic>
    </p:spTree>
    <p:extLst>
      <p:ext uri="{BB962C8B-B14F-4D97-AF65-F5344CB8AC3E}">
        <p14:creationId xmlns:p14="http://schemas.microsoft.com/office/powerpoint/2010/main" val="353440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9750" y="304800"/>
            <a:ext cx="8299450" cy="476250"/>
          </a:xfrm>
        </p:spPr>
        <p:txBody>
          <a:bodyPr/>
          <a:lstStyle/>
          <a:p>
            <a:r>
              <a:rPr lang="en-US" sz="4000" smtClean="0">
                <a:solidFill>
                  <a:schemeClr val="tx2"/>
                </a:solidFill>
              </a:rPr>
              <a:t>Linux Kernel Architecture</a:t>
            </a:r>
          </a:p>
        </p:txBody>
      </p:sp>
      <p:sp>
        <p:nvSpPr>
          <p:cNvPr id="6147" name="Content Placeholder 2"/>
          <p:cNvSpPr>
            <a:spLocks noGrp="1"/>
          </p:cNvSpPr>
          <p:nvPr>
            <p:ph idx="1"/>
          </p:nvPr>
        </p:nvSpPr>
        <p:spPr>
          <a:xfrm>
            <a:off x="539750" y="1405718"/>
            <a:ext cx="8299450" cy="4315631"/>
          </a:xfrm>
        </p:spPr>
        <p:txBody>
          <a:bodyPr/>
          <a:lstStyle/>
          <a:p>
            <a:r>
              <a:rPr lang="en-US" sz="3200" dirty="0" smtClean="0"/>
              <a:t>Monolithic </a:t>
            </a:r>
          </a:p>
          <a:p>
            <a:r>
              <a:rPr lang="en-US" sz="3200" dirty="0" smtClean="0"/>
              <a:t>Loadable kernel module (LKM)</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799"/>
            <a:ext cx="8299450" cy="1222375"/>
          </a:xfrm>
        </p:spPr>
        <p:txBody>
          <a:bodyPr/>
          <a:lstStyle/>
          <a:p>
            <a:r>
              <a:rPr lang="en-US" sz="4000" dirty="0" smtClean="0">
                <a:solidFill>
                  <a:schemeClr val="tx2"/>
                </a:solidFill>
              </a:rPr>
              <a:t>Linux Kernel Architecture </a:t>
            </a:r>
            <a:r>
              <a:rPr lang="en-US" sz="3200" dirty="0" smtClean="0">
                <a:solidFill>
                  <a:schemeClr val="tx2"/>
                </a:solidFill>
              </a:rPr>
              <a:t>(Continued)</a:t>
            </a:r>
          </a:p>
        </p:txBody>
      </p:sp>
      <p:sp>
        <p:nvSpPr>
          <p:cNvPr id="7171" name="Content Placeholder 2"/>
          <p:cNvSpPr>
            <a:spLocks noGrp="1"/>
          </p:cNvSpPr>
          <p:nvPr>
            <p:ph idx="1"/>
          </p:nvPr>
        </p:nvSpPr>
        <p:spPr>
          <a:xfrm>
            <a:off x="539750" y="1815151"/>
            <a:ext cx="8299450" cy="4360223"/>
          </a:xfrm>
        </p:spPr>
        <p:txBody>
          <a:bodyPr/>
          <a:lstStyle/>
          <a:p>
            <a:pPr>
              <a:buFont typeface="Wingdings" pitchFamily="2" charset="2"/>
              <a:buNone/>
            </a:pPr>
            <a:r>
              <a:rPr lang="en-US" sz="3200" b="1" dirty="0" smtClean="0">
                <a:solidFill>
                  <a:srgbClr val="000000"/>
                </a:solidFill>
              </a:rPr>
              <a:t>Subsystems</a:t>
            </a:r>
            <a:endParaRPr lang="en-US" sz="3200" b="1" dirty="0" smtClean="0"/>
          </a:p>
          <a:p>
            <a:pPr marL="233363" lvl="1" indent="-233363">
              <a:buSzTx/>
              <a:buFont typeface="Wingdings" pitchFamily="2" charset="2"/>
              <a:buChar char="§"/>
            </a:pPr>
            <a:r>
              <a:rPr lang="en-US" sz="3200" dirty="0" smtClean="0"/>
              <a:t>Process scheduler</a:t>
            </a:r>
          </a:p>
          <a:p>
            <a:pPr marL="233363" lvl="1" indent="-233363">
              <a:buSzTx/>
              <a:buFont typeface="Wingdings" pitchFamily="2" charset="2"/>
              <a:buChar char="§"/>
            </a:pPr>
            <a:r>
              <a:rPr lang="en-US" sz="3200" dirty="0" smtClean="0"/>
              <a:t>Memory management</a:t>
            </a:r>
          </a:p>
          <a:p>
            <a:pPr marL="233363" lvl="1" indent="-233363">
              <a:buSzTx/>
              <a:buFont typeface="Wingdings" pitchFamily="2" charset="2"/>
              <a:buChar char="§"/>
            </a:pPr>
            <a:r>
              <a:rPr lang="en-US" sz="3200" dirty="0" smtClean="0"/>
              <a:t>Virtual </a:t>
            </a:r>
            <a:r>
              <a:rPr lang="en-US" sz="3200" dirty="0" err="1" smtClean="0"/>
              <a:t>filesystem</a:t>
            </a:r>
            <a:r>
              <a:rPr lang="en-US" sz="3200" dirty="0" smtClean="0"/>
              <a:t> (VFS)</a:t>
            </a:r>
          </a:p>
          <a:p>
            <a:pPr marL="233363" lvl="1" indent="-233363">
              <a:buSzTx/>
              <a:buFont typeface="Wingdings" pitchFamily="2" charset="2"/>
              <a:buChar char="§"/>
            </a:pPr>
            <a:r>
              <a:rPr lang="en-US" sz="3200" dirty="0" smtClean="0"/>
              <a:t>Network interface</a:t>
            </a:r>
          </a:p>
          <a:p>
            <a:pPr marL="233363" lvl="1" indent="-233363">
              <a:buSzTx/>
              <a:buFont typeface="Wingdings" pitchFamily="2" charset="2"/>
              <a:buChar char="§"/>
            </a:pPr>
            <a:r>
              <a:rPr lang="en-US" sz="3200" dirty="0" smtClean="0"/>
              <a:t>Inter-process communication (IPC)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799"/>
            <a:ext cx="8299450" cy="1222375"/>
          </a:xfrm>
        </p:spPr>
        <p:txBody>
          <a:bodyPr/>
          <a:lstStyle/>
          <a:p>
            <a:r>
              <a:rPr lang="en-US" sz="4000" dirty="0" smtClean="0">
                <a:solidFill>
                  <a:schemeClr val="tx2"/>
                </a:solidFill>
              </a:rPr>
              <a:t>Linux Kernel Architecture </a:t>
            </a:r>
            <a:r>
              <a:rPr lang="en-US" sz="3200" dirty="0" smtClean="0">
                <a:solidFill>
                  <a:schemeClr val="tx2"/>
                </a:solidFill>
              </a:rPr>
              <a:t>(Continued)</a:t>
            </a:r>
          </a:p>
        </p:txBody>
      </p:sp>
      <p:sp>
        <p:nvSpPr>
          <p:cNvPr id="8195" name="Content Placeholder 2"/>
          <p:cNvSpPr>
            <a:spLocks noGrp="1"/>
          </p:cNvSpPr>
          <p:nvPr>
            <p:ph idx="1"/>
          </p:nvPr>
        </p:nvSpPr>
        <p:spPr>
          <a:xfrm>
            <a:off x="539750" y="1774209"/>
            <a:ext cx="8299450" cy="4401166"/>
          </a:xfrm>
        </p:spPr>
        <p:txBody>
          <a:bodyPr/>
          <a:lstStyle/>
          <a:p>
            <a:pPr>
              <a:buFont typeface="Wingdings" pitchFamily="2" charset="2"/>
              <a:buNone/>
            </a:pPr>
            <a:r>
              <a:rPr lang="en-US" sz="3200" b="1" dirty="0" smtClean="0">
                <a:solidFill>
                  <a:srgbClr val="000000"/>
                </a:solidFill>
              </a:rPr>
              <a:t>Process Scheduler</a:t>
            </a:r>
          </a:p>
          <a:p>
            <a:pPr marL="233363" lvl="1" indent="-233363">
              <a:buSzTx/>
              <a:buFont typeface="Wingdings" pitchFamily="2" charset="2"/>
              <a:buChar char="§"/>
            </a:pPr>
            <a:r>
              <a:rPr lang="en-US" sz="3200" dirty="0" smtClean="0"/>
              <a:t>Controls access to the central processing unit (CPU)</a:t>
            </a:r>
          </a:p>
          <a:p>
            <a:pPr marL="233363" lvl="1" indent="-233363">
              <a:buSzTx/>
              <a:buFont typeface="Wingdings" pitchFamily="2" charset="2"/>
              <a:buChar char="§"/>
            </a:pPr>
            <a:r>
              <a:rPr lang="en-US" sz="3200" dirty="0" smtClean="0"/>
              <a:t>Interacts with the CPU</a:t>
            </a:r>
          </a:p>
          <a:p>
            <a:pPr marL="233363" lvl="1" indent="-233363">
              <a:buSzTx/>
              <a:buFont typeface="Wingdings" pitchFamily="2" charset="2"/>
              <a:buChar char="§"/>
            </a:pPr>
            <a:r>
              <a:rPr lang="en-US" sz="3200" dirty="0" smtClean="0"/>
              <a:t>Determines which process will have access to the CPU</a:t>
            </a:r>
          </a:p>
          <a:p>
            <a:pPr marL="233363" lvl="1" indent="-233363">
              <a:buSzTx/>
              <a:buFont typeface="Wingdings" pitchFamily="2" charset="2"/>
              <a:buChar char="§"/>
            </a:pPr>
            <a:r>
              <a:rPr lang="en-US" sz="3200" dirty="0" smtClean="0"/>
              <a:t>Interacts with the memory manager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799"/>
            <a:ext cx="8299450" cy="1222375"/>
          </a:xfrm>
        </p:spPr>
        <p:txBody>
          <a:bodyPr/>
          <a:lstStyle/>
          <a:p>
            <a:r>
              <a:rPr lang="en-US" sz="4000" dirty="0" smtClean="0">
                <a:solidFill>
                  <a:schemeClr val="tx2"/>
                </a:solidFill>
              </a:rPr>
              <a:t>Linux Kernel Architecture </a:t>
            </a:r>
            <a:r>
              <a:rPr lang="en-US" sz="3200" dirty="0" smtClean="0">
                <a:solidFill>
                  <a:schemeClr val="tx2"/>
                </a:solidFill>
              </a:rPr>
              <a:t>(Continued)</a:t>
            </a:r>
          </a:p>
        </p:txBody>
      </p:sp>
      <p:sp>
        <p:nvSpPr>
          <p:cNvPr id="9219" name="Content Placeholder 2"/>
          <p:cNvSpPr>
            <a:spLocks noGrp="1"/>
          </p:cNvSpPr>
          <p:nvPr>
            <p:ph idx="1"/>
          </p:nvPr>
        </p:nvSpPr>
        <p:spPr>
          <a:xfrm>
            <a:off x="539750" y="1624085"/>
            <a:ext cx="8299450" cy="4551290"/>
          </a:xfrm>
        </p:spPr>
        <p:txBody>
          <a:bodyPr/>
          <a:lstStyle/>
          <a:p>
            <a:pPr>
              <a:buFont typeface="Wingdings" pitchFamily="2" charset="2"/>
              <a:buNone/>
            </a:pPr>
            <a:r>
              <a:rPr lang="en-US" sz="3200" b="1" dirty="0" smtClean="0">
                <a:solidFill>
                  <a:srgbClr val="000000"/>
                </a:solidFill>
              </a:rPr>
              <a:t>Memory Management</a:t>
            </a:r>
          </a:p>
          <a:p>
            <a:pPr marL="233363" lvl="1" indent="-233363">
              <a:buSzTx/>
              <a:buFont typeface="Wingdings" pitchFamily="2" charset="2"/>
              <a:buChar char="§"/>
            </a:pPr>
            <a:r>
              <a:rPr lang="en-US" sz="3000" dirty="0" smtClean="0"/>
              <a:t>Consists of a virtual memory interface to the hardware memory</a:t>
            </a:r>
          </a:p>
          <a:p>
            <a:pPr marL="233363" lvl="1" indent="-233363">
              <a:buSzTx/>
              <a:buFont typeface="Wingdings" pitchFamily="2" charset="2"/>
              <a:buChar char="§"/>
            </a:pPr>
            <a:r>
              <a:rPr lang="en-US" sz="3000" dirty="0" smtClean="0"/>
              <a:t>Controls access to random access memory (RAM)</a:t>
            </a:r>
          </a:p>
          <a:p>
            <a:pPr marL="233363" lvl="1" indent="-233363">
              <a:buSzTx/>
              <a:buFont typeface="Wingdings" pitchFamily="2" charset="2"/>
              <a:buChar char="§"/>
            </a:pPr>
            <a:r>
              <a:rPr lang="en-US" sz="3000" dirty="0" smtClean="0"/>
              <a:t>Restricts access to user processes</a:t>
            </a:r>
          </a:p>
          <a:p>
            <a:pPr marL="233363" lvl="1" indent="-233363">
              <a:buSzTx/>
              <a:buFont typeface="Wingdings" pitchFamily="2" charset="2"/>
              <a:buChar char="§"/>
            </a:pPr>
            <a:r>
              <a:rPr lang="en-US" sz="3000" dirty="0" smtClean="0"/>
              <a:t>Allows user processes to consume and release storage as well as memory maps for input and output</a:t>
            </a:r>
          </a:p>
          <a:p>
            <a:pPr marL="233363" lvl="1" indent="-233363">
              <a:buSzTx/>
              <a:buFont typeface="Wingdings" pitchFamily="2" charset="2"/>
              <a:buChar char="§"/>
            </a:pPr>
            <a:endParaRPr lang="en-US"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9750" y="304800"/>
            <a:ext cx="8299450" cy="1319284"/>
          </a:xfrm>
        </p:spPr>
        <p:txBody>
          <a:bodyPr/>
          <a:lstStyle/>
          <a:p>
            <a:r>
              <a:rPr lang="en-US" sz="4000" dirty="0" smtClean="0">
                <a:solidFill>
                  <a:schemeClr val="tx2"/>
                </a:solidFill>
              </a:rPr>
              <a:t>Linux Kernel Architecture </a:t>
            </a:r>
            <a:r>
              <a:rPr lang="en-US" sz="3200" dirty="0" smtClean="0">
                <a:solidFill>
                  <a:schemeClr val="tx2"/>
                </a:solidFill>
              </a:rPr>
              <a:t>(Continued)</a:t>
            </a:r>
          </a:p>
        </p:txBody>
      </p:sp>
      <p:sp>
        <p:nvSpPr>
          <p:cNvPr id="10243" name="Content Placeholder 2"/>
          <p:cNvSpPr>
            <a:spLocks noGrp="1"/>
          </p:cNvSpPr>
          <p:nvPr>
            <p:ph idx="1"/>
          </p:nvPr>
        </p:nvSpPr>
        <p:spPr>
          <a:xfrm>
            <a:off x="539750" y="1624083"/>
            <a:ext cx="8299450" cy="4551291"/>
          </a:xfrm>
        </p:spPr>
        <p:txBody>
          <a:bodyPr/>
          <a:lstStyle/>
          <a:p>
            <a:pPr>
              <a:buFont typeface="Wingdings" pitchFamily="2" charset="2"/>
              <a:buNone/>
            </a:pPr>
            <a:r>
              <a:rPr lang="en-US" sz="3200" b="1" dirty="0" smtClean="0">
                <a:solidFill>
                  <a:srgbClr val="000000"/>
                </a:solidFill>
              </a:rPr>
              <a:t>VFS</a:t>
            </a:r>
          </a:p>
          <a:p>
            <a:pPr marL="233363" lvl="1" indent="-233363">
              <a:buSzTx/>
              <a:buFont typeface="Wingdings" pitchFamily="2" charset="2"/>
              <a:buChar char="§"/>
            </a:pPr>
            <a:r>
              <a:rPr lang="en-US" sz="3200" dirty="0" smtClean="0"/>
              <a:t>Loads programs or an executable</a:t>
            </a:r>
          </a:p>
          <a:p>
            <a:pPr marL="233363" lvl="1" indent="-233363">
              <a:buSzTx/>
              <a:buFont typeface="Wingdings" pitchFamily="2" charset="2"/>
              <a:buChar char="§"/>
            </a:pPr>
            <a:r>
              <a:rPr lang="en-US" sz="3200" dirty="0" smtClean="0"/>
              <a:t>Mounts a </a:t>
            </a:r>
            <a:r>
              <a:rPr lang="en-US" sz="3200" dirty="0" err="1" smtClean="0"/>
              <a:t>filesystem</a:t>
            </a:r>
            <a:r>
              <a:rPr lang="en-US" sz="3200" dirty="0" smtClean="0"/>
              <a:t> on the hardware</a:t>
            </a:r>
          </a:p>
          <a:p>
            <a:pPr marL="233363" lvl="1" indent="-233363">
              <a:buSzTx/>
              <a:buFont typeface="Wingdings" pitchFamily="2" charset="2"/>
              <a:buChar char="§"/>
            </a:pPr>
            <a:r>
              <a:rPr lang="en-US" sz="3200" dirty="0" smtClean="0"/>
              <a:t>Manages all </a:t>
            </a:r>
            <a:r>
              <a:rPr lang="en-US" sz="3200" dirty="0" err="1" smtClean="0"/>
              <a:t>filesystems</a:t>
            </a:r>
            <a:r>
              <a:rPr lang="en-US" sz="3200" dirty="0" smtClean="0"/>
              <a:t> that are mounted</a:t>
            </a:r>
          </a:p>
          <a:p>
            <a:pPr marL="233363" lvl="1" indent="-233363">
              <a:buSzTx/>
              <a:buFont typeface="Wingdings" pitchFamily="2" charset="2"/>
              <a:buChar char="§"/>
            </a:pPr>
            <a:r>
              <a:rPr lang="en-US" sz="3200" dirty="0" smtClean="0"/>
              <a:t>Provides a common interface for all processes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799"/>
            <a:ext cx="8299450" cy="1222375"/>
          </a:xfrm>
        </p:spPr>
        <p:txBody>
          <a:bodyPr/>
          <a:lstStyle/>
          <a:p>
            <a:r>
              <a:rPr lang="en-US" sz="4000" dirty="0" smtClean="0">
                <a:solidFill>
                  <a:schemeClr val="tx2"/>
                </a:solidFill>
              </a:rPr>
              <a:t>Linux Kernel Architecture </a:t>
            </a:r>
            <a:r>
              <a:rPr lang="en-US" sz="3200" dirty="0" smtClean="0">
                <a:solidFill>
                  <a:schemeClr val="tx2"/>
                </a:solidFill>
              </a:rPr>
              <a:t>(Continued)</a:t>
            </a:r>
          </a:p>
        </p:txBody>
      </p:sp>
      <p:sp>
        <p:nvSpPr>
          <p:cNvPr id="11267" name="Content Placeholder 2"/>
          <p:cNvSpPr>
            <a:spLocks noGrp="1"/>
          </p:cNvSpPr>
          <p:nvPr>
            <p:ph idx="1"/>
          </p:nvPr>
        </p:nvSpPr>
        <p:spPr>
          <a:xfrm>
            <a:off x="539750" y="1527175"/>
            <a:ext cx="8299450" cy="4648200"/>
          </a:xfrm>
        </p:spPr>
        <p:txBody>
          <a:bodyPr/>
          <a:lstStyle/>
          <a:p>
            <a:pPr>
              <a:buFont typeface="Wingdings" pitchFamily="2" charset="2"/>
              <a:buNone/>
            </a:pPr>
            <a:r>
              <a:rPr lang="en-US" sz="3200" b="1" dirty="0" smtClean="0">
                <a:solidFill>
                  <a:srgbClr val="000000"/>
                </a:solidFill>
              </a:rPr>
              <a:t>Network Interface</a:t>
            </a:r>
          </a:p>
          <a:p>
            <a:pPr marL="233363" lvl="1" indent="-233363">
              <a:buSzTx/>
              <a:buFont typeface="Wingdings" pitchFamily="2" charset="2"/>
              <a:buChar char="§"/>
            </a:pPr>
            <a:r>
              <a:rPr lang="en-US" sz="2800" dirty="0" smtClean="0"/>
              <a:t>Allows Linux to access other networks</a:t>
            </a:r>
          </a:p>
          <a:p>
            <a:pPr marL="233363" lvl="1" indent="-233363">
              <a:buSzTx/>
              <a:buFont typeface="Wingdings" pitchFamily="2" charset="2"/>
              <a:buChar char="§"/>
            </a:pPr>
            <a:r>
              <a:rPr lang="en-US" sz="2800" dirty="0" smtClean="0"/>
              <a:t>Supports many network cards and protocols</a:t>
            </a:r>
          </a:p>
          <a:p>
            <a:pPr marL="233363" lvl="1" indent="-233363">
              <a:buSzTx/>
              <a:buFont typeface="Wingdings" pitchFamily="2" charset="2"/>
              <a:buChar char="§"/>
            </a:pPr>
            <a:r>
              <a:rPr lang="en-US" sz="2800" dirty="0" smtClean="0"/>
              <a:t>Provides a common interface from the hardware to other subsystems</a:t>
            </a:r>
          </a:p>
          <a:p>
            <a:pPr marL="233363" lvl="1" indent="-233363">
              <a:buSzTx/>
              <a:buFont typeface="Wingdings" pitchFamily="2" charset="2"/>
              <a:buChar char="§"/>
            </a:pPr>
            <a:r>
              <a:rPr lang="en-US" sz="2800" dirty="0" smtClean="0"/>
              <a:t>Allows a network card to interface with software and hardware</a:t>
            </a:r>
          </a:p>
          <a:p>
            <a:pPr marL="233363" lvl="1" indent="-233363">
              <a:buSzTx/>
              <a:buFont typeface="Wingdings" pitchFamily="2" charset="2"/>
              <a:buChar char="§"/>
            </a:pPr>
            <a:r>
              <a:rPr lang="en-US" sz="2800" dirty="0" smtClean="0"/>
              <a:t>Interacts with the VFS and process scheduler subsystems</a:t>
            </a:r>
          </a:p>
          <a:p>
            <a:pPr marL="233363" lvl="1" indent="-233363">
              <a:buSzTx/>
              <a:buFont typeface="Wingdings" pitchFamily="2" charset="2"/>
              <a:buChar char="§"/>
            </a:pPr>
            <a:endParaRPr lang="en-US" sz="32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40E8679A-9447-423E-89DA-383A3A4903AC}">
  <ds:schemaRefs>
    <ds:schemaRef ds:uri="http://purl.org/dc/elements/1.1/"/>
    <ds:schemaRef ds:uri="http://purl.org/dc/term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22664</TotalTime>
  <Words>1129</Words>
  <Application>Microsoft Office PowerPoint</Application>
  <PresentationFormat>On-screen Show (4:3)</PresentationFormat>
  <Paragraphs>164</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ＭＳ Ｐゴシック</vt:lpstr>
      <vt:lpstr>Arial</vt:lpstr>
      <vt:lpstr>Lucida Sans Unicode</vt:lpstr>
      <vt:lpstr>Times</vt:lpstr>
      <vt:lpstr>Times New Roman</vt:lpstr>
      <vt:lpstr>Wingdings</vt:lpstr>
      <vt:lpstr>Blank Presentation</vt:lpstr>
      <vt:lpstr>PowerPoint Presentation</vt:lpstr>
      <vt:lpstr>Learning Objective and Key Concepts</vt:lpstr>
      <vt:lpstr> DISCOVER: CONCEPTS</vt:lpstr>
      <vt:lpstr>Linux Kernel Architecture</vt:lpstr>
      <vt:lpstr>Linux Kernel Architecture (Continued)</vt:lpstr>
      <vt:lpstr>Linux Kernel Architecture (Continued)</vt:lpstr>
      <vt:lpstr>Linux Kernel Architecture (Continued)</vt:lpstr>
      <vt:lpstr>Linux Kernel Architecture (Continued)</vt:lpstr>
      <vt:lpstr>Linux Kernel Architecture (Continued)</vt:lpstr>
      <vt:lpstr>Kernel Networking Options</vt:lpstr>
      <vt:lpstr>Linux Kernel Architecture (Continued)</vt:lpstr>
      <vt:lpstr> DISCOVER: PROCESS</vt:lpstr>
      <vt:lpstr>Patching the Linux Kernel (Version 2.6.35.4 )</vt:lpstr>
      <vt:lpstr>Patching the Linux Kernel (Version 2.6.35.4 ) (Continued)</vt:lpstr>
      <vt:lpstr>Persisting a Kernel Parameter Change</vt:lpstr>
      <vt:lpstr>Persisting a Kernel Parameter Change (Continued)</vt:lpstr>
      <vt:lpstr>Process to Compile a Kernel</vt:lpstr>
      <vt:lpstr>Process to Compile a Kernel (Continued)</vt:lpstr>
      <vt:lpstr>Customizing a Kernel with make menuconfig</vt:lpstr>
      <vt:lpstr> DISCOVER: ROLES</vt:lpstr>
      <vt:lpstr>Linux System Administrator</vt:lpstr>
      <vt:lpstr> DISCOVER: CONTEXTS</vt:lpstr>
      <vt:lpstr>Use of LKM in Securing Linux System</vt:lpstr>
      <vt:lpstr>Use of LKM in Securing Linux System (Continued)</vt:lpstr>
      <vt:lpstr> DISCOVER: RATIONALE</vt:lpstr>
      <vt:lpstr>Linux Kernel Architecture</vt:lpstr>
      <vt:lpstr>Vendor-Supplied and Custom Kernel</vt:lpstr>
      <vt:lpstr>Vendor-Supplied and Custom Kernel (Continued)</vt:lpstr>
      <vt:lpstr>Benefits of Installing a New Kernel</vt:lpstr>
      <vt:lpstr>Summary</vt:lpstr>
      <vt:lpstr>Virtual Lab</vt:lpstr>
      <vt:lpstr> OPTIONAL SLIDES</vt:lpstr>
      <vt:lpstr>Ubuntu Kernel Package Options</vt:lpstr>
      <vt:lpstr>Customizing a Kernel with make config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3150</cp:revision>
  <cp:lastPrinted>2008-07-07T18:08:55Z</cp:lastPrinted>
  <dcterms:created xsi:type="dcterms:W3CDTF">2010-11-29T20:26:16Z</dcterms:created>
  <dcterms:modified xsi:type="dcterms:W3CDTF">2014-08-26T01:13:10Z</dcterms:modified>
</cp:coreProperties>
</file>